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55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>
            <p14:sldId id="2147480955"/>
          </p14:sldIdLst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89403-B93D-CF3B-5AA1-4FF8F5915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107A434-6E7C-FAC7-2512-E1E9EB91C897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4519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</a:t>
            </a:r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</a:t>
            </a:r>
            <a:r>
              <a:rPr lang="en-US" altLang="ko-KR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Worldworks</a:t>
            </a:r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</a:t>
            </a:r>
            <a:r>
              <a:rPr lang="ko-KR" altLang="en-US" sz="2000" b="1" i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물류센터관제</a:t>
            </a: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43384BA0-DB51-249A-B122-6D3BB83D3887}"/>
              </a:ext>
            </a:extLst>
          </p:cNvPr>
          <p:cNvSpPr txBox="1">
            <a:spLocks/>
          </p:cNvSpPr>
          <p:nvPr/>
        </p:nvSpPr>
        <p:spPr>
          <a:xfrm>
            <a:off x="250702" y="750873"/>
            <a:ext cx="6499347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4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신규 창고 제안</a:t>
            </a:r>
            <a:r>
              <a:rPr lang="en-US" altLang="ko-KR" sz="14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4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설계</a:t>
            </a:r>
            <a:r>
              <a:rPr lang="en-US" altLang="ko-KR" sz="14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4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운영 관제 파이프라인을 빠르게 구축하는 </a:t>
            </a:r>
            <a:r>
              <a:rPr lang="en-US" altLang="ko-KR" sz="1400" kern="0" err="1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WorldWorks</a:t>
            </a:r>
            <a:r>
              <a:rPr lang="en-US" altLang="ko-KR" sz="14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Logis</a:t>
            </a:r>
            <a:endParaRPr lang="ko-KR" altLang="en-US" sz="1400" kern="0">
              <a:solidFill>
                <a:srgbClr val="6A2AA8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E56E593E-5A45-4D37-96B1-A06C5F78578E}"/>
              </a:ext>
            </a:extLst>
          </p:cNvPr>
          <p:cNvSpPr txBox="1">
            <a:spLocks/>
          </p:cNvSpPr>
          <p:nvPr/>
        </p:nvSpPr>
        <p:spPr>
          <a:xfrm>
            <a:off x="355717" y="1807861"/>
            <a:ext cx="2952671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신규 창고를 영업하거나 셋업할 때마다 배치 설계에 오랜 시간이 걸리고, 설비를 반입한 뒤에야 배치 오류를 알게 되는 경우도 많습니다. 운영 중인 창고는 현재 상태와 문제를 빠르게 파악할 수 있는 시스템적 수단이 없습니다.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 err="1">
                <a:solidFill>
                  <a:schemeClr val="tx1"/>
                </a:solidFill>
              </a:rPr>
              <a:t>WorldWorks</a:t>
            </a:r>
            <a:r>
              <a:rPr kumimoji="1" lang="en-US" altLang="ko-KR" sz="1100" spc="-25">
                <a:solidFill>
                  <a:schemeClr val="tx1"/>
                </a:solidFill>
              </a:rPr>
              <a:t> Logis</a:t>
            </a:r>
            <a:r>
              <a:rPr kumimoji="1" lang="ko-KR" altLang="en-US" sz="1100" spc="-25">
                <a:solidFill>
                  <a:schemeClr val="tx1"/>
                </a:solidFill>
              </a:rPr>
              <a:t>로 3D 오브젝트를 드래그앤드롭하거나 CAD를 자동 변환해 배치하세요. 업무 노하우 기반 자동 설계와 실시간 관제로 업무와 문제 해결을 쉽고 빠르게 수행할 수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  <a:endParaRPr kumimoji="1" lang="ko-KR" altLang="en-US" sz="1100" spc="-25">
              <a:solidFill>
                <a:schemeClr val="tx1"/>
              </a:solidFill>
            </a:endParaRP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D3298916-A28B-8AE3-2881-00C8C3A8F016}"/>
              </a:ext>
            </a:extLst>
          </p:cNvPr>
          <p:cNvSpPr txBox="1">
            <a:spLocks/>
          </p:cNvSpPr>
          <p:nvPr/>
        </p:nvSpPr>
        <p:spPr>
          <a:xfrm>
            <a:off x="355716" y="13928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7">
            <a:extLst>
              <a:ext uri="{FF2B5EF4-FFF2-40B4-BE49-F238E27FC236}">
                <a16:creationId xmlns:a16="http://schemas.microsoft.com/office/drawing/2014/main" id="{502B9A2E-F6A6-E632-84CD-AFD830726D7D}"/>
              </a:ext>
            </a:extLst>
          </p:cNvPr>
          <p:cNvSpPr txBox="1">
            <a:spLocks/>
          </p:cNvSpPr>
          <p:nvPr/>
        </p:nvSpPr>
        <p:spPr>
          <a:xfrm>
            <a:off x="3539273" y="1389063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4C173F39-DC76-4FEA-C9FE-88C985A1A7EF}"/>
              </a:ext>
            </a:extLst>
          </p:cNvPr>
          <p:cNvSpPr txBox="1">
            <a:spLocks/>
          </p:cNvSpPr>
          <p:nvPr/>
        </p:nvSpPr>
        <p:spPr>
          <a:xfrm>
            <a:off x="350838" y="4030999"/>
            <a:ext cx="2952671" cy="2930876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시스템 구축 경험 (</a:t>
            </a:r>
            <a:r>
              <a:rPr kumimoji="1" lang="en-US" altLang="ko-KR" sz="1100" b="1" err="1"/>
              <a:t>WorldWorks</a:t>
            </a:r>
            <a:r>
              <a:rPr kumimoji="1" lang="en-US" altLang="ko-KR" sz="1100" b="1"/>
              <a:t> Logis</a:t>
            </a:r>
            <a:r>
              <a:rPr kumimoji="1" lang="ko-KR" altLang="en-US" sz="1100" b="1"/>
              <a:t>)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 err="1"/>
              <a:t>물류센터</a:t>
            </a:r>
            <a:r>
              <a:rPr kumimoji="1" lang="en-US" altLang="ko-KR" sz="1100"/>
              <a:t> 설계부터 운영 관제까지 전 과정을 함께 구축한 경험을 바탕으로, 물류센터 특유의 설비와 프로세스를 정교하게 반영합니다.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레이아웃 설계 자동화 엔진 연계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LG CNS</a:t>
            </a:r>
            <a:r>
              <a:rPr kumimoji="1" lang="ko-KR" altLang="en-US" sz="1100"/>
              <a:t>의 제품인 레이아웃 설계 자동화 엔진을 연계하여 </a:t>
            </a:r>
            <a:r>
              <a:rPr kumimoji="1" lang="en-US" altLang="ko-KR" sz="1100" err="1"/>
              <a:t>창고</a:t>
            </a:r>
            <a:r>
              <a:rPr kumimoji="1" lang="en-US" altLang="ko-KR" sz="1100"/>
              <a:t> 설계 Rule과 물동량 데이터를 반영한 메타휴리스틱 엔진으로 최적 배치안을 자동으로 도출합니다.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설계-운영을 잇는 하나의 3D 모델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드래그앤드롭 또는 CAD 연동으로 </a:t>
            </a:r>
            <a:r>
              <a:rPr kumimoji="1" lang="en-US" altLang="ko-KR" sz="1100" err="1"/>
              <a:t>만든</a:t>
            </a:r>
            <a:r>
              <a:rPr kumimoji="1" lang="en-US" altLang="ko-KR" sz="1100"/>
              <a:t> </a:t>
            </a:r>
            <a:r>
              <a:rPr kumimoji="1" lang="en-US" altLang="ko-KR" sz="1100" err="1"/>
              <a:t>모델</a:t>
            </a:r>
            <a:r>
              <a:rPr kumimoji="1" lang="ko-KR" altLang="en-US" sz="1100"/>
              <a:t>을 </a:t>
            </a:r>
            <a:r>
              <a:rPr kumimoji="1" lang="en-US" altLang="ko-KR" sz="1100" err="1"/>
              <a:t>그대로</a:t>
            </a:r>
            <a:r>
              <a:rPr kumimoji="1" lang="en-US" altLang="ko-KR" sz="1100"/>
              <a:t> </a:t>
            </a:r>
            <a:r>
              <a:rPr kumimoji="1" lang="ko-KR" altLang="en-US" sz="1100"/>
              <a:t>운영 데이터를</a:t>
            </a:r>
            <a:r>
              <a:rPr kumimoji="1" lang="en-US" altLang="ko-KR" sz="1100"/>
              <a:t> </a:t>
            </a:r>
            <a:r>
              <a:rPr kumimoji="1" lang="ko-KR" altLang="en-US" sz="1100"/>
              <a:t>즉시 연계하여 관제할 수 있습니다</a:t>
            </a:r>
            <a:r>
              <a:rPr kumimoji="1" lang="en-US" altLang="ko-KR" sz="1100"/>
              <a:t>.</a:t>
            </a:r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050F6B3B-5E0C-1D76-CAE1-480966CC888B}"/>
              </a:ext>
            </a:extLst>
          </p:cNvPr>
          <p:cNvSpPr txBox="1">
            <a:spLocks/>
          </p:cNvSpPr>
          <p:nvPr/>
        </p:nvSpPr>
        <p:spPr>
          <a:xfrm>
            <a:off x="350837" y="3681457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2" name="텍스트 개체 틀 5">
            <a:extLst>
              <a:ext uri="{FF2B5EF4-FFF2-40B4-BE49-F238E27FC236}">
                <a16:creationId xmlns:a16="http://schemas.microsoft.com/office/drawing/2014/main" id="{DD493A18-5277-3C01-530E-9AFADD290F36}"/>
              </a:ext>
            </a:extLst>
          </p:cNvPr>
          <p:cNvSpPr txBox="1">
            <a:spLocks/>
          </p:cNvSpPr>
          <p:nvPr/>
        </p:nvSpPr>
        <p:spPr>
          <a:xfrm>
            <a:off x="3536959" y="1804096"/>
            <a:ext cx="2952671" cy="235051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 : 물류센터, 3PL 등</a:t>
            </a:r>
            <a:endParaRPr lang="en-US" altLang="ko-KR" sz="1100" b="1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보관·분류·출고 설비가 복합적으로 운영되는 물류/유통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화물 특성과 물동량에 따라 설비 구성과 배치가 자주 바뀌는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고객 </a:t>
            </a:r>
            <a:r>
              <a:rPr lang="ko-KR" altLang="en-US" sz="1100">
                <a:solidFill>
                  <a:schemeClr val="tx1"/>
                </a:solidFill>
              </a:rPr>
              <a:t>: 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lang="ko-KR" altLang="en-US" sz="1100">
                <a:solidFill>
                  <a:schemeClr val="tx1"/>
                </a:solidFill>
              </a:rPr>
              <a:t>신규 물류센터를 설계하거나, 기존 창고의 운영 현황을 실시간으로 파악하고자 하는 기업</a:t>
            </a:r>
            <a:endParaRPr kumimoji="1" lang="ko-KR" altLang="en-US" sz="1100" spc="-25">
              <a:solidFill>
                <a:schemeClr val="tx1"/>
              </a:solidFill>
            </a:endParaRP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endParaRPr kumimoji="1" lang="en-US" altLang="ko-KR" sz="1100" spc="-25">
              <a:solidFill>
                <a:schemeClr val="tx1"/>
              </a:solidFill>
            </a:endParaRPr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1FE6BDBD-C1F0-6EC3-1648-FA8B37D10E6A}"/>
              </a:ext>
            </a:extLst>
          </p:cNvPr>
          <p:cNvSpPr txBox="1">
            <a:spLocks/>
          </p:cNvSpPr>
          <p:nvPr/>
        </p:nvSpPr>
        <p:spPr>
          <a:xfrm>
            <a:off x="3536958" y="146899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endParaRPr kumimoji="1" lang="en-US" altLang="ko-KR" sz="1100"/>
          </a:p>
        </p:txBody>
      </p: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242336E7-6E26-DE8D-F55F-DB5F0452704F}"/>
              </a:ext>
            </a:extLst>
          </p:cNvPr>
          <p:cNvCxnSpPr>
            <a:cxnSpLocks/>
          </p:cNvCxnSpPr>
          <p:nvPr/>
        </p:nvCxnSpPr>
        <p:spPr>
          <a:xfrm>
            <a:off x="3626222" y="7746372"/>
            <a:ext cx="0" cy="359946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1F0E20AD-8CEF-BD73-9E72-6FD25659C644}"/>
              </a:ext>
            </a:extLst>
          </p:cNvPr>
          <p:cNvCxnSpPr>
            <a:cxnSpLocks/>
          </p:cNvCxnSpPr>
          <p:nvPr/>
        </p:nvCxnSpPr>
        <p:spPr>
          <a:xfrm>
            <a:off x="3626222" y="8250318"/>
            <a:ext cx="0" cy="384286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5BB81785-1F4E-3281-A67D-66F08B8FA7CD}"/>
              </a:ext>
            </a:extLst>
          </p:cNvPr>
          <p:cNvCxnSpPr>
            <a:cxnSpLocks/>
          </p:cNvCxnSpPr>
          <p:nvPr/>
        </p:nvCxnSpPr>
        <p:spPr>
          <a:xfrm>
            <a:off x="3626222" y="9343941"/>
            <a:ext cx="0" cy="246699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9" name="타원 148">
            <a:extLst>
              <a:ext uri="{FF2B5EF4-FFF2-40B4-BE49-F238E27FC236}">
                <a16:creationId xmlns:a16="http://schemas.microsoft.com/office/drawing/2014/main" id="{F9A4A6EA-D974-57D0-4888-E934C204646E}"/>
              </a:ext>
            </a:extLst>
          </p:cNvPr>
          <p:cNvSpPr/>
          <p:nvPr/>
        </p:nvSpPr>
        <p:spPr>
          <a:xfrm>
            <a:off x="3554222" y="7602372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2D2A677A-6DFA-3993-52A1-486B4FC47FE3}"/>
              </a:ext>
            </a:extLst>
          </p:cNvPr>
          <p:cNvSpPr/>
          <p:nvPr/>
        </p:nvSpPr>
        <p:spPr>
          <a:xfrm>
            <a:off x="3554222" y="8106318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52" name="타원 151">
            <a:extLst>
              <a:ext uri="{FF2B5EF4-FFF2-40B4-BE49-F238E27FC236}">
                <a16:creationId xmlns:a16="http://schemas.microsoft.com/office/drawing/2014/main" id="{3E2968D0-4609-06A8-36FE-CA0021693D4E}"/>
              </a:ext>
            </a:extLst>
          </p:cNvPr>
          <p:cNvSpPr/>
          <p:nvPr/>
        </p:nvSpPr>
        <p:spPr>
          <a:xfrm>
            <a:off x="3554222" y="9199941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57" name="타원 156">
            <a:extLst>
              <a:ext uri="{FF2B5EF4-FFF2-40B4-BE49-F238E27FC236}">
                <a16:creationId xmlns:a16="http://schemas.microsoft.com/office/drawing/2014/main" id="{3B8DF3F3-C366-7F99-007F-5BFB2F774BB8}"/>
              </a:ext>
            </a:extLst>
          </p:cNvPr>
          <p:cNvSpPr/>
          <p:nvPr/>
        </p:nvSpPr>
        <p:spPr>
          <a:xfrm>
            <a:off x="3554222" y="8634604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E4B9D726-0A16-2498-6C20-B1CCD4537520}"/>
              </a:ext>
            </a:extLst>
          </p:cNvPr>
          <p:cNvCxnSpPr>
            <a:cxnSpLocks/>
          </p:cNvCxnSpPr>
          <p:nvPr/>
        </p:nvCxnSpPr>
        <p:spPr>
          <a:xfrm>
            <a:off x="3626222" y="8778604"/>
            <a:ext cx="0" cy="421337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5" name="텍스트 개체 틀 19">
            <a:extLst>
              <a:ext uri="{FF2B5EF4-FFF2-40B4-BE49-F238E27FC236}">
                <a16:creationId xmlns:a16="http://schemas.microsoft.com/office/drawing/2014/main" id="{3D9DB188-5291-5AE4-2FF0-ADA983B4AC29}"/>
              </a:ext>
            </a:extLst>
          </p:cNvPr>
          <p:cNvSpPr txBox="1">
            <a:spLocks/>
          </p:cNvSpPr>
          <p:nvPr/>
        </p:nvSpPr>
        <p:spPr>
          <a:xfrm>
            <a:off x="279219" y="7192691"/>
            <a:ext cx="215960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WorldWorks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Logis</a:t>
            </a:r>
            <a:b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400" kern="0" spc="-42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Capabilities</a:t>
            </a:r>
          </a:p>
        </p:txBody>
      </p:sp>
      <p:sp>
        <p:nvSpPr>
          <p:cNvPr id="48" name="텍스트 개체 틀 7">
            <a:extLst>
              <a:ext uri="{FF2B5EF4-FFF2-40B4-BE49-F238E27FC236}">
                <a16:creationId xmlns:a16="http://schemas.microsoft.com/office/drawing/2014/main" id="{3A6D6C61-A065-1163-C108-434AA3C039A6}"/>
              </a:ext>
            </a:extLst>
          </p:cNvPr>
          <p:cNvSpPr txBox="1">
            <a:spLocks/>
          </p:cNvSpPr>
          <p:nvPr/>
        </p:nvSpPr>
        <p:spPr>
          <a:xfrm>
            <a:off x="3539273" y="36589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C6B3E46-BCB7-087C-C8C9-082AEC051E24}"/>
              </a:ext>
            </a:extLst>
          </p:cNvPr>
          <p:cNvSpPr txBox="1"/>
          <p:nvPr/>
        </p:nvSpPr>
        <p:spPr>
          <a:xfrm>
            <a:off x="4304015" y="5764946"/>
            <a:ext cx="2173745" cy="392415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3D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자동 모델링과 배치 최적화 엔진으로</a:t>
            </a:r>
            <a:b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창고 설계 기간 최소화</a:t>
            </a:r>
          </a:p>
        </p:txBody>
      </p:sp>
      <p:sp>
        <p:nvSpPr>
          <p:cNvPr id="122" name="사각형: 둥근 모서리 121">
            <a:extLst>
              <a:ext uri="{FF2B5EF4-FFF2-40B4-BE49-F238E27FC236}">
                <a16:creationId xmlns:a16="http://schemas.microsoft.com/office/drawing/2014/main" id="{A23A16B7-151E-4926-07D2-92041C16CC2E}"/>
              </a:ext>
            </a:extLst>
          </p:cNvPr>
          <p:cNvSpPr/>
          <p:nvPr/>
        </p:nvSpPr>
        <p:spPr>
          <a:xfrm>
            <a:off x="3568549" y="5187069"/>
            <a:ext cx="2911527" cy="390439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3" name="Text 62">
            <a:extLst>
              <a:ext uri="{FF2B5EF4-FFF2-40B4-BE49-F238E27FC236}">
                <a16:creationId xmlns:a16="http://schemas.microsoft.com/office/drawing/2014/main" id="{8BE38E48-45AB-E67D-CA2C-B896159AD460}"/>
              </a:ext>
            </a:extLst>
          </p:cNvPr>
          <p:cNvSpPr/>
          <p:nvPr/>
        </p:nvSpPr>
        <p:spPr>
          <a:xfrm>
            <a:off x="3782749" y="7594853"/>
            <a:ext cx="2587752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3D Drag&amp;Drop 설계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등록된 3D 오브젝트를 드래그앤드롭으로 배치하여, 보관·물류·검수 설비를 포함한 신규 창고를 설계합니다.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8" name="Text 65">
            <a:extLst>
              <a:ext uri="{FF2B5EF4-FFF2-40B4-BE49-F238E27FC236}">
                <a16:creationId xmlns:a16="http://schemas.microsoft.com/office/drawing/2014/main" id="{CD387E2D-2E32-A9BA-AD8A-6DFF164154AC}"/>
              </a:ext>
            </a:extLst>
          </p:cNvPr>
          <p:cNvSpPr/>
          <p:nvPr/>
        </p:nvSpPr>
        <p:spPr>
          <a:xfrm>
            <a:off x="3782749" y="8105863"/>
            <a:ext cx="2587752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CAD 연동 자동 3D 변환</a:t>
            </a:r>
            <a:endParaRPr lang="en-US" altLang="ko-KR" sz="970" b="1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CAD로 설계한 창고 도면을 3D 모델로 자동 변환하여, 별도의 3D 모델링 없이 그대로 활용할 수 있습니다.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9" name="Text 68">
            <a:extLst>
              <a:ext uri="{FF2B5EF4-FFF2-40B4-BE49-F238E27FC236}">
                <a16:creationId xmlns:a16="http://schemas.microsoft.com/office/drawing/2014/main" id="{210E1CE9-0F70-05FF-783E-5882232B94B5}"/>
              </a:ext>
            </a:extLst>
          </p:cNvPr>
          <p:cNvSpPr/>
          <p:nvPr/>
        </p:nvSpPr>
        <p:spPr>
          <a:xfrm>
            <a:off x="3782749" y="8638038"/>
            <a:ext cx="2587752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물동량 분석 · 메타휴리스틱 최적화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물동량 데이터를 분석해 필요한 설비 종류를 추천하고, 창고 설계 Rule을 반영한 최적 배치안을 자동으로 도출합니다.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0" name="Text 71">
            <a:extLst>
              <a:ext uri="{FF2B5EF4-FFF2-40B4-BE49-F238E27FC236}">
                <a16:creationId xmlns:a16="http://schemas.microsoft.com/office/drawing/2014/main" id="{8D4CEDF9-708C-BAED-7378-95ACF27A760A}"/>
              </a:ext>
            </a:extLst>
          </p:cNvPr>
          <p:cNvSpPr/>
          <p:nvPr/>
        </p:nvSpPr>
        <p:spPr>
          <a:xfrm>
            <a:off x="3782749" y="9191390"/>
            <a:ext cx="2587752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창고 통합 관제</a:t>
            </a:r>
            <a:endParaRPr lang="en-US" altLang="ko-KR" sz="970" b="1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창고 모델에 운영 데이터를 연계하여 창고를 실시간 관제 할 수 있습니다.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4173489-9FD8-135B-48DA-8A91F9005F13}"/>
              </a:ext>
            </a:extLst>
          </p:cNvPr>
          <p:cNvSpPr txBox="1"/>
          <p:nvPr/>
        </p:nvSpPr>
        <p:spPr>
          <a:xfrm>
            <a:off x="4304016" y="5191765"/>
            <a:ext cx="2439903" cy="392415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altLang="ko-KR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3D</a:t>
            </a:r>
            <a:r>
              <a:rPr lang="ko-KR" alt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배치 시뮬레이션을 통한</a:t>
            </a:r>
            <a:br>
              <a:rPr lang="en-US" altLang="ko-KR" sz="12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오류 검증</a:t>
            </a:r>
          </a:p>
        </p:txBody>
      </p:sp>
      <p:sp>
        <p:nvSpPr>
          <p:cNvPr id="156" name="사각형: 둥근 모서리 155">
            <a:extLst>
              <a:ext uri="{FF2B5EF4-FFF2-40B4-BE49-F238E27FC236}">
                <a16:creationId xmlns:a16="http://schemas.microsoft.com/office/drawing/2014/main" id="{16B3A6E5-6D4B-3E53-2C08-F46FC5B4808F}"/>
              </a:ext>
            </a:extLst>
          </p:cNvPr>
          <p:cNvSpPr/>
          <p:nvPr/>
        </p:nvSpPr>
        <p:spPr>
          <a:xfrm>
            <a:off x="3568549" y="5748982"/>
            <a:ext cx="2911527" cy="390440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8271014D-FEE8-2DC6-432A-AB0B3E53C30A}"/>
              </a:ext>
            </a:extLst>
          </p:cNvPr>
          <p:cNvGrpSpPr/>
          <p:nvPr/>
        </p:nvGrpSpPr>
        <p:grpSpPr>
          <a:xfrm>
            <a:off x="3568550" y="6309164"/>
            <a:ext cx="3106135" cy="393221"/>
            <a:chOff x="3400856" y="5398382"/>
            <a:chExt cx="3341343" cy="1305227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6B39A51-5155-05EB-A3B3-C560842A2E94}"/>
                </a:ext>
              </a:extLst>
            </p:cNvPr>
            <p:cNvSpPr txBox="1"/>
            <p:nvPr/>
          </p:nvSpPr>
          <p:spPr>
            <a:xfrm>
              <a:off x="4192016" y="5401057"/>
              <a:ext cx="2550183" cy="1302552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>
              <a:spAutoFit/>
            </a:bodyPr>
            <a:lstStyle>
              <a:defPPr>
                <a:defRPr lang="ko-Kore-KR"/>
              </a:defPPr>
              <a:lvl1pPr>
                <a:spcAft>
                  <a:spcPts val="800"/>
                </a:spcAft>
                <a:defRPr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defRPr>
              </a:lvl1pPr>
            </a:lstStyle>
            <a:p>
              <a:r>
                <a:rPr lang="ko-KR" altLang="en-US"/>
                <a:t>설계 창고 모델을 운영 데이터와 연계하여</a:t>
              </a:r>
              <a:br>
                <a:rPr lang="en-US" altLang="ko-KR"/>
              </a:br>
              <a:r>
                <a:rPr lang="ko-KR" altLang="en-US" sz="1050" b="1"/>
                <a:t>실시간 창고 통합 관제</a:t>
              </a:r>
            </a:p>
          </p:txBody>
        </p:sp>
        <p:sp>
          <p:nvSpPr>
            <p:cNvPr id="161" name="사각형: 둥근 모서리 160">
              <a:extLst>
                <a:ext uri="{FF2B5EF4-FFF2-40B4-BE49-F238E27FC236}">
                  <a16:creationId xmlns:a16="http://schemas.microsoft.com/office/drawing/2014/main" id="{5E33C035-9F19-C368-5FCB-AF8329B0E0B6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AAA59968-CEAB-C394-62A0-EC6CE54ED87C}"/>
              </a:ext>
            </a:extLst>
          </p:cNvPr>
          <p:cNvGrpSpPr/>
          <p:nvPr/>
        </p:nvGrpSpPr>
        <p:grpSpPr>
          <a:xfrm>
            <a:off x="3751300" y="6318994"/>
            <a:ext cx="360000" cy="360000"/>
            <a:chOff x="9160796" y="833434"/>
            <a:chExt cx="877824" cy="877824"/>
          </a:xfrm>
        </p:grpSpPr>
        <p:sp>
          <p:nvSpPr>
            <p:cNvPr id="175" name="Shape 4">
              <a:extLst>
                <a:ext uri="{FF2B5EF4-FFF2-40B4-BE49-F238E27FC236}">
                  <a16:creationId xmlns:a16="http://schemas.microsoft.com/office/drawing/2014/main" id="{AE660F97-1ACE-7877-06F8-6E241BE35CE6}"/>
                </a:ext>
              </a:extLst>
            </p:cNvPr>
            <p:cNvSpPr/>
            <p:nvPr/>
          </p:nvSpPr>
          <p:spPr>
            <a:xfrm>
              <a:off x="9160796" y="833434"/>
              <a:ext cx="877824" cy="877824"/>
            </a:xfrm>
            <a:prstGeom prst="ellipse">
              <a:avLst/>
            </a:prstGeom>
            <a:solidFill>
              <a:srgbClr val="EDEBF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76" name="Image 0" descr="icon_eye.png">
              <a:extLst>
                <a:ext uri="{FF2B5EF4-FFF2-40B4-BE49-F238E27FC236}">
                  <a16:creationId xmlns:a16="http://schemas.microsoft.com/office/drawing/2014/main" id="{906B226F-D439-5FEA-810D-9FA5D173A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16244" y="988882"/>
              <a:ext cx="566928" cy="566928"/>
            </a:xfrm>
            <a:prstGeom prst="rect">
              <a:avLst/>
            </a:prstGeom>
          </p:spPr>
        </p:pic>
      </p:grpSp>
      <p:grpSp>
        <p:nvGrpSpPr>
          <p:cNvPr id="185" name="그룹 184">
            <a:extLst>
              <a:ext uri="{FF2B5EF4-FFF2-40B4-BE49-F238E27FC236}">
                <a16:creationId xmlns:a16="http://schemas.microsoft.com/office/drawing/2014/main" id="{1167B523-F420-5783-1599-995D9A53772B}"/>
              </a:ext>
            </a:extLst>
          </p:cNvPr>
          <p:cNvGrpSpPr/>
          <p:nvPr/>
        </p:nvGrpSpPr>
        <p:grpSpPr>
          <a:xfrm>
            <a:off x="3751300" y="5204808"/>
            <a:ext cx="360000" cy="360000"/>
            <a:chOff x="9160796" y="2177602"/>
            <a:chExt cx="877824" cy="877824"/>
          </a:xfrm>
        </p:grpSpPr>
        <p:sp>
          <p:nvSpPr>
            <p:cNvPr id="177" name="Shape 8">
              <a:extLst>
                <a:ext uri="{FF2B5EF4-FFF2-40B4-BE49-F238E27FC236}">
                  <a16:creationId xmlns:a16="http://schemas.microsoft.com/office/drawing/2014/main" id="{E63A9303-C029-C40A-075E-49BBA9E85B51}"/>
                </a:ext>
              </a:extLst>
            </p:cNvPr>
            <p:cNvSpPr/>
            <p:nvPr/>
          </p:nvSpPr>
          <p:spPr>
            <a:xfrm>
              <a:off x="9160796" y="2177602"/>
              <a:ext cx="877824" cy="877824"/>
            </a:xfrm>
            <a:prstGeom prst="ellipse">
              <a:avLst/>
            </a:prstGeom>
            <a:solidFill>
              <a:srgbClr val="EDEBF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78" name="Image 1" descr="icon_search.png">
              <a:extLst>
                <a:ext uri="{FF2B5EF4-FFF2-40B4-BE49-F238E27FC236}">
                  <a16:creationId xmlns:a16="http://schemas.microsoft.com/office/drawing/2014/main" id="{CB53A609-7501-7034-603E-2EA4FE2AA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16244" y="2333050"/>
              <a:ext cx="566928" cy="566928"/>
            </a:xfrm>
            <a:prstGeom prst="rect">
              <a:avLst/>
            </a:prstGeom>
          </p:spPr>
        </p:pic>
      </p:grpSp>
      <p:grpSp>
        <p:nvGrpSpPr>
          <p:cNvPr id="187" name="그룹 186">
            <a:extLst>
              <a:ext uri="{FF2B5EF4-FFF2-40B4-BE49-F238E27FC236}">
                <a16:creationId xmlns:a16="http://schemas.microsoft.com/office/drawing/2014/main" id="{DBB4EB72-44C3-08C0-F365-D12964833C8B}"/>
              </a:ext>
            </a:extLst>
          </p:cNvPr>
          <p:cNvGrpSpPr/>
          <p:nvPr/>
        </p:nvGrpSpPr>
        <p:grpSpPr>
          <a:xfrm flipV="1">
            <a:off x="3751300" y="5764229"/>
            <a:ext cx="360000" cy="360000"/>
            <a:chOff x="9160796" y="4865938"/>
            <a:chExt cx="877824" cy="877824"/>
          </a:xfrm>
        </p:grpSpPr>
        <p:sp>
          <p:nvSpPr>
            <p:cNvPr id="181" name="Shape 16">
              <a:extLst>
                <a:ext uri="{FF2B5EF4-FFF2-40B4-BE49-F238E27FC236}">
                  <a16:creationId xmlns:a16="http://schemas.microsoft.com/office/drawing/2014/main" id="{689BB6B8-781F-06CB-C909-8CC946209EFE}"/>
                </a:ext>
              </a:extLst>
            </p:cNvPr>
            <p:cNvSpPr/>
            <p:nvPr/>
          </p:nvSpPr>
          <p:spPr>
            <a:xfrm>
              <a:off x="9160796" y="4865938"/>
              <a:ext cx="877824" cy="877824"/>
            </a:xfrm>
            <a:prstGeom prst="ellipse">
              <a:avLst/>
            </a:prstGeom>
            <a:solidFill>
              <a:srgbClr val="EDEBF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82" name="Image 3" descr="icon_trending.png">
              <a:extLst>
                <a:ext uri="{FF2B5EF4-FFF2-40B4-BE49-F238E27FC236}">
                  <a16:creationId xmlns:a16="http://schemas.microsoft.com/office/drawing/2014/main" id="{A1753C00-8641-56F3-B2B8-12BC84824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16244" y="5021386"/>
              <a:ext cx="566928" cy="566928"/>
            </a:xfrm>
            <a:prstGeom prst="rect">
              <a:avLst/>
            </a:prstGeom>
          </p:spPr>
        </p:pic>
      </p:grpSp>
      <p:sp>
        <p:nvSpPr>
          <p:cNvPr id="9001" name="이미지 삽입 영역"/>
          <p:cNvSpPr/>
          <p:nvPr/>
        </p:nvSpPr>
        <p:spPr>
          <a:xfrm>
            <a:off x="243827" y="7812920"/>
            <a:ext cx="3106042" cy="1440060"/>
          </a:xfrm>
          <a:prstGeom prst="rect">
            <a:avLst/>
          </a:prstGeom>
          <a:solidFill>
            <a:srgbClr val="F4F2FA"/>
          </a:solidFill>
          <a:ln w="12700" cap="flat">
            <a:solidFill>
              <a:srgbClr val="C7A7EB"/>
            </a:solidFill>
            <a:prstDash val="dash"/>
          </a:ln>
        </p:spPr>
        <p:txBody>
          <a:bodyPr wrap="square" anchor="ctr"/>
          <a:lstStyle/>
          <a:p>
            <a:pPr algn="ctr"/>
            <a:endParaRPr lang="ko-KR" altLang="en-US" sz="1100">
              <a:solidFill>
                <a:srgbClr val="6A2AA8"/>
              </a:solidFill>
              <a:latin typeface="Pretendard" pitchFamily="50" charset="-127"/>
              <a:ea typeface="Pretendard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C23C68E5-1541-E51A-36FD-27E923CF7691}"/>
              </a:ext>
            </a:extLst>
          </p:cNvPr>
          <p:cNvGrpSpPr/>
          <p:nvPr/>
        </p:nvGrpSpPr>
        <p:grpSpPr>
          <a:xfrm>
            <a:off x="3747045" y="3999129"/>
            <a:ext cx="2617106" cy="1122532"/>
            <a:chOff x="8361691" y="2572803"/>
            <a:chExt cx="2617106" cy="1122532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D7FAD7A-E4CA-C30D-544F-1C21F1175CC9}"/>
                </a:ext>
              </a:extLst>
            </p:cNvPr>
            <p:cNvGrpSpPr/>
            <p:nvPr/>
          </p:nvGrpSpPr>
          <p:grpSpPr>
            <a:xfrm>
              <a:off x="8361691" y="2652853"/>
              <a:ext cx="949325" cy="693719"/>
              <a:chOff x="623044" y="3940081"/>
              <a:chExt cx="949325" cy="741044"/>
            </a:xfrm>
          </p:grpSpPr>
          <p:sp>
            <p:nvSpPr>
              <p:cNvPr id="32" name="사각형: 둥근 위쪽 모서리 31">
                <a:extLst>
                  <a:ext uri="{FF2B5EF4-FFF2-40B4-BE49-F238E27FC236}">
                    <a16:creationId xmlns:a16="http://schemas.microsoft.com/office/drawing/2014/main" id="{5FE197CE-6A02-68DD-0BD2-BCD61E207815}"/>
                  </a:ext>
                </a:extLst>
              </p:cNvPr>
              <p:cNvSpPr/>
              <p:nvPr/>
            </p:nvSpPr>
            <p:spPr>
              <a:xfrm>
                <a:off x="867933" y="4152405"/>
                <a:ext cx="231673" cy="512584"/>
              </a:xfrm>
              <a:prstGeom prst="round2SameRect">
                <a:avLst/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33" name="사각형: 둥근 위쪽 모서리 32">
                <a:extLst>
                  <a:ext uri="{FF2B5EF4-FFF2-40B4-BE49-F238E27FC236}">
                    <a16:creationId xmlns:a16="http://schemas.microsoft.com/office/drawing/2014/main" id="{FD0D3D7F-4F58-ECA0-F637-9ED77300297B}"/>
                  </a:ext>
                </a:extLst>
              </p:cNvPr>
              <p:cNvSpPr/>
              <p:nvPr/>
            </p:nvSpPr>
            <p:spPr>
              <a:xfrm>
                <a:off x="1230319" y="4516114"/>
                <a:ext cx="231673" cy="152366"/>
              </a:xfrm>
              <a:prstGeom prst="round2SameRect">
                <a:avLst/>
              </a:prstGeom>
              <a:solidFill>
                <a:schemeClr val="accent1">
                  <a:lumOff val="13529"/>
                </a:schemeClr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5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F4424D54-18E6-1919-DEAA-C1F044D73F09}"/>
                  </a:ext>
                </a:extLst>
              </p:cNvPr>
              <p:cNvGrpSpPr/>
              <p:nvPr/>
            </p:nvGrpSpPr>
            <p:grpSpPr>
              <a:xfrm>
                <a:off x="623044" y="3940081"/>
                <a:ext cx="949325" cy="741044"/>
                <a:chOff x="1250950" y="3896246"/>
                <a:chExt cx="949325" cy="771004"/>
              </a:xfrm>
            </p:grpSpPr>
            <p:cxnSp>
              <p:nvCxnSpPr>
                <p:cNvPr id="35" name="직선 화살표 연결선 34">
                  <a:extLst>
                    <a:ext uri="{FF2B5EF4-FFF2-40B4-BE49-F238E27FC236}">
                      <a16:creationId xmlns:a16="http://schemas.microsoft.com/office/drawing/2014/main" id="{292C2FA9-FCFC-0912-30C5-1E151852E4A5}"/>
                    </a:ext>
                  </a:extLst>
                </p:cNvPr>
                <p:cNvCxnSpPr/>
                <p:nvPr/>
              </p:nvCxnSpPr>
              <p:spPr>
                <a:xfrm flipV="1">
                  <a:off x="1250950" y="3896246"/>
                  <a:ext cx="0" cy="771004"/>
                </a:xfrm>
                <a:prstGeom prst="straightConnector1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36" name="직선 화살표 연결선 35">
                  <a:extLst>
                    <a:ext uri="{FF2B5EF4-FFF2-40B4-BE49-F238E27FC236}">
                      <a16:creationId xmlns:a16="http://schemas.microsoft.com/office/drawing/2014/main" id="{BFA23F9A-EA31-8FC3-404A-45C1D51983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0950" y="4657725"/>
                  <a:ext cx="949325" cy="0"/>
                </a:xfrm>
                <a:prstGeom prst="straightConnector1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5A3C6171-BF60-5F5E-04F2-3FF1BB65A290}"/>
                </a:ext>
              </a:extLst>
            </p:cNvPr>
            <p:cNvGrpSpPr/>
            <p:nvPr/>
          </p:nvGrpSpPr>
          <p:grpSpPr>
            <a:xfrm>
              <a:off x="9561367" y="2652884"/>
              <a:ext cx="949325" cy="693724"/>
              <a:chOff x="623044" y="3940081"/>
              <a:chExt cx="949325" cy="741044"/>
            </a:xfrm>
          </p:grpSpPr>
          <p:sp>
            <p:nvSpPr>
              <p:cNvPr id="27" name="사각형: 둥근 위쪽 모서리 26">
                <a:extLst>
                  <a:ext uri="{FF2B5EF4-FFF2-40B4-BE49-F238E27FC236}">
                    <a16:creationId xmlns:a16="http://schemas.microsoft.com/office/drawing/2014/main" id="{516F9849-AEDE-22A3-5190-6669274E0FAD}"/>
                  </a:ext>
                </a:extLst>
              </p:cNvPr>
              <p:cNvSpPr/>
              <p:nvPr/>
            </p:nvSpPr>
            <p:spPr>
              <a:xfrm>
                <a:off x="867933" y="4152405"/>
                <a:ext cx="231673" cy="512584"/>
              </a:xfrm>
              <a:prstGeom prst="round2SameRect">
                <a:avLst/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28" name="사각형: 둥근 위쪽 모서리 27">
                <a:extLst>
                  <a:ext uri="{FF2B5EF4-FFF2-40B4-BE49-F238E27FC236}">
                    <a16:creationId xmlns:a16="http://schemas.microsoft.com/office/drawing/2014/main" id="{B7D4D447-E983-A6DA-C742-92412BE40F33}"/>
                  </a:ext>
                </a:extLst>
              </p:cNvPr>
              <p:cNvSpPr/>
              <p:nvPr/>
            </p:nvSpPr>
            <p:spPr>
              <a:xfrm>
                <a:off x="1242087" y="4629696"/>
                <a:ext cx="231673" cy="38456"/>
              </a:xfrm>
              <a:prstGeom prst="round2SameRect">
                <a:avLst/>
              </a:prstGeom>
              <a:solidFill>
                <a:schemeClr val="accent1">
                  <a:lumOff val="13529"/>
                </a:schemeClr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5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05A78553-F008-23C8-17ED-A4894336EDB3}"/>
                  </a:ext>
                </a:extLst>
              </p:cNvPr>
              <p:cNvGrpSpPr/>
              <p:nvPr/>
            </p:nvGrpSpPr>
            <p:grpSpPr>
              <a:xfrm>
                <a:off x="623044" y="3940081"/>
                <a:ext cx="949325" cy="741044"/>
                <a:chOff x="1250950" y="3896246"/>
                <a:chExt cx="949325" cy="771004"/>
              </a:xfrm>
            </p:grpSpPr>
            <p:cxnSp>
              <p:nvCxnSpPr>
                <p:cNvPr id="30" name="직선 화살표 연결선 29">
                  <a:extLst>
                    <a:ext uri="{FF2B5EF4-FFF2-40B4-BE49-F238E27FC236}">
                      <a16:creationId xmlns:a16="http://schemas.microsoft.com/office/drawing/2014/main" id="{604B39EC-83A6-DD1D-2165-BD377BF388AF}"/>
                    </a:ext>
                  </a:extLst>
                </p:cNvPr>
                <p:cNvCxnSpPr/>
                <p:nvPr/>
              </p:nvCxnSpPr>
              <p:spPr>
                <a:xfrm flipV="1">
                  <a:off x="1250950" y="3896246"/>
                  <a:ext cx="0" cy="771004"/>
                </a:xfrm>
                <a:prstGeom prst="straightConnector1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31" name="직선 화살표 연결선 30">
                  <a:extLst>
                    <a:ext uri="{FF2B5EF4-FFF2-40B4-BE49-F238E27FC236}">
                      <a16:creationId xmlns:a16="http://schemas.microsoft.com/office/drawing/2014/main" id="{B0F9F904-100B-810F-F2B0-1D7372FDE0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0950" y="4657725"/>
                  <a:ext cx="949325" cy="0"/>
                </a:xfrm>
                <a:prstGeom prst="straightConnector1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sp>
          <p:nvSpPr>
            <p:cNvPr id="15" name="화살표: 원형 14">
              <a:extLst>
                <a:ext uri="{FF2B5EF4-FFF2-40B4-BE49-F238E27FC236}">
                  <a16:creationId xmlns:a16="http://schemas.microsoft.com/office/drawing/2014/main" id="{92C018C8-18D9-11E6-C19F-9AFABAB5D421}"/>
                </a:ext>
              </a:extLst>
            </p:cNvPr>
            <p:cNvSpPr/>
            <p:nvPr/>
          </p:nvSpPr>
          <p:spPr>
            <a:xfrm rot="21353688">
              <a:off x="8491856" y="2775679"/>
              <a:ext cx="684497" cy="71550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378035"/>
                <a:gd name="adj5" fmla="val 125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6" name="화살표: 원형 15">
              <a:extLst>
                <a:ext uri="{FF2B5EF4-FFF2-40B4-BE49-F238E27FC236}">
                  <a16:creationId xmlns:a16="http://schemas.microsoft.com/office/drawing/2014/main" id="{FB80C254-F8F9-E138-893C-0DA76BFE2E4B}"/>
                </a:ext>
              </a:extLst>
            </p:cNvPr>
            <p:cNvSpPr/>
            <p:nvPr/>
          </p:nvSpPr>
          <p:spPr>
            <a:xfrm rot="21353688">
              <a:off x="9673480" y="2712317"/>
              <a:ext cx="717419" cy="98301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6685964"/>
                <a:gd name="adj5" fmla="val 1163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7" name="텍스트 개체 틀 4">
              <a:extLst>
                <a:ext uri="{FF2B5EF4-FFF2-40B4-BE49-F238E27FC236}">
                  <a16:creationId xmlns:a16="http://schemas.microsoft.com/office/drawing/2014/main" id="{D3925BC1-1294-0527-57C0-C9954E82AEF1}"/>
                </a:ext>
              </a:extLst>
            </p:cNvPr>
            <p:cNvSpPr txBox="1">
              <a:spLocks/>
            </p:cNvSpPr>
            <p:nvPr/>
          </p:nvSpPr>
          <p:spPr>
            <a:xfrm>
              <a:off x="8440228" y="2572803"/>
              <a:ext cx="1266858" cy="31514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lang="ko-KR" altLang="en-US" sz="800" b="1" spc="-16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창고 제안 설계 기간</a:t>
              </a:r>
              <a:endParaRPr kumimoji="1" lang="en-US" altLang="ko-KR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8" name="텍스트 개체 틀 4">
              <a:extLst>
                <a:ext uri="{FF2B5EF4-FFF2-40B4-BE49-F238E27FC236}">
                  <a16:creationId xmlns:a16="http://schemas.microsoft.com/office/drawing/2014/main" id="{ADBB48B4-1C8F-9177-7255-D8DDA76565B9}"/>
                </a:ext>
              </a:extLst>
            </p:cNvPr>
            <p:cNvSpPr txBox="1">
              <a:spLocks/>
            </p:cNvSpPr>
            <p:nvPr/>
          </p:nvSpPr>
          <p:spPr>
            <a:xfrm>
              <a:off x="9015963" y="2793050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900" spc="-25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70%</a:t>
              </a:r>
              <a:r>
                <a:rPr kumimoji="1" lang="ko-KR" altLang="en-US" sz="900" spc="-25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↓</a:t>
              </a:r>
              <a:endParaRPr kumimoji="1" lang="en-US" altLang="ko-KR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9" name="텍스트 개체 틀 4">
              <a:extLst>
                <a:ext uri="{FF2B5EF4-FFF2-40B4-BE49-F238E27FC236}">
                  <a16:creationId xmlns:a16="http://schemas.microsoft.com/office/drawing/2014/main" id="{B2511E18-0F7C-F618-BFBF-6F509E842C1F}"/>
                </a:ext>
              </a:extLst>
            </p:cNvPr>
            <p:cNvSpPr txBox="1">
              <a:spLocks/>
            </p:cNvSpPr>
            <p:nvPr/>
          </p:nvSpPr>
          <p:spPr>
            <a:xfrm>
              <a:off x="10282821" y="2794464"/>
              <a:ext cx="695976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900" spc="-25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98.3%</a:t>
              </a:r>
              <a:r>
                <a:rPr kumimoji="1" lang="ko-KR" altLang="en-US" sz="900" spc="-25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↓</a:t>
              </a:r>
              <a:endParaRPr kumimoji="1" lang="en-US" altLang="ko-KR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0" name="텍스트 개체 틀 4">
              <a:extLst>
                <a:ext uri="{FF2B5EF4-FFF2-40B4-BE49-F238E27FC236}">
                  <a16:creationId xmlns:a16="http://schemas.microsoft.com/office/drawing/2014/main" id="{2EF71D90-0294-735B-BE5B-0214A939E63A}"/>
                </a:ext>
              </a:extLst>
            </p:cNvPr>
            <p:cNvSpPr txBox="1">
              <a:spLocks/>
            </p:cNvSpPr>
            <p:nvPr/>
          </p:nvSpPr>
          <p:spPr>
            <a:xfrm>
              <a:off x="8531866" y="3173348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</a:t>
              </a:r>
              <a:r>
                <a:rPr kumimoji="1" lang="en-US" altLang="ko-KR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전</a:t>
              </a:r>
              <a:endPara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1" name="텍스트 개체 틀 4">
              <a:extLst>
                <a:ext uri="{FF2B5EF4-FFF2-40B4-BE49-F238E27FC236}">
                  <a16:creationId xmlns:a16="http://schemas.microsoft.com/office/drawing/2014/main" id="{23707244-3D0E-7A2F-CBB8-822DAE79C163}"/>
                </a:ext>
              </a:extLst>
            </p:cNvPr>
            <p:cNvSpPr txBox="1">
              <a:spLocks/>
            </p:cNvSpPr>
            <p:nvPr/>
          </p:nvSpPr>
          <p:spPr>
            <a:xfrm>
              <a:off x="9730069" y="3175907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</a:t>
              </a:r>
              <a:r>
                <a:rPr kumimoji="1" lang="en-US" altLang="ko-KR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전</a:t>
              </a:r>
              <a:endPara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2" name="텍스트 개체 틀 4">
              <a:extLst>
                <a:ext uri="{FF2B5EF4-FFF2-40B4-BE49-F238E27FC236}">
                  <a16:creationId xmlns:a16="http://schemas.microsoft.com/office/drawing/2014/main" id="{5A2CBEC3-C58A-445A-1992-3369941CEE6D}"/>
                </a:ext>
              </a:extLst>
            </p:cNvPr>
            <p:cNvSpPr txBox="1">
              <a:spLocks/>
            </p:cNvSpPr>
            <p:nvPr/>
          </p:nvSpPr>
          <p:spPr>
            <a:xfrm>
              <a:off x="10094580" y="3155000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6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</a:t>
              </a:r>
              <a:r>
                <a:rPr kumimoji="1" lang="en-US" altLang="ko-KR" sz="6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kumimoji="1" lang="ko-KR" altLang="en-US" sz="6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후</a:t>
              </a:r>
              <a:endParaRPr kumimoji="1" lang="en-US" altLang="ko-KR" sz="600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3" name="텍스트 개체 틀 4">
              <a:extLst>
                <a:ext uri="{FF2B5EF4-FFF2-40B4-BE49-F238E27FC236}">
                  <a16:creationId xmlns:a16="http://schemas.microsoft.com/office/drawing/2014/main" id="{4C5CFF30-486D-C244-FF24-3AAD2232C80C}"/>
                </a:ext>
              </a:extLst>
            </p:cNvPr>
            <p:cNvSpPr txBox="1">
              <a:spLocks/>
            </p:cNvSpPr>
            <p:nvPr/>
          </p:nvSpPr>
          <p:spPr>
            <a:xfrm>
              <a:off x="8894530" y="3179932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</a:t>
              </a:r>
              <a:r>
                <a:rPr kumimoji="1" lang="en-US" altLang="ko-KR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후</a:t>
              </a:r>
              <a:endPara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4" name="텍스트 개체 틀 4">
              <a:extLst>
                <a:ext uri="{FF2B5EF4-FFF2-40B4-BE49-F238E27FC236}">
                  <a16:creationId xmlns:a16="http://schemas.microsoft.com/office/drawing/2014/main" id="{DC148AA9-8B37-0918-ED60-B4BC950A6C01}"/>
                </a:ext>
              </a:extLst>
            </p:cNvPr>
            <p:cNvSpPr txBox="1">
              <a:spLocks/>
            </p:cNvSpPr>
            <p:nvPr/>
          </p:nvSpPr>
          <p:spPr>
            <a:xfrm>
              <a:off x="9773919" y="3359599"/>
              <a:ext cx="1166778" cy="31514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60</a:t>
              </a:r>
              <a:r>
                <a:rPr kumimoji="1" lang="ko-KR" altLang="en-US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분 </a:t>
              </a:r>
              <a:r>
                <a:rPr kumimoji="1" lang="en-US" altLang="ko-KR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 1</a:t>
              </a:r>
              <a:r>
                <a:rPr kumimoji="1" lang="ko-KR" altLang="en-US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분</a:t>
              </a:r>
              <a:endParaRPr kumimoji="1" lang="en-US" altLang="ko-KR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5" name="텍스트 개체 틀 4">
              <a:extLst>
                <a:ext uri="{FF2B5EF4-FFF2-40B4-BE49-F238E27FC236}">
                  <a16:creationId xmlns:a16="http://schemas.microsoft.com/office/drawing/2014/main" id="{C1F9258E-0A85-CE35-5420-1EF8392B2B8F}"/>
                </a:ext>
              </a:extLst>
            </p:cNvPr>
            <p:cNvSpPr txBox="1">
              <a:spLocks/>
            </p:cNvSpPr>
            <p:nvPr/>
          </p:nvSpPr>
          <p:spPr>
            <a:xfrm>
              <a:off x="8585287" y="3352140"/>
              <a:ext cx="1166778" cy="31514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8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7</a:t>
              </a:r>
              <a:r>
                <a:rPr kumimoji="1" lang="ko-KR" altLang="en-US" sz="8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일 </a:t>
              </a:r>
              <a:r>
                <a:rPr kumimoji="1" lang="en-US" altLang="ko-KR" sz="8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 </a:t>
              </a:r>
              <a:r>
                <a:rPr kumimoji="1" lang="en-US" altLang="ko-KR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2</a:t>
              </a:r>
              <a:r>
                <a:rPr kumimoji="1" lang="ko-KR" altLang="en-US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일</a:t>
              </a:r>
              <a:endParaRPr kumimoji="1" lang="en-US" altLang="ko-KR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6" name="텍스트 개체 틀 4">
              <a:extLst>
                <a:ext uri="{FF2B5EF4-FFF2-40B4-BE49-F238E27FC236}">
                  <a16:creationId xmlns:a16="http://schemas.microsoft.com/office/drawing/2014/main" id="{A3168E21-DC5B-E792-5D33-41CC37E65AFF}"/>
                </a:ext>
              </a:extLst>
            </p:cNvPr>
            <p:cNvSpPr txBox="1">
              <a:spLocks/>
            </p:cNvSpPr>
            <p:nvPr/>
          </p:nvSpPr>
          <p:spPr>
            <a:xfrm>
              <a:off x="9698541" y="2572803"/>
              <a:ext cx="1266858" cy="31514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9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현장 문제 파악</a:t>
              </a:r>
              <a:endParaRPr kumimoji="1" lang="en-US" altLang="ko-KR" sz="9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pic>
        <p:nvPicPr>
          <p:cNvPr id="8966" name="그림 8965">
            <a:extLst>
              <a:ext uri="{FF2B5EF4-FFF2-40B4-BE49-F238E27FC236}">
                <a16:creationId xmlns:a16="http://schemas.microsoft.com/office/drawing/2014/main" id="{E839DFC2-3264-07CF-5CBE-213EBBF418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464" y="7810444"/>
            <a:ext cx="3129036" cy="146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2469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363</Words>
  <Application>Microsoft Office PowerPoint</Application>
  <PresentationFormat>A4 용지(210x297mm)</PresentationFormat>
  <Paragraphs>41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Arial Narrow</vt:lpstr>
      <vt:lpstr>LG스마트체2.0 Regular</vt:lpstr>
      <vt:lpstr>Pretendard SemiBold</vt:lpstr>
      <vt:lpstr>Pretendard Medium</vt:lpstr>
      <vt:lpstr>Pretendard ExtraBold</vt:lpstr>
      <vt:lpstr>LG스마트체 Regular</vt:lpstr>
      <vt:lpstr>LG스마트체2.0 SemiBold</vt:lpstr>
      <vt:lpstr>Pretendard</vt:lpstr>
      <vt:lpstr>Wingdings</vt:lpstr>
      <vt:lpstr>Arial</vt:lpstr>
      <vt:lpstr>LG스마트체2.0 Bold</vt:lpstr>
      <vt:lpstr>맑은 고딕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