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47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>
            <p14:sldId id="2147480947"/>
          </p14:sldIdLst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A37C4-4552-EC77-7BFC-30C9E0982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9EEC5F7-3B8A-C444-4AA1-C18350265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1FB6237-2E92-6769-0739-9D49EDB8F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7EBCE0-3930-A969-25B7-FCA0300E5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690804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250EC-DA87-5D65-1D2E-6F0DD680A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661390FF-5EA0-196C-F90D-F1C8043308ED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UPS &amp; Li-ion Battery </a:t>
            </a:r>
            <a:r>
              <a:rPr lang="ko-KR" altLang="en-US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시스템</a:t>
            </a: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F1C3A13B-F151-E7E5-B6BC-61AC011C5472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배터리 통합 관리 기반의 안전하고 효율적인 전력 백업 솔루션</a:t>
            </a:r>
          </a:p>
        </p:txBody>
      </p:sp>
      <p:sp>
        <p:nvSpPr>
          <p:cNvPr id="62" name="텍스트 개체 틀 19">
            <a:extLst>
              <a:ext uri="{FF2B5EF4-FFF2-40B4-BE49-F238E27FC236}">
                <a16:creationId xmlns:a16="http://schemas.microsoft.com/office/drawing/2014/main" id="{064D7DB1-7F18-6773-6C3D-9046047E1090}"/>
              </a:ext>
            </a:extLst>
          </p:cNvPr>
          <p:cNvSpPr txBox="1">
            <a:spLocks/>
          </p:cNvSpPr>
          <p:nvPr/>
        </p:nvSpPr>
        <p:spPr>
          <a:xfrm>
            <a:off x="225425" y="7113663"/>
            <a:ext cx="444321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UPS &amp; Li-ion Battery </a:t>
            </a:r>
            <a:r>
              <a:rPr lang="ko-KR" altLang="en-US" sz="1400" kern="0" spc="-42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시스템를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쓰면 무엇이 좋아지나요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텍스트 개체 틀 4">
            <a:extLst>
              <a:ext uri="{FF2B5EF4-FFF2-40B4-BE49-F238E27FC236}">
                <a16:creationId xmlns:a16="http://schemas.microsoft.com/office/drawing/2014/main" id="{1F73FA23-3030-FE85-D07F-9266658A6652}"/>
              </a:ext>
            </a:extLst>
          </p:cNvPr>
          <p:cNvSpPr txBox="1">
            <a:spLocks/>
          </p:cNvSpPr>
          <p:nvPr/>
        </p:nvSpPr>
        <p:spPr>
          <a:xfrm>
            <a:off x="350637" y="3090620"/>
            <a:ext cx="3057683" cy="57102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UPS &amp; Li-ion Battery </a:t>
            </a:r>
            <a:r>
              <a:rPr kumimoji="1" lang="ko-KR" altLang="en-US" sz="1100" spc="-25">
                <a:solidFill>
                  <a:schemeClr val="tx1"/>
                </a:solidFill>
              </a:rPr>
              <a:t>시스템은 모듈형 </a:t>
            </a:r>
            <a:r>
              <a:rPr kumimoji="1" lang="en-US" altLang="ko-KR" sz="1100" spc="-25">
                <a:solidFill>
                  <a:schemeClr val="tx1"/>
                </a:solidFill>
              </a:rPr>
              <a:t>DC-DC </a:t>
            </a:r>
            <a:r>
              <a:rPr kumimoji="1" lang="ko-KR" altLang="en-US" sz="1100" spc="-25">
                <a:solidFill>
                  <a:schemeClr val="tx1"/>
                </a:solidFill>
              </a:rPr>
              <a:t>전력 변환과 배터리 통합관리로 안정적인 </a:t>
            </a:r>
            <a:r>
              <a:rPr kumimoji="1" lang="en-US" altLang="ko-KR" sz="1100" spc="-25">
                <a:solidFill>
                  <a:schemeClr val="tx1"/>
                </a:solidFill>
              </a:rPr>
              <a:t>UPS </a:t>
            </a:r>
            <a:r>
              <a:rPr kumimoji="1" lang="ko-KR" altLang="en-US" sz="1100" spc="-25">
                <a:solidFill>
                  <a:schemeClr val="tx1"/>
                </a:solidFill>
              </a:rPr>
              <a:t>운영 체계의 구현을 지원합니다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텍스트 개체 틀 6">
            <a:extLst>
              <a:ext uri="{FF2B5EF4-FFF2-40B4-BE49-F238E27FC236}">
                <a16:creationId xmlns:a16="http://schemas.microsoft.com/office/drawing/2014/main" id="{900C3558-EC12-7784-5EDB-2C8ED67E6446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4" name="텍스트 개체 틀 4">
            <a:extLst>
              <a:ext uri="{FF2B5EF4-FFF2-40B4-BE49-F238E27FC236}">
                <a16:creationId xmlns:a16="http://schemas.microsoft.com/office/drawing/2014/main" id="{ACD2D3E7-D071-DF73-DBB7-14227D968688}"/>
              </a:ext>
            </a:extLst>
          </p:cNvPr>
          <p:cNvSpPr txBox="1">
            <a:spLocks/>
          </p:cNvSpPr>
          <p:nvPr/>
        </p:nvSpPr>
        <p:spPr>
          <a:xfrm>
            <a:off x="350838" y="4015397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안정적 </a:t>
            </a:r>
            <a:r>
              <a:rPr kumimoji="1" lang="ko-KR" altLang="en-US" sz="1100" b="1" err="1"/>
              <a:t>무중단</a:t>
            </a:r>
            <a:r>
              <a:rPr kumimoji="1" lang="ko-KR" altLang="en-US" sz="1100" b="1"/>
              <a:t> 전력 공급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/>
              <a:t>정전 시 중요 장비에 연속 전력을 공급하고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신속한 절체로 데이터 손상을 방지합니다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친환경 리튬이온 배터리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/>
              <a:t>고안전성</a:t>
            </a:r>
            <a:r>
              <a:rPr kumimoji="1" lang="en-US" altLang="ko-KR" sz="1100"/>
              <a:t>·</a:t>
            </a:r>
            <a:r>
              <a:rPr kumimoji="1" lang="ko-KR" altLang="en-US" sz="1100"/>
              <a:t>긴 수명</a:t>
            </a:r>
            <a:r>
              <a:rPr kumimoji="1" lang="en-US" altLang="ko-KR" sz="1100"/>
              <a:t>·</a:t>
            </a:r>
            <a:r>
              <a:rPr kumimoji="1" lang="ko-KR" altLang="en-US" sz="1100"/>
              <a:t>높은 에너지 효율의 특성을 가진 리튬이온 배터리로 생산성 향상 및 </a:t>
            </a:r>
            <a:r>
              <a:rPr kumimoji="1" lang="en-US" altLang="ko-KR" sz="1100"/>
              <a:t>ESG</a:t>
            </a:r>
            <a:r>
              <a:rPr kumimoji="1" lang="ko-KR" altLang="en-US" sz="1100"/>
              <a:t>에 기여합니다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광범위한 활용 분야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/>
              <a:t>데이터센터</a:t>
            </a:r>
            <a:r>
              <a:rPr kumimoji="1" lang="en-US" altLang="ko-KR" sz="1100"/>
              <a:t>, </a:t>
            </a:r>
            <a:r>
              <a:rPr kumimoji="1" lang="ko-KR" altLang="en-US" sz="1100"/>
              <a:t>산업용 자동화설비</a:t>
            </a:r>
            <a:r>
              <a:rPr kumimoji="1" lang="en-US" altLang="ko-KR" sz="1100"/>
              <a:t>, </a:t>
            </a:r>
            <a:r>
              <a:rPr kumimoji="1" lang="ko-KR" altLang="en-US" sz="1100"/>
              <a:t>전기차 충전 인프라</a:t>
            </a:r>
            <a:r>
              <a:rPr kumimoji="1" lang="en-US" altLang="ko-KR" sz="1100"/>
              <a:t>, </a:t>
            </a:r>
            <a:r>
              <a:rPr kumimoji="1" lang="ko-KR" altLang="en-US" sz="1100"/>
              <a:t>재생에너지 연계 시스템 등에 적용이 가능합니다</a:t>
            </a:r>
            <a:r>
              <a:rPr kumimoji="1" lang="en-US" altLang="ko-KR" sz="1100"/>
              <a:t>.</a:t>
            </a:r>
            <a:endParaRPr kumimoji="1" lang="ko-KR" altLang="en-US" sz="110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kumimoji="1" lang="ko-KR" altLang="en-US" sz="110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EC25A3B-5551-3D3D-C51C-B215AFD3570A}"/>
              </a:ext>
            </a:extLst>
          </p:cNvPr>
          <p:cNvSpPr txBox="1">
            <a:spLocks/>
          </p:cNvSpPr>
          <p:nvPr/>
        </p:nvSpPr>
        <p:spPr>
          <a:xfrm>
            <a:off x="350837" y="370992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9" name="텍스트 개체 틀 5">
            <a:extLst>
              <a:ext uri="{FF2B5EF4-FFF2-40B4-BE49-F238E27FC236}">
                <a16:creationId xmlns:a16="http://schemas.microsoft.com/office/drawing/2014/main" id="{BE546B38-149C-E5C0-2346-44E688F13E7B}"/>
              </a:ext>
            </a:extLst>
          </p:cNvPr>
          <p:cNvSpPr txBox="1">
            <a:spLocks/>
          </p:cNvSpPr>
          <p:nvPr/>
        </p:nvSpPr>
        <p:spPr>
          <a:xfrm>
            <a:off x="3536959" y="1400295"/>
            <a:ext cx="3067548" cy="1024395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데이터 센터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및 산업용 자동화 설비 운영 산업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전기차 충전 인프라 및 재생에너지 활용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고객 </a:t>
            </a:r>
            <a:r>
              <a:rPr lang="en-US" altLang="ko-KR" sz="1100" b="1">
                <a:solidFill>
                  <a:schemeClr val="tx1"/>
                </a:solidFill>
              </a:rPr>
              <a:t>: 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전력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시설관리</a:t>
            </a:r>
            <a:r>
              <a:rPr lang="en-US" altLang="ko-KR" sz="1100">
                <a:solidFill>
                  <a:schemeClr val="tx1"/>
                </a:solidFill>
              </a:rPr>
              <a:t>, UPS/</a:t>
            </a:r>
            <a:r>
              <a:rPr lang="ko-KR" altLang="en-US" sz="1100">
                <a:solidFill>
                  <a:schemeClr val="tx1"/>
                </a:solidFill>
              </a:rPr>
              <a:t>에너지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설비 운영 담당 부서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28" name="말풍선: 모서리가 둥근 사각형 27">
            <a:extLst>
              <a:ext uri="{FF2B5EF4-FFF2-40B4-BE49-F238E27FC236}">
                <a16:creationId xmlns:a16="http://schemas.microsoft.com/office/drawing/2014/main" id="{6E3C63E9-1DFB-E008-27F4-A07D0B4C30F8}"/>
              </a:ext>
            </a:extLst>
          </p:cNvPr>
          <p:cNvSpPr/>
          <p:nvPr/>
        </p:nvSpPr>
        <p:spPr>
          <a:xfrm>
            <a:off x="963358" y="1750496"/>
            <a:ext cx="2246811" cy="416188"/>
          </a:xfrm>
          <a:prstGeom prst="wedgeRoundRectCallout">
            <a:avLst>
              <a:gd name="adj1" fmla="val -55962"/>
              <a:gd name="adj2" fmla="val -10077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정전 시 장비 손상 위험과 배터리 상태 파악 지연으로 운영 리스크가 커지고 있어요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.</a:t>
            </a:r>
            <a:endParaRPr lang="ko-KR" altLang="en-US" sz="1000">
              <a:solidFill>
                <a:srgbClr val="FFFFFF"/>
              </a:solidFill>
              <a:sym typeface="맑은 고딕"/>
            </a:endParaRPr>
          </a:p>
        </p:txBody>
      </p: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4828A6BA-B1BC-79D5-B1C9-D3288E1BC016}"/>
              </a:ext>
            </a:extLst>
          </p:cNvPr>
          <p:cNvSpPr/>
          <p:nvPr/>
        </p:nvSpPr>
        <p:spPr>
          <a:xfrm>
            <a:off x="394628" y="2268589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배터리 노후화 조짐 사전 파악의 어려움</a:t>
            </a:r>
          </a:p>
        </p:txBody>
      </p:sp>
      <p:sp>
        <p:nvSpPr>
          <p:cNvPr id="32" name="사각형: 둥근 위쪽 모서리 31">
            <a:extLst>
              <a:ext uri="{FF2B5EF4-FFF2-40B4-BE49-F238E27FC236}">
                <a16:creationId xmlns:a16="http://schemas.microsoft.com/office/drawing/2014/main" id="{4D470758-C355-AF6B-2389-CC3481F9B1FD}"/>
              </a:ext>
            </a:extLst>
          </p:cNvPr>
          <p:cNvSpPr/>
          <p:nvPr/>
        </p:nvSpPr>
        <p:spPr>
          <a:xfrm>
            <a:off x="394628" y="2536833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 err="1">
                <a:solidFill>
                  <a:srgbClr val="FFFFFF"/>
                </a:solidFill>
                <a:sym typeface="맑은 고딕"/>
              </a:rPr>
              <a:t>랙별</a:t>
            </a:r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 개별 점검에 따른 비효율</a:t>
            </a:r>
          </a:p>
        </p:txBody>
      </p:sp>
      <p:sp>
        <p:nvSpPr>
          <p:cNvPr id="38" name="텍스트 개체 틀 7">
            <a:extLst>
              <a:ext uri="{FF2B5EF4-FFF2-40B4-BE49-F238E27FC236}">
                <a16:creationId xmlns:a16="http://schemas.microsoft.com/office/drawing/2014/main" id="{C708C219-94D9-AF96-29C3-7FA635998CE6}"/>
              </a:ext>
            </a:extLst>
          </p:cNvPr>
          <p:cNvSpPr txBox="1">
            <a:spLocks/>
          </p:cNvSpPr>
          <p:nvPr/>
        </p:nvSpPr>
        <p:spPr>
          <a:xfrm>
            <a:off x="3533485" y="6154958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37" name="텍스트 개체 틀 5">
            <a:extLst>
              <a:ext uri="{FF2B5EF4-FFF2-40B4-BE49-F238E27FC236}">
                <a16:creationId xmlns:a16="http://schemas.microsoft.com/office/drawing/2014/main" id="{4C73E4B7-82ED-AC52-9D28-CE83DBBCDC7C}"/>
              </a:ext>
            </a:extLst>
          </p:cNvPr>
          <p:cNvSpPr txBox="1">
            <a:spLocks/>
          </p:cNvSpPr>
          <p:nvPr/>
        </p:nvSpPr>
        <p:spPr>
          <a:xfrm>
            <a:off x="3536959" y="2626428"/>
            <a:ext cx="2970203" cy="1024395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1. </a:t>
            </a:r>
            <a:r>
              <a:rPr lang="ko-KR" altLang="en-US" sz="1100" b="1">
                <a:solidFill>
                  <a:schemeClr val="tx1"/>
                </a:solidFill>
              </a:rPr>
              <a:t>고효율 양방향 전력변환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en-US" altLang="ko-KR" sz="1050">
                <a:solidFill>
                  <a:schemeClr val="tx1"/>
                </a:solidFill>
              </a:rPr>
              <a:t>DC-DC Converter </a:t>
            </a:r>
            <a:r>
              <a:rPr lang="ko-KR" altLang="en-US" sz="1050">
                <a:solidFill>
                  <a:schemeClr val="tx1"/>
                </a:solidFill>
              </a:rPr>
              <a:t>기반 양방향 전력변환으로 </a:t>
            </a:r>
            <a:r>
              <a:rPr lang="en-US" altLang="ko-KR" sz="1050">
                <a:solidFill>
                  <a:schemeClr val="tx1"/>
                </a:solidFill>
              </a:rPr>
              <a:t>97% </a:t>
            </a:r>
            <a:r>
              <a:rPr lang="ko-KR" altLang="en-US" sz="1050">
                <a:solidFill>
                  <a:schemeClr val="tx1"/>
                </a:solidFill>
              </a:rPr>
              <a:t>이상의 효율과 노이즈 최소화를 지원</a:t>
            </a: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2. </a:t>
            </a:r>
            <a:r>
              <a:rPr lang="ko-KR" altLang="en-US" sz="1100" b="1">
                <a:solidFill>
                  <a:schemeClr val="tx1"/>
                </a:solidFill>
              </a:rPr>
              <a:t>모듈형 설계 및 </a:t>
            </a:r>
            <a:r>
              <a:rPr lang="en-US" altLang="ko-KR" sz="1100" b="1">
                <a:solidFill>
                  <a:schemeClr val="tx1"/>
                </a:solidFill>
              </a:rPr>
              <a:t>Hot </a:t>
            </a:r>
            <a:r>
              <a:rPr lang="ko-KR" altLang="en-US" sz="1100" b="1">
                <a:solidFill>
                  <a:schemeClr val="tx1"/>
                </a:solidFill>
              </a:rPr>
              <a:t>교체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ko-KR" altLang="en-US" sz="1050">
                <a:solidFill>
                  <a:schemeClr val="tx1"/>
                </a:solidFill>
              </a:rPr>
              <a:t>확장성과 유지보수 편의성을 확보하고</a:t>
            </a:r>
            <a:r>
              <a:rPr lang="en-US" altLang="ko-KR" sz="1050">
                <a:solidFill>
                  <a:schemeClr val="tx1"/>
                </a:solidFill>
              </a:rPr>
              <a:t>, </a:t>
            </a:r>
            <a:r>
              <a:rPr lang="ko-KR" altLang="en-US" sz="1050">
                <a:solidFill>
                  <a:schemeClr val="tx1"/>
                </a:solidFill>
              </a:rPr>
              <a:t>운전 중 모듈 교체 지원</a:t>
            </a: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3. </a:t>
            </a:r>
            <a:r>
              <a:rPr lang="ko-KR" altLang="en-US" sz="1100" b="1">
                <a:solidFill>
                  <a:schemeClr val="tx1"/>
                </a:solidFill>
              </a:rPr>
              <a:t>실시간 상태 모니터링 및 알람 관리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ko-KR" altLang="en-US" sz="1050">
                <a:solidFill>
                  <a:schemeClr val="tx1"/>
                </a:solidFill>
              </a:rPr>
              <a:t>디스플레이</a:t>
            </a:r>
            <a:r>
              <a:rPr lang="en-US" altLang="ko-KR" sz="1050">
                <a:solidFill>
                  <a:schemeClr val="tx1"/>
                </a:solidFill>
              </a:rPr>
              <a:t>·LED </a:t>
            </a:r>
            <a:r>
              <a:rPr lang="ko-KR" altLang="en-US" sz="1050">
                <a:solidFill>
                  <a:schemeClr val="tx1"/>
                </a:solidFill>
              </a:rPr>
              <a:t>상태표시와 자동 경보를 제공하며</a:t>
            </a:r>
            <a:r>
              <a:rPr lang="en-US" altLang="ko-KR" sz="1050">
                <a:solidFill>
                  <a:schemeClr val="tx1"/>
                </a:solidFill>
              </a:rPr>
              <a:t>, LMS </a:t>
            </a:r>
            <a:r>
              <a:rPr lang="ko-KR" altLang="en-US" sz="1050">
                <a:solidFill>
                  <a:schemeClr val="tx1"/>
                </a:solidFill>
              </a:rPr>
              <a:t>기반으로 배터리 </a:t>
            </a:r>
            <a:r>
              <a:rPr lang="en-US" altLang="ko-KR" sz="1050" err="1">
                <a:solidFill>
                  <a:schemeClr val="tx1"/>
                </a:solidFill>
              </a:rPr>
              <a:t>SoC·SoH</a:t>
            </a:r>
            <a:r>
              <a:rPr lang="en-US" altLang="ko-KR" sz="1050">
                <a:solidFill>
                  <a:schemeClr val="tx1"/>
                </a:solidFill>
              </a:rPr>
              <a:t> </a:t>
            </a:r>
            <a:r>
              <a:rPr lang="ko-KR" altLang="en-US" sz="1050">
                <a:solidFill>
                  <a:schemeClr val="tx1"/>
                </a:solidFill>
              </a:rPr>
              <a:t>및 알람 이력 관리</a:t>
            </a: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4. EMS·BMS </a:t>
            </a:r>
            <a:r>
              <a:rPr lang="ko-KR" altLang="en-US" sz="1100" b="1">
                <a:solidFill>
                  <a:schemeClr val="tx1"/>
                </a:solidFill>
              </a:rPr>
              <a:t>연동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en-US" altLang="ko-KR" sz="1050">
                <a:solidFill>
                  <a:schemeClr val="tx1"/>
                </a:solidFill>
              </a:rPr>
              <a:t>Modbus TCP </a:t>
            </a:r>
            <a:r>
              <a:rPr lang="ko-KR" altLang="en-US" sz="1050">
                <a:solidFill>
                  <a:schemeClr val="tx1"/>
                </a:solidFill>
              </a:rPr>
              <a:t>통신으로 상위 </a:t>
            </a:r>
            <a:r>
              <a:rPr lang="en-US" altLang="ko-KR" sz="1050">
                <a:solidFill>
                  <a:schemeClr val="tx1"/>
                </a:solidFill>
              </a:rPr>
              <a:t>EMS·BMS</a:t>
            </a:r>
            <a:r>
              <a:rPr lang="ko-KR" altLang="en-US" sz="1050">
                <a:solidFill>
                  <a:schemeClr val="tx1"/>
                </a:solidFill>
              </a:rPr>
              <a:t>와 연동하고</a:t>
            </a:r>
            <a:r>
              <a:rPr lang="en-US" altLang="ko-KR" sz="1050">
                <a:solidFill>
                  <a:schemeClr val="tx1"/>
                </a:solidFill>
              </a:rPr>
              <a:t>, </a:t>
            </a:r>
            <a:r>
              <a:rPr lang="ko-KR" altLang="en-US" sz="1050">
                <a:solidFill>
                  <a:schemeClr val="tx1"/>
                </a:solidFill>
              </a:rPr>
              <a:t>예측 유지보수 및 스마트에너지 플랫폼 연계 지원</a:t>
            </a:r>
            <a:endParaRPr lang="ko-KR" altLang="en-US" sz="1000">
              <a:solidFill>
                <a:schemeClr val="tx1"/>
              </a:solidFill>
            </a:endParaRPr>
          </a:p>
        </p:txBody>
      </p:sp>
      <p:sp>
        <p:nvSpPr>
          <p:cNvPr id="1038" name="텍스트 개체 틀 7">
            <a:extLst>
              <a:ext uri="{FF2B5EF4-FFF2-40B4-BE49-F238E27FC236}">
                <a16:creationId xmlns:a16="http://schemas.microsoft.com/office/drawing/2014/main" id="{D948C6F4-BB76-96D8-7120-49D49A6CECBA}"/>
              </a:ext>
            </a:extLst>
          </p:cNvPr>
          <p:cNvSpPr txBox="1">
            <a:spLocks/>
          </p:cNvSpPr>
          <p:nvPr/>
        </p:nvSpPr>
        <p:spPr>
          <a:xfrm>
            <a:off x="3539273" y="2322721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Key</a:t>
            </a: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Capabilities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FFB342D9-250A-91F2-B770-D250A52ED7E5}"/>
              </a:ext>
            </a:extLst>
          </p:cNvPr>
          <p:cNvGrpSpPr/>
          <p:nvPr/>
        </p:nvGrpSpPr>
        <p:grpSpPr>
          <a:xfrm>
            <a:off x="232137" y="7459267"/>
            <a:ext cx="3565892" cy="672269"/>
            <a:chOff x="232137" y="7489624"/>
            <a:chExt cx="3565892" cy="736039"/>
          </a:xfrm>
        </p:grpSpPr>
        <p:sp>
          <p:nvSpPr>
            <p:cNvPr id="13" name="텍스트 개체 틀 5">
              <a:extLst>
                <a:ext uri="{FF2B5EF4-FFF2-40B4-BE49-F238E27FC236}">
                  <a16:creationId xmlns:a16="http://schemas.microsoft.com/office/drawing/2014/main" id="{25C6DD40-347A-D7D2-E7F1-73CF6815028E}"/>
                </a:ext>
              </a:extLst>
            </p:cNvPr>
            <p:cNvSpPr txBox="1">
              <a:spLocks/>
            </p:cNvSpPr>
            <p:nvPr/>
          </p:nvSpPr>
          <p:spPr>
            <a:xfrm>
              <a:off x="269266" y="7529827"/>
              <a:ext cx="3528763" cy="67942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안전한 </a:t>
              </a:r>
              <a:r>
                <a:rPr lang="ko-KR" altLang="en-US" sz="1050" b="1" err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무중단</a:t>
              </a: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전력 공급</a:t>
              </a:r>
              <a:endParaRPr lang="en-US" altLang="ko-KR" sz="10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정전 발생 시 신속한 절체로 중요 장비에 전력을 연속 </a:t>
              </a:r>
              <a:b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공급하며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데이터 손상 및 손실을 예방합니다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DF99FA0E-DCA9-597C-A2FE-AA9A286C4459}"/>
                </a:ext>
              </a:extLst>
            </p:cNvPr>
            <p:cNvSpPr/>
            <p:nvPr/>
          </p:nvSpPr>
          <p:spPr>
            <a:xfrm>
              <a:off x="232137" y="7489624"/>
              <a:ext cx="3401712" cy="736039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pic>
        <p:nvPicPr>
          <p:cNvPr id="47" name="그림 46">
            <a:extLst>
              <a:ext uri="{FF2B5EF4-FFF2-40B4-BE49-F238E27FC236}">
                <a16:creationId xmlns:a16="http://schemas.microsoft.com/office/drawing/2014/main" id="{4CB55E28-C558-CBF9-EC03-9C69B4EC9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102" y="7551203"/>
            <a:ext cx="235116" cy="235116"/>
          </a:xfrm>
          <a:prstGeom prst="rect">
            <a:avLst/>
          </a:prstGeom>
        </p:spPr>
      </p:pic>
      <p:grpSp>
        <p:nvGrpSpPr>
          <p:cNvPr id="59" name="그룹 58">
            <a:extLst>
              <a:ext uri="{FF2B5EF4-FFF2-40B4-BE49-F238E27FC236}">
                <a16:creationId xmlns:a16="http://schemas.microsoft.com/office/drawing/2014/main" id="{D837B566-0E67-6E2F-989B-27BFD4188E55}"/>
              </a:ext>
            </a:extLst>
          </p:cNvPr>
          <p:cNvGrpSpPr/>
          <p:nvPr/>
        </p:nvGrpSpPr>
        <p:grpSpPr>
          <a:xfrm>
            <a:off x="232137" y="8210277"/>
            <a:ext cx="3565892" cy="672269"/>
            <a:chOff x="232137" y="7489624"/>
            <a:chExt cx="3565892" cy="736039"/>
          </a:xfrm>
        </p:grpSpPr>
        <p:sp>
          <p:nvSpPr>
            <p:cNvPr id="60" name="텍스트 개체 틀 5">
              <a:extLst>
                <a:ext uri="{FF2B5EF4-FFF2-40B4-BE49-F238E27FC236}">
                  <a16:creationId xmlns:a16="http://schemas.microsoft.com/office/drawing/2014/main" id="{038A205C-61A7-5211-9199-14539743FC4D}"/>
                </a:ext>
              </a:extLst>
            </p:cNvPr>
            <p:cNvSpPr txBox="1">
              <a:spLocks/>
            </p:cNvSpPr>
            <p:nvPr/>
          </p:nvSpPr>
          <p:spPr>
            <a:xfrm>
              <a:off x="269266" y="7529827"/>
              <a:ext cx="3528763" cy="67942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배터리 수명</a:t>
              </a:r>
              <a:r>
                <a:rPr lang="en-US" altLang="ko-KR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·</a:t>
              </a: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안전성 강화</a:t>
              </a:r>
              <a:endParaRPr lang="en-US" altLang="ko-KR" sz="10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SoC/</a:t>
              </a:r>
              <a:r>
                <a:rPr lang="en-US" altLang="ko-KR" sz="1000" err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SoH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를 실시간으로 진단해 배터리 노후화를 사전에 </a:t>
              </a:r>
              <a:b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파악하고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안전성과 수명을 확보합니다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F6C614AA-FBE4-4E3D-862E-D668E6B58B09}"/>
                </a:ext>
              </a:extLst>
            </p:cNvPr>
            <p:cNvSpPr/>
            <p:nvPr/>
          </p:nvSpPr>
          <p:spPr>
            <a:xfrm>
              <a:off x="232137" y="7489624"/>
              <a:ext cx="3401712" cy="736039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DAE8FEF1-91D9-6D38-9CB9-B6D80BA8C278}"/>
              </a:ext>
            </a:extLst>
          </p:cNvPr>
          <p:cNvGrpSpPr/>
          <p:nvPr/>
        </p:nvGrpSpPr>
        <p:grpSpPr>
          <a:xfrm>
            <a:off x="232137" y="8948000"/>
            <a:ext cx="3565892" cy="672269"/>
            <a:chOff x="232137" y="7489624"/>
            <a:chExt cx="3565892" cy="736039"/>
          </a:xfrm>
        </p:grpSpPr>
        <p:sp>
          <p:nvSpPr>
            <p:cNvPr id="1024" name="텍스트 개체 틀 5">
              <a:extLst>
                <a:ext uri="{FF2B5EF4-FFF2-40B4-BE49-F238E27FC236}">
                  <a16:creationId xmlns:a16="http://schemas.microsoft.com/office/drawing/2014/main" id="{4DBD7982-B5B4-A250-812D-3D0A3965BFB5}"/>
                </a:ext>
              </a:extLst>
            </p:cNvPr>
            <p:cNvSpPr txBox="1">
              <a:spLocks/>
            </p:cNvSpPr>
            <p:nvPr/>
          </p:nvSpPr>
          <p:spPr>
            <a:xfrm>
              <a:off x="269266" y="7529827"/>
              <a:ext cx="3528763" cy="67942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운영 효율성 향상</a:t>
              </a:r>
              <a:endParaRPr lang="en-US" altLang="ko-KR" sz="10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00" err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랙별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상태를 한 화면에서 통합 확인해 점검 소요를 줄이고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b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고장 원인을 신속히 추적합니다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</a:p>
          </p:txBody>
        </p:sp>
        <p:sp>
          <p:nvSpPr>
            <p:cNvPr id="1025" name="사각형: 둥근 모서리 1024">
              <a:extLst>
                <a:ext uri="{FF2B5EF4-FFF2-40B4-BE49-F238E27FC236}">
                  <a16:creationId xmlns:a16="http://schemas.microsoft.com/office/drawing/2014/main" id="{005F2F2E-4FD4-BDC1-B163-806C64F50033}"/>
                </a:ext>
              </a:extLst>
            </p:cNvPr>
            <p:cNvSpPr/>
            <p:nvPr/>
          </p:nvSpPr>
          <p:spPr>
            <a:xfrm>
              <a:off x="232137" y="7489624"/>
              <a:ext cx="3401712" cy="736039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1026" name="텍스트 개체 틀 5">
            <a:extLst>
              <a:ext uri="{FF2B5EF4-FFF2-40B4-BE49-F238E27FC236}">
                <a16:creationId xmlns:a16="http://schemas.microsoft.com/office/drawing/2014/main" id="{B2851A9F-9C1A-8ABD-EF47-5A6CEA77B2C9}"/>
              </a:ext>
            </a:extLst>
          </p:cNvPr>
          <p:cNvSpPr txBox="1">
            <a:spLocks/>
          </p:cNvSpPr>
          <p:nvPr/>
        </p:nvSpPr>
        <p:spPr>
          <a:xfrm>
            <a:off x="298153" y="6657803"/>
            <a:ext cx="3110167" cy="525091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: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정전 시에도 중단 없는 전력 공급이 필요한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1027" name="텍스트 개체 틀 7">
            <a:extLst>
              <a:ext uri="{FF2B5EF4-FFF2-40B4-BE49-F238E27FC236}">
                <a16:creationId xmlns:a16="http://schemas.microsoft.com/office/drawing/2014/main" id="{C4B3CAE4-AC3A-B0E7-3D41-7B53FBDED621}"/>
              </a:ext>
            </a:extLst>
          </p:cNvPr>
          <p:cNvSpPr txBox="1">
            <a:spLocks/>
          </p:cNvSpPr>
          <p:nvPr/>
        </p:nvSpPr>
        <p:spPr>
          <a:xfrm>
            <a:off x="300467" y="6349652"/>
            <a:ext cx="2952671" cy="27794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9" name="Text 1">
            <a:extLst>
              <a:ext uri="{FF2B5EF4-FFF2-40B4-BE49-F238E27FC236}">
                <a16:creationId xmlns:a16="http://schemas.microsoft.com/office/drawing/2014/main" id="{673A3AAC-5B27-5EB6-FB8A-8E2EFC6C277E}"/>
              </a:ext>
            </a:extLst>
          </p:cNvPr>
          <p:cNvSpPr txBox="1"/>
          <p:nvPr/>
        </p:nvSpPr>
        <p:spPr>
          <a:xfrm>
            <a:off x="3824794" y="8746427"/>
            <a:ext cx="864394" cy="1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232177">
              <a:spcBef>
                <a:spcPts val="1645"/>
              </a:spcBef>
              <a:buClr>
                <a:srgbClr val="FFFFFF"/>
              </a:buClr>
              <a:buSzPct val="125000"/>
            </a:pP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rPr>
              <a:t>전력 성능</a:t>
            </a:r>
            <a:endParaRPr lang="en-US" sz="1050" kern="0" spc="-42">
              <a:solidFill>
                <a:schemeClr val="bg1"/>
              </a:solidFill>
              <a:latin typeface="Pretendard Medium" panose="02000503000000020004" pitchFamily="2" charset="-127"/>
              <a:ea typeface="Pretendard Medium" panose="02000503000000020004" pitchFamily="2" charset="-127"/>
              <a:cs typeface="Pretendard Medium" panose="02000503000000020004" pitchFamily="2" charset="-127"/>
              <a:sym typeface="맑은 고딕"/>
            </a:endParaRPr>
          </a:p>
        </p:txBody>
      </p:sp>
      <p:sp>
        <p:nvSpPr>
          <p:cNvPr id="1030" name="Shape 2">
            <a:extLst>
              <a:ext uri="{FF2B5EF4-FFF2-40B4-BE49-F238E27FC236}">
                <a16:creationId xmlns:a16="http://schemas.microsoft.com/office/drawing/2014/main" id="{0C6E9905-29FF-FB97-DF70-1A5CA9D4BF15}"/>
              </a:ext>
            </a:extLst>
          </p:cNvPr>
          <p:cNvSpPr/>
          <p:nvPr/>
        </p:nvSpPr>
        <p:spPr>
          <a:xfrm>
            <a:off x="3946540" y="8920739"/>
            <a:ext cx="620903" cy="0"/>
          </a:xfrm>
          <a:prstGeom prst="line">
            <a:avLst/>
          </a:prstGeom>
          <a:noFill/>
          <a:ln w="12700">
            <a:solidFill>
              <a:srgbClr val="E3D6EE"/>
            </a:solidFill>
            <a:prstDash val="solid"/>
          </a:ln>
        </p:spPr>
        <p:txBody>
          <a:bodyPr/>
          <a:lstStyle/>
          <a:p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31" name="Text 3">
            <a:extLst>
              <a:ext uri="{FF2B5EF4-FFF2-40B4-BE49-F238E27FC236}">
                <a16:creationId xmlns:a16="http://schemas.microsoft.com/office/drawing/2014/main" id="{C04D3247-BCDA-3BB6-FFA5-5D9E5D9AD619}"/>
              </a:ext>
            </a:extLst>
          </p:cNvPr>
          <p:cNvSpPr txBox="1"/>
          <p:nvPr/>
        </p:nvSpPr>
        <p:spPr>
          <a:xfrm>
            <a:off x="3824794" y="8975513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효율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맑은 고딕"/>
            </a:endParaRPr>
          </a:p>
        </p:txBody>
      </p:sp>
      <p:sp>
        <p:nvSpPr>
          <p:cNvPr id="1032" name="Text 4">
            <a:extLst>
              <a:ext uri="{FF2B5EF4-FFF2-40B4-BE49-F238E27FC236}">
                <a16:creationId xmlns:a16="http://schemas.microsoft.com/office/drawing/2014/main" id="{0B2496DC-8ABA-4996-3D44-0E03510E41ED}"/>
              </a:ext>
            </a:extLst>
          </p:cNvPr>
          <p:cNvSpPr txBox="1"/>
          <p:nvPr/>
        </p:nvSpPr>
        <p:spPr>
          <a:xfrm>
            <a:off x="3824794" y="9078310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97%+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33" name="Text 5">
            <a:extLst>
              <a:ext uri="{FF2B5EF4-FFF2-40B4-BE49-F238E27FC236}">
                <a16:creationId xmlns:a16="http://schemas.microsoft.com/office/drawing/2014/main" id="{3864EA09-A557-54C0-7E78-9B7D67D1BE57}"/>
              </a:ext>
            </a:extLst>
          </p:cNvPr>
          <p:cNvSpPr txBox="1"/>
          <p:nvPr/>
        </p:nvSpPr>
        <p:spPr>
          <a:xfrm>
            <a:off x="3824794" y="9331848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역률</a:t>
            </a:r>
            <a:r>
              <a:rPr lang="en-US" altLang="ko-KR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(PF)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34" name="Text 6">
            <a:extLst>
              <a:ext uri="{FF2B5EF4-FFF2-40B4-BE49-F238E27FC236}">
                <a16:creationId xmlns:a16="http://schemas.microsoft.com/office/drawing/2014/main" id="{571FD362-8455-E90B-0C4E-73C26A729729}"/>
              </a:ext>
            </a:extLst>
          </p:cNvPr>
          <p:cNvSpPr txBox="1"/>
          <p:nvPr/>
        </p:nvSpPr>
        <p:spPr>
          <a:xfrm>
            <a:off x="3824794" y="9434645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0.99+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39" name="Text 8">
            <a:extLst>
              <a:ext uri="{FF2B5EF4-FFF2-40B4-BE49-F238E27FC236}">
                <a16:creationId xmlns:a16="http://schemas.microsoft.com/office/drawing/2014/main" id="{6E8D9156-AC1A-919D-8D32-9629DEBDB359}"/>
              </a:ext>
            </a:extLst>
          </p:cNvPr>
          <p:cNvSpPr txBox="1"/>
          <p:nvPr/>
        </p:nvSpPr>
        <p:spPr>
          <a:xfrm>
            <a:off x="4774410" y="8746427"/>
            <a:ext cx="864394" cy="1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algn="ctr" defTabSz="232177">
              <a:spcBef>
                <a:spcPts val="1645"/>
              </a:spcBef>
              <a:buClr>
                <a:srgbClr val="FFFFFF"/>
              </a:buClr>
              <a:buSzPct val="125000"/>
              <a:buNone/>
            </a:pP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품질 지표</a:t>
            </a:r>
            <a:endParaRPr lang="en-US" sz="1050" kern="0" spc="-42">
              <a:solidFill>
                <a:schemeClr val="bg1"/>
              </a:solidFill>
              <a:latin typeface="Pretendard Medium" panose="02000503000000020004" pitchFamily="2" charset="-127"/>
              <a:ea typeface="Pretendard Medium" panose="02000503000000020004" pitchFamily="2" charset="-127"/>
              <a:cs typeface="Pretendard Medium" panose="02000503000000020004" pitchFamily="2" charset="-127"/>
            </a:endParaRPr>
          </a:p>
        </p:txBody>
      </p:sp>
      <p:sp>
        <p:nvSpPr>
          <p:cNvPr id="1044" name="Shape 9">
            <a:extLst>
              <a:ext uri="{FF2B5EF4-FFF2-40B4-BE49-F238E27FC236}">
                <a16:creationId xmlns:a16="http://schemas.microsoft.com/office/drawing/2014/main" id="{2896E47B-6296-E415-BD0F-02C05DE57CC1}"/>
              </a:ext>
            </a:extLst>
          </p:cNvPr>
          <p:cNvSpPr/>
          <p:nvPr/>
        </p:nvSpPr>
        <p:spPr>
          <a:xfrm>
            <a:off x="4896155" y="8920739"/>
            <a:ext cx="620903" cy="0"/>
          </a:xfrm>
          <a:prstGeom prst="line">
            <a:avLst/>
          </a:prstGeom>
          <a:noFill/>
          <a:ln w="12700">
            <a:solidFill>
              <a:srgbClr val="E3D6EE"/>
            </a:solidFill>
            <a:prstDash val="solid"/>
          </a:ln>
        </p:spPr>
        <p:txBody>
          <a:bodyPr/>
          <a:lstStyle/>
          <a:p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45" name="Text 10">
            <a:extLst>
              <a:ext uri="{FF2B5EF4-FFF2-40B4-BE49-F238E27FC236}">
                <a16:creationId xmlns:a16="http://schemas.microsoft.com/office/drawing/2014/main" id="{A1F36236-BCDC-DE0D-D5C3-91D94D96BCFD}"/>
              </a:ext>
            </a:extLst>
          </p:cNvPr>
          <p:cNvSpPr txBox="1"/>
          <p:nvPr/>
        </p:nvSpPr>
        <p:spPr>
          <a:xfrm>
            <a:off x="4774410" y="8975513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고조파</a:t>
            </a:r>
            <a:r>
              <a:rPr lang="en-US" altLang="ko-KR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(THD)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46" name="Text 11">
            <a:extLst>
              <a:ext uri="{FF2B5EF4-FFF2-40B4-BE49-F238E27FC236}">
                <a16:creationId xmlns:a16="http://schemas.microsoft.com/office/drawing/2014/main" id="{3ECAFAFC-3156-EC23-44F8-FF0E24AE3229}"/>
              </a:ext>
            </a:extLst>
          </p:cNvPr>
          <p:cNvSpPr txBox="1"/>
          <p:nvPr/>
        </p:nvSpPr>
        <p:spPr>
          <a:xfrm>
            <a:off x="4774410" y="9078311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3%</a:t>
            </a:r>
            <a:r>
              <a:rPr lang="en-US" sz="12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↓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52" name="Text 12">
            <a:extLst>
              <a:ext uri="{FF2B5EF4-FFF2-40B4-BE49-F238E27FC236}">
                <a16:creationId xmlns:a16="http://schemas.microsoft.com/office/drawing/2014/main" id="{1616EE42-F6F5-DCC1-A71D-A01AD0208FBD}"/>
              </a:ext>
            </a:extLst>
          </p:cNvPr>
          <p:cNvSpPr txBox="1"/>
          <p:nvPr/>
        </p:nvSpPr>
        <p:spPr>
          <a:xfrm>
            <a:off x="4774410" y="9331848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과부하 </a:t>
            </a:r>
            <a:r>
              <a:rPr lang="ko-KR" altLang="en-US" sz="800" kern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내량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53" name="Text 13">
            <a:extLst>
              <a:ext uri="{FF2B5EF4-FFF2-40B4-BE49-F238E27FC236}">
                <a16:creationId xmlns:a16="http://schemas.microsoft.com/office/drawing/2014/main" id="{EBFACA2F-5C1F-E0AC-B7CF-A0CBBEFA90AA}"/>
              </a:ext>
            </a:extLst>
          </p:cNvPr>
          <p:cNvSpPr txBox="1"/>
          <p:nvPr/>
        </p:nvSpPr>
        <p:spPr>
          <a:xfrm>
            <a:off x="4774410" y="9434646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110%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55" name="Text 15">
            <a:extLst>
              <a:ext uri="{FF2B5EF4-FFF2-40B4-BE49-F238E27FC236}">
                <a16:creationId xmlns:a16="http://schemas.microsoft.com/office/drawing/2014/main" id="{FF55B9DC-B398-2B70-8C4D-91235255AAF1}"/>
              </a:ext>
            </a:extLst>
          </p:cNvPr>
          <p:cNvSpPr txBox="1"/>
          <p:nvPr/>
        </p:nvSpPr>
        <p:spPr>
          <a:xfrm>
            <a:off x="5724025" y="8746427"/>
            <a:ext cx="864394" cy="1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algn="ctr" defTabSz="232177">
              <a:spcBef>
                <a:spcPts val="1645"/>
              </a:spcBef>
              <a:buClr>
                <a:srgbClr val="FFFFFF"/>
              </a:buClr>
              <a:buSzPct val="125000"/>
              <a:buNone/>
            </a:pP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용량 </a:t>
            </a:r>
            <a:r>
              <a:rPr lang="en-US" altLang="ko-KR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· </a:t>
            </a:r>
            <a:r>
              <a:rPr lang="ko-KR" alt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구성</a:t>
            </a:r>
            <a:endParaRPr lang="en-US" sz="1050" kern="0" spc="-42">
              <a:solidFill>
                <a:schemeClr val="bg1"/>
              </a:solidFill>
              <a:latin typeface="Pretendard Medium" panose="02000503000000020004" pitchFamily="2" charset="-127"/>
              <a:ea typeface="Pretendard Medium" panose="02000503000000020004" pitchFamily="2" charset="-127"/>
              <a:cs typeface="Pretendard Medium" panose="02000503000000020004" pitchFamily="2" charset="-127"/>
            </a:endParaRPr>
          </a:p>
        </p:txBody>
      </p:sp>
      <p:sp>
        <p:nvSpPr>
          <p:cNvPr id="1056" name="Shape 16">
            <a:extLst>
              <a:ext uri="{FF2B5EF4-FFF2-40B4-BE49-F238E27FC236}">
                <a16:creationId xmlns:a16="http://schemas.microsoft.com/office/drawing/2014/main" id="{0F96F6A1-E9F4-E23A-0D1F-5C0DE97E7310}"/>
              </a:ext>
            </a:extLst>
          </p:cNvPr>
          <p:cNvSpPr/>
          <p:nvPr/>
        </p:nvSpPr>
        <p:spPr>
          <a:xfrm>
            <a:off x="5845771" y="8920739"/>
            <a:ext cx="620903" cy="0"/>
          </a:xfrm>
          <a:prstGeom prst="line">
            <a:avLst/>
          </a:prstGeom>
          <a:noFill/>
          <a:ln w="12700">
            <a:solidFill>
              <a:srgbClr val="E3D6EE"/>
            </a:solidFill>
            <a:prstDash val="solid"/>
          </a:ln>
        </p:spPr>
        <p:txBody>
          <a:bodyPr/>
          <a:lstStyle/>
          <a:p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66" name="Text 17">
            <a:extLst>
              <a:ext uri="{FF2B5EF4-FFF2-40B4-BE49-F238E27FC236}">
                <a16:creationId xmlns:a16="http://schemas.microsoft.com/office/drawing/2014/main" id="{22792637-CF5D-8794-F99C-EEA80D4815CF}"/>
              </a:ext>
            </a:extLst>
          </p:cNvPr>
          <p:cNvSpPr txBox="1"/>
          <p:nvPr/>
        </p:nvSpPr>
        <p:spPr>
          <a:xfrm>
            <a:off x="5724025" y="8975513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정격 용량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67" name="Text 18">
            <a:extLst>
              <a:ext uri="{FF2B5EF4-FFF2-40B4-BE49-F238E27FC236}">
                <a16:creationId xmlns:a16="http://schemas.microsoft.com/office/drawing/2014/main" id="{19E5E2E4-B0D2-845C-A3B6-0EE2D383E842}"/>
              </a:ext>
            </a:extLst>
          </p:cNvPr>
          <p:cNvSpPr txBox="1"/>
          <p:nvPr/>
        </p:nvSpPr>
        <p:spPr>
          <a:xfrm>
            <a:off x="5724025" y="9078311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50kW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68" name="Text 19">
            <a:extLst>
              <a:ext uri="{FF2B5EF4-FFF2-40B4-BE49-F238E27FC236}">
                <a16:creationId xmlns:a16="http://schemas.microsoft.com/office/drawing/2014/main" id="{A78A847F-CC97-6018-7F7D-95158C3A1FA9}"/>
              </a:ext>
            </a:extLst>
          </p:cNvPr>
          <p:cNvSpPr txBox="1"/>
          <p:nvPr/>
        </p:nvSpPr>
        <p:spPr>
          <a:xfrm>
            <a:off x="5724025" y="9331848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출력 전압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69" name="Text 20">
            <a:extLst>
              <a:ext uri="{FF2B5EF4-FFF2-40B4-BE49-F238E27FC236}">
                <a16:creationId xmlns:a16="http://schemas.microsoft.com/office/drawing/2014/main" id="{3042D194-97EF-08BA-E51E-7F852D9AA99A}"/>
              </a:ext>
            </a:extLst>
          </p:cNvPr>
          <p:cNvSpPr txBox="1"/>
          <p:nvPr/>
        </p:nvSpPr>
        <p:spPr>
          <a:xfrm>
            <a:off x="5724025" y="9434646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570V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48BCCE18-5FB1-8B88-6AA9-86CD0325A368}"/>
              </a:ext>
            </a:extLst>
          </p:cNvPr>
          <p:cNvSpPr/>
          <p:nvPr/>
        </p:nvSpPr>
        <p:spPr>
          <a:xfrm>
            <a:off x="394628" y="2809942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고장 원인 추적 지연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517B6429-A04F-CD67-7D0E-E6F0DCB72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0929" y="8240295"/>
            <a:ext cx="273565" cy="27356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26BE99A1-F147-68DE-4E13-5FBA8600E5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0412" y="9007190"/>
            <a:ext cx="225382" cy="22538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6F348855-AF26-31A4-73DE-F7D6F92448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5591" y="7376885"/>
            <a:ext cx="2283242" cy="1285006"/>
          </a:xfrm>
          <a:prstGeom prst="rect">
            <a:avLst/>
          </a:prstGeom>
        </p:spPr>
      </p:pic>
      <p:pic>
        <p:nvPicPr>
          <p:cNvPr id="23" name="Image 3" descr="/home/claude/combined_brochure/media/ups_q3_monitor.png">
            <a:extLst>
              <a:ext uri="{FF2B5EF4-FFF2-40B4-BE49-F238E27FC236}">
                <a16:creationId xmlns:a16="http://schemas.microsoft.com/office/drawing/2014/main" id="{19608020-EB53-D30C-4002-2B5F425655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7583" y="4315892"/>
            <a:ext cx="2630818" cy="1214088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517F25F9-D13F-7993-3628-B7F7E66584E5}"/>
              </a:ext>
            </a:extLst>
          </p:cNvPr>
          <p:cNvGrpSpPr/>
          <p:nvPr/>
        </p:nvGrpSpPr>
        <p:grpSpPr>
          <a:xfrm>
            <a:off x="377405" y="1740465"/>
            <a:ext cx="398809" cy="325447"/>
            <a:chOff x="2748707" y="4851024"/>
            <a:chExt cx="398809" cy="325447"/>
          </a:xfrm>
        </p:grpSpPr>
        <p:sp>
          <p:nvSpPr>
            <p:cNvPr id="11" name="Freeform 93">
              <a:extLst>
                <a:ext uri="{FF2B5EF4-FFF2-40B4-BE49-F238E27FC236}">
                  <a16:creationId xmlns:a16="http://schemas.microsoft.com/office/drawing/2014/main" id="{CB63E7E3-3922-8FA9-FA02-2E9F0F2959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9680" y="4882661"/>
              <a:ext cx="124022" cy="121264"/>
            </a:xfrm>
            <a:custGeom>
              <a:avLst/>
              <a:gdLst>
                <a:gd name="T0" fmla="*/ 84 w 93"/>
                <a:gd name="T1" fmla="*/ 46 h 92"/>
                <a:gd name="T2" fmla="*/ 93 w 93"/>
                <a:gd name="T3" fmla="*/ 36 h 92"/>
                <a:gd name="T4" fmla="*/ 86 w 93"/>
                <a:gd name="T5" fmla="*/ 21 h 92"/>
                <a:gd name="T6" fmla="*/ 73 w 93"/>
                <a:gd name="T7" fmla="*/ 20 h 92"/>
                <a:gd name="T8" fmla="*/ 71 w 93"/>
                <a:gd name="T9" fmla="*/ 6 h 92"/>
                <a:gd name="T10" fmla="*/ 57 w 93"/>
                <a:gd name="T11" fmla="*/ 0 h 92"/>
                <a:gd name="T12" fmla="*/ 46 w 93"/>
                <a:gd name="T13" fmla="*/ 9 h 92"/>
                <a:gd name="T14" fmla="*/ 36 w 93"/>
                <a:gd name="T15" fmla="*/ 0 h 92"/>
                <a:gd name="T16" fmla="*/ 21 w 93"/>
                <a:gd name="T17" fmla="*/ 6 h 92"/>
                <a:gd name="T18" fmla="*/ 20 w 93"/>
                <a:gd name="T19" fmla="*/ 20 h 92"/>
                <a:gd name="T20" fmla="*/ 7 w 93"/>
                <a:gd name="T21" fmla="*/ 21 h 92"/>
                <a:gd name="T22" fmla="*/ 0 w 93"/>
                <a:gd name="T23" fmla="*/ 36 h 92"/>
                <a:gd name="T24" fmla="*/ 9 w 93"/>
                <a:gd name="T25" fmla="*/ 46 h 92"/>
                <a:gd name="T26" fmla="*/ 0 w 93"/>
                <a:gd name="T27" fmla="*/ 56 h 92"/>
                <a:gd name="T28" fmla="*/ 7 w 93"/>
                <a:gd name="T29" fmla="*/ 71 h 92"/>
                <a:gd name="T30" fmla="*/ 20 w 93"/>
                <a:gd name="T31" fmla="*/ 72 h 92"/>
                <a:gd name="T32" fmla="*/ 21 w 93"/>
                <a:gd name="T33" fmla="*/ 86 h 92"/>
                <a:gd name="T34" fmla="*/ 36 w 93"/>
                <a:gd name="T35" fmla="*/ 92 h 92"/>
                <a:gd name="T36" fmla="*/ 46 w 93"/>
                <a:gd name="T37" fmla="*/ 84 h 92"/>
                <a:gd name="T38" fmla="*/ 57 w 93"/>
                <a:gd name="T39" fmla="*/ 92 h 92"/>
                <a:gd name="T40" fmla="*/ 71 w 93"/>
                <a:gd name="T41" fmla="*/ 86 h 92"/>
                <a:gd name="T42" fmla="*/ 73 w 93"/>
                <a:gd name="T43" fmla="*/ 72 h 92"/>
                <a:gd name="T44" fmla="*/ 86 w 93"/>
                <a:gd name="T45" fmla="*/ 71 h 92"/>
                <a:gd name="T46" fmla="*/ 93 w 93"/>
                <a:gd name="T47" fmla="*/ 56 h 92"/>
                <a:gd name="T48" fmla="*/ 84 w 93"/>
                <a:gd name="T49" fmla="*/ 46 h 92"/>
                <a:gd name="T50" fmla="*/ 46 w 93"/>
                <a:gd name="T51" fmla="*/ 61 h 92"/>
                <a:gd name="T52" fmla="*/ 32 w 93"/>
                <a:gd name="T53" fmla="*/ 46 h 92"/>
                <a:gd name="T54" fmla="*/ 46 w 93"/>
                <a:gd name="T55" fmla="*/ 31 h 92"/>
                <a:gd name="T56" fmla="*/ 61 w 93"/>
                <a:gd name="T57" fmla="*/ 46 h 92"/>
                <a:gd name="T58" fmla="*/ 46 w 93"/>
                <a:gd name="T5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92">
                  <a:moveTo>
                    <a:pt x="84" y="46"/>
                  </a:moveTo>
                  <a:cubicBezTo>
                    <a:pt x="84" y="41"/>
                    <a:pt x="88" y="36"/>
                    <a:pt x="93" y="36"/>
                  </a:cubicBezTo>
                  <a:cubicBezTo>
                    <a:pt x="91" y="31"/>
                    <a:pt x="89" y="26"/>
                    <a:pt x="86" y="21"/>
                  </a:cubicBezTo>
                  <a:cubicBezTo>
                    <a:pt x="83" y="25"/>
                    <a:pt x="76" y="24"/>
                    <a:pt x="73" y="20"/>
                  </a:cubicBezTo>
                  <a:cubicBezTo>
                    <a:pt x="69" y="16"/>
                    <a:pt x="69" y="10"/>
                    <a:pt x="71" y="6"/>
                  </a:cubicBezTo>
                  <a:cubicBezTo>
                    <a:pt x="66" y="3"/>
                    <a:pt x="61" y="1"/>
                    <a:pt x="57" y="0"/>
                  </a:cubicBezTo>
                  <a:cubicBezTo>
                    <a:pt x="57" y="5"/>
                    <a:pt x="52" y="9"/>
                    <a:pt x="46" y="9"/>
                  </a:cubicBezTo>
                  <a:cubicBezTo>
                    <a:pt x="41" y="9"/>
                    <a:pt x="36" y="5"/>
                    <a:pt x="36" y="0"/>
                  </a:cubicBezTo>
                  <a:cubicBezTo>
                    <a:pt x="31" y="1"/>
                    <a:pt x="26" y="3"/>
                    <a:pt x="21" y="6"/>
                  </a:cubicBezTo>
                  <a:cubicBezTo>
                    <a:pt x="25" y="10"/>
                    <a:pt x="24" y="16"/>
                    <a:pt x="20" y="20"/>
                  </a:cubicBezTo>
                  <a:cubicBezTo>
                    <a:pt x="16" y="24"/>
                    <a:pt x="10" y="24"/>
                    <a:pt x="7" y="21"/>
                  </a:cubicBezTo>
                  <a:cubicBezTo>
                    <a:pt x="4" y="26"/>
                    <a:pt x="2" y="31"/>
                    <a:pt x="0" y="36"/>
                  </a:cubicBezTo>
                  <a:cubicBezTo>
                    <a:pt x="5" y="36"/>
                    <a:pt x="9" y="41"/>
                    <a:pt x="9" y="46"/>
                  </a:cubicBezTo>
                  <a:cubicBezTo>
                    <a:pt x="9" y="51"/>
                    <a:pt x="5" y="56"/>
                    <a:pt x="0" y="56"/>
                  </a:cubicBezTo>
                  <a:cubicBezTo>
                    <a:pt x="2" y="61"/>
                    <a:pt x="4" y="66"/>
                    <a:pt x="7" y="71"/>
                  </a:cubicBezTo>
                  <a:cubicBezTo>
                    <a:pt x="10" y="67"/>
                    <a:pt x="17" y="69"/>
                    <a:pt x="20" y="72"/>
                  </a:cubicBezTo>
                  <a:cubicBezTo>
                    <a:pt x="24" y="76"/>
                    <a:pt x="24" y="82"/>
                    <a:pt x="21" y="86"/>
                  </a:cubicBezTo>
                  <a:cubicBezTo>
                    <a:pt x="27" y="89"/>
                    <a:pt x="32" y="91"/>
                    <a:pt x="36" y="92"/>
                  </a:cubicBezTo>
                  <a:cubicBezTo>
                    <a:pt x="36" y="87"/>
                    <a:pt x="41" y="84"/>
                    <a:pt x="46" y="84"/>
                  </a:cubicBezTo>
                  <a:cubicBezTo>
                    <a:pt x="52" y="84"/>
                    <a:pt x="57" y="87"/>
                    <a:pt x="57" y="92"/>
                  </a:cubicBezTo>
                  <a:cubicBezTo>
                    <a:pt x="62" y="91"/>
                    <a:pt x="67" y="89"/>
                    <a:pt x="71" y="86"/>
                  </a:cubicBezTo>
                  <a:cubicBezTo>
                    <a:pt x="68" y="82"/>
                    <a:pt x="69" y="76"/>
                    <a:pt x="73" y="72"/>
                  </a:cubicBezTo>
                  <a:cubicBezTo>
                    <a:pt x="77" y="69"/>
                    <a:pt x="83" y="69"/>
                    <a:pt x="86" y="71"/>
                  </a:cubicBezTo>
                  <a:cubicBezTo>
                    <a:pt x="89" y="66"/>
                    <a:pt x="91" y="61"/>
                    <a:pt x="93" y="56"/>
                  </a:cubicBezTo>
                  <a:cubicBezTo>
                    <a:pt x="88" y="56"/>
                    <a:pt x="84" y="51"/>
                    <a:pt x="84" y="46"/>
                  </a:cubicBezTo>
                  <a:close/>
                  <a:moveTo>
                    <a:pt x="46" y="61"/>
                  </a:moveTo>
                  <a:cubicBezTo>
                    <a:pt x="38" y="61"/>
                    <a:pt x="32" y="55"/>
                    <a:pt x="32" y="46"/>
                  </a:cubicBezTo>
                  <a:cubicBezTo>
                    <a:pt x="32" y="37"/>
                    <a:pt x="38" y="31"/>
                    <a:pt x="46" y="31"/>
                  </a:cubicBezTo>
                  <a:cubicBezTo>
                    <a:pt x="55" y="31"/>
                    <a:pt x="61" y="37"/>
                    <a:pt x="61" y="46"/>
                  </a:cubicBezTo>
                  <a:cubicBezTo>
                    <a:pt x="62" y="54"/>
                    <a:pt x="55" y="61"/>
                    <a:pt x="46" y="61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2" name="Freeform 93">
              <a:extLst>
                <a:ext uri="{FF2B5EF4-FFF2-40B4-BE49-F238E27FC236}">
                  <a16:creationId xmlns:a16="http://schemas.microsoft.com/office/drawing/2014/main" id="{43B6EDEE-DA50-ECDA-EE48-1B37984FDA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8710" y="5003538"/>
              <a:ext cx="62012" cy="60632"/>
            </a:xfrm>
            <a:custGeom>
              <a:avLst/>
              <a:gdLst>
                <a:gd name="T0" fmla="*/ 84 w 93"/>
                <a:gd name="T1" fmla="*/ 46 h 92"/>
                <a:gd name="T2" fmla="*/ 93 w 93"/>
                <a:gd name="T3" fmla="*/ 36 h 92"/>
                <a:gd name="T4" fmla="*/ 86 w 93"/>
                <a:gd name="T5" fmla="*/ 21 h 92"/>
                <a:gd name="T6" fmla="*/ 73 w 93"/>
                <a:gd name="T7" fmla="*/ 20 h 92"/>
                <a:gd name="T8" fmla="*/ 71 w 93"/>
                <a:gd name="T9" fmla="*/ 6 h 92"/>
                <a:gd name="T10" fmla="*/ 57 w 93"/>
                <a:gd name="T11" fmla="*/ 0 h 92"/>
                <a:gd name="T12" fmla="*/ 46 w 93"/>
                <a:gd name="T13" fmla="*/ 9 h 92"/>
                <a:gd name="T14" fmla="*/ 36 w 93"/>
                <a:gd name="T15" fmla="*/ 0 h 92"/>
                <a:gd name="T16" fmla="*/ 21 w 93"/>
                <a:gd name="T17" fmla="*/ 6 h 92"/>
                <a:gd name="T18" fmla="*/ 20 w 93"/>
                <a:gd name="T19" fmla="*/ 20 h 92"/>
                <a:gd name="T20" fmla="*/ 7 w 93"/>
                <a:gd name="T21" fmla="*/ 21 h 92"/>
                <a:gd name="T22" fmla="*/ 0 w 93"/>
                <a:gd name="T23" fmla="*/ 36 h 92"/>
                <a:gd name="T24" fmla="*/ 9 w 93"/>
                <a:gd name="T25" fmla="*/ 46 h 92"/>
                <a:gd name="T26" fmla="*/ 0 w 93"/>
                <a:gd name="T27" fmla="*/ 56 h 92"/>
                <a:gd name="T28" fmla="*/ 7 w 93"/>
                <a:gd name="T29" fmla="*/ 71 h 92"/>
                <a:gd name="T30" fmla="*/ 20 w 93"/>
                <a:gd name="T31" fmla="*/ 72 h 92"/>
                <a:gd name="T32" fmla="*/ 21 w 93"/>
                <a:gd name="T33" fmla="*/ 86 h 92"/>
                <a:gd name="T34" fmla="*/ 36 w 93"/>
                <a:gd name="T35" fmla="*/ 92 h 92"/>
                <a:gd name="T36" fmla="*/ 46 w 93"/>
                <a:gd name="T37" fmla="*/ 84 h 92"/>
                <a:gd name="T38" fmla="*/ 57 w 93"/>
                <a:gd name="T39" fmla="*/ 92 h 92"/>
                <a:gd name="T40" fmla="*/ 71 w 93"/>
                <a:gd name="T41" fmla="*/ 86 h 92"/>
                <a:gd name="T42" fmla="*/ 73 w 93"/>
                <a:gd name="T43" fmla="*/ 72 h 92"/>
                <a:gd name="T44" fmla="*/ 86 w 93"/>
                <a:gd name="T45" fmla="*/ 71 h 92"/>
                <a:gd name="T46" fmla="*/ 93 w 93"/>
                <a:gd name="T47" fmla="*/ 56 h 92"/>
                <a:gd name="T48" fmla="*/ 84 w 93"/>
                <a:gd name="T49" fmla="*/ 46 h 92"/>
                <a:gd name="T50" fmla="*/ 46 w 93"/>
                <a:gd name="T51" fmla="*/ 61 h 92"/>
                <a:gd name="T52" fmla="*/ 32 w 93"/>
                <a:gd name="T53" fmla="*/ 46 h 92"/>
                <a:gd name="T54" fmla="*/ 46 w 93"/>
                <a:gd name="T55" fmla="*/ 31 h 92"/>
                <a:gd name="T56" fmla="*/ 61 w 93"/>
                <a:gd name="T57" fmla="*/ 46 h 92"/>
                <a:gd name="T58" fmla="*/ 46 w 93"/>
                <a:gd name="T5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92">
                  <a:moveTo>
                    <a:pt x="84" y="46"/>
                  </a:moveTo>
                  <a:cubicBezTo>
                    <a:pt x="84" y="41"/>
                    <a:pt x="88" y="36"/>
                    <a:pt x="93" y="36"/>
                  </a:cubicBezTo>
                  <a:cubicBezTo>
                    <a:pt x="91" y="31"/>
                    <a:pt x="89" y="26"/>
                    <a:pt x="86" y="21"/>
                  </a:cubicBezTo>
                  <a:cubicBezTo>
                    <a:pt x="83" y="25"/>
                    <a:pt x="76" y="24"/>
                    <a:pt x="73" y="20"/>
                  </a:cubicBezTo>
                  <a:cubicBezTo>
                    <a:pt x="69" y="16"/>
                    <a:pt x="69" y="10"/>
                    <a:pt x="71" y="6"/>
                  </a:cubicBezTo>
                  <a:cubicBezTo>
                    <a:pt x="66" y="3"/>
                    <a:pt x="61" y="1"/>
                    <a:pt x="57" y="0"/>
                  </a:cubicBezTo>
                  <a:cubicBezTo>
                    <a:pt x="57" y="5"/>
                    <a:pt x="52" y="9"/>
                    <a:pt x="46" y="9"/>
                  </a:cubicBezTo>
                  <a:cubicBezTo>
                    <a:pt x="41" y="9"/>
                    <a:pt x="36" y="5"/>
                    <a:pt x="36" y="0"/>
                  </a:cubicBezTo>
                  <a:cubicBezTo>
                    <a:pt x="31" y="1"/>
                    <a:pt x="26" y="3"/>
                    <a:pt x="21" y="6"/>
                  </a:cubicBezTo>
                  <a:cubicBezTo>
                    <a:pt x="25" y="10"/>
                    <a:pt x="24" y="16"/>
                    <a:pt x="20" y="20"/>
                  </a:cubicBezTo>
                  <a:cubicBezTo>
                    <a:pt x="16" y="24"/>
                    <a:pt x="10" y="24"/>
                    <a:pt x="7" y="21"/>
                  </a:cubicBezTo>
                  <a:cubicBezTo>
                    <a:pt x="4" y="26"/>
                    <a:pt x="2" y="31"/>
                    <a:pt x="0" y="36"/>
                  </a:cubicBezTo>
                  <a:cubicBezTo>
                    <a:pt x="5" y="36"/>
                    <a:pt x="9" y="41"/>
                    <a:pt x="9" y="46"/>
                  </a:cubicBezTo>
                  <a:cubicBezTo>
                    <a:pt x="9" y="51"/>
                    <a:pt x="5" y="56"/>
                    <a:pt x="0" y="56"/>
                  </a:cubicBezTo>
                  <a:cubicBezTo>
                    <a:pt x="2" y="61"/>
                    <a:pt x="4" y="66"/>
                    <a:pt x="7" y="71"/>
                  </a:cubicBezTo>
                  <a:cubicBezTo>
                    <a:pt x="10" y="67"/>
                    <a:pt x="17" y="69"/>
                    <a:pt x="20" y="72"/>
                  </a:cubicBezTo>
                  <a:cubicBezTo>
                    <a:pt x="24" y="76"/>
                    <a:pt x="24" y="82"/>
                    <a:pt x="21" y="86"/>
                  </a:cubicBezTo>
                  <a:cubicBezTo>
                    <a:pt x="27" y="89"/>
                    <a:pt x="32" y="91"/>
                    <a:pt x="36" y="92"/>
                  </a:cubicBezTo>
                  <a:cubicBezTo>
                    <a:pt x="36" y="87"/>
                    <a:pt x="41" y="84"/>
                    <a:pt x="46" y="84"/>
                  </a:cubicBezTo>
                  <a:cubicBezTo>
                    <a:pt x="52" y="84"/>
                    <a:pt x="57" y="87"/>
                    <a:pt x="57" y="92"/>
                  </a:cubicBezTo>
                  <a:cubicBezTo>
                    <a:pt x="62" y="91"/>
                    <a:pt x="67" y="89"/>
                    <a:pt x="71" y="86"/>
                  </a:cubicBezTo>
                  <a:cubicBezTo>
                    <a:pt x="68" y="82"/>
                    <a:pt x="69" y="76"/>
                    <a:pt x="73" y="72"/>
                  </a:cubicBezTo>
                  <a:cubicBezTo>
                    <a:pt x="77" y="69"/>
                    <a:pt x="83" y="69"/>
                    <a:pt x="86" y="71"/>
                  </a:cubicBezTo>
                  <a:cubicBezTo>
                    <a:pt x="89" y="66"/>
                    <a:pt x="91" y="61"/>
                    <a:pt x="93" y="56"/>
                  </a:cubicBezTo>
                  <a:cubicBezTo>
                    <a:pt x="88" y="56"/>
                    <a:pt x="84" y="51"/>
                    <a:pt x="84" y="46"/>
                  </a:cubicBezTo>
                  <a:close/>
                  <a:moveTo>
                    <a:pt x="46" y="61"/>
                  </a:moveTo>
                  <a:cubicBezTo>
                    <a:pt x="38" y="61"/>
                    <a:pt x="32" y="55"/>
                    <a:pt x="32" y="46"/>
                  </a:cubicBezTo>
                  <a:cubicBezTo>
                    <a:pt x="32" y="37"/>
                    <a:pt x="38" y="31"/>
                    <a:pt x="46" y="31"/>
                  </a:cubicBezTo>
                  <a:cubicBezTo>
                    <a:pt x="55" y="31"/>
                    <a:pt x="61" y="37"/>
                    <a:pt x="61" y="46"/>
                  </a:cubicBezTo>
                  <a:cubicBezTo>
                    <a:pt x="62" y="54"/>
                    <a:pt x="55" y="61"/>
                    <a:pt x="46" y="61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4" name="Freeform 93">
              <a:extLst>
                <a:ext uri="{FF2B5EF4-FFF2-40B4-BE49-F238E27FC236}">
                  <a16:creationId xmlns:a16="http://schemas.microsoft.com/office/drawing/2014/main" id="{7D147159-61AB-7F53-3754-4335E1347EFE}"/>
                </a:ext>
              </a:extLst>
            </p:cNvPr>
            <p:cNvSpPr>
              <a:spLocks noEditPoints="1"/>
            </p:cNvSpPr>
            <p:nvPr/>
          </p:nvSpPr>
          <p:spPr bwMode="auto">
            <a:xfrm rot="1964399">
              <a:off x="3060857" y="5010339"/>
              <a:ext cx="86659" cy="84731"/>
            </a:xfrm>
            <a:custGeom>
              <a:avLst/>
              <a:gdLst>
                <a:gd name="T0" fmla="*/ 84 w 93"/>
                <a:gd name="T1" fmla="*/ 46 h 92"/>
                <a:gd name="T2" fmla="*/ 93 w 93"/>
                <a:gd name="T3" fmla="*/ 36 h 92"/>
                <a:gd name="T4" fmla="*/ 86 w 93"/>
                <a:gd name="T5" fmla="*/ 21 h 92"/>
                <a:gd name="T6" fmla="*/ 73 w 93"/>
                <a:gd name="T7" fmla="*/ 20 h 92"/>
                <a:gd name="T8" fmla="*/ 71 w 93"/>
                <a:gd name="T9" fmla="*/ 6 h 92"/>
                <a:gd name="T10" fmla="*/ 57 w 93"/>
                <a:gd name="T11" fmla="*/ 0 h 92"/>
                <a:gd name="T12" fmla="*/ 46 w 93"/>
                <a:gd name="T13" fmla="*/ 9 h 92"/>
                <a:gd name="T14" fmla="*/ 36 w 93"/>
                <a:gd name="T15" fmla="*/ 0 h 92"/>
                <a:gd name="T16" fmla="*/ 21 w 93"/>
                <a:gd name="T17" fmla="*/ 6 h 92"/>
                <a:gd name="T18" fmla="*/ 20 w 93"/>
                <a:gd name="T19" fmla="*/ 20 h 92"/>
                <a:gd name="T20" fmla="*/ 7 w 93"/>
                <a:gd name="T21" fmla="*/ 21 h 92"/>
                <a:gd name="T22" fmla="*/ 0 w 93"/>
                <a:gd name="T23" fmla="*/ 36 h 92"/>
                <a:gd name="T24" fmla="*/ 9 w 93"/>
                <a:gd name="T25" fmla="*/ 46 h 92"/>
                <a:gd name="T26" fmla="*/ 0 w 93"/>
                <a:gd name="T27" fmla="*/ 56 h 92"/>
                <a:gd name="T28" fmla="*/ 7 w 93"/>
                <a:gd name="T29" fmla="*/ 71 h 92"/>
                <a:gd name="T30" fmla="*/ 20 w 93"/>
                <a:gd name="T31" fmla="*/ 72 h 92"/>
                <a:gd name="T32" fmla="*/ 21 w 93"/>
                <a:gd name="T33" fmla="*/ 86 h 92"/>
                <a:gd name="T34" fmla="*/ 36 w 93"/>
                <a:gd name="T35" fmla="*/ 92 h 92"/>
                <a:gd name="T36" fmla="*/ 46 w 93"/>
                <a:gd name="T37" fmla="*/ 84 h 92"/>
                <a:gd name="T38" fmla="*/ 57 w 93"/>
                <a:gd name="T39" fmla="*/ 92 h 92"/>
                <a:gd name="T40" fmla="*/ 71 w 93"/>
                <a:gd name="T41" fmla="*/ 86 h 92"/>
                <a:gd name="T42" fmla="*/ 73 w 93"/>
                <a:gd name="T43" fmla="*/ 72 h 92"/>
                <a:gd name="T44" fmla="*/ 86 w 93"/>
                <a:gd name="T45" fmla="*/ 71 h 92"/>
                <a:gd name="T46" fmla="*/ 93 w 93"/>
                <a:gd name="T47" fmla="*/ 56 h 92"/>
                <a:gd name="T48" fmla="*/ 84 w 93"/>
                <a:gd name="T49" fmla="*/ 46 h 92"/>
                <a:gd name="T50" fmla="*/ 46 w 93"/>
                <a:gd name="T51" fmla="*/ 61 h 92"/>
                <a:gd name="T52" fmla="*/ 32 w 93"/>
                <a:gd name="T53" fmla="*/ 46 h 92"/>
                <a:gd name="T54" fmla="*/ 46 w 93"/>
                <a:gd name="T55" fmla="*/ 31 h 92"/>
                <a:gd name="T56" fmla="*/ 61 w 93"/>
                <a:gd name="T57" fmla="*/ 46 h 92"/>
                <a:gd name="T58" fmla="*/ 46 w 93"/>
                <a:gd name="T5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92">
                  <a:moveTo>
                    <a:pt x="84" y="46"/>
                  </a:moveTo>
                  <a:cubicBezTo>
                    <a:pt x="84" y="41"/>
                    <a:pt x="88" y="36"/>
                    <a:pt x="93" y="36"/>
                  </a:cubicBezTo>
                  <a:cubicBezTo>
                    <a:pt x="91" y="31"/>
                    <a:pt x="89" y="26"/>
                    <a:pt x="86" y="21"/>
                  </a:cubicBezTo>
                  <a:cubicBezTo>
                    <a:pt x="83" y="25"/>
                    <a:pt x="76" y="24"/>
                    <a:pt x="73" y="20"/>
                  </a:cubicBezTo>
                  <a:cubicBezTo>
                    <a:pt x="69" y="16"/>
                    <a:pt x="69" y="10"/>
                    <a:pt x="71" y="6"/>
                  </a:cubicBezTo>
                  <a:cubicBezTo>
                    <a:pt x="66" y="3"/>
                    <a:pt x="61" y="1"/>
                    <a:pt x="57" y="0"/>
                  </a:cubicBezTo>
                  <a:cubicBezTo>
                    <a:pt x="57" y="5"/>
                    <a:pt x="52" y="9"/>
                    <a:pt x="46" y="9"/>
                  </a:cubicBezTo>
                  <a:cubicBezTo>
                    <a:pt x="41" y="9"/>
                    <a:pt x="36" y="5"/>
                    <a:pt x="36" y="0"/>
                  </a:cubicBezTo>
                  <a:cubicBezTo>
                    <a:pt x="31" y="1"/>
                    <a:pt x="26" y="3"/>
                    <a:pt x="21" y="6"/>
                  </a:cubicBezTo>
                  <a:cubicBezTo>
                    <a:pt x="25" y="10"/>
                    <a:pt x="24" y="16"/>
                    <a:pt x="20" y="20"/>
                  </a:cubicBezTo>
                  <a:cubicBezTo>
                    <a:pt x="16" y="24"/>
                    <a:pt x="10" y="24"/>
                    <a:pt x="7" y="21"/>
                  </a:cubicBezTo>
                  <a:cubicBezTo>
                    <a:pt x="4" y="26"/>
                    <a:pt x="2" y="31"/>
                    <a:pt x="0" y="36"/>
                  </a:cubicBezTo>
                  <a:cubicBezTo>
                    <a:pt x="5" y="36"/>
                    <a:pt x="9" y="41"/>
                    <a:pt x="9" y="46"/>
                  </a:cubicBezTo>
                  <a:cubicBezTo>
                    <a:pt x="9" y="51"/>
                    <a:pt x="5" y="56"/>
                    <a:pt x="0" y="56"/>
                  </a:cubicBezTo>
                  <a:cubicBezTo>
                    <a:pt x="2" y="61"/>
                    <a:pt x="4" y="66"/>
                    <a:pt x="7" y="71"/>
                  </a:cubicBezTo>
                  <a:cubicBezTo>
                    <a:pt x="10" y="67"/>
                    <a:pt x="17" y="69"/>
                    <a:pt x="20" y="72"/>
                  </a:cubicBezTo>
                  <a:cubicBezTo>
                    <a:pt x="24" y="76"/>
                    <a:pt x="24" y="82"/>
                    <a:pt x="21" y="86"/>
                  </a:cubicBezTo>
                  <a:cubicBezTo>
                    <a:pt x="27" y="89"/>
                    <a:pt x="32" y="91"/>
                    <a:pt x="36" y="92"/>
                  </a:cubicBezTo>
                  <a:cubicBezTo>
                    <a:pt x="36" y="87"/>
                    <a:pt x="41" y="84"/>
                    <a:pt x="46" y="84"/>
                  </a:cubicBezTo>
                  <a:cubicBezTo>
                    <a:pt x="52" y="84"/>
                    <a:pt x="57" y="87"/>
                    <a:pt x="57" y="92"/>
                  </a:cubicBezTo>
                  <a:cubicBezTo>
                    <a:pt x="62" y="91"/>
                    <a:pt x="67" y="89"/>
                    <a:pt x="71" y="86"/>
                  </a:cubicBezTo>
                  <a:cubicBezTo>
                    <a:pt x="68" y="82"/>
                    <a:pt x="69" y="76"/>
                    <a:pt x="73" y="72"/>
                  </a:cubicBezTo>
                  <a:cubicBezTo>
                    <a:pt x="77" y="69"/>
                    <a:pt x="83" y="69"/>
                    <a:pt x="86" y="71"/>
                  </a:cubicBezTo>
                  <a:cubicBezTo>
                    <a:pt x="89" y="66"/>
                    <a:pt x="91" y="61"/>
                    <a:pt x="93" y="56"/>
                  </a:cubicBezTo>
                  <a:cubicBezTo>
                    <a:pt x="88" y="56"/>
                    <a:pt x="84" y="51"/>
                    <a:pt x="84" y="46"/>
                  </a:cubicBezTo>
                  <a:close/>
                  <a:moveTo>
                    <a:pt x="46" y="61"/>
                  </a:moveTo>
                  <a:cubicBezTo>
                    <a:pt x="38" y="61"/>
                    <a:pt x="32" y="55"/>
                    <a:pt x="32" y="46"/>
                  </a:cubicBezTo>
                  <a:cubicBezTo>
                    <a:pt x="32" y="37"/>
                    <a:pt x="38" y="31"/>
                    <a:pt x="46" y="31"/>
                  </a:cubicBezTo>
                  <a:cubicBezTo>
                    <a:pt x="55" y="31"/>
                    <a:pt x="61" y="37"/>
                    <a:pt x="61" y="46"/>
                  </a:cubicBezTo>
                  <a:cubicBezTo>
                    <a:pt x="62" y="54"/>
                    <a:pt x="55" y="61"/>
                    <a:pt x="46" y="61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5" name="Freeform 32">
              <a:extLst>
                <a:ext uri="{FF2B5EF4-FFF2-40B4-BE49-F238E27FC236}">
                  <a16:creationId xmlns:a16="http://schemas.microsoft.com/office/drawing/2014/main" id="{FDA11127-DED8-9317-21F4-5671700CE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707" y="4851024"/>
              <a:ext cx="319636" cy="325447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pic>
        <p:nvPicPr>
          <p:cNvPr id="18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F3C61D53-C86F-3B35-C0F6-275C078319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3720079" y="6532870"/>
            <a:ext cx="1440680" cy="2425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990194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370</Words>
  <Application>Microsoft Office PowerPoint</Application>
  <PresentationFormat>A4 용지(210x297mm)</PresentationFormat>
  <Paragraphs>56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맑은 고딕</vt:lpstr>
      <vt:lpstr>LG스마트체2.0 Bold</vt:lpstr>
      <vt:lpstr>Arial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