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56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>
            <p14:sldId id="2147480956"/>
          </p14:sldIdLst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31T07:57:50.848"/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황민아" userId="S::minahwang@lgcns.com::cc1550f4-94f1-42df-8146-9c4f5cb3f6ac" providerId="AD" clId="Web-{00000000-0000-0000-0000-000000000000}"/>
    <pc:docChg chg="delSld modSection">
      <pc:chgData name="황민아" userId="S::minahwang@lgcns.com::cc1550f4-94f1-42df-8146-9c4f5cb3f6ac" providerId="AD" clId="Web-{00000000-0000-0000-0000-000000000000}" dt="2026-08-31T07:57:50.848" v="0"/>
      <pc:docMkLst>
        <pc:docMk/>
      </pc:docMkLst>
      <pc:sldChg chg="del">
        <pc:chgData name="황민아" userId="S::minahwang@lgcns.com::cc1550f4-94f1-42df-8146-9c4f5cb3f6ac" providerId="AD" clId="Web-{00000000-0000-0000-0000-000000000000}" dt="2026-08-31T07:57:50.848" v="0"/>
        <pc:sldMkLst>
          <pc:docMk/>
          <pc:sldMk cId="793064766" sldId="21474809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2EB0C-E18A-9DB4-B303-D09D5734A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112EF8E-0B00-6796-91F6-FACA5A796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0349EDC-4C82-49CF-5BA3-A04D7E029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39DAD41-0BE8-8874-B43D-97FCB1C3F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12827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00539-60A0-8A93-A10D-9D0502E52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텍스트 개체 틀 4">
            <a:extLst>
              <a:ext uri="{FF2B5EF4-FFF2-40B4-BE49-F238E27FC236}">
                <a16:creationId xmlns:a16="http://schemas.microsoft.com/office/drawing/2014/main" id="{A5003085-DDE1-5446-0F64-23D9E5F4C8C0}"/>
              </a:ext>
            </a:extLst>
          </p:cNvPr>
          <p:cNvSpPr txBox="1">
            <a:spLocks/>
          </p:cNvSpPr>
          <p:nvPr/>
        </p:nvSpPr>
        <p:spPr>
          <a:xfrm>
            <a:off x="350838" y="3326580"/>
            <a:ext cx="2952671" cy="2658873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en-US" altLang="ko-KR" sz="1100" b="1" dirty="0"/>
              <a:t>One Cycle </a:t>
            </a:r>
            <a:r>
              <a:rPr kumimoji="1" lang="ko-KR" altLang="en-US" sz="1100" b="1" dirty="0"/>
              <a:t>물류 구축</a:t>
            </a:r>
            <a:endParaRPr kumimoji="1" lang="en-US" altLang="ko-KR" sz="1100" b="1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endParaRPr kumimoji="1" lang="en-US" altLang="ko-KR" sz="1100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endParaRPr kumimoji="1" lang="en-US" altLang="ko-KR" sz="1100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endParaRPr kumimoji="1" lang="en-US" altLang="ko-KR" sz="1100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endParaRPr kumimoji="1" lang="en-US" altLang="ko-KR" sz="1100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endParaRPr kumimoji="1" lang="en-US" altLang="ko-KR" sz="1100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endParaRPr kumimoji="1" lang="en-US" altLang="ko-KR" sz="1100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endParaRPr kumimoji="1" lang="en-US" altLang="ko-KR" sz="1100" dirty="0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 dirty="0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 dirty="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 dirty="0"/>
              <a:t>이송 설비와 관제</a:t>
            </a:r>
            <a:r>
              <a:rPr kumimoji="1" lang="en-US" altLang="ko-KR" sz="1100" dirty="0"/>
              <a:t>·</a:t>
            </a:r>
            <a:r>
              <a:rPr kumimoji="1" lang="ko-KR" altLang="en-US" sz="1100" dirty="0"/>
              <a:t>제어 시스템을 통합 설계하여</a:t>
            </a:r>
            <a:br>
              <a:rPr kumimoji="1" lang="en-US" altLang="ko-KR" sz="1100" dirty="0"/>
            </a:br>
            <a:r>
              <a:rPr kumimoji="1" lang="ko-KR" altLang="en-US" sz="1100" b="1" dirty="0"/>
              <a:t>고객 공정에 최적화된 자동 이송 환경과 실시간 물류 운영 체계를 구축</a:t>
            </a:r>
            <a:r>
              <a:rPr kumimoji="1" lang="ko-KR" altLang="en-US" sz="1100" dirty="0"/>
              <a:t>합니다</a:t>
            </a:r>
            <a:r>
              <a:rPr kumimoji="1" lang="en-US" altLang="ko-KR" sz="1100" dirty="0"/>
              <a:t>.</a:t>
            </a:r>
            <a:endParaRPr kumimoji="1" lang="ko-KR" altLang="en-US" sz="1100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043E18D2-78D3-9403-3102-F1458EDE70FC}"/>
              </a:ext>
            </a:extLst>
          </p:cNvPr>
          <p:cNvSpPr txBox="1">
            <a:spLocks/>
          </p:cNvSpPr>
          <p:nvPr/>
        </p:nvSpPr>
        <p:spPr>
          <a:xfrm>
            <a:off x="225425" y="248910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ko-KR" altLang="en-US" sz="2800" kern="0" dirty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이송 설비 구축</a:t>
            </a:r>
          </a:p>
        </p:txBody>
      </p:sp>
      <p:sp>
        <p:nvSpPr>
          <p:cNvPr id="2" name="텍스트 개체 틀 6">
            <a:extLst>
              <a:ext uri="{FF2B5EF4-FFF2-40B4-BE49-F238E27FC236}">
                <a16:creationId xmlns:a16="http://schemas.microsoft.com/office/drawing/2014/main" id="{4ED88FC9-C6A8-7C25-AE6F-15539D778B5C}"/>
              </a:ext>
            </a:extLst>
          </p:cNvPr>
          <p:cNvSpPr txBox="1">
            <a:spLocks/>
          </p:cNvSpPr>
          <p:nvPr/>
        </p:nvSpPr>
        <p:spPr>
          <a:xfrm>
            <a:off x="355716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 dirty="0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3" name="텍스트 개체 틀 7">
            <a:extLst>
              <a:ext uri="{FF2B5EF4-FFF2-40B4-BE49-F238E27FC236}">
                <a16:creationId xmlns:a16="http://schemas.microsoft.com/office/drawing/2014/main" id="{7DF72AB8-5C85-D9C3-3979-E89F9250CF04}"/>
              </a:ext>
            </a:extLst>
          </p:cNvPr>
          <p:cNvSpPr txBox="1">
            <a:spLocks/>
          </p:cNvSpPr>
          <p:nvPr/>
        </p:nvSpPr>
        <p:spPr>
          <a:xfrm>
            <a:off x="3539273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 dirty="0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4" name="텍스트 개체 틀 7">
            <a:extLst>
              <a:ext uri="{FF2B5EF4-FFF2-40B4-BE49-F238E27FC236}">
                <a16:creationId xmlns:a16="http://schemas.microsoft.com/office/drawing/2014/main" id="{694F9FD1-5DE6-5FDC-FCB1-630D7804939C}"/>
              </a:ext>
            </a:extLst>
          </p:cNvPr>
          <p:cNvSpPr txBox="1">
            <a:spLocks/>
          </p:cNvSpPr>
          <p:nvPr/>
        </p:nvSpPr>
        <p:spPr>
          <a:xfrm>
            <a:off x="3539273" y="2160539"/>
            <a:ext cx="2952671" cy="315577"/>
          </a:xfrm>
          <a:prstGeom prst="rect">
            <a:avLst/>
          </a:prstGeom>
        </p:spPr>
        <p:txBody>
          <a:bodyPr>
            <a:noAutofit/>
          </a:bodyPr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6" name="텍스트 개체 틀 6">
            <a:extLst>
              <a:ext uri="{FF2B5EF4-FFF2-40B4-BE49-F238E27FC236}">
                <a16:creationId xmlns:a16="http://schemas.microsoft.com/office/drawing/2014/main" id="{154ED2CD-A690-9E73-FB15-F40CCAF5A011}"/>
              </a:ext>
            </a:extLst>
          </p:cNvPr>
          <p:cNvSpPr txBox="1">
            <a:spLocks/>
          </p:cNvSpPr>
          <p:nvPr/>
        </p:nvSpPr>
        <p:spPr>
          <a:xfrm>
            <a:off x="376292" y="305534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 dirty="0"/>
              <a:t>LG CNS</a:t>
            </a:r>
            <a:r>
              <a:rPr lang="ko-KR" altLang="en-US" sz="1400" kern="0" dirty="0"/>
              <a:t>이어야만 하는 이유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78DAF5A4-A9DE-BBA3-C595-4037E7D34A93}"/>
              </a:ext>
            </a:extLst>
          </p:cNvPr>
          <p:cNvSpPr txBox="1">
            <a:spLocks/>
          </p:cNvSpPr>
          <p:nvPr/>
        </p:nvSpPr>
        <p:spPr>
          <a:xfrm>
            <a:off x="3533485" y="563724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 dirty="0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3">
            <a:extLst>
              <a:ext uri="{FF2B5EF4-FFF2-40B4-BE49-F238E27FC236}">
                <a16:creationId xmlns:a16="http://schemas.microsoft.com/office/drawing/2014/main" id="{D888F9FF-1399-8393-211E-80064BFF90FA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42260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 dirty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이송 설비 기반 물류 자동화 구현</a:t>
            </a:r>
          </a:p>
        </p:txBody>
      </p:sp>
      <p:grpSp>
        <p:nvGrpSpPr>
          <p:cNvPr id="355" name="그룹 354">
            <a:extLst>
              <a:ext uri="{FF2B5EF4-FFF2-40B4-BE49-F238E27FC236}">
                <a16:creationId xmlns:a16="http://schemas.microsoft.com/office/drawing/2014/main" id="{CCBCAD1F-FC60-522F-C1D4-9553E774BC0D}"/>
              </a:ext>
            </a:extLst>
          </p:cNvPr>
          <p:cNvGrpSpPr/>
          <p:nvPr/>
        </p:nvGrpSpPr>
        <p:grpSpPr>
          <a:xfrm>
            <a:off x="3573906" y="3761254"/>
            <a:ext cx="2950374" cy="556839"/>
            <a:chOff x="3573906" y="3810773"/>
            <a:chExt cx="2950374" cy="556839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B1BACCFD-71D0-9E32-842E-C329BC56E86E}"/>
                </a:ext>
              </a:extLst>
            </p:cNvPr>
            <p:cNvGrpSpPr/>
            <p:nvPr/>
          </p:nvGrpSpPr>
          <p:grpSpPr>
            <a:xfrm>
              <a:off x="3573906" y="3825372"/>
              <a:ext cx="939146" cy="542240"/>
              <a:chOff x="3400856" y="5398382"/>
              <a:chExt cx="3132000" cy="1296000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E68A9E4-70F1-002B-AA11-6DB04DB06D84}"/>
                  </a:ext>
                </a:extLst>
              </p:cNvPr>
              <p:cNvSpPr txBox="1"/>
              <p:nvPr/>
            </p:nvSpPr>
            <p:spPr>
              <a:xfrm>
                <a:off x="3556158" y="5804582"/>
                <a:ext cx="2889846" cy="593026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800"/>
                  </a:spcAft>
                </a:pPr>
                <a:r>
                  <a:rPr lang="ko-KR" altLang="en-US" sz="1050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이송 업무</a:t>
                </a:r>
                <a:r>
                  <a:rPr lang="en-US" altLang="ko-KR" sz="1050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050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인건비 절감</a:t>
                </a:r>
                <a:endParaRPr lang="en-US" altLang="ko-KR" sz="105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FFF65443-C943-B83F-42F4-B9BB309B632F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pic>
          <p:nvPicPr>
            <p:cNvPr id="37" name="Image 1" descr="icon_stability.png">
              <a:extLst>
                <a:ext uri="{FF2B5EF4-FFF2-40B4-BE49-F238E27FC236}">
                  <a16:creationId xmlns:a16="http://schemas.microsoft.com/office/drawing/2014/main" id="{613F3FB6-9E69-3481-4E92-5C32AB8EF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30460" y="3842579"/>
              <a:ext cx="226927" cy="226927"/>
            </a:xfrm>
            <a:prstGeom prst="rect">
              <a:avLst/>
            </a:prstGeom>
          </p:spPr>
        </p:pic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E588DFEC-35BE-89AA-CEA8-46A6BEA35782}"/>
                </a:ext>
              </a:extLst>
            </p:cNvPr>
            <p:cNvGrpSpPr/>
            <p:nvPr/>
          </p:nvGrpSpPr>
          <p:grpSpPr>
            <a:xfrm>
              <a:off x="4577069" y="3825369"/>
              <a:ext cx="939146" cy="542240"/>
              <a:chOff x="3400856" y="5398382"/>
              <a:chExt cx="3132000" cy="129600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86A52B3-3E45-E782-85F3-D179AF8429C9}"/>
                  </a:ext>
                </a:extLst>
              </p:cNvPr>
              <p:cNvSpPr txBox="1"/>
              <p:nvPr/>
            </p:nvSpPr>
            <p:spPr>
              <a:xfrm>
                <a:off x="3400856" y="5804584"/>
                <a:ext cx="3132000" cy="769588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800"/>
                  </a:spcAft>
                </a:pPr>
                <a:r>
                  <a:rPr lang="ko-KR" altLang="en-US" sz="1050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물류 정체 및 대기시간 감소</a:t>
                </a:r>
                <a:endParaRPr lang="en-US" altLang="ko-KR" sz="105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5" name="사각형: 둥근 모서리 44">
                <a:extLst>
                  <a:ext uri="{FF2B5EF4-FFF2-40B4-BE49-F238E27FC236}">
                    <a16:creationId xmlns:a16="http://schemas.microsoft.com/office/drawing/2014/main" id="{9B08A261-E9BD-AE74-DDAD-BF56A1A01637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F6A7BB86-B723-0315-2AFB-002B29BE18F7}"/>
                </a:ext>
              </a:extLst>
            </p:cNvPr>
            <p:cNvGrpSpPr/>
            <p:nvPr/>
          </p:nvGrpSpPr>
          <p:grpSpPr>
            <a:xfrm>
              <a:off x="5585134" y="3825369"/>
              <a:ext cx="939146" cy="542240"/>
              <a:chOff x="3400856" y="5398382"/>
              <a:chExt cx="3132000" cy="1296000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2B03895-B89C-8861-7712-3B83EAAA6218}"/>
                  </a:ext>
                </a:extLst>
              </p:cNvPr>
              <p:cNvSpPr txBox="1"/>
              <p:nvPr/>
            </p:nvSpPr>
            <p:spPr>
              <a:xfrm>
                <a:off x="3556158" y="5804584"/>
                <a:ext cx="2889846" cy="769588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800"/>
                  </a:spcAft>
                </a:pPr>
                <a:r>
                  <a:rPr lang="ko-KR" altLang="en-US" sz="1050" b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간 물류 흐름 안정화</a:t>
                </a:r>
                <a:endParaRPr lang="en-US" altLang="ko-KR" sz="1050" b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1F2DA013-8BBD-6C90-9AF2-5E8D607976C7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pic>
          <p:nvPicPr>
            <p:cNvPr id="48" name="Image 0" descr="icon_risk.png">
              <a:extLst>
                <a:ext uri="{FF2B5EF4-FFF2-40B4-BE49-F238E27FC236}">
                  <a16:creationId xmlns:a16="http://schemas.microsoft.com/office/drawing/2014/main" id="{B1BF0572-05FA-19CC-2B92-7101E3482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61901" y="3840509"/>
              <a:ext cx="211579" cy="211579"/>
            </a:xfrm>
            <a:prstGeom prst="rect">
              <a:avLst/>
            </a:prstGeom>
          </p:spPr>
        </p:pic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9AEE5E9E-5083-C71E-834B-0CB1F7731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45467" y="3810773"/>
              <a:ext cx="292100" cy="292100"/>
            </a:xfrm>
            <a:prstGeom prst="rect">
              <a:avLst/>
            </a:prstGeom>
          </p:spPr>
        </p:pic>
      </p:grpSp>
      <p:grpSp>
        <p:nvGrpSpPr>
          <p:cNvPr id="356" name="그룹 355">
            <a:extLst>
              <a:ext uri="{FF2B5EF4-FFF2-40B4-BE49-F238E27FC236}">
                <a16:creationId xmlns:a16="http://schemas.microsoft.com/office/drawing/2014/main" id="{4EBC458A-241B-FF11-78F5-E8A55BF90C57}"/>
              </a:ext>
            </a:extLst>
          </p:cNvPr>
          <p:cNvGrpSpPr/>
          <p:nvPr/>
        </p:nvGrpSpPr>
        <p:grpSpPr>
          <a:xfrm>
            <a:off x="578315" y="3610777"/>
            <a:ext cx="2666544" cy="1906982"/>
            <a:chOff x="364209" y="2606429"/>
            <a:chExt cx="2880650" cy="1995781"/>
          </a:xfrm>
        </p:grpSpPr>
        <p:grpSp>
          <p:nvGrpSpPr>
            <p:cNvPr id="132" name="그룹 131">
              <a:extLst>
                <a:ext uri="{FF2B5EF4-FFF2-40B4-BE49-F238E27FC236}">
                  <a16:creationId xmlns:a16="http://schemas.microsoft.com/office/drawing/2014/main" id="{EB7072BF-48AB-DE8F-A7F8-A0AF9F705889}"/>
                </a:ext>
              </a:extLst>
            </p:cNvPr>
            <p:cNvGrpSpPr/>
            <p:nvPr/>
          </p:nvGrpSpPr>
          <p:grpSpPr>
            <a:xfrm>
              <a:off x="364209" y="2606429"/>
              <a:ext cx="2880650" cy="1481539"/>
              <a:chOff x="354293" y="2489370"/>
              <a:chExt cx="2920669" cy="1647398"/>
            </a:xfrm>
          </p:grpSpPr>
          <p:grpSp>
            <p:nvGrpSpPr>
              <p:cNvPr id="131" name="그룹 130">
                <a:extLst>
                  <a:ext uri="{FF2B5EF4-FFF2-40B4-BE49-F238E27FC236}">
                    <a16:creationId xmlns:a16="http://schemas.microsoft.com/office/drawing/2014/main" id="{81CB8220-F60E-FD29-5126-6FC7D6345E59}"/>
                  </a:ext>
                </a:extLst>
              </p:cNvPr>
              <p:cNvGrpSpPr/>
              <p:nvPr/>
            </p:nvGrpSpPr>
            <p:grpSpPr>
              <a:xfrm>
                <a:off x="354293" y="3511232"/>
                <a:ext cx="2920669" cy="625536"/>
                <a:chOff x="354293" y="3549445"/>
                <a:chExt cx="2920669" cy="625536"/>
              </a:xfrm>
            </p:grpSpPr>
            <p:sp>
              <p:nvSpPr>
                <p:cNvPr id="63" name="직사각형 62">
                  <a:extLst>
                    <a:ext uri="{FF2B5EF4-FFF2-40B4-BE49-F238E27FC236}">
                      <a16:creationId xmlns:a16="http://schemas.microsoft.com/office/drawing/2014/main" id="{2FA7F09B-CB56-FBB4-68CA-7D7EB6C03314}"/>
                    </a:ext>
                  </a:extLst>
                </p:cNvPr>
                <p:cNvSpPr/>
                <p:nvPr/>
              </p:nvSpPr>
              <p:spPr>
                <a:xfrm>
                  <a:off x="354293" y="3549445"/>
                  <a:ext cx="832521" cy="273225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반송 요청</a:t>
                  </a:r>
                  <a:endParaRPr kumimoji="1" lang="en-US" altLang="ko-KR" sz="900" b="1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(</a:t>
                  </a: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작업 준비</a:t>
                  </a: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)</a:t>
                  </a:r>
                </a:p>
              </p:txBody>
            </p:sp>
            <p:cxnSp>
              <p:nvCxnSpPr>
                <p:cNvPr id="64" name="직선 화살표 연결선 63">
                  <a:extLst>
                    <a:ext uri="{FF2B5EF4-FFF2-40B4-BE49-F238E27FC236}">
                      <a16:creationId xmlns:a16="http://schemas.microsoft.com/office/drawing/2014/main" id="{A9C9D70E-34E2-6849-7846-6BBF24A964B3}"/>
                    </a:ext>
                  </a:extLst>
                </p:cNvPr>
                <p:cNvCxnSpPr>
                  <a:cxnSpLocks/>
                  <a:stCxn id="63" idx="3"/>
                  <a:endCxn id="65" idx="1"/>
                </p:cNvCxnSpPr>
                <p:nvPr/>
              </p:nvCxnSpPr>
              <p:spPr>
                <a:xfrm>
                  <a:off x="1186814" y="3686058"/>
                  <a:ext cx="211553" cy="0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직사각형 64">
                  <a:extLst>
                    <a:ext uri="{FF2B5EF4-FFF2-40B4-BE49-F238E27FC236}">
                      <a16:creationId xmlns:a16="http://schemas.microsoft.com/office/drawing/2014/main" id="{73FF4592-7003-FA6B-F7EF-AB7C790B89C3}"/>
                    </a:ext>
                  </a:extLst>
                </p:cNvPr>
                <p:cNvSpPr/>
                <p:nvPr/>
              </p:nvSpPr>
              <p:spPr>
                <a:xfrm>
                  <a:off x="1398367" y="3549445"/>
                  <a:ext cx="832521" cy="273225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자동 반송</a:t>
                  </a:r>
                  <a:endParaRPr kumimoji="1" lang="en-US" altLang="ko-KR" sz="900" b="1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(LOT</a:t>
                  </a: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 이송</a:t>
                  </a: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)</a:t>
                  </a:r>
                </a:p>
              </p:txBody>
            </p:sp>
            <p:sp>
              <p:nvSpPr>
                <p:cNvPr id="66" name="직사각형 65">
                  <a:extLst>
                    <a:ext uri="{FF2B5EF4-FFF2-40B4-BE49-F238E27FC236}">
                      <a16:creationId xmlns:a16="http://schemas.microsoft.com/office/drawing/2014/main" id="{702F3BC6-C18D-285D-AA5B-18FC91DC56E0}"/>
                    </a:ext>
                  </a:extLst>
                </p:cNvPr>
                <p:cNvSpPr/>
                <p:nvPr/>
              </p:nvSpPr>
              <p:spPr>
                <a:xfrm>
                  <a:off x="2442441" y="3549445"/>
                  <a:ext cx="832521" cy="273225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반제품 로딩</a:t>
                  </a:r>
                  <a:endParaRPr kumimoji="1" lang="en-US" altLang="ko-KR" sz="900" b="1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(LOT</a:t>
                  </a: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 투입</a:t>
                  </a: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)</a:t>
                  </a:r>
                </a:p>
              </p:txBody>
            </p:sp>
            <p:cxnSp>
              <p:nvCxnSpPr>
                <p:cNvPr id="67" name="직선 화살표 연결선 66">
                  <a:extLst>
                    <a:ext uri="{FF2B5EF4-FFF2-40B4-BE49-F238E27FC236}">
                      <a16:creationId xmlns:a16="http://schemas.microsoft.com/office/drawing/2014/main" id="{AD0082A4-9FC4-F605-6363-2D536F9A7E8E}"/>
                    </a:ext>
                  </a:extLst>
                </p:cNvPr>
                <p:cNvCxnSpPr>
                  <a:cxnSpLocks/>
                  <a:stCxn id="65" idx="3"/>
                  <a:endCxn id="66" idx="1"/>
                </p:cNvCxnSpPr>
                <p:nvPr/>
              </p:nvCxnSpPr>
              <p:spPr>
                <a:xfrm>
                  <a:off x="2230888" y="3686058"/>
                  <a:ext cx="211553" cy="0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직사각형 67">
                  <a:extLst>
                    <a:ext uri="{FF2B5EF4-FFF2-40B4-BE49-F238E27FC236}">
                      <a16:creationId xmlns:a16="http://schemas.microsoft.com/office/drawing/2014/main" id="{2B96C981-B5B1-1EFC-5793-CFE93C735C9D}"/>
                    </a:ext>
                  </a:extLst>
                </p:cNvPr>
                <p:cNvSpPr/>
                <p:nvPr/>
              </p:nvSpPr>
              <p:spPr>
                <a:xfrm>
                  <a:off x="2442441" y="3894813"/>
                  <a:ext cx="832521" cy="273225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설비 작업시작</a:t>
                  </a:r>
                  <a:endParaRPr kumimoji="1" lang="en-US" altLang="ko-KR" sz="900" b="1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(LOT</a:t>
                  </a: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 </a:t>
                  </a: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Start)</a:t>
                  </a:r>
                </a:p>
              </p:txBody>
            </p:sp>
            <p:sp>
              <p:nvSpPr>
                <p:cNvPr id="69" name="직사각형 68">
                  <a:extLst>
                    <a:ext uri="{FF2B5EF4-FFF2-40B4-BE49-F238E27FC236}">
                      <a16:creationId xmlns:a16="http://schemas.microsoft.com/office/drawing/2014/main" id="{24A3B673-0695-BC32-E1D4-B09179C22B57}"/>
                    </a:ext>
                  </a:extLst>
                </p:cNvPr>
                <p:cNvSpPr/>
                <p:nvPr/>
              </p:nvSpPr>
              <p:spPr>
                <a:xfrm>
                  <a:off x="1398367" y="3901756"/>
                  <a:ext cx="832521" cy="273225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설비 작업완료</a:t>
                  </a:r>
                  <a:endParaRPr kumimoji="1" lang="en-US" altLang="ko-KR" sz="900" b="1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(LOT</a:t>
                  </a: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 </a:t>
                  </a: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End)</a:t>
                  </a:r>
                </a:p>
              </p:txBody>
            </p:sp>
            <p:sp>
              <p:nvSpPr>
                <p:cNvPr id="70" name="직사각형 69">
                  <a:extLst>
                    <a:ext uri="{FF2B5EF4-FFF2-40B4-BE49-F238E27FC236}">
                      <a16:creationId xmlns:a16="http://schemas.microsoft.com/office/drawing/2014/main" id="{B03B9248-8235-D86F-9AA4-DC66BCA2131F}"/>
                    </a:ext>
                  </a:extLst>
                </p:cNvPr>
                <p:cNvSpPr/>
                <p:nvPr/>
              </p:nvSpPr>
              <p:spPr>
                <a:xfrm>
                  <a:off x="354293" y="3901756"/>
                  <a:ext cx="832521" cy="273225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반제품 언로딩</a:t>
                  </a:r>
                  <a:endParaRPr kumimoji="1" lang="en-US" altLang="ko-KR" sz="900" b="1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(LOT</a:t>
                  </a:r>
                  <a:r>
                    <a:rPr kumimoji="1" lang="ko-KR" altLang="en-US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 배출</a:t>
                  </a:r>
                  <a:r>
                    <a:rPr kumimoji="1" lang="en-US" altLang="ko-KR" sz="900" b="1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)</a:t>
                  </a:r>
                </a:p>
              </p:txBody>
            </p:sp>
            <p:cxnSp>
              <p:nvCxnSpPr>
                <p:cNvPr id="71" name="직선 화살표 연결선 70">
                  <a:extLst>
                    <a:ext uri="{FF2B5EF4-FFF2-40B4-BE49-F238E27FC236}">
                      <a16:creationId xmlns:a16="http://schemas.microsoft.com/office/drawing/2014/main" id="{2801E38C-035F-56F5-8972-71CCE2E253D2}"/>
                    </a:ext>
                  </a:extLst>
                </p:cNvPr>
                <p:cNvCxnSpPr>
                  <a:cxnSpLocks/>
                  <a:stCxn id="66" idx="2"/>
                  <a:endCxn id="68" idx="0"/>
                </p:cNvCxnSpPr>
                <p:nvPr/>
              </p:nvCxnSpPr>
              <p:spPr>
                <a:xfrm>
                  <a:off x="2858701" y="3822670"/>
                  <a:ext cx="0" cy="72142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직선 화살표 연결선 71">
                  <a:extLst>
                    <a:ext uri="{FF2B5EF4-FFF2-40B4-BE49-F238E27FC236}">
                      <a16:creationId xmlns:a16="http://schemas.microsoft.com/office/drawing/2014/main" id="{9EF3A7B4-421C-0CA2-B469-84743F9FB2AF}"/>
                    </a:ext>
                  </a:extLst>
                </p:cNvPr>
                <p:cNvCxnSpPr>
                  <a:cxnSpLocks/>
                  <a:stCxn id="68" idx="1"/>
                  <a:endCxn id="69" idx="3"/>
                </p:cNvCxnSpPr>
                <p:nvPr/>
              </p:nvCxnSpPr>
              <p:spPr>
                <a:xfrm flipH="1">
                  <a:off x="2230888" y="4031426"/>
                  <a:ext cx="211553" cy="6943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직선 화살표 연결선 72">
                  <a:extLst>
                    <a:ext uri="{FF2B5EF4-FFF2-40B4-BE49-F238E27FC236}">
                      <a16:creationId xmlns:a16="http://schemas.microsoft.com/office/drawing/2014/main" id="{31D5C10C-914C-B888-C07D-D470C231CDC5}"/>
                    </a:ext>
                  </a:extLst>
                </p:cNvPr>
                <p:cNvCxnSpPr>
                  <a:cxnSpLocks/>
                  <a:stCxn id="69" idx="1"/>
                  <a:endCxn id="70" idx="3"/>
                </p:cNvCxnSpPr>
                <p:nvPr/>
              </p:nvCxnSpPr>
              <p:spPr>
                <a:xfrm flipH="1">
                  <a:off x="1186814" y="4038369"/>
                  <a:ext cx="211553" cy="0"/>
                </a:xfrm>
                <a:prstGeom prst="straightConnector1">
                  <a:avLst/>
                </a:pr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74" name="Picture 36" descr="stk3w">
                <a:extLst>
                  <a:ext uri="{FF2B5EF4-FFF2-40B4-BE49-F238E27FC236}">
                    <a16:creationId xmlns:a16="http://schemas.microsoft.com/office/drawing/2014/main" id="{E0390F14-9795-613C-F739-A72A331EB9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95" t="17848" r="12126" b="10709"/>
              <a:stretch>
                <a:fillRect/>
              </a:stretch>
            </p:blipFill>
            <p:spPr bwMode="auto">
              <a:xfrm>
                <a:off x="356710" y="3114218"/>
                <a:ext cx="830103" cy="29726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그림 74">
                <a:extLst>
                  <a:ext uri="{FF2B5EF4-FFF2-40B4-BE49-F238E27FC236}">
                    <a16:creationId xmlns:a16="http://schemas.microsoft.com/office/drawing/2014/main" id="{F24ED5D1-8198-7FD2-EFA2-C832094872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84031" y="3073625"/>
                <a:ext cx="319154" cy="382047"/>
              </a:xfrm>
              <a:prstGeom prst="rect">
                <a:avLst/>
              </a:prstGeom>
            </p:spPr>
          </p:pic>
          <p:pic>
            <p:nvPicPr>
              <p:cNvPr id="76" name="그림 75">
                <a:extLst>
                  <a:ext uri="{FF2B5EF4-FFF2-40B4-BE49-F238E27FC236}">
                    <a16:creationId xmlns:a16="http://schemas.microsoft.com/office/drawing/2014/main" id="{85E7EE4B-F5EA-94C0-B06A-FAF8434E93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63301" y="2763746"/>
                <a:ext cx="319154" cy="382047"/>
              </a:xfrm>
              <a:prstGeom prst="rect">
                <a:avLst/>
              </a:prstGeom>
            </p:spPr>
          </p:pic>
          <p:cxnSp>
            <p:nvCxnSpPr>
              <p:cNvPr id="77" name="직선 화살표 연결선 76">
                <a:extLst>
                  <a:ext uri="{FF2B5EF4-FFF2-40B4-BE49-F238E27FC236}">
                    <a16:creationId xmlns:a16="http://schemas.microsoft.com/office/drawing/2014/main" id="{01F457E9-D68E-998F-6AF8-69FD53D97B33}"/>
                  </a:ext>
                </a:extLst>
              </p:cNvPr>
              <p:cNvCxnSpPr>
                <a:cxnSpLocks/>
                <a:stCxn id="75" idx="1"/>
                <a:endCxn id="74" idx="3"/>
              </p:cNvCxnSpPr>
              <p:nvPr/>
            </p:nvCxnSpPr>
            <p:spPr>
              <a:xfrm flipH="1" flipV="1">
                <a:off x="1186814" y="3262850"/>
                <a:ext cx="197217" cy="1798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A469334-ABEB-B8BA-BD3C-8C4B749436A6}"/>
                  </a:ext>
                </a:extLst>
              </p:cNvPr>
              <p:cNvSpPr txBox="1"/>
              <p:nvPr/>
            </p:nvSpPr>
            <p:spPr>
              <a:xfrm>
                <a:off x="1084220" y="3037813"/>
                <a:ext cx="5373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i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자동투입</a:t>
                </a:r>
              </a:p>
            </p:txBody>
          </p:sp>
          <p:grpSp>
            <p:nvGrpSpPr>
              <p:cNvPr id="79" name="그룹 78">
                <a:extLst>
                  <a:ext uri="{FF2B5EF4-FFF2-40B4-BE49-F238E27FC236}">
                    <a16:creationId xmlns:a16="http://schemas.microsoft.com/office/drawing/2014/main" id="{05F3BC52-6379-C9A9-83C9-E5424C67B3BA}"/>
                  </a:ext>
                </a:extLst>
              </p:cNvPr>
              <p:cNvGrpSpPr/>
              <p:nvPr/>
            </p:nvGrpSpPr>
            <p:grpSpPr>
              <a:xfrm>
                <a:off x="2205644" y="2784220"/>
                <a:ext cx="992864" cy="436062"/>
                <a:chOff x="3140925" y="3902007"/>
                <a:chExt cx="1202141" cy="578515"/>
              </a:xfrm>
            </p:grpSpPr>
            <p:sp>
              <p:nvSpPr>
                <p:cNvPr id="125" name="직사각형 124">
                  <a:extLst>
                    <a:ext uri="{FF2B5EF4-FFF2-40B4-BE49-F238E27FC236}">
                      <a16:creationId xmlns:a16="http://schemas.microsoft.com/office/drawing/2014/main" id="{78DF14AC-D352-5B20-4B58-DBC1EABA8E5B}"/>
                    </a:ext>
                  </a:extLst>
                </p:cNvPr>
                <p:cNvSpPr/>
                <p:nvPr/>
              </p:nvSpPr>
              <p:spPr>
                <a:xfrm>
                  <a:off x="3309899" y="4192521"/>
                  <a:ext cx="864001" cy="287998"/>
                </a:xfrm>
                <a:prstGeom prst="rect">
                  <a:avLst/>
                </a:prstGeom>
                <a:solidFill>
                  <a:schemeClr val="bg1"/>
                </a:solidFill>
                <a:ln w="22225" cap="flat" cmpd="sng" algn="ctr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ko-KR" altLang="en-US" sz="900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공정설비</a:t>
                  </a:r>
                  <a:endParaRPr kumimoji="1" lang="en-US" altLang="ko-KR" sz="900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  <p:sp>
              <p:nvSpPr>
                <p:cNvPr id="126" name="직사각형 125">
                  <a:extLst>
                    <a:ext uri="{FF2B5EF4-FFF2-40B4-BE49-F238E27FC236}">
                      <a16:creationId xmlns:a16="http://schemas.microsoft.com/office/drawing/2014/main" id="{F05B7615-9BFB-AEDE-525B-9159BDEB6706}"/>
                    </a:ext>
                  </a:extLst>
                </p:cNvPr>
                <p:cNvSpPr/>
                <p:nvPr/>
              </p:nvSpPr>
              <p:spPr>
                <a:xfrm>
                  <a:off x="4055066" y="4192521"/>
                  <a:ext cx="288000" cy="287998"/>
                </a:xfrm>
                <a:prstGeom prst="rect">
                  <a:avLst/>
                </a:prstGeom>
                <a:solidFill>
                  <a:schemeClr val="bg1"/>
                </a:solidFill>
                <a:ln w="22225" cap="flat" cmpd="sng" algn="ctr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UD</a:t>
                  </a:r>
                </a:p>
              </p:txBody>
            </p:sp>
            <p:sp>
              <p:nvSpPr>
                <p:cNvPr id="127" name="직사각형 126">
                  <a:extLst>
                    <a:ext uri="{FF2B5EF4-FFF2-40B4-BE49-F238E27FC236}">
                      <a16:creationId xmlns:a16="http://schemas.microsoft.com/office/drawing/2014/main" id="{32206DB6-2466-47E0-7B6E-943C8D1AB077}"/>
                    </a:ext>
                  </a:extLst>
                </p:cNvPr>
                <p:cNvSpPr/>
                <p:nvPr/>
              </p:nvSpPr>
              <p:spPr>
                <a:xfrm>
                  <a:off x="3140925" y="4192522"/>
                  <a:ext cx="288000" cy="288000"/>
                </a:xfrm>
                <a:prstGeom prst="rect">
                  <a:avLst/>
                </a:prstGeom>
                <a:solidFill>
                  <a:schemeClr val="bg1"/>
                </a:solidFill>
                <a:ln w="22225" cap="flat" cmpd="sng" algn="ctr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fontAlgn="base" latinLnBrk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en-US" altLang="ko-KR" sz="900" kern="0" dirty="0">
                      <a:ln>
                        <a:solidFill>
                          <a:srgbClr val="DB7391">
                            <a:alpha val="0"/>
                          </a:srgbClr>
                        </a:solidFill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LD</a:t>
                  </a:r>
                </a:p>
              </p:txBody>
            </p:sp>
            <p:pic>
              <p:nvPicPr>
                <p:cNvPr id="128" name="Picture 4" descr="C:\Users\lg\AppData\Local\Microsoft\Windows\Temporary Internet Files\Content.IE5\G3YMDJKG\1277px-Wifiservice.svg[1].png">
                  <a:extLst>
                    <a:ext uri="{FF2B5EF4-FFF2-40B4-BE49-F238E27FC236}">
                      <a16:creationId xmlns:a16="http://schemas.microsoft.com/office/drawing/2014/main" id="{D3622C13-9D08-2816-827C-CFE910EDF2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2780439">
                  <a:off x="4166418" y="4030107"/>
                  <a:ext cx="141774" cy="1423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9" name="Picture 4" descr="C:\Users\lg\AppData\Local\Microsoft\Windows\Temporary Internet Files\Content.IE5\G3YMDJKG\1277px-Wifiservice.svg[1].png">
                  <a:extLst>
                    <a:ext uri="{FF2B5EF4-FFF2-40B4-BE49-F238E27FC236}">
                      <a16:creationId xmlns:a16="http://schemas.microsoft.com/office/drawing/2014/main" id="{1C3E2880-856E-4780-740F-B3B725BC7F0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8425613">
                  <a:off x="3200381" y="4030635"/>
                  <a:ext cx="141774" cy="1423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F9E652CF-022C-E659-000E-197C28B7CBD5}"/>
                    </a:ext>
                  </a:extLst>
                </p:cNvPr>
                <p:cNvSpPr txBox="1"/>
                <p:nvPr/>
              </p:nvSpPr>
              <p:spPr>
                <a:xfrm>
                  <a:off x="3661641" y="3902007"/>
                  <a:ext cx="650586" cy="2858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ko-KR" altLang="en-US" sz="800" i="1" dirty="0"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반송요청</a:t>
                  </a: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486653D-CFC4-D308-8EC2-3F88424D191E}"/>
                  </a:ext>
                </a:extLst>
              </p:cNvPr>
              <p:cNvSpPr txBox="1"/>
              <p:nvPr/>
            </p:nvSpPr>
            <p:spPr>
              <a:xfrm>
                <a:off x="1298289" y="2863468"/>
                <a:ext cx="5373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i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자동투입</a:t>
                </a:r>
              </a:p>
            </p:txBody>
          </p:sp>
          <p:grpSp>
            <p:nvGrpSpPr>
              <p:cNvPr id="81" name="그룹 80">
                <a:extLst>
                  <a:ext uri="{FF2B5EF4-FFF2-40B4-BE49-F238E27FC236}">
                    <a16:creationId xmlns:a16="http://schemas.microsoft.com/office/drawing/2014/main" id="{B80AE9F3-4098-F46D-E871-4BDAF2003A27}"/>
                  </a:ext>
                </a:extLst>
              </p:cNvPr>
              <p:cNvGrpSpPr/>
              <p:nvPr/>
            </p:nvGrpSpPr>
            <p:grpSpPr>
              <a:xfrm>
                <a:off x="2529463" y="2489370"/>
                <a:ext cx="309709" cy="310597"/>
                <a:chOff x="1990107" y="3721454"/>
                <a:chExt cx="461600" cy="507230"/>
              </a:xfrm>
            </p:grpSpPr>
            <p:grpSp>
              <p:nvGrpSpPr>
                <p:cNvPr id="117" name="그룹 15">
                  <a:extLst>
                    <a:ext uri="{FF2B5EF4-FFF2-40B4-BE49-F238E27FC236}">
                      <a16:creationId xmlns:a16="http://schemas.microsoft.com/office/drawing/2014/main" id="{8B2267E6-B352-26AD-277C-857E778C51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90107" y="3721454"/>
                  <a:ext cx="333770" cy="215609"/>
                  <a:chOff x="2288704" y="3630179"/>
                  <a:chExt cx="482296" cy="311767"/>
                </a:xfrm>
              </p:grpSpPr>
              <p:sp>
                <p:nvSpPr>
                  <p:cNvPr id="119" name="모서리가 둥근 직사각형 5">
                    <a:extLst>
                      <a:ext uri="{FF2B5EF4-FFF2-40B4-BE49-F238E27FC236}">
                        <a16:creationId xmlns:a16="http://schemas.microsoft.com/office/drawing/2014/main" id="{676D86CD-0776-8782-CF61-68FC77F65D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88704" y="3896227"/>
                    <a:ext cx="468052" cy="45719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20" name="사다리꼴 119">
                    <a:extLst>
                      <a:ext uri="{FF2B5EF4-FFF2-40B4-BE49-F238E27FC236}">
                        <a16:creationId xmlns:a16="http://schemas.microsoft.com/office/drawing/2014/main" id="{95B96D9D-C023-B3C7-9DB6-BD58F54EB2E5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2548415" y="3638232"/>
                    <a:ext cx="213483" cy="231686"/>
                  </a:xfrm>
                  <a:prstGeom prst="trapezoid">
                    <a:avLst/>
                  </a:prstGeom>
                  <a:solidFill>
                    <a:schemeClr val="tx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lIns="29245" tIns="29245" rIns="29245" bIns="29245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21" name="직사각형 7">
                    <a:extLst>
                      <a:ext uri="{FF2B5EF4-FFF2-40B4-BE49-F238E27FC236}">
                        <a16:creationId xmlns:a16="http://schemas.microsoft.com/office/drawing/2014/main" id="{B3E5FF1E-449C-3F75-6C5A-DC4B22863D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38551" y="3630179"/>
                    <a:ext cx="45719" cy="23087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22" name="모서리가 둥근 직사각형 10">
                    <a:extLst>
                      <a:ext uri="{FF2B5EF4-FFF2-40B4-BE49-F238E27FC236}">
                        <a16:creationId xmlns:a16="http://schemas.microsoft.com/office/drawing/2014/main" id="{D598CCE2-59BC-082A-B6FF-3ED12CF595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8744" y="3792650"/>
                    <a:ext cx="45719" cy="8877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23" name="모서리가 둥근 직사각형 11">
                    <a:extLst>
                      <a:ext uri="{FF2B5EF4-FFF2-40B4-BE49-F238E27FC236}">
                        <a16:creationId xmlns:a16="http://schemas.microsoft.com/office/drawing/2014/main" id="{D118CF6D-5446-8BE4-CB70-D0DAC1BF78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86603" y="3861049"/>
                    <a:ext cx="158259" cy="360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24" name="타원 12">
                    <a:extLst>
                      <a:ext uri="{FF2B5EF4-FFF2-40B4-BE49-F238E27FC236}">
                        <a16:creationId xmlns:a16="http://schemas.microsoft.com/office/drawing/2014/main" id="{D20E4B3B-3399-708D-9F08-9D5D4F76C9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18130" y="3857760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</p:grpSp>
            <p:sp>
              <p:nvSpPr>
                <p:cNvPr id="118" name="TextBox 83">
                  <a:extLst>
                    <a:ext uri="{FF2B5EF4-FFF2-40B4-BE49-F238E27FC236}">
                      <a16:creationId xmlns:a16="http://schemas.microsoft.com/office/drawing/2014/main" id="{92065318-BAB5-A6B6-C865-DD2D020D867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48310" y="3927936"/>
                  <a:ext cx="403397" cy="3007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>
                  <a:spAutoFit/>
                </a:bodyPr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fontAlgn="base" latinLnBrk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r>
                    <a:rPr lang="en-US" altLang="ko-KR" sz="813" b="0" dirty="0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MES</a:t>
                  </a:r>
                  <a:endParaRPr lang="ko-KR" altLang="en-US" sz="813" b="0" dirty="0">
                    <a:solidFill>
                      <a:srgbClr val="000000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cxnSp>
            <p:nvCxnSpPr>
              <p:cNvPr id="82" name="직선 화살표 연결선 81">
                <a:extLst>
                  <a:ext uri="{FF2B5EF4-FFF2-40B4-BE49-F238E27FC236}">
                    <a16:creationId xmlns:a16="http://schemas.microsoft.com/office/drawing/2014/main" id="{607692C1-D094-8F9B-97CE-A27D7AC359E0}"/>
                  </a:ext>
                </a:extLst>
              </p:cNvPr>
              <p:cNvCxnSpPr>
                <a:cxnSpLocks/>
                <a:stCxn id="125" idx="0"/>
                <a:endCxn id="118" idx="2"/>
              </p:cNvCxnSpPr>
              <p:nvPr/>
            </p:nvCxnSpPr>
            <p:spPr>
              <a:xfrm flipV="1">
                <a:off x="2701998" y="2799967"/>
                <a:ext cx="1845" cy="203231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6385563E-4C3F-6F7E-86C7-52BFBF6131F8}"/>
                  </a:ext>
                </a:extLst>
              </p:cNvPr>
              <p:cNvGrpSpPr/>
              <p:nvPr/>
            </p:nvGrpSpPr>
            <p:grpSpPr>
              <a:xfrm>
                <a:off x="848928" y="2489370"/>
                <a:ext cx="298491" cy="310597"/>
                <a:chOff x="1990107" y="3721454"/>
                <a:chExt cx="444881" cy="507230"/>
              </a:xfrm>
            </p:grpSpPr>
            <p:grpSp>
              <p:nvGrpSpPr>
                <p:cNvPr id="109" name="그룹 15">
                  <a:extLst>
                    <a:ext uri="{FF2B5EF4-FFF2-40B4-BE49-F238E27FC236}">
                      <a16:creationId xmlns:a16="http://schemas.microsoft.com/office/drawing/2014/main" id="{1E44B855-4852-9521-1A60-15E5E15B74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90107" y="3721454"/>
                  <a:ext cx="333770" cy="215609"/>
                  <a:chOff x="2288704" y="3630179"/>
                  <a:chExt cx="482296" cy="311767"/>
                </a:xfrm>
              </p:grpSpPr>
              <p:sp>
                <p:nvSpPr>
                  <p:cNvPr id="111" name="모서리가 둥근 직사각형 5">
                    <a:extLst>
                      <a:ext uri="{FF2B5EF4-FFF2-40B4-BE49-F238E27FC236}">
                        <a16:creationId xmlns:a16="http://schemas.microsoft.com/office/drawing/2014/main" id="{33CD409B-FAEE-853C-8DA8-F00EE3D6F8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88704" y="3896227"/>
                    <a:ext cx="468052" cy="45719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12" name="사다리꼴 111">
                    <a:extLst>
                      <a:ext uri="{FF2B5EF4-FFF2-40B4-BE49-F238E27FC236}">
                        <a16:creationId xmlns:a16="http://schemas.microsoft.com/office/drawing/2014/main" id="{D2886BAD-DA3C-D7C0-ABFC-7CA3FB2EE97D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2548415" y="3638232"/>
                    <a:ext cx="213483" cy="231686"/>
                  </a:xfrm>
                  <a:prstGeom prst="trapezoid">
                    <a:avLst/>
                  </a:prstGeom>
                  <a:solidFill>
                    <a:schemeClr val="tx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lIns="29245" tIns="29245" rIns="29245" bIns="29245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13" name="직사각형 7">
                    <a:extLst>
                      <a:ext uri="{FF2B5EF4-FFF2-40B4-BE49-F238E27FC236}">
                        <a16:creationId xmlns:a16="http://schemas.microsoft.com/office/drawing/2014/main" id="{8E155E70-AB7D-2EF1-0F16-E22288E274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38551" y="3630179"/>
                    <a:ext cx="45719" cy="23087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14" name="모서리가 둥근 직사각형 10">
                    <a:extLst>
                      <a:ext uri="{FF2B5EF4-FFF2-40B4-BE49-F238E27FC236}">
                        <a16:creationId xmlns:a16="http://schemas.microsoft.com/office/drawing/2014/main" id="{E520C874-3E07-02EA-8CB4-A048098446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8744" y="3792650"/>
                    <a:ext cx="45719" cy="8877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15" name="모서리가 둥근 직사각형 11">
                    <a:extLst>
                      <a:ext uri="{FF2B5EF4-FFF2-40B4-BE49-F238E27FC236}">
                        <a16:creationId xmlns:a16="http://schemas.microsoft.com/office/drawing/2014/main" id="{2322B4AB-CB7F-3221-3BEE-8054CFE2A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86603" y="3861049"/>
                    <a:ext cx="158259" cy="360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16" name="타원 12">
                    <a:extLst>
                      <a:ext uri="{FF2B5EF4-FFF2-40B4-BE49-F238E27FC236}">
                        <a16:creationId xmlns:a16="http://schemas.microsoft.com/office/drawing/2014/main" id="{C703121A-83FC-39E4-0774-605A7EA84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18130" y="3857760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</p:grpSp>
            <p:sp>
              <p:nvSpPr>
                <p:cNvPr id="110" name="TextBox 83">
                  <a:extLst>
                    <a:ext uri="{FF2B5EF4-FFF2-40B4-BE49-F238E27FC236}">
                      <a16:creationId xmlns:a16="http://schemas.microsoft.com/office/drawing/2014/main" id="{56A0AEC1-C2E4-8F8C-817B-4DCE0C3BB3F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48314" y="3927936"/>
                  <a:ext cx="386674" cy="3007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>
                  <a:spAutoFit/>
                </a:bodyPr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fontAlgn="base" latinLnBrk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r>
                    <a:rPr lang="en-US" altLang="ko-KR" sz="813" b="0" dirty="0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RTD</a:t>
                  </a:r>
                  <a:endParaRPr lang="ko-KR" altLang="en-US" sz="813" b="0" dirty="0">
                    <a:solidFill>
                      <a:srgbClr val="000000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41B12A0D-E1CF-6BAA-CA3A-B2603551E3B0}"/>
                  </a:ext>
                </a:extLst>
              </p:cNvPr>
              <p:cNvGrpSpPr/>
              <p:nvPr/>
            </p:nvGrpSpPr>
            <p:grpSpPr>
              <a:xfrm>
                <a:off x="868457" y="2781911"/>
                <a:ext cx="322534" cy="310597"/>
                <a:chOff x="1990107" y="3721454"/>
                <a:chExt cx="480714" cy="507230"/>
              </a:xfrm>
            </p:grpSpPr>
            <p:grpSp>
              <p:nvGrpSpPr>
                <p:cNvPr id="101" name="그룹 15">
                  <a:extLst>
                    <a:ext uri="{FF2B5EF4-FFF2-40B4-BE49-F238E27FC236}">
                      <a16:creationId xmlns:a16="http://schemas.microsoft.com/office/drawing/2014/main" id="{D3CA7593-DA02-679A-569F-AEFB567A98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90107" y="3721454"/>
                  <a:ext cx="333770" cy="215609"/>
                  <a:chOff x="2288704" y="3630179"/>
                  <a:chExt cx="482296" cy="311767"/>
                </a:xfrm>
              </p:grpSpPr>
              <p:sp>
                <p:nvSpPr>
                  <p:cNvPr id="103" name="모서리가 둥근 직사각형 5">
                    <a:extLst>
                      <a:ext uri="{FF2B5EF4-FFF2-40B4-BE49-F238E27FC236}">
                        <a16:creationId xmlns:a16="http://schemas.microsoft.com/office/drawing/2014/main" id="{E38D7172-1258-4C67-6F6C-E4E68AC547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88704" y="3896227"/>
                    <a:ext cx="468052" cy="45719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04" name="사다리꼴 103">
                    <a:extLst>
                      <a:ext uri="{FF2B5EF4-FFF2-40B4-BE49-F238E27FC236}">
                        <a16:creationId xmlns:a16="http://schemas.microsoft.com/office/drawing/2014/main" id="{DD934AF3-D323-A900-54A3-536673466E39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2548415" y="3638232"/>
                    <a:ext cx="213483" cy="231686"/>
                  </a:xfrm>
                  <a:prstGeom prst="trapezoid">
                    <a:avLst/>
                  </a:prstGeom>
                  <a:solidFill>
                    <a:schemeClr val="tx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lIns="29245" tIns="29245" rIns="29245" bIns="29245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05" name="직사각형 7">
                    <a:extLst>
                      <a:ext uri="{FF2B5EF4-FFF2-40B4-BE49-F238E27FC236}">
                        <a16:creationId xmlns:a16="http://schemas.microsoft.com/office/drawing/2014/main" id="{EBFDE0F0-736B-D7B7-34C2-D86355A70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38551" y="3630179"/>
                    <a:ext cx="45719" cy="23087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06" name="모서리가 둥근 직사각형 10">
                    <a:extLst>
                      <a:ext uri="{FF2B5EF4-FFF2-40B4-BE49-F238E27FC236}">
                        <a16:creationId xmlns:a16="http://schemas.microsoft.com/office/drawing/2014/main" id="{E3466D7D-5AB9-D231-4B41-DF33B448A7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8744" y="3792650"/>
                    <a:ext cx="45719" cy="8877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07" name="모서리가 둥근 직사각형 11">
                    <a:extLst>
                      <a:ext uri="{FF2B5EF4-FFF2-40B4-BE49-F238E27FC236}">
                        <a16:creationId xmlns:a16="http://schemas.microsoft.com/office/drawing/2014/main" id="{C3DAD147-E5FA-2A62-F1E8-A86CD60BE9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86603" y="3861049"/>
                    <a:ext cx="158259" cy="360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08" name="타원 12">
                    <a:extLst>
                      <a:ext uri="{FF2B5EF4-FFF2-40B4-BE49-F238E27FC236}">
                        <a16:creationId xmlns:a16="http://schemas.microsoft.com/office/drawing/2014/main" id="{720D89F6-695A-3F37-A5C7-B439655C95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18130" y="3857760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</p:grpSp>
            <p:sp>
              <p:nvSpPr>
                <p:cNvPr id="102" name="TextBox 83">
                  <a:extLst>
                    <a:ext uri="{FF2B5EF4-FFF2-40B4-BE49-F238E27FC236}">
                      <a16:creationId xmlns:a16="http://schemas.microsoft.com/office/drawing/2014/main" id="{0B46CBDA-097C-7E92-BEB5-256604170E0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48311" y="3927936"/>
                  <a:ext cx="422510" cy="3007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>
                  <a:spAutoFit/>
                </a:bodyPr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fontAlgn="base" latinLnBrk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r>
                    <a:rPr lang="en-US" altLang="ko-KR" sz="813" b="0" dirty="0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MCS</a:t>
                  </a:r>
                  <a:endParaRPr lang="ko-KR" altLang="en-US" sz="813" b="0" dirty="0">
                    <a:solidFill>
                      <a:srgbClr val="000000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cxnSp>
            <p:nvCxnSpPr>
              <p:cNvPr id="85" name="직선 화살표 연결선 84">
                <a:extLst>
                  <a:ext uri="{FF2B5EF4-FFF2-40B4-BE49-F238E27FC236}">
                    <a16:creationId xmlns:a16="http://schemas.microsoft.com/office/drawing/2014/main" id="{B1087F72-C79D-9C16-D333-94972C52586D}"/>
                  </a:ext>
                </a:extLst>
              </p:cNvPr>
              <p:cNvCxnSpPr>
                <a:cxnSpLocks/>
                <a:stCxn id="118" idx="1"/>
                <a:endCxn id="110" idx="3"/>
              </p:cNvCxnSpPr>
              <p:nvPr/>
            </p:nvCxnSpPr>
            <p:spPr>
              <a:xfrm flipH="1">
                <a:off x="1147418" y="2707885"/>
                <a:ext cx="1421096" cy="0"/>
              </a:xfrm>
              <a:prstGeom prst="straightConnector1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D279AF8-F762-C0BC-0FDE-1A17B37161F0}"/>
                  </a:ext>
                </a:extLst>
              </p:cNvPr>
              <p:cNvSpPr txBox="1"/>
              <p:nvPr/>
            </p:nvSpPr>
            <p:spPr>
              <a:xfrm>
                <a:off x="1153048" y="2509269"/>
                <a:ext cx="1156246" cy="396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0488" indent="-90488">
                  <a:buFont typeface="Wingdings" panose="05000000000000000000" pitchFamily="2" charset="2"/>
                  <a:buChar char="§"/>
                </a:pPr>
                <a:r>
                  <a:rPr lang="en-US" altLang="ko-KR" sz="9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What Next</a:t>
                </a:r>
              </a:p>
              <a:p>
                <a:pPr marL="90488" indent="-90488">
                  <a:buFont typeface="Wingdings" panose="05000000000000000000" pitchFamily="2" charset="2"/>
                  <a:buChar char="§"/>
                </a:pPr>
                <a:r>
                  <a:rPr lang="en-US" altLang="ko-KR" sz="9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Where Next</a:t>
                </a:r>
                <a:endParaRPr lang="ko-KR" altLang="en-US" sz="9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grpSp>
            <p:nvGrpSpPr>
              <p:cNvPr id="87" name="그룹 86">
                <a:extLst>
                  <a:ext uri="{FF2B5EF4-FFF2-40B4-BE49-F238E27FC236}">
                    <a16:creationId xmlns:a16="http://schemas.microsoft.com/office/drawing/2014/main" id="{EB5821B1-B7D3-6A84-3444-4A1C9FF0A23D}"/>
                  </a:ext>
                </a:extLst>
              </p:cNvPr>
              <p:cNvGrpSpPr/>
              <p:nvPr/>
            </p:nvGrpSpPr>
            <p:grpSpPr>
              <a:xfrm>
                <a:off x="371170" y="2496049"/>
                <a:ext cx="292076" cy="310597"/>
                <a:chOff x="1990107" y="3721454"/>
                <a:chExt cx="435320" cy="507230"/>
              </a:xfrm>
            </p:grpSpPr>
            <p:grpSp>
              <p:nvGrpSpPr>
                <p:cNvPr id="93" name="그룹 15">
                  <a:extLst>
                    <a:ext uri="{FF2B5EF4-FFF2-40B4-BE49-F238E27FC236}">
                      <a16:creationId xmlns:a16="http://schemas.microsoft.com/office/drawing/2014/main" id="{66E97FC9-A981-78EA-2723-D13BA6110E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90107" y="3721454"/>
                  <a:ext cx="333770" cy="215609"/>
                  <a:chOff x="2288704" y="3630179"/>
                  <a:chExt cx="482296" cy="311767"/>
                </a:xfrm>
              </p:grpSpPr>
              <p:sp>
                <p:nvSpPr>
                  <p:cNvPr id="95" name="모서리가 둥근 직사각형 5">
                    <a:extLst>
                      <a:ext uri="{FF2B5EF4-FFF2-40B4-BE49-F238E27FC236}">
                        <a16:creationId xmlns:a16="http://schemas.microsoft.com/office/drawing/2014/main" id="{76DF4267-4035-A2B1-6871-D960A90F0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88704" y="3896227"/>
                    <a:ext cx="468052" cy="45719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96" name="사다리꼴 95">
                    <a:extLst>
                      <a:ext uri="{FF2B5EF4-FFF2-40B4-BE49-F238E27FC236}">
                        <a16:creationId xmlns:a16="http://schemas.microsoft.com/office/drawing/2014/main" id="{C2A40083-3A16-9325-175F-A00AB45B98B5}"/>
                      </a:ext>
                    </a:extLst>
                  </p:cNvPr>
                  <p:cNvSpPr/>
                  <p:nvPr/>
                </p:nvSpPr>
                <p:spPr bwMode="auto">
                  <a:xfrm rot="5400000">
                    <a:off x="2548415" y="3638232"/>
                    <a:ext cx="213483" cy="231686"/>
                  </a:xfrm>
                  <a:prstGeom prst="trapezoid">
                    <a:avLst/>
                  </a:prstGeom>
                  <a:solidFill>
                    <a:schemeClr val="tx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lIns="29245" tIns="29245" rIns="29245" bIns="29245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ko-KR" altLang="en-US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97" name="직사각형 7">
                    <a:extLst>
                      <a:ext uri="{FF2B5EF4-FFF2-40B4-BE49-F238E27FC236}">
                        <a16:creationId xmlns:a16="http://schemas.microsoft.com/office/drawing/2014/main" id="{205D12A8-06D7-CAC4-E593-94DA4359E7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38551" y="3630179"/>
                    <a:ext cx="45719" cy="23087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98" name="모서리가 둥근 직사각형 10">
                    <a:extLst>
                      <a:ext uri="{FF2B5EF4-FFF2-40B4-BE49-F238E27FC236}">
                        <a16:creationId xmlns:a16="http://schemas.microsoft.com/office/drawing/2014/main" id="{A9D7A884-67ED-6EDE-16C9-F4AFA9FCD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8744" y="3792650"/>
                    <a:ext cx="45719" cy="88775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99" name="모서리가 둥근 직사각형 11">
                    <a:extLst>
                      <a:ext uri="{FF2B5EF4-FFF2-40B4-BE49-F238E27FC236}">
                        <a16:creationId xmlns:a16="http://schemas.microsoft.com/office/drawing/2014/main" id="{8927D5F0-82E6-66F9-ACC9-1A06E8E515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86603" y="3861049"/>
                    <a:ext cx="158259" cy="360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  <p:sp>
                <p:nvSpPr>
                  <p:cNvPr id="100" name="타원 12">
                    <a:extLst>
                      <a:ext uri="{FF2B5EF4-FFF2-40B4-BE49-F238E27FC236}">
                        <a16:creationId xmlns:a16="http://schemas.microsoft.com/office/drawing/2014/main" id="{B50C35C1-79CD-B8F7-9D16-B74519E71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18130" y="3857760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lIns="29245" tIns="29245" rIns="29245" bIns="29245" anchor="ctr"/>
                  <a:lstStyle>
                    <a:lvl1pPr latinLnBrk="1">
                      <a:lnSpc>
                        <a:spcPct val="110000"/>
                      </a:lnSpc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har char="•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har char="–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kumimoji="1" sz="1600" b="1">
                        <a:solidFill>
                          <a:schemeClr val="tx1"/>
                        </a:solidFill>
                        <a:latin typeface="굴림" charset="-127"/>
                        <a:ea typeface="굴림" charset="-127"/>
                      </a:defRPr>
                    </a:lvl9pPr>
                  </a:lstStyle>
                  <a:p>
                    <a:pPr algn="ctr" fontAlgn="base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FontTx/>
                      <a:buNone/>
                    </a:pPr>
                    <a:endParaRPr lang="ko-KR" altLang="en-US" sz="894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endParaRPr>
                  </a:p>
                </p:txBody>
              </p:sp>
            </p:grpSp>
            <p:sp>
              <p:nvSpPr>
                <p:cNvPr id="94" name="TextBox 83">
                  <a:extLst>
                    <a:ext uri="{FF2B5EF4-FFF2-40B4-BE49-F238E27FC236}">
                      <a16:creationId xmlns:a16="http://schemas.microsoft.com/office/drawing/2014/main" id="{18767864-1EA7-5F63-582B-6AD5341A96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48310" y="3927936"/>
                  <a:ext cx="377117" cy="3007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>
                  <a:spAutoFit/>
                </a:bodyPr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fontAlgn="base" latinLnBrk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r>
                    <a:rPr lang="en-US" altLang="ko-KR" sz="813" b="0" dirty="0">
                      <a:solidFill>
                        <a:srgbClr val="000000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APS</a:t>
                  </a:r>
                  <a:endParaRPr lang="ko-KR" altLang="en-US" sz="813" b="0" dirty="0">
                    <a:solidFill>
                      <a:srgbClr val="000000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cxnSp>
            <p:nvCxnSpPr>
              <p:cNvPr id="88" name="연결선: 구부러짐 87">
                <a:extLst>
                  <a:ext uri="{FF2B5EF4-FFF2-40B4-BE49-F238E27FC236}">
                    <a16:creationId xmlns:a16="http://schemas.microsoft.com/office/drawing/2014/main" id="{C2B14C24-1746-2FE3-3537-EC3D2C5C11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4635" y="2595065"/>
                <a:ext cx="86374" cy="212778"/>
              </a:xfrm>
              <a:prstGeom prst="curvedConnector4">
                <a:avLst>
                  <a:gd name="adj1" fmla="val -232614"/>
                  <a:gd name="adj2" fmla="val 180968"/>
                </a:avLst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연결선: 구부러짐 88">
                <a:extLst>
                  <a:ext uri="{FF2B5EF4-FFF2-40B4-BE49-F238E27FC236}">
                    <a16:creationId xmlns:a16="http://schemas.microsoft.com/office/drawing/2014/main" id="{BD402DC1-C343-96EF-AF55-46043F4037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2229" y="2549903"/>
                <a:ext cx="1213" cy="298686"/>
              </a:xfrm>
              <a:prstGeom prst="curvedConnector3">
                <a:avLst>
                  <a:gd name="adj1" fmla="val 12392588"/>
                </a:avLst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연결선: 구부러짐 89">
                <a:extLst>
                  <a:ext uri="{FF2B5EF4-FFF2-40B4-BE49-F238E27FC236}">
                    <a16:creationId xmlns:a16="http://schemas.microsoft.com/office/drawing/2014/main" id="{9C5A16E4-004F-A91D-9AA8-D2AF0BF105F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829755" y="2845004"/>
                <a:ext cx="155756" cy="408401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연결선: 구부러짐 90">
                <a:extLst>
                  <a:ext uri="{FF2B5EF4-FFF2-40B4-BE49-F238E27FC236}">
                    <a16:creationId xmlns:a16="http://schemas.microsoft.com/office/drawing/2014/main" id="{28F2549E-53A9-1E7E-7275-197B2150A6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3442" y="2848587"/>
                <a:ext cx="380422" cy="432862"/>
              </a:xfrm>
              <a:prstGeom prst="curved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DCB93F9-92BE-75AD-AA03-CA6FD72835A1}"/>
                  </a:ext>
                </a:extLst>
              </p:cNvPr>
              <p:cNvSpPr txBox="1"/>
              <p:nvPr/>
            </p:nvSpPr>
            <p:spPr>
              <a:xfrm>
                <a:off x="382654" y="2974549"/>
                <a:ext cx="5373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i="1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작업지시</a:t>
                </a:r>
              </a:p>
            </p:txBody>
          </p:sp>
        </p:grpSp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AF8B3089-E432-C5F8-BFC5-325708C5FAF4}"/>
                </a:ext>
              </a:extLst>
            </p:cNvPr>
            <p:cNvSpPr/>
            <p:nvPr/>
          </p:nvSpPr>
          <p:spPr>
            <a:xfrm>
              <a:off x="524227" y="4072169"/>
              <a:ext cx="2586636" cy="53004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R="0" lvl="0" indent="0" algn="ctr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050" b="1" i="1" dirty="0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다관절</a:t>
              </a:r>
              <a:r>
                <a:rPr lang="ko-KR" altLang="en-US" sz="1050" b="1" i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en-US" altLang="ko-KR" sz="1050" b="1" i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Robot, Loader/Unloader </a:t>
              </a:r>
              <a:r>
                <a:rPr lang="ko-KR" altLang="en-US" sz="1050" b="1" i="1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연계한 </a:t>
              </a:r>
              <a:r>
                <a:rPr lang="ko-KR" altLang="en-US" sz="1050" b="1" i="1" dirty="0">
                  <a:solidFill>
                    <a:srgbClr val="C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이송 </a:t>
              </a:r>
              <a:r>
                <a:rPr lang="en-US" altLang="ko-KR" sz="1050" b="1" i="1" dirty="0">
                  <a:solidFill>
                    <a:srgbClr val="C00000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Full Automation</a:t>
              </a:r>
              <a:endParaRPr lang="ko-KR" altLang="en-US" sz="1050" b="1" i="1" dirty="0">
                <a:solidFill>
                  <a:srgbClr val="C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170" name="텍스트 개체 틀 19">
            <a:extLst>
              <a:ext uri="{FF2B5EF4-FFF2-40B4-BE49-F238E27FC236}">
                <a16:creationId xmlns:a16="http://schemas.microsoft.com/office/drawing/2014/main" id="{C6AE6746-1451-AE5B-C312-ADF43D6561A0}"/>
              </a:ext>
            </a:extLst>
          </p:cNvPr>
          <p:cNvSpPr txBox="1">
            <a:spLocks/>
          </p:cNvSpPr>
          <p:nvPr/>
        </p:nvSpPr>
        <p:spPr>
          <a:xfrm>
            <a:off x="279219" y="6351965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19B7F3C-5199-93A8-7A82-223824F341EC}"/>
              </a:ext>
            </a:extLst>
          </p:cNvPr>
          <p:cNvSpPr txBox="1"/>
          <p:nvPr/>
        </p:nvSpPr>
        <p:spPr>
          <a:xfrm>
            <a:off x="229395" y="6664133"/>
            <a:ext cx="2339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 운영 시나리오 기반 최적화 설계</a:t>
            </a:r>
          </a:p>
        </p:txBody>
      </p:sp>
      <p:grpSp>
        <p:nvGrpSpPr>
          <p:cNvPr id="297" name="그룹 296">
            <a:extLst>
              <a:ext uri="{FF2B5EF4-FFF2-40B4-BE49-F238E27FC236}">
                <a16:creationId xmlns:a16="http://schemas.microsoft.com/office/drawing/2014/main" id="{38A53C64-9FFA-779B-1628-FA9E1B82CCE0}"/>
              </a:ext>
            </a:extLst>
          </p:cNvPr>
          <p:cNvGrpSpPr/>
          <p:nvPr/>
        </p:nvGrpSpPr>
        <p:grpSpPr>
          <a:xfrm>
            <a:off x="292774" y="6959899"/>
            <a:ext cx="6394894" cy="1055909"/>
            <a:chOff x="276949" y="6928149"/>
            <a:chExt cx="6512319" cy="1055909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6C233BF-704B-0304-B8E7-4A117489C52A}"/>
                </a:ext>
              </a:extLst>
            </p:cNvPr>
            <p:cNvSpPr txBox="1"/>
            <p:nvPr/>
          </p:nvSpPr>
          <p:spPr>
            <a:xfrm>
              <a:off x="276949" y="7276293"/>
              <a:ext cx="1542386" cy="3869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8900" indent="-889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설계 기초자료 수집 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88900" indent="-889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 현황 및 물류 흐름 분석</a:t>
              </a:r>
            </a:p>
          </p:txBody>
        </p:sp>
        <p:sp>
          <p:nvSpPr>
            <p:cNvPr id="174" name="화살표: 오각형 173">
              <a:extLst>
                <a:ext uri="{FF2B5EF4-FFF2-40B4-BE49-F238E27FC236}">
                  <a16:creationId xmlns:a16="http://schemas.microsoft.com/office/drawing/2014/main" id="{41148071-58AF-47F2-9D78-3CCB5591DEB0}"/>
                </a:ext>
              </a:extLst>
            </p:cNvPr>
            <p:cNvSpPr/>
            <p:nvPr/>
          </p:nvSpPr>
          <p:spPr>
            <a:xfrm>
              <a:off x="297814" y="6928149"/>
              <a:ext cx="1469070" cy="353119"/>
            </a:xfrm>
            <a:prstGeom prst="homePlate">
              <a:avLst>
                <a:gd name="adj" fmla="val 0"/>
              </a:avLst>
            </a:prstGeom>
            <a:noFill/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216000" rtlCol="0" anchor="ctr"/>
            <a:lstStyle/>
            <a:p>
              <a:pPr algn="ctr">
                <a:lnSpc>
                  <a:spcPct val="110000"/>
                </a:lnSpc>
              </a:pPr>
              <a:r>
                <a:rPr lang="ko-KR" altLang="en-US" sz="1000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현황 파악 및 요구사항 수집</a:t>
              </a:r>
              <a:endPara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75" name="화살표: 오각형 174">
              <a:extLst>
                <a:ext uri="{FF2B5EF4-FFF2-40B4-BE49-F238E27FC236}">
                  <a16:creationId xmlns:a16="http://schemas.microsoft.com/office/drawing/2014/main" id="{F4FA6A78-F912-B4D0-2A4B-0E89683FF032}"/>
                </a:ext>
              </a:extLst>
            </p:cNvPr>
            <p:cNvSpPr/>
            <p:nvPr/>
          </p:nvSpPr>
          <p:spPr>
            <a:xfrm>
              <a:off x="1905514" y="6928149"/>
              <a:ext cx="1468249" cy="353119"/>
            </a:xfrm>
            <a:prstGeom prst="homePlate">
              <a:avLst>
                <a:gd name="adj" fmla="val 0"/>
              </a:avLst>
            </a:prstGeom>
            <a:noFill/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ko-KR" altLang="en-US" sz="1000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자동화 추진 방향 수립</a:t>
              </a:r>
              <a:endPara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18C2583-A988-847C-C8F5-EC73CC0EB518}"/>
                </a:ext>
              </a:extLst>
            </p:cNvPr>
            <p:cNvSpPr txBox="1"/>
            <p:nvPr/>
          </p:nvSpPr>
          <p:spPr>
            <a:xfrm>
              <a:off x="1854147" y="7284447"/>
              <a:ext cx="1610606" cy="539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자동화 대상 제품 및 공정 선정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설계 방향 조건 정의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Layout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변경 검토</a:t>
              </a:r>
            </a:p>
          </p:txBody>
        </p:sp>
        <p:sp>
          <p:nvSpPr>
            <p:cNvPr id="178" name="화살표: 오각형 177">
              <a:extLst>
                <a:ext uri="{FF2B5EF4-FFF2-40B4-BE49-F238E27FC236}">
                  <a16:creationId xmlns:a16="http://schemas.microsoft.com/office/drawing/2014/main" id="{5B2BDB76-CD53-A118-4FAF-FE428BF24863}"/>
                </a:ext>
              </a:extLst>
            </p:cNvPr>
            <p:cNvSpPr/>
            <p:nvPr/>
          </p:nvSpPr>
          <p:spPr>
            <a:xfrm>
              <a:off x="3512393" y="6928149"/>
              <a:ext cx="1468249" cy="353119"/>
            </a:xfrm>
            <a:prstGeom prst="homePlate">
              <a:avLst>
                <a:gd name="adj" fmla="val 0"/>
              </a:avLst>
            </a:prstGeom>
            <a:noFill/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216000" rtlCol="0" anchor="ctr"/>
            <a:lstStyle/>
            <a:p>
              <a:pPr algn="ctr">
                <a:lnSpc>
                  <a:spcPct val="110000"/>
                </a:lnSpc>
              </a:pPr>
              <a:r>
                <a:rPr lang="en-US" altLang="ko-KR" sz="1000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Layout</a:t>
              </a:r>
              <a:r>
                <a:rPr lang="ko-KR" altLang="en-US" sz="1000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및 </a:t>
              </a:r>
              <a:r>
                <a:rPr lang="en-US" altLang="ko-KR" sz="1000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Concept </a:t>
              </a:r>
              <a:r>
                <a:rPr lang="ko-KR" altLang="en-US" sz="1000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설계</a:t>
              </a:r>
              <a:endPara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501C7E7D-6CEB-B028-332C-6C941D02D944}"/>
                </a:ext>
              </a:extLst>
            </p:cNvPr>
            <p:cNvSpPr txBox="1"/>
            <p:nvPr/>
          </p:nvSpPr>
          <p:spPr>
            <a:xfrm>
              <a:off x="3512392" y="7292394"/>
              <a:ext cx="1578777" cy="69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자동화 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Concept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및 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Layout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설계 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 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SPEC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정의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투자비 산출 및 기대효과</a:t>
              </a:r>
            </a:p>
          </p:txBody>
        </p:sp>
        <p:sp>
          <p:nvSpPr>
            <p:cNvPr id="181" name="화살표: 오각형 180">
              <a:extLst>
                <a:ext uri="{FF2B5EF4-FFF2-40B4-BE49-F238E27FC236}">
                  <a16:creationId xmlns:a16="http://schemas.microsoft.com/office/drawing/2014/main" id="{A5924F36-A9AD-ECF9-14DD-DAAEF94361AF}"/>
                </a:ext>
              </a:extLst>
            </p:cNvPr>
            <p:cNvSpPr/>
            <p:nvPr/>
          </p:nvSpPr>
          <p:spPr>
            <a:xfrm>
              <a:off x="5119271" y="6928149"/>
              <a:ext cx="1468249" cy="353119"/>
            </a:xfrm>
            <a:prstGeom prst="homePlate">
              <a:avLst>
                <a:gd name="adj" fmla="val 0"/>
              </a:avLst>
            </a:prstGeom>
            <a:noFill/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ko-KR" altLang="en-US" sz="1000" b="1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시뮬레이션을 통한 검증</a:t>
              </a:r>
              <a:endPara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24B04E0-B723-EE7C-8B53-E6867F9EB502}"/>
                </a:ext>
              </a:extLst>
            </p:cNvPr>
            <p:cNvSpPr txBox="1"/>
            <p:nvPr/>
          </p:nvSpPr>
          <p:spPr>
            <a:xfrm>
              <a:off x="5102540" y="7292394"/>
              <a:ext cx="1686728" cy="69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시뮬레이션 모델 개발 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물류 운영 시나리오 개발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To-be Layout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기준 장비 배치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시뮬레이션 통한 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To-be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검증</a:t>
              </a:r>
            </a:p>
          </p:txBody>
        </p:sp>
      </p:grpSp>
      <p:cxnSp>
        <p:nvCxnSpPr>
          <p:cNvPr id="222" name="직선 화살표 연결선 221">
            <a:extLst>
              <a:ext uri="{FF2B5EF4-FFF2-40B4-BE49-F238E27FC236}">
                <a16:creationId xmlns:a16="http://schemas.microsoft.com/office/drawing/2014/main" id="{6E27B9B3-0381-4491-8E6D-1EF307A813A0}"/>
              </a:ext>
            </a:extLst>
          </p:cNvPr>
          <p:cNvCxnSpPr>
            <a:cxnSpLocks/>
            <a:stCxn id="174" idx="3"/>
            <a:endCxn id="175" idx="1"/>
          </p:cNvCxnSpPr>
          <p:nvPr/>
        </p:nvCxnSpPr>
        <p:spPr>
          <a:xfrm>
            <a:off x="1755844" y="7136459"/>
            <a:ext cx="136130" cy="0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직선 화살표 연결선 224">
            <a:extLst>
              <a:ext uri="{FF2B5EF4-FFF2-40B4-BE49-F238E27FC236}">
                <a16:creationId xmlns:a16="http://schemas.microsoft.com/office/drawing/2014/main" id="{37595A1D-0F9D-C3C0-FD26-33BE87C6DF02}"/>
              </a:ext>
            </a:extLst>
          </p:cNvPr>
          <p:cNvCxnSpPr>
            <a:cxnSpLocks/>
            <a:stCxn id="175" idx="3"/>
            <a:endCxn id="178" idx="1"/>
          </p:cNvCxnSpPr>
          <p:nvPr/>
        </p:nvCxnSpPr>
        <p:spPr>
          <a:xfrm>
            <a:off x="3333749" y="7136459"/>
            <a:ext cx="136130" cy="0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직선 화살표 연결선 227">
            <a:extLst>
              <a:ext uri="{FF2B5EF4-FFF2-40B4-BE49-F238E27FC236}">
                <a16:creationId xmlns:a16="http://schemas.microsoft.com/office/drawing/2014/main" id="{A3468564-3B16-2795-3B69-19D9A3C785CB}"/>
              </a:ext>
            </a:extLst>
          </p:cNvPr>
          <p:cNvCxnSpPr>
            <a:cxnSpLocks/>
            <a:stCxn id="178" idx="3"/>
            <a:endCxn id="181" idx="1"/>
          </p:cNvCxnSpPr>
          <p:nvPr/>
        </p:nvCxnSpPr>
        <p:spPr>
          <a:xfrm>
            <a:off x="4911654" y="7136459"/>
            <a:ext cx="136129" cy="0"/>
          </a:xfrm>
          <a:prstGeom prst="straightConnector1">
            <a:avLst/>
          </a:prstGeom>
          <a:ln w="95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BFCB42E7-2271-2B1C-977B-28397F1CDCE9}"/>
              </a:ext>
            </a:extLst>
          </p:cNvPr>
          <p:cNvSpPr txBox="1"/>
          <p:nvPr/>
        </p:nvSpPr>
        <p:spPr>
          <a:xfrm>
            <a:off x="229395" y="8199024"/>
            <a:ext cx="19329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이송 설비 구축 주요 </a:t>
            </a:r>
            <a:r>
              <a:rPr lang="en-US" altLang="ko-KR" sz="1200" b="1" u="sng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Output</a:t>
            </a:r>
            <a:endParaRPr lang="ko-KR" altLang="en-US" sz="1200" b="1" u="sng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232" name="그룹 231">
            <a:extLst>
              <a:ext uri="{FF2B5EF4-FFF2-40B4-BE49-F238E27FC236}">
                <a16:creationId xmlns:a16="http://schemas.microsoft.com/office/drawing/2014/main" id="{8E641FA1-E0CA-630D-2B59-FAA10E5D4FA8}"/>
              </a:ext>
            </a:extLst>
          </p:cNvPr>
          <p:cNvGrpSpPr/>
          <p:nvPr/>
        </p:nvGrpSpPr>
        <p:grpSpPr>
          <a:xfrm>
            <a:off x="312853" y="8447480"/>
            <a:ext cx="3028638" cy="562719"/>
            <a:chOff x="5812626" y="4077972"/>
            <a:chExt cx="3604737" cy="803931"/>
          </a:xfrm>
        </p:grpSpPr>
        <p:pic>
          <p:nvPicPr>
            <p:cNvPr id="233" name="그림 232">
              <a:extLst>
                <a:ext uri="{FF2B5EF4-FFF2-40B4-BE49-F238E27FC236}">
                  <a16:creationId xmlns:a16="http://schemas.microsoft.com/office/drawing/2014/main" id="{132A24D4-B694-ACA6-6264-E93F36ED7EE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15341" y="4118708"/>
              <a:ext cx="658712" cy="763195"/>
            </a:xfrm>
            <a:prstGeom prst="rect">
              <a:avLst/>
            </a:prstGeom>
          </p:spPr>
        </p:pic>
        <p:pic>
          <p:nvPicPr>
            <p:cNvPr id="234" name="그림 233">
              <a:extLst>
                <a:ext uri="{FF2B5EF4-FFF2-40B4-BE49-F238E27FC236}">
                  <a16:creationId xmlns:a16="http://schemas.microsoft.com/office/drawing/2014/main" id="{D66B30BC-89F8-4D3C-D1F0-429866746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12626" y="4077972"/>
              <a:ext cx="658712" cy="735424"/>
            </a:xfrm>
            <a:prstGeom prst="rect">
              <a:avLst/>
            </a:prstGeom>
          </p:spPr>
        </p:pic>
        <p:pic>
          <p:nvPicPr>
            <p:cNvPr id="235" name="Google Shape;217;p24">
              <a:extLst>
                <a:ext uri="{FF2B5EF4-FFF2-40B4-BE49-F238E27FC236}">
                  <a16:creationId xmlns:a16="http://schemas.microsoft.com/office/drawing/2014/main" id="{F389DA1C-CD60-84D0-E52D-5619D9321228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 l="41257" r="36565"/>
            <a:stretch/>
          </p:blipFill>
          <p:spPr>
            <a:xfrm>
              <a:off x="8641522" y="4129904"/>
              <a:ext cx="775841" cy="7048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그림 235">
              <a:extLst>
                <a:ext uri="{FF2B5EF4-FFF2-40B4-BE49-F238E27FC236}">
                  <a16:creationId xmlns:a16="http://schemas.microsoft.com/office/drawing/2014/main" id="{2110D57C-37ED-1032-B89E-79860D69DA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12213"/>
            <a:stretch/>
          </p:blipFill>
          <p:spPr>
            <a:xfrm>
              <a:off x="7168316" y="4138224"/>
              <a:ext cx="679556" cy="732585"/>
            </a:xfrm>
            <a:prstGeom prst="rect">
              <a:avLst/>
            </a:prstGeom>
          </p:spPr>
        </p:pic>
        <p:pic>
          <p:nvPicPr>
            <p:cNvPr id="237" name="그림 236">
              <a:extLst>
                <a:ext uri="{FF2B5EF4-FFF2-40B4-BE49-F238E27FC236}">
                  <a16:creationId xmlns:a16="http://schemas.microsoft.com/office/drawing/2014/main" id="{345B1875-35BB-1570-3BD5-1BA51DEC3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1553"/>
            <a:stretch/>
          </p:blipFill>
          <p:spPr>
            <a:xfrm>
              <a:off x="6538807" y="4118708"/>
              <a:ext cx="562040" cy="743094"/>
            </a:xfrm>
            <a:prstGeom prst="rect">
              <a:avLst/>
            </a:prstGeom>
          </p:spPr>
        </p:pic>
      </p:grpSp>
      <p:sp>
        <p:nvSpPr>
          <p:cNvPr id="238" name="직사각형 237">
            <a:extLst>
              <a:ext uri="{FF2B5EF4-FFF2-40B4-BE49-F238E27FC236}">
                <a16:creationId xmlns:a16="http://schemas.microsoft.com/office/drawing/2014/main" id="{0B60D589-BA15-E9E5-4852-105AE0559A07}"/>
              </a:ext>
            </a:extLst>
          </p:cNvPr>
          <p:cNvSpPr/>
          <p:nvPr/>
        </p:nvSpPr>
        <p:spPr>
          <a:xfrm>
            <a:off x="394374" y="9018919"/>
            <a:ext cx="2986435" cy="475813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R="0" lvl="0" fontAlgn="base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AMR, AGV,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컨베이어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Lift, </a:t>
            </a:r>
            <a:r>
              <a:rPr lang="ko-KR" altLang="en-US" sz="1000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다관절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로봇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OHT, MTR, Mobile Shuttle, Stacker Crane, Tray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이송장치 등</a:t>
            </a:r>
          </a:p>
        </p:txBody>
      </p:sp>
      <p:grpSp>
        <p:nvGrpSpPr>
          <p:cNvPr id="242" name="그룹 241">
            <a:extLst>
              <a:ext uri="{FF2B5EF4-FFF2-40B4-BE49-F238E27FC236}">
                <a16:creationId xmlns:a16="http://schemas.microsoft.com/office/drawing/2014/main" id="{28B8F8DB-5C71-3B82-2DD4-BD140087F89C}"/>
              </a:ext>
            </a:extLst>
          </p:cNvPr>
          <p:cNvGrpSpPr/>
          <p:nvPr/>
        </p:nvGrpSpPr>
        <p:grpSpPr>
          <a:xfrm>
            <a:off x="3797907" y="8442244"/>
            <a:ext cx="3017759" cy="996363"/>
            <a:chOff x="4058101" y="8473195"/>
            <a:chExt cx="4153011" cy="1223392"/>
          </a:xfrm>
        </p:grpSpPr>
        <p:pic>
          <p:nvPicPr>
            <p:cNvPr id="239" name="그림 238">
              <a:extLst>
                <a:ext uri="{FF2B5EF4-FFF2-40B4-BE49-F238E27FC236}">
                  <a16:creationId xmlns:a16="http://schemas.microsoft.com/office/drawing/2014/main" id="{F1F622CC-E339-2AD1-191B-A7B4142CF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058101" y="8504124"/>
              <a:ext cx="1031738" cy="920208"/>
            </a:xfrm>
            <a:prstGeom prst="rect">
              <a:avLst/>
            </a:prstGeom>
          </p:spPr>
        </p:pic>
        <p:pic>
          <p:nvPicPr>
            <p:cNvPr id="240" name="그림 239">
              <a:extLst>
                <a:ext uri="{FF2B5EF4-FFF2-40B4-BE49-F238E27FC236}">
                  <a16:creationId xmlns:a16="http://schemas.microsoft.com/office/drawing/2014/main" id="{9DEB31B8-61D1-F345-FD6C-AE2713A64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162640" y="8518620"/>
              <a:ext cx="1191343" cy="893704"/>
            </a:xfrm>
            <a:prstGeom prst="rect">
              <a:avLst/>
            </a:prstGeom>
          </p:spPr>
        </p:pic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F43080C3-F90A-C996-55A4-DCD173B4F2D4}"/>
                </a:ext>
              </a:extLst>
            </p:cNvPr>
            <p:cNvSpPr txBox="1"/>
            <p:nvPr/>
          </p:nvSpPr>
          <p:spPr>
            <a:xfrm>
              <a:off x="6382154" y="8473195"/>
              <a:ext cx="1828958" cy="12233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 운영 시나리오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 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Spec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정의서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 통신 사양서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단계별 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추진 계획서 </a:t>
              </a:r>
            </a:p>
            <a:p>
              <a:pPr marL="92075" indent="-920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Full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en-US" altLang="ko-KR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Automation</a:t>
              </a:r>
              <a:r>
                <a:rPr lang="ko-KR" altLang="en-US" sz="900" dirty="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요건서</a:t>
              </a:r>
              <a:endParaRPr lang="en-US" altLang="ko-KR" sz="9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285" name="십자형 284">
            <a:extLst>
              <a:ext uri="{FF2B5EF4-FFF2-40B4-BE49-F238E27FC236}">
                <a16:creationId xmlns:a16="http://schemas.microsoft.com/office/drawing/2014/main" id="{1E8F063F-7DAD-D2D3-87BB-A58C59FD5E1E}"/>
              </a:ext>
            </a:extLst>
          </p:cNvPr>
          <p:cNvSpPr/>
          <p:nvPr/>
        </p:nvSpPr>
        <p:spPr>
          <a:xfrm>
            <a:off x="3462893" y="8721524"/>
            <a:ext cx="218230" cy="218901"/>
          </a:xfrm>
          <a:prstGeom prst="plus">
            <a:avLst>
              <a:gd name="adj" fmla="val 34097"/>
            </a:avLst>
          </a:prstGeom>
          <a:solidFill>
            <a:schemeClr val="bg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319" name="그룹 318">
            <a:extLst>
              <a:ext uri="{FF2B5EF4-FFF2-40B4-BE49-F238E27FC236}">
                <a16:creationId xmlns:a16="http://schemas.microsoft.com/office/drawing/2014/main" id="{580D8F76-4CF1-2E1C-8F82-F74183FF1660}"/>
              </a:ext>
            </a:extLst>
          </p:cNvPr>
          <p:cNvGrpSpPr/>
          <p:nvPr/>
        </p:nvGrpSpPr>
        <p:grpSpPr>
          <a:xfrm>
            <a:off x="3602135" y="2416626"/>
            <a:ext cx="3094495" cy="1281772"/>
            <a:chOff x="3571476" y="3986429"/>
            <a:chExt cx="3094496" cy="1391342"/>
          </a:xfrm>
        </p:grpSpPr>
        <p:sp>
          <p:nvSpPr>
            <p:cNvPr id="305" name="화살표: 오각형 304">
              <a:extLst>
                <a:ext uri="{FF2B5EF4-FFF2-40B4-BE49-F238E27FC236}">
                  <a16:creationId xmlns:a16="http://schemas.microsoft.com/office/drawing/2014/main" id="{39389143-1560-EBCF-957B-32397E18AFBB}"/>
                </a:ext>
              </a:extLst>
            </p:cNvPr>
            <p:cNvSpPr/>
            <p:nvPr/>
          </p:nvSpPr>
          <p:spPr>
            <a:xfrm rot="5400000">
              <a:off x="3878266" y="3714107"/>
              <a:ext cx="265562" cy="879142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05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제품</a:t>
              </a:r>
              <a:r>
                <a:rPr kumimoji="0" lang="en-US" altLang="ko-KR" sz="105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·</a:t>
              </a:r>
              <a:r>
                <a:rPr kumimoji="0" lang="ko-KR" altLang="en-US" sz="105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자재 이송</a:t>
              </a:r>
            </a:p>
          </p:txBody>
        </p:sp>
        <p:sp>
          <p:nvSpPr>
            <p:cNvPr id="306" name="화살표: 오각형 305">
              <a:extLst>
                <a:ext uri="{FF2B5EF4-FFF2-40B4-BE49-F238E27FC236}">
                  <a16:creationId xmlns:a16="http://schemas.microsoft.com/office/drawing/2014/main" id="{2823417A-8F7F-DDE6-7A92-13AFB29F0659}"/>
                </a:ext>
              </a:extLst>
            </p:cNvPr>
            <p:cNvSpPr/>
            <p:nvPr/>
          </p:nvSpPr>
          <p:spPr>
            <a:xfrm rot="5400000">
              <a:off x="3878266" y="3985869"/>
              <a:ext cx="265562" cy="879142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05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이송 경로</a:t>
              </a:r>
            </a:p>
          </p:txBody>
        </p:sp>
        <p:sp>
          <p:nvSpPr>
            <p:cNvPr id="307" name="화살표: 오각형 306">
              <a:extLst>
                <a:ext uri="{FF2B5EF4-FFF2-40B4-BE49-F238E27FC236}">
                  <a16:creationId xmlns:a16="http://schemas.microsoft.com/office/drawing/2014/main" id="{01C7E4D2-070E-9493-D1BB-944D1F1286E3}"/>
                </a:ext>
              </a:extLst>
            </p:cNvPr>
            <p:cNvSpPr/>
            <p:nvPr/>
          </p:nvSpPr>
          <p:spPr>
            <a:xfrm rot="5400000">
              <a:off x="3878266" y="4257629"/>
              <a:ext cx="265562" cy="879142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05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공정 연계</a:t>
              </a:r>
            </a:p>
          </p:txBody>
        </p:sp>
        <p:sp>
          <p:nvSpPr>
            <p:cNvPr id="308" name="화살표: 오각형 307">
              <a:extLst>
                <a:ext uri="{FF2B5EF4-FFF2-40B4-BE49-F238E27FC236}">
                  <a16:creationId xmlns:a16="http://schemas.microsoft.com/office/drawing/2014/main" id="{9D160F77-2ACE-D5AD-9A04-E95CE5629D6C}"/>
                </a:ext>
              </a:extLst>
            </p:cNvPr>
            <p:cNvSpPr/>
            <p:nvPr/>
          </p:nvSpPr>
          <p:spPr>
            <a:xfrm rot="5400000">
              <a:off x="3878266" y="4529390"/>
              <a:ext cx="265562" cy="879142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05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위치 관리</a:t>
              </a:r>
            </a:p>
          </p:txBody>
        </p:sp>
        <p:sp>
          <p:nvSpPr>
            <p:cNvPr id="309" name="텍스트 개체 틀 5">
              <a:extLst>
                <a:ext uri="{FF2B5EF4-FFF2-40B4-BE49-F238E27FC236}">
                  <a16:creationId xmlns:a16="http://schemas.microsoft.com/office/drawing/2014/main" id="{41F43C8E-4DC4-4E5A-DCFE-831220BBF6F1}"/>
                </a:ext>
              </a:extLst>
            </p:cNvPr>
            <p:cNvSpPr txBox="1">
              <a:spLocks/>
            </p:cNvSpPr>
            <p:nvPr/>
          </p:nvSpPr>
          <p:spPr>
            <a:xfrm>
              <a:off x="4419724" y="3986429"/>
              <a:ext cx="1991544" cy="21553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buClr>
                  <a:schemeClr val="tx1"/>
                </a:buClr>
                <a:buSzPct val="100000"/>
                <a:buNone/>
              </a:pPr>
              <a:r>
                <a:rPr lang="en-US" altLang="ko-KR" sz="1050" dirty="0">
                  <a:solidFill>
                    <a:schemeClr val="tx1"/>
                  </a:solidFill>
                </a:rPr>
                <a:t>AMR/AGV/</a:t>
              </a:r>
              <a:r>
                <a:rPr lang="ko-KR" altLang="en-US" sz="1050" dirty="0">
                  <a:solidFill>
                    <a:schemeClr val="tx1"/>
                  </a:solidFill>
                </a:rPr>
                <a:t>컨베이어 자동 이송</a:t>
              </a:r>
            </a:p>
          </p:txBody>
        </p:sp>
        <p:sp>
          <p:nvSpPr>
            <p:cNvPr id="310" name="텍스트 개체 틀 5">
              <a:extLst>
                <a:ext uri="{FF2B5EF4-FFF2-40B4-BE49-F238E27FC236}">
                  <a16:creationId xmlns:a16="http://schemas.microsoft.com/office/drawing/2014/main" id="{FD3ABB0B-3882-7BD0-C788-0DA631BAB282}"/>
                </a:ext>
              </a:extLst>
            </p:cNvPr>
            <p:cNvSpPr txBox="1">
              <a:spLocks/>
            </p:cNvSpPr>
            <p:nvPr/>
          </p:nvSpPr>
          <p:spPr>
            <a:xfrm>
              <a:off x="4419724" y="4265956"/>
              <a:ext cx="1991544" cy="21553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buClr>
                  <a:schemeClr val="tx1"/>
                </a:buClr>
                <a:buSzPct val="100000"/>
                <a:buNone/>
              </a:pPr>
              <a:r>
                <a:rPr lang="ko-KR" altLang="en-US" sz="1050" dirty="0">
                  <a:solidFill>
                    <a:schemeClr val="tx1"/>
                  </a:solidFill>
                </a:rPr>
                <a:t>최적 </a:t>
              </a:r>
              <a:r>
                <a:rPr lang="en-US" altLang="ko-KR" sz="1050" dirty="0">
                  <a:solidFill>
                    <a:schemeClr val="tx1"/>
                  </a:solidFill>
                </a:rPr>
                <a:t>Route </a:t>
              </a:r>
              <a:r>
                <a:rPr lang="ko-KR" altLang="en-US" sz="1050" dirty="0">
                  <a:solidFill>
                    <a:schemeClr val="tx1"/>
                  </a:solidFill>
                </a:rPr>
                <a:t>기반 자동 운행</a:t>
              </a:r>
            </a:p>
          </p:txBody>
        </p:sp>
        <p:sp>
          <p:nvSpPr>
            <p:cNvPr id="311" name="텍스트 개체 틀 5">
              <a:extLst>
                <a:ext uri="{FF2B5EF4-FFF2-40B4-BE49-F238E27FC236}">
                  <a16:creationId xmlns:a16="http://schemas.microsoft.com/office/drawing/2014/main" id="{6454070A-100F-92E7-4EE9-4D8763309EE6}"/>
                </a:ext>
              </a:extLst>
            </p:cNvPr>
            <p:cNvSpPr txBox="1">
              <a:spLocks/>
            </p:cNvSpPr>
            <p:nvPr/>
          </p:nvSpPr>
          <p:spPr>
            <a:xfrm>
              <a:off x="4419724" y="4545484"/>
              <a:ext cx="2246248" cy="21553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buClr>
                  <a:schemeClr val="tx1"/>
                </a:buClr>
                <a:buSzPct val="100000"/>
                <a:buNone/>
              </a:pPr>
              <a:r>
                <a:rPr lang="ko-KR" altLang="en-US" sz="1050" dirty="0">
                  <a:solidFill>
                    <a:schemeClr val="tx1"/>
                  </a:solidFill>
                </a:rPr>
                <a:t>설비 </a:t>
              </a:r>
              <a:r>
                <a:rPr lang="en-US" altLang="ko-KR" sz="1050" dirty="0">
                  <a:solidFill>
                    <a:schemeClr val="tx1"/>
                  </a:solidFill>
                </a:rPr>
                <a:t>PLC </a:t>
              </a:r>
              <a:r>
                <a:rPr lang="ko-KR" altLang="en-US" sz="1050" dirty="0">
                  <a:solidFill>
                    <a:schemeClr val="tx1"/>
                  </a:solidFill>
                </a:rPr>
                <a:t>시스템 신호 기반 자동 연계</a:t>
              </a:r>
            </a:p>
          </p:txBody>
        </p:sp>
        <p:sp>
          <p:nvSpPr>
            <p:cNvPr id="312" name="텍스트 개체 틀 5">
              <a:extLst>
                <a:ext uri="{FF2B5EF4-FFF2-40B4-BE49-F238E27FC236}">
                  <a16:creationId xmlns:a16="http://schemas.microsoft.com/office/drawing/2014/main" id="{7C245FC2-4CF9-EAAB-9AC9-4246F835231E}"/>
                </a:ext>
              </a:extLst>
            </p:cNvPr>
            <p:cNvSpPr txBox="1">
              <a:spLocks/>
            </p:cNvSpPr>
            <p:nvPr/>
          </p:nvSpPr>
          <p:spPr>
            <a:xfrm>
              <a:off x="4419724" y="4825010"/>
              <a:ext cx="1991544" cy="21553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buClr>
                  <a:schemeClr val="tx1"/>
                </a:buClr>
                <a:buSzPct val="100000"/>
                <a:buNone/>
              </a:pPr>
              <a:r>
                <a:rPr lang="ko-KR" altLang="en-US" sz="1050" dirty="0">
                  <a:solidFill>
                    <a:schemeClr val="tx1"/>
                  </a:solidFill>
                </a:rPr>
                <a:t>실시간 위치 및 이송 상태 관리</a:t>
              </a:r>
            </a:p>
          </p:txBody>
        </p:sp>
        <p:sp>
          <p:nvSpPr>
            <p:cNvPr id="316" name="화살표: 오각형 315">
              <a:extLst>
                <a:ext uri="{FF2B5EF4-FFF2-40B4-BE49-F238E27FC236}">
                  <a16:creationId xmlns:a16="http://schemas.microsoft.com/office/drawing/2014/main" id="{0C680EC3-162D-784E-3CC9-010F7D4558E3}"/>
                </a:ext>
              </a:extLst>
            </p:cNvPr>
            <p:cNvSpPr/>
            <p:nvPr/>
          </p:nvSpPr>
          <p:spPr>
            <a:xfrm rot="5400000">
              <a:off x="3878266" y="4805419"/>
              <a:ext cx="265562" cy="879142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05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이력 관리</a:t>
              </a:r>
            </a:p>
          </p:txBody>
        </p:sp>
        <p:sp>
          <p:nvSpPr>
            <p:cNvPr id="317" name="텍스트 개체 틀 5">
              <a:extLst>
                <a:ext uri="{FF2B5EF4-FFF2-40B4-BE49-F238E27FC236}">
                  <a16:creationId xmlns:a16="http://schemas.microsoft.com/office/drawing/2014/main" id="{8B7D66DE-E8BE-873E-3E7D-410EC1C24BB5}"/>
                </a:ext>
              </a:extLst>
            </p:cNvPr>
            <p:cNvSpPr txBox="1">
              <a:spLocks/>
            </p:cNvSpPr>
            <p:nvPr/>
          </p:nvSpPr>
          <p:spPr>
            <a:xfrm>
              <a:off x="4419723" y="5104523"/>
              <a:ext cx="2212851" cy="21553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buClr>
                  <a:schemeClr val="tx1"/>
                </a:buClr>
                <a:buSzPct val="100000"/>
                <a:buNone/>
              </a:pPr>
              <a:r>
                <a:rPr lang="en-US" altLang="ko-KR" sz="1050" dirty="0">
                  <a:solidFill>
                    <a:schemeClr val="tx1"/>
                  </a:solidFill>
                </a:rPr>
                <a:t>MES·WMS </a:t>
              </a:r>
              <a:r>
                <a:rPr lang="ko-KR" altLang="en-US" sz="1050" dirty="0">
                  <a:solidFill>
                    <a:schemeClr val="tx1"/>
                  </a:solidFill>
                </a:rPr>
                <a:t>기반 이송 이력 자동관리</a:t>
              </a:r>
            </a:p>
          </p:txBody>
        </p:sp>
      </p:grpSp>
      <p:sp>
        <p:nvSpPr>
          <p:cNvPr id="320" name="텍스트 개체 틀 5">
            <a:extLst>
              <a:ext uri="{FF2B5EF4-FFF2-40B4-BE49-F238E27FC236}">
                <a16:creationId xmlns:a16="http://schemas.microsoft.com/office/drawing/2014/main" id="{A5DC7342-4C97-909F-399A-3CA8FCD694B1}"/>
              </a:ext>
            </a:extLst>
          </p:cNvPr>
          <p:cNvSpPr txBox="1">
            <a:spLocks/>
          </p:cNvSpPr>
          <p:nvPr/>
        </p:nvSpPr>
        <p:spPr>
          <a:xfrm>
            <a:off x="3536960" y="1534351"/>
            <a:ext cx="3051460" cy="83546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 dirty="0">
                <a:solidFill>
                  <a:schemeClr val="tx1"/>
                </a:solidFill>
              </a:rPr>
              <a:t>대상 산업</a:t>
            </a:r>
            <a:r>
              <a:rPr lang="en-US" altLang="ko-KR" sz="1100" b="1" dirty="0">
                <a:solidFill>
                  <a:schemeClr val="tx1"/>
                </a:solidFill>
              </a:rPr>
              <a:t> </a:t>
            </a:r>
            <a:r>
              <a:rPr lang="en-US" altLang="ko-KR" sz="1100" dirty="0">
                <a:solidFill>
                  <a:schemeClr val="tx1"/>
                </a:solidFill>
              </a:rPr>
              <a:t>:</a:t>
            </a:r>
            <a:r>
              <a:rPr lang="ko-KR" altLang="en-US" sz="1100" dirty="0">
                <a:solidFill>
                  <a:schemeClr val="tx1"/>
                </a:solidFill>
              </a:rPr>
              <a:t> 디스플레이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반도체 등 제조 산업 전반</a:t>
            </a:r>
            <a:endParaRPr lang="en-US" altLang="ko-KR" sz="1100" dirty="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b="1" spc="-25" dirty="0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 dirty="0">
                <a:solidFill>
                  <a:schemeClr val="tx1"/>
                </a:solidFill>
              </a:rPr>
              <a:t>: </a:t>
            </a:r>
            <a:r>
              <a:rPr kumimoji="1" lang="ko-KR" altLang="en-US" sz="1100" spc="-25" dirty="0">
                <a:solidFill>
                  <a:schemeClr val="tx1"/>
                </a:solidFill>
              </a:rPr>
              <a:t>설비</a:t>
            </a:r>
            <a:r>
              <a:rPr kumimoji="1" lang="en-US" altLang="ko-KR" sz="1100" spc="-25" dirty="0">
                <a:solidFill>
                  <a:schemeClr val="tx1"/>
                </a:solidFill>
              </a:rPr>
              <a:t>·</a:t>
            </a:r>
            <a:r>
              <a:rPr kumimoji="1" lang="ko-KR" altLang="en-US" sz="1100" spc="-25" dirty="0">
                <a:solidFill>
                  <a:schemeClr val="tx1"/>
                </a:solidFill>
              </a:rPr>
              <a:t>공정</a:t>
            </a:r>
            <a:r>
              <a:rPr kumimoji="1" lang="en-US" altLang="ko-KR" sz="1100" spc="-25" dirty="0">
                <a:solidFill>
                  <a:schemeClr val="tx1"/>
                </a:solidFill>
              </a:rPr>
              <a:t>·</a:t>
            </a:r>
            <a:r>
              <a:rPr kumimoji="1" lang="ko-KR" altLang="en-US" sz="1100" spc="-25" dirty="0">
                <a:solidFill>
                  <a:schemeClr val="tx1"/>
                </a:solidFill>
              </a:rPr>
              <a:t>생산량 변화에 맞춰 이송 경로와 운영 조건을 효율적으로 조정하고 싶은 기업</a:t>
            </a:r>
            <a:endParaRPr kumimoji="1" lang="en-US" altLang="ko-KR" sz="1100" spc="-25" dirty="0">
              <a:solidFill>
                <a:schemeClr val="tx1"/>
              </a:solidFill>
            </a:endParaRPr>
          </a:p>
        </p:txBody>
      </p:sp>
      <p:grpSp>
        <p:nvGrpSpPr>
          <p:cNvPr id="351" name="그룹 350">
            <a:extLst>
              <a:ext uri="{FF2B5EF4-FFF2-40B4-BE49-F238E27FC236}">
                <a16:creationId xmlns:a16="http://schemas.microsoft.com/office/drawing/2014/main" id="{CE793E57-5D5F-5577-61FD-F9579652FFCA}"/>
              </a:ext>
            </a:extLst>
          </p:cNvPr>
          <p:cNvGrpSpPr/>
          <p:nvPr/>
        </p:nvGrpSpPr>
        <p:grpSpPr>
          <a:xfrm>
            <a:off x="3571479" y="5032886"/>
            <a:ext cx="2980532" cy="630275"/>
            <a:chOff x="3563920" y="5101534"/>
            <a:chExt cx="2980532" cy="630275"/>
          </a:xfrm>
        </p:grpSpPr>
        <p:sp>
          <p:nvSpPr>
            <p:cNvPr id="343" name="Freeform 32">
              <a:extLst>
                <a:ext uri="{FF2B5EF4-FFF2-40B4-BE49-F238E27FC236}">
                  <a16:creationId xmlns:a16="http://schemas.microsoft.com/office/drawing/2014/main" id="{D71561B1-C533-4F83-1559-A483843DC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2720" y="5200242"/>
              <a:ext cx="319636" cy="325447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345" name="말풍선: 모서리가 둥근 사각형 344">
              <a:extLst>
                <a:ext uri="{FF2B5EF4-FFF2-40B4-BE49-F238E27FC236}">
                  <a16:creationId xmlns:a16="http://schemas.microsoft.com/office/drawing/2014/main" id="{CE05F27A-EA25-FFBC-4E7C-C3BAB64C54FB}"/>
                </a:ext>
              </a:extLst>
            </p:cNvPr>
            <p:cNvSpPr/>
            <p:nvPr/>
          </p:nvSpPr>
          <p:spPr>
            <a:xfrm>
              <a:off x="3563920" y="5101534"/>
              <a:ext cx="2445545" cy="586447"/>
            </a:xfrm>
            <a:prstGeom prst="wedgeRoundRectCallout">
              <a:avLst>
                <a:gd name="adj1" fmla="val 55243"/>
                <a:gd name="adj2" fmla="val 1598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 dirty="0">
                  <a:solidFill>
                    <a:srgbClr val="FFFFFF"/>
                  </a:solidFill>
                </a:rPr>
                <a:t>생산량이나 공정 순서가 바뀌어도 관제 시스템에서 이송 조건을 조정할 수 있어</a:t>
              </a:r>
              <a:r>
                <a:rPr lang="en-US" altLang="ko-KR" sz="1000" dirty="0">
                  <a:solidFill>
                    <a:srgbClr val="FFFFFF"/>
                  </a:solidFill>
                </a:rPr>
                <a:t>, </a:t>
              </a:r>
              <a:r>
                <a:rPr lang="ko-KR" altLang="en-US" sz="1000" dirty="0">
                  <a:solidFill>
                    <a:srgbClr val="FFFFFF"/>
                  </a:solidFill>
                </a:rPr>
                <a:t>생산 변화에 유연하게 대응할 수 있게 됐어요</a:t>
              </a:r>
              <a:endParaRPr lang="en-US" altLang="ko-KR" sz="1000" dirty="0">
                <a:solidFill>
                  <a:srgbClr val="FFFFFF"/>
                </a:solidFill>
              </a:endParaRP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A98DC2BB-34A0-2601-9D48-62A9B1C075ED}"/>
                </a:ext>
              </a:extLst>
            </p:cNvPr>
            <p:cNvSpPr txBox="1"/>
            <p:nvPr/>
          </p:nvSpPr>
          <p:spPr bwMode="auto">
            <a:xfrm>
              <a:off x="6011052" y="5534053"/>
              <a:ext cx="533400" cy="197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457200" latinLnBrk="1"/>
              <a:r>
                <a:rPr lang="ko-KR" altLang="en-US" sz="900" kern="0" dirty="0" err="1">
                  <a:solidFill>
                    <a:srgbClr val="000000"/>
                  </a:solidFill>
                  <a:latin typeface="+mn-ea"/>
                </a:rPr>
                <a:t>방산사</a:t>
              </a:r>
              <a:endParaRPr lang="ko-KR" altLang="en-US" sz="900" kern="0" dirty="0">
                <a:solidFill>
                  <a:srgbClr val="000000"/>
                </a:solidFill>
                <a:latin typeface="+mn-ea"/>
              </a:endParaRPr>
            </a:p>
          </p:txBody>
        </p:sp>
      </p:grpSp>
      <p:grpSp>
        <p:nvGrpSpPr>
          <p:cNvPr id="350" name="그룹 349">
            <a:extLst>
              <a:ext uri="{FF2B5EF4-FFF2-40B4-BE49-F238E27FC236}">
                <a16:creationId xmlns:a16="http://schemas.microsoft.com/office/drawing/2014/main" id="{262F1594-7305-7441-C056-3C4D8CAE4CA8}"/>
              </a:ext>
            </a:extLst>
          </p:cNvPr>
          <p:cNvGrpSpPr/>
          <p:nvPr/>
        </p:nvGrpSpPr>
        <p:grpSpPr>
          <a:xfrm>
            <a:off x="3350643" y="4384230"/>
            <a:ext cx="3194127" cy="655595"/>
            <a:chOff x="3350643" y="4552339"/>
            <a:chExt cx="3194127" cy="655595"/>
          </a:xfrm>
        </p:grpSpPr>
        <p:sp>
          <p:nvSpPr>
            <p:cNvPr id="344" name="말풍선: 모서리가 둥근 사각형 343">
              <a:extLst>
                <a:ext uri="{FF2B5EF4-FFF2-40B4-BE49-F238E27FC236}">
                  <a16:creationId xmlns:a16="http://schemas.microsoft.com/office/drawing/2014/main" id="{5293D26F-13F3-BF2B-D8C3-08BEAE28276B}"/>
                </a:ext>
              </a:extLst>
            </p:cNvPr>
            <p:cNvSpPr/>
            <p:nvPr/>
          </p:nvSpPr>
          <p:spPr>
            <a:xfrm>
              <a:off x="4160163" y="4552339"/>
              <a:ext cx="2384607" cy="586447"/>
            </a:xfrm>
            <a:prstGeom prst="wedgeRoundRectCallout">
              <a:avLst>
                <a:gd name="adj1" fmla="val -55538"/>
                <a:gd name="adj2" fmla="val 31539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en-US" altLang="ko-KR" sz="1000" dirty="0">
                  <a:solidFill>
                    <a:srgbClr val="FFFFFF"/>
                  </a:solidFill>
                  <a:sym typeface="맑은 고딕"/>
                </a:rPr>
                <a:t>AMR</a:t>
              </a:r>
              <a:r>
                <a:rPr lang="ko-KR" altLang="en-US" sz="1000" dirty="0">
                  <a:solidFill>
                    <a:srgbClr val="FFFFFF"/>
                  </a:solidFill>
                  <a:sym typeface="맑은 고딕"/>
                </a:rPr>
                <a:t>과 컨베이어가 공정 간 이송을 자동화하면서 작업자 이동과 공정 대기시간이 크게 줄었어요</a:t>
              </a:r>
              <a:endParaRPr lang="en-US" altLang="ko-KR" sz="1000" dirty="0">
                <a:solidFill>
                  <a:srgbClr val="FFFFFF"/>
                </a:solidFill>
                <a:sym typeface="맑은 고딕"/>
              </a:endParaRPr>
            </a:p>
          </p:txBody>
        </p:sp>
        <p:sp>
          <p:nvSpPr>
            <p:cNvPr id="346" name="Freeform 32">
              <a:extLst>
                <a:ext uri="{FF2B5EF4-FFF2-40B4-BE49-F238E27FC236}">
                  <a16:creationId xmlns:a16="http://schemas.microsoft.com/office/drawing/2014/main" id="{654FE91B-CBF0-A59E-8F0D-4F39FED3E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9347" y="4723792"/>
              <a:ext cx="319636" cy="325447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68EAA946-1527-9929-156B-F2C1CB5F19E7}"/>
                </a:ext>
              </a:extLst>
            </p:cNvPr>
            <p:cNvSpPr txBox="1"/>
            <p:nvPr/>
          </p:nvSpPr>
          <p:spPr bwMode="auto">
            <a:xfrm>
              <a:off x="3350643" y="5010178"/>
              <a:ext cx="806210" cy="197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457200" latinLnBrk="1"/>
              <a:r>
                <a:rPr lang="ko-KR" altLang="en-US" sz="900" kern="0" dirty="0">
                  <a:solidFill>
                    <a:srgbClr val="000000"/>
                  </a:solidFill>
                  <a:latin typeface="+mn-ea"/>
                </a:rPr>
                <a:t>배터리사</a:t>
              </a:r>
            </a:p>
          </p:txBody>
        </p:sp>
      </p:grpSp>
      <p:grpSp>
        <p:nvGrpSpPr>
          <p:cNvPr id="354" name="그룹 353">
            <a:extLst>
              <a:ext uri="{FF2B5EF4-FFF2-40B4-BE49-F238E27FC236}">
                <a16:creationId xmlns:a16="http://schemas.microsoft.com/office/drawing/2014/main" id="{52AA83A6-4E14-9CE0-4FF1-DAFE336F07BE}"/>
              </a:ext>
            </a:extLst>
          </p:cNvPr>
          <p:cNvGrpSpPr/>
          <p:nvPr/>
        </p:nvGrpSpPr>
        <p:grpSpPr>
          <a:xfrm>
            <a:off x="3658195" y="5909094"/>
            <a:ext cx="2571155" cy="208403"/>
            <a:chOff x="3658195" y="5909094"/>
            <a:chExt cx="2571155" cy="208403"/>
          </a:xfrm>
        </p:grpSpPr>
        <p:pic>
          <p:nvPicPr>
            <p:cNvPr id="352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D0309BA8-EF51-64A7-798F-94DEE8BF8C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3658195" y="5930591"/>
              <a:ext cx="1081473" cy="182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3" name="그림 352">
              <a:extLst>
                <a:ext uri="{FF2B5EF4-FFF2-40B4-BE49-F238E27FC236}">
                  <a16:creationId xmlns:a16="http://schemas.microsoft.com/office/drawing/2014/main" id="{2BF3BDB6-4CFE-3C6D-0B98-59CB6D0ED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905375" y="5909094"/>
              <a:ext cx="1323975" cy="208403"/>
            </a:xfrm>
            <a:prstGeom prst="rect">
              <a:avLst/>
            </a:prstGeom>
          </p:spPr>
        </p:pic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6E8305B0-EA17-903D-846E-911759F3681C}"/>
              </a:ext>
            </a:extLst>
          </p:cNvPr>
          <p:cNvGrpSpPr/>
          <p:nvPr/>
        </p:nvGrpSpPr>
        <p:grpSpPr>
          <a:xfrm>
            <a:off x="338706" y="1601855"/>
            <a:ext cx="3011937" cy="416188"/>
            <a:chOff x="372613" y="1968568"/>
            <a:chExt cx="3011937" cy="416188"/>
          </a:xfrm>
        </p:grpSpPr>
        <p:sp>
          <p:nvSpPr>
            <p:cNvPr id="55" name="말풍선: 모서리가 둥근 사각형 54">
              <a:extLst>
                <a:ext uri="{FF2B5EF4-FFF2-40B4-BE49-F238E27FC236}">
                  <a16:creationId xmlns:a16="http://schemas.microsoft.com/office/drawing/2014/main" id="{5A74BE88-06A9-8368-6DE4-B4A71E3F0FBC}"/>
                </a:ext>
              </a:extLst>
            </p:cNvPr>
            <p:cNvSpPr/>
            <p:nvPr/>
          </p:nvSpPr>
          <p:spPr>
            <a:xfrm>
              <a:off x="873590" y="1968568"/>
              <a:ext cx="2510960" cy="416188"/>
            </a:xfrm>
            <a:prstGeom prst="wedgeRoundRectCallout">
              <a:avLst>
                <a:gd name="adj1" fmla="val -53136"/>
                <a:gd name="adj2" fmla="val 31539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 dirty="0">
                  <a:solidFill>
                    <a:srgbClr val="FFFFFF"/>
                  </a:solidFill>
                  <a:sym typeface="맑은 고딕"/>
                </a:rPr>
                <a:t>제품과 자재를 작업자가 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직접 운반해</a:t>
              </a:r>
              <a:r>
                <a:rPr lang="en-US" altLang="ko-KR" sz="1000" dirty="0">
                  <a:solidFill>
                    <a:srgbClr val="FFFFFF"/>
                  </a:solidFill>
                  <a:sym typeface="맑은 고딕"/>
                </a:rPr>
                <a:t> </a:t>
              </a:r>
              <a:r>
                <a:rPr lang="ko-KR" altLang="en-US" sz="1000" dirty="0">
                  <a:solidFill>
                    <a:srgbClr val="FFFFFF"/>
                  </a:solidFill>
                  <a:sym typeface="맑은 고딕"/>
                </a:rPr>
                <a:t>이동 시간이 길고 위치 오류와 물류 정체가 자주 발생해요</a:t>
              </a:r>
              <a:r>
                <a:rPr lang="en-US" altLang="ko-KR" sz="1000" dirty="0">
                  <a:solidFill>
                    <a:srgbClr val="FFFFFF"/>
                  </a:solidFill>
                  <a:sym typeface="맑은 고딕"/>
                </a:rPr>
                <a:t>.</a:t>
              </a:r>
              <a:endParaRPr lang="ko-KR" altLang="en-US" sz="1000" dirty="0">
                <a:solidFill>
                  <a:srgbClr val="FFFFFF"/>
                </a:solidFill>
                <a:sym typeface="맑은 고딕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43BE11FE-8A12-ECA7-D6FB-997B9190E6EC}"/>
                </a:ext>
              </a:extLst>
            </p:cNvPr>
            <p:cNvGrpSpPr/>
            <p:nvPr/>
          </p:nvGrpSpPr>
          <p:grpSpPr>
            <a:xfrm>
              <a:off x="372613" y="2054892"/>
              <a:ext cx="450029" cy="325447"/>
              <a:chOff x="372613" y="1639193"/>
              <a:chExt cx="450029" cy="325447"/>
            </a:xfrm>
          </p:grpSpPr>
          <p:sp>
            <p:nvSpPr>
              <p:cNvPr id="57" name="Freeform 5">
                <a:extLst>
                  <a:ext uri="{FF2B5EF4-FFF2-40B4-BE49-F238E27FC236}">
                    <a16:creationId xmlns:a16="http://schemas.microsoft.com/office/drawing/2014/main" id="{593EC981-C3D0-1F53-9536-DB98227A0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499" y="1658633"/>
                <a:ext cx="186143" cy="186143"/>
              </a:xfrm>
              <a:custGeom>
                <a:avLst/>
                <a:gdLst>
                  <a:gd name="T0" fmla="*/ 1732 w 1850"/>
                  <a:gd name="T1" fmla="*/ 1254 h 1850"/>
                  <a:gd name="T2" fmla="*/ 1671 w 1850"/>
                  <a:gd name="T3" fmla="*/ 1213 h 1850"/>
                  <a:gd name="T4" fmla="*/ 1603 w 1850"/>
                  <a:gd name="T5" fmla="*/ 1186 h 1850"/>
                  <a:gd name="T6" fmla="*/ 1530 w 1850"/>
                  <a:gd name="T7" fmla="*/ 1174 h 1850"/>
                  <a:gd name="T8" fmla="*/ 1457 w 1850"/>
                  <a:gd name="T9" fmla="*/ 1179 h 1850"/>
                  <a:gd name="T10" fmla="*/ 1388 w 1850"/>
                  <a:gd name="T11" fmla="*/ 1197 h 1850"/>
                  <a:gd name="T12" fmla="*/ 1567 w 1850"/>
                  <a:gd name="T13" fmla="*/ 509 h 1850"/>
                  <a:gd name="T14" fmla="*/ 1366 w 1850"/>
                  <a:gd name="T15" fmla="*/ 308 h 1850"/>
                  <a:gd name="T16" fmla="*/ 651 w 1850"/>
                  <a:gd name="T17" fmla="*/ 463 h 1850"/>
                  <a:gd name="T18" fmla="*/ 667 w 1850"/>
                  <a:gd name="T19" fmla="*/ 416 h 1850"/>
                  <a:gd name="T20" fmla="*/ 676 w 1850"/>
                  <a:gd name="T21" fmla="*/ 343 h 1850"/>
                  <a:gd name="T22" fmla="*/ 670 w 1850"/>
                  <a:gd name="T23" fmla="*/ 271 h 1850"/>
                  <a:gd name="T24" fmla="*/ 648 w 1850"/>
                  <a:gd name="T25" fmla="*/ 201 h 1850"/>
                  <a:gd name="T26" fmla="*/ 611 w 1850"/>
                  <a:gd name="T27" fmla="*/ 138 h 1850"/>
                  <a:gd name="T28" fmla="*/ 577 w 1850"/>
                  <a:gd name="T29" fmla="*/ 97 h 1850"/>
                  <a:gd name="T30" fmla="*/ 503 w 1850"/>
                  <a:gd name="T31" fmla="*/ 42 h 1850"/>
                  <a:gd name="T32" fmla="*/ 418 w 1850"/>
                  <a:gd name="T33" fmla="*/ 9 h 1850"/>
                  <a:gd name="T34" fmla="*/ 501 w 1850"/>
                  <a:gd name="T35" fmla="*/ 142 h 1850"/>
                  <a:gd name="T36" fmla="*/ 14 w 1850"/>
                  <a:gd name="T37" fmla="*/ 238 h 1850"/>
                  <a:gd name="T38" fmla="*/ 5 w 1850"/>
                  <a:gd name="T39" fmla="*/ 282 h 1850"/>
                  <a:gd name="T40" fmla="*/ 0 w 1850"/>
                  <a:gd name="T41" fmla="*/ 350 h 1850"/>
                  <a:gd name="T42" fmla="*/ 9 w 1850"/>
                  <a:gd name="T43" fmla="*/ 416 h 1850"/>
                  <a:gd name="T44" fmla="*/ 32 w 1850"/>
                  <a:gd name="T45" fmla="*/ 481 h 1850"/>
                  <a:gd name="T46" fmla="*/ 68 w 1850"/>
                  <a:gd name="T47" fmla="*/ 540 h 1850"/>
                  <a:gd name="T48" fmla="*/ 99 w 1850"/>
                  <a:gd name="T49" fmla="*/ 575 h 1850"/>
                  <a:gd name="T50" fmla="*/ 159 w 1850"/>
                  <a:gd name="T51" fmla="*/ 623 h 1850"/>
                  <a:gd name="T52" fmla="*/ 226 w 1850"/>
                  <a:gd name="T53" fmla="*/ 656 h 1850"/>
                  <a:gd name="T54" fmla="*/ 295 w 1850"/>
                  <a:gd name="T55" fmla="*/ 673 h 1850"/>
                  <a:gd name="T56" fmla="*/ 368 w 1850"/>
                  <a:gd name="T57" fmla="*/ 673 h 1850"/>
                  <a:gd name="T58" fmla="*/ 439 w 1850"/>
                  <a:gd name="T59" fmla="*/ 659 h 1850"/>
                  <a:gd name="T60" fmla="*/ 138 w 1850"/>
                  <a:gd name="T61" fmla="*/ 1548 h 1850"/>
                  <a:gd name="T62" fmla="*/ 122 w 1850"/>
                  <a:gd name="T63" fmla="*/ 1568 h 1850"/>
                  <a:gd name="T64" fmla="*/ 107 w 1850"/>
                  <a:gd name="T65" fmla="*/ 1601 h 1850"/>
                  <a:gd name="T66" fmla="*/ 101 w 1850"/>
                  <a:gd name="T67" fmla="*/ 1637 h 1850"/>
                  <a:gd name="T68" fmla="*/ 107 w 1850"/>
                  <a:gd name="T69" fmla="*/ 1672 h 1850"/>
                  <a:gd name="T70" fmla="*/ 122 w 1850"/>
                  <a:gd name="T71" fmla="*/ 1706 h 1850"/>
                  <a:gd name="T72" fmla="*/ 148 w 1850"/>
                  <a:gd name="T73" fmla="*/ 1737 h 1850"/>
                  <a:gd name="T74" fmla="*/ 169 w 1850"/>
                  <a:gd name="T75" fmla="*/ 1753 h 1850"/>
                  <a:gd name="T76" fmla="*/ 203 w 1850"/>
                  <a:gd name="T77" fmla="*/ 1768 h 1850"/>
                  <a:gd name="T78" fmla="*/ 238 w 1850"/>
                  <a:gd name="T79" fmla="*/ 1774 h 1850"/>
                  <a:gd name="T80" fmla="*/ 274 w 1850"/>
                  <a:gd name="T81" fmla="*/ 1768 h 1850"/>
                  <a:gd name="T82" fmla="*/ 308 w 1850"/>
                  <a:gd name="T83" fmla="*/ 1753 h 1850"/>
                  <a:gd name="T84" fmla="*/ 937 w 1850"/>
                  <a:gd name="T85" fmla="*/ 1126 h 1850"/>
                  <a:gd name="T86" fmla="*/ 1191 w 1850"/>
                  <a:gd name="T87" fmla="*/ 1409 h 1850"/>
                  <a:gd name="T88" fmla="*/ 1176 w 1850"/>
                  <a:gd name="T89" fmla="*/ 1480 h 1850"/>
                  <a:gd name="T90" fmla="*/ 1177 w 1850"/>
                  <a:gd name="T91" fmla="*/ 1553 h 1850"/>
                  <a:gd name="T92" fmla="*/ 1194 w 1850"/>
                  <a:gd name="T93" fmla="*/ 1624 h 1850"/>
                  <a:gd name="T94" fmla="*/ 1227 w 1850"/>
                  <a:gd name="T95" fmla="*/ 1691 h 1850"/>
                  <a:gd name="T96" fmla="*/ 1273 w 1850"/>
                  <a:gd name="T97" fmla="*/ 1751 h 1850"/>
                  <a:gd name="T98" fmla="*/ 1304 w 1850"/>
                  <a:gd name="T99" fmla="*/ 1777 h 1850"/>
                  <a:gd name="T100" fmla="*/ 1353 w 1850"/>
                  <a:gd name="T101" fmla="*/ 1810 h 1850"/>
                  <a:gd name="T102" fmla="*/ 1406 w 1850"/>
                  <a:gd name="T103" fmla="*/ 1833 h 1850"/>
                  <a:gd name="T104" fmla="*/ 1462 w 1850"/>
                  <a:gd name="T105" fmla="*/ 1845 h 1850"/>
                  <a:gd name="T106" fmla="*/ 1519 w 1850"/>
                  <a:gd name="T107" fmla="*/ 1850 h 1850"/>
                  <a:gd name="T108" fmla="*/ 1375 w 1850"/>
                  <a:gd name="T109" fmla="*/ 1664 h 1850"/>
                  <a:gd name="T110" fmla="*/ 1827 w 1850"/>
                  <a:gd name="T111" fmla="*/ 1638 h 1850"/>
                  <a:gd name="T112" fmla="*/ 1841 w 1850"/>
                  <a:gd name="T113" fmla="*/ 1590 h 1850"/>
                  <a:gd name="T114" fmla="*/ 1850 w 1850"/>
                  <a:gd name="T115" fmla="*/ 1519 h 1850"/>
                  <a:gd name="T116" fmla="*/ 1844 w 1850"/>
                  <a:gd name="T117" fmla="*/ 1446 h 1850"/>
                  <a:gd name="T118" fmla="*/ 1822 w 1850"/>
                  <a:gd name="T119" fmla="*/ 1377 h 1850"/>
                  <a:gd name="T120" fmla="*/ 1785 w 1850"/>
                  <a:gd name="T121" fmla="*/ 1312 h 1850"/>
                  <a:gd name="T122" fmla="*/ 1751 w 1850"/>
                  <a:gd name="T123" fmla="*/ 1273 h 1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0" h="1850">
                    <a:moveTo>
                      <a:pt x="1751" y="1273"/>
                    </a:moveTo>
                    <a:lnTo>
                      <a:pt x="1751" y="1273"/>
                    </a:lnTo>
                    <a:lnTo>
                      <a:pt x="1732" y="1254"/>
                    </a:lnTo>
                    <a:lnTo>
                      <a:pt x="1712" y="1239"/>
                    </a:lnTo>
                    <a:lnTo>
                      <a:pt x="1692" y="1225"/>
                    </a:lnTo>
                    <a:lnTo>
                      <a:pt x="1671" y="1213"/>
                    </a:lnTo>
                    <a:lnTo>
                      <a:pt x="1647" y="1202"/>
                    </a:lnTo>
                    <a:lnTo>
                      <a:pt x="1626" y="1193"/>
                    </a:lnTo>
                    <a:lnTo>
                      <a:pt x="1603" y="1186"/>
                    </a:lnTo>
                    <a:lnTo>
                      <a:pt x="1578" y="1180"/>
                    </a:lnTo>
                    <a:lnTo>
                      <a:pt x="1555" y="1177"/>
                    </a:lnTo>
                    <a:lnTo>
                      <a:pt x="1530" y="1174"/>
                    </a:lnTo>
                    <a:lnTo>
                      <a:pt x="1507" y="1174"/>
                    </a:lnTo>
                    <a:lnTo>
                      <a:pt x="1482" y="1176"/>
                    </a:lnTo>
                    <a:lnTo>
                      <a:pt x="1457" y="1179"/>
                    </a:lnTo>
                    <a:lnTo>
                      <a:pt x="1434" y="1183"/>
                    </a:lnTo>
                    <a:lnTo>
                      <a:pt x="1411" y="1190"/>
                    </a:lnTo>
                    <a:lnTo>
                      <a:pt x="1388" y="1197"/>
                    </a:lnTo>
                    <a:lnTo>
                      <a:pt x="1087" y="899"/>
                    </a:lnTo>
                    <a:lnTo>
                      <a:pt x="1463" y="524"/>
                    </a:lnTo>
                    <a:lnTo>
                      <a:pt x="1567" y="509"/>
                    </a:lnTo>
                    <a:lnTo>
                      <a:pt x="1749" y="226"/>
                    </a:lnTo>
                    <a:lnTo>
                      <a:pt x="1649" y="125"/>
                    </a:lnTo>
                    <a:lnTo>
                      <a:pt x="1366" y="308"/>
                    </a:lnTo>
                    <a:lnTo>
                      <a:pt x="1352" y="413"/>
                    </a:lnTo>
                    <a:lnTo>
                      <a:pt x="976" y="787"/>
                    </a:lnTo>
                    <a:lnTo>
                      <a:pt x="651" y="463"/>
                    </a:lnTo>
                    <a:lnTo>
                      <a:pt x="651" y="463"/>
                    </a:lnTo>
                    <a:lnTo>
                      <a:pt x="660" y="439"/>
                    </a:lnTo>
                    <a:lnTo>
                      <a:pt x="667" y="416"/>
                    </a:lnTo>
                    <a:lnTo>
                      <a:pt x="671" y="391"/>
                    </a:lnTo>
                    <a:lnTo>
                      <a:pt x="674" y="368"/>
                    </a:lnTo>
                    <a:lnTo>
                      <a:pt x="676" y="343"/>
                    </a:lnTo>
                    <a:lnTo>
                      <a:pt x="676" y="319"/>
                    </a:lnTo>
                    <a:lnTo>
                      <a:pt x="673" y="295"/>
                    </a:lnTo>
                    <a:lnTo>
                      <a:pt x="670" y="271"/>
                    </a:lnTo>
                    <a:lnTo>
                      <a:pt x="664" y="247"/>
                    </a:lnTo>
                    <a:lnTo>
                      <a:pt x="656" y="224"/>
                    </a:lnTo>
                    <a:lnTo>
                      <a:pt x="648" y="201"/>
                    </a:lnTo>
                    <a:lnTo>
                      <a:pt x="637" y="179"/>
                    </a:lnTo>
                    <a:lnTo>
                      <a:pt x="625" y="158"/>
                    </a:lnTo>
                    <a:lnTo>
                      <a:pt x="611" y="138"/>
                    </a:lnTo>
                    <a:lnTo>
                      <a:pt x="594" y="118"/>
                    </a:lnTo>
                    <a:lnTo>
                      <a:pt x="577" y="97"/>
                    </a:lnTo>
                    <a:lnTo>
                      <a:pt x="577" y="97"/>
                    </a:lnTo>
                    <a:lnTo>
                      <a:pt x="554" y="77"/>
                    </a:lnTo>
                    <a:lnTo>
                      <a:pt x="529" y="57"/>
                    </a:lnTo>
                    <a:lnTo>
                      <a:pt x="503" y="42"/>
                    </a:lnTo>
                    <a:lnTo>
                      <a:pt x="475" y="28"/>
                    </a:lnTo>
                    <a:lnTo>
                      <a:pt x="447" y="17"/>
                    </a:lnTo>
                    <a:lnTo>
                      <a:pt x="418" y="9"/>
                    </a:lnTo>
                    <a:lnTo>
                      <a:pt x="388" y="3"/>
                    </a:lnTo>
                    <a:lnTo>
                      <a:pt x="359" y="0"/>
                    </a:lnTo>
                    <a:lnTo>
                      <a:pt x="501" y="142"/>
                    </a:lnTo>
                    <a:lnTo>
                      <a:pt x="439" y="371"/>
                    </a:lnTo>
                    <a:lnTo>
                      <a:pt x="210" y="433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9" y="260"/>
                    </a:lnTo>
                    <a:lnTo>
                      <a:pt x="5" y="282"/>
                    </a:lnTo>
                    <a:lnTo>
                      <a:pt x="2" y="305"/>
                    </a:lnTo>
                    <a:lnTo>
                      <a:pt x="0" y="326"/>
                    </a:lnTo>
                    <a:lnTo>
                      <a:pt x="0" y="350"/>
                    </a:lnTo>
                    <a:lnTo>
                      <a:pt x="2" y="371"/>
                    </a:lnTo>
                    <a:lnTo>
                      <a:pt x="5" y="394"/>
                    </a:lnTo>
                    <a:lnTo>
                      <a:pt x="9" y="416"/>
                    </a:lnTo>
                    <a:lnTo>
                      <a:pt x="15" y="438"/>
                    </a:lnTo>
                    <a:lnTo>
                      <a:pt x="23" y="459"/>
                    </a:lnTo>
                    <a:lnTo>
                      <a:pt x="32" y="481"/>
                    </a:lnTo>
                    <a:lnTo>
                      <a:pt x="42" y="501"/>
                    </a:lnTo>
                    <a:lnTo>
                      <a:pt x="54" y="521"/>
                    </a:lnTo>
                    <a:lnTo>
                      <a:pt x="68" y="540"/>
                    </a:lnTo>
                    <a:lnTo>
                      <a:pt x="82" y="558"/>
                    </a:lnTo>
                    <a:lnTo>
                      <a:pt x="99" y="575"/>
                    </a:lnTo>
                    <a:lnTo>
                      <a:pt x="99" y="575"/>
                    </a:lnTo>
                    <a:lnTo>
                      <a:pt x="118" y="594"/>
                    </a:lnTo>
                    <a:lnTo>
                      <a:pt x="138" y="609"/>
                    </a:lnTo>
                    <a:lnTo>
                      <a:pt x="159" y="623"/>
                    </a:lnTo>
                    <a:lnTo>
                      <a:pt x="179" y="636"/>
                    </a:lnTo>
                    <a:lnTo>
                      <a:pt x="203" y="647"/>
                    </a:lnTo>
                    <a:lnTo>
                      <a:pt x="226" y="656"/>
                    </a:lnTo>
                    <a:lnTo>
                      <a:pt x="249" y="664"/>
                    </a:lnTo>
                    <a:lnTo>
                      <a:pt x="272" y="668"/>
                    </a:lnTo>
                    <a:lnTo>
                      <a:pt x="295" y="673"/>
                    </a:lnTo>
                    <a:lnTo>
                      <a:pt x="320" y="674"/>
                    </a:lnTo>
                    <a:lnTo>
                      <a:pt x="345" y="674"/>
                    </a:lnTo>
                    <a:lnTo>
                      <a:pt x="368" y="673"/>
                    </a:lnTo>
                    <a:lnTo>
                      <a:pt x="393" y="670"/>
                    </a:lnTo>
                    <a:lnTo>
                      <a:pt x="416" y="665"/>
                    </a:lnTo>
                    <a:lnTo>
                      <a:pt x="439" y="659"/>
                    </a:lnTo>
                    <a:lnTo>
                      <a:pt x="463" y="651"/>
                    </a:lnTo>
                    <a:lnTo>
                      <a:pt x="749" y="937"/>
                    </a:lnTo>
                    <a:lnTo>
                      <a:pt x="138" y="1548"/>
                    </a:lnTo>
                    <a:lnTo>
                      <a:pt x="138" y="1548"/>
                    </a:lnTo>
                    <a:lnTo>
                      <a:pt x="130" y="1558"/>
                    </a:lnTo>
                    <a:lnTo>
                      <a:pt x="122" y="1568"/>
                    </a:lnTo>
                    <a:lnTo>
                      <a:pt x="116" y="1579"/>
                    </a:lnTo>
                    <a:lnTo>
                      <a:pt x="110" y="1590"/>
                    </a:lnTo>
                    <a:lnTo>
                      <a:pt x="107" y="1601"/>
                    </a:lnTo>
                    <a:lnTo>
                      <a:pt x="104" y="1613"/>
                    </a:lnTo>
                    <a:lnTo>
                      <a:pt x="102" y="1624"/>
                    </a:lnTo>
                    <a:lnTo>
                      <a:pt x="101" y="1637"/>
                    </a:lnTo>
                    <a:lnTo>
                      <a:pt x="102" y="1649"/>
                    </a:lnTo>
                    <a:lnTo>
                      <a:pt x="104" y="1661"/>
                    </a:lnTo>
                    <a:lnTo>
                      <a:pt x="107" y="1672"/>
                    </a:lnTo>
                    <a:lnTo>
                      <a:pt x="110" y="1684"/>
                    </a:lnTo>
                    <a:lnTo>
                      <a:pt x="116" y="1695"/>
                    </a:lnTo>
                    <a:lnTo>
                      <a:pt x="122" y="1706"/>
                    </a:lnTo>
                    <a:lnTo>
                      <a:pt x="130" y="1717"/>
                    </a:lnTo>
                    <a:lnTo>
                      <a:pt x="138" y="1726"/>
                    </a:lnTo>
                    <a:lnTo>
                      <a:pt x="148" y="1737"/>
                    </a:lnTo>
                    <a:lnTo>
                      <a:pt x="148" y="1737"/>
                    </a:lnTo>
                    <a:lnTo>
                      <a:pt x="159" y="1746"/>
                    </a:lnTo>
                    <a:lnTo>
                      <a:pt x="169" y="1753"/>
                    </a:lnTo>
                    <a:lnTo>
                      <a:pt x="179" y="1759"/>
                    </a:lnTo>
                    <a:lnTo>
                      <a:pt x="190" y="1765"/>
                    </a:lnTo>
                    <a:lnTo>
                      <a:pt x="203" y="1768"/>
                    </a:lnTo>
                    <a:lnTo>
                      <a:pt x="213" y="1771"/>
                    </a:lnTo>
                    <a:lnTo>
                      <a:pt x="226" y="1773"/>
                    </a:lnTo>
                    <a:lnTo>
                      <a:pt x="238" y="1774"/>
                    </a:lnTo>
                    <a:lnTo>
                      <a:pt x="251" y="1773"/>
                    </a:lnTo>
                    <a:lnTo>
                      <a:pt x="261" y="1771"/>
                    </a:lnTo>
                    <a:lnTo>
                      <a:pt x="274" y="1768"/>
                    </a:lnTo>
                    <a:lnTo>
                      <a:pt x="285" y="1765"/>
                    </a:lnTo>
                    <a:lnTo>
                      <a:pt x="297" y="1759"/>
                    </a:lnTo>
                    <a:lnTo>
                      <a:pt x="308" y="1753"/>
                    </a:lnTo>
                    <a:lnTo>
                      <a:pt x="317" y="1746"/>
                    </a:lnTo>
                    <a:lnTo>
                      <a:pt x="326" y="1737"/>
                    </a:lnTo>
                    <a:lnTo>
                      <a:pt x="937" y="1126"/>
                    </a:lnTo>
                    <a:lnTo>
                      <a:pt x="1199" y="1386"/>
                    </a:lnTo>
                    <a:lnTo>
                      <a:pt x="1199" y="1386"/>
                    </a:lnTo>
                    <a:lnTo>
                      <a:pt x="1191" y="1409"/>
                    </a:lnTo>
                    <a:lnTo>
                      <a:pt x="1183" y="1434"/>
                    </a:lnTo>
                    <a:lnTo>
                      <a:pt x="1179" y="1457"/>
                    </a:lnTo>
                    <a:lnTo>
                      <a:pt x="1176" y="1480"/>
                    </a:lnTo>
                    <a:lnTo>
                      <a:pt x="1174" y="1505"/>
                    </a:lnTo>
                    <a:lnTo>
                      <a:pt x="1176" y="1530"/>
                    </a:lnTo>
                    <a:lnTo>
                      <a:pt x="1177" y="1553"/>
                    </a:lnTo>
                    <a:lnTo>
                      <a:pt x="1182" y="1578"/>
                    </a:lnTo>
                    <a:lnTo>
                      <a:pt x="1186" y="1601"/>
                    </a:lnTo>
                    <a:lnTo>
                      <a:pt x="1194" y="1624"/>
                    </a:lnTo>
                    <a:lnTo>
                      <a:pt x="1203" y="1647"/>
                    </a:lnTo>
                    <a:lnTo>
                      <a:pt x="1214" y="1669"/>
                    </a:lnTo>
                    <a:lnTo>
                      <a:pt x="1227" y="1691"/>
                    </a:lnTo>
                    <a:lnTo>
                      <a:pt x="1241" y="1712"/>
                    </a:lnTo>
                    <a:lnTo>
                      <a:pt x="1256" y="1732"/>
                    </a:lnTo>
                    <a:lnTo>
                      <a:pt x="1273" y="1751"/>
                    </a:lnTo>
                    <a:lnTo>
                      <a:pt x="1273" y="1751"/>
                    </a:lnTo>
                    <a:lnTo>
                      <a:pt x="1289" y="1765"/>
                    </a:lnTo>
                    <a:lnTo>
                      <a:pt x="1304" y="1777"/>
                    </a:lnTo>
                    <a:lnTo>
                      <a:pt x="1319" y="1790"/>
                    </a:lnTo>
                    <a:lnTo>
                      <a:pt x="1336" y="1801"/>
                    </a:lnTo>
                    <a:lnTo>
                      <a:pt x="1353" y="1810"/>
                    </a:lnTo>
                    <a:lnTo>
                      <a:pt x="1370" y="1819"/>
                    </a:lnTo>
                    <a:lnTo>
                      <a:pt x="1389" y="1827"/>
                    </a:lnTo>
                    <a:lnTo>
                      <a:pt x="1406" y="1833"/>
                    </a:lnTo>
                    <a:lnTo>
                      <a:pt x="1425" y="1838"/>
                    </a:lnTo>
                    <a:lnTo>
                      <a:pt x="1443" y="1842"/>
                    </a:lnTo>
                    <a:lnTo>
                      <a:pt x="1462" y="1845"/>
                    </a:lnTo>
                    <a:lnTo>
                      <a:pt x="1482" y="1848"/>
                    </a:lnTo>
                    <a:lnTo>
                      <a:pt x="1500" y="1848"/>
                    </a:lnTo>
                    <a:lnTo>
                      <a:pt x="1519" y="1850"/>
                    </a:lnTo>
                    <a:lnTo>
                      <a:pt x="1539" y="1848"/>
                    </a:lnTo>
                    <a:lnTo>
                      <a:pt x="1558" y="1847"/>
                    </a:lnTo>
                    <a:lnTo>
                      <a:pt x="1375" y="1664"/>
                    </a:lnTo>
                    <a:lnTo>
                      <a:pt x="1426" y="1476"/>
                    </a:lnTo>
                    <a:lnTo>
                      <a:pt x="1615" y="1426"/>
                    </a:lnTo>
                    <a:lnTo>
                      <a:pt x="1827" y="1638"/>
                    </a:lnTo>
                    <a:lnTo>
                      <a:pt x="1827" y="1638"/>
                    </a:lnTo>
                    <a:lnTo>
                      <a:pt x="1835" y="1615"/>
                    </a:lnTo>
                    <a:lnTo>
                      <a:pt x="1841" y="1590"/>
                    </a:lnTo>
                    <a:lnTo>
                      <a:pt x="1845" y="1567"/>
                    </a:lnTo>
                    <a:lnTo>
                      <a:pt x="1848" y="1542"/>
                    </a:lnTo>
                    <a:lnTo>
                      <a:pt x="1850" y="1519"/>
                    </a:lnTo>
                    <a:lnTo>
                      <a:pt x="1850" y="1494"/>
                    </a:lnTo>
                    <a:lnTo>
                      <a:pt x="1848" y="1471"/>
                    </a:lnTo>
                    <a:lnTo>
                      <a:pt x="1844" y="1446"/>
                    </a:lnTo>
                    <a:lnTo>
                      <a:pt x="1839" y="1423"/>
                    </a:lnTo>
                    <a:lnTo>
                      <a:pt x="1831" y="1400"/>
                    </a:lnTo>
                    <a:lnTo>
                      <a:pt x="1822" y="1377"/>
                    </a:lnTo>
                    <a:lnTo>
                      <a:pt x="1811" y="1353"/>
                    </a:lnTo>
                    <a:lnTo>
                      <a:pt x="1799" y="1332"/>
                    </a:lnTo>
                    <a:lnTo>
                      <a:pt x="1785" y="1312"/>
                    </a:lnTo>
                    <a:lnTo>
                      <a:pt x="1770" y="1292"/>
                    </a:lnTo>
                    <a:lnTo>
                      <a:pt x="1751" y="1273"/>
                    </a:lnTo>
                    <a:lnTo>
                      <a:pt x="1751" y="1273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58" name="Freeform 32">
                <a:extLst>
                  <a:ext uri="{FF2B5EF4-FFF2-40B4-BE49-F238E27FC236}">
                    <a16:creationId xmlns:a16="http://schemas.microsoft.com/office/drawing/2014/main" id="{7D8DE47B-8778-F360-F804-2DE965736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613" y="1639193"/>
                <a:ext cx="319636" cy="325447"/>
              </a:xfrm>
              <a:custGeom>
                <a:avLst/>
                <a:gdLst>
                  <a:gd name="T0" fmla="*/ 504 w 825"/>
                  <a:gd name="T1" fmla="*/ 517 h 840"/>
                  <a:gd name="T2" fmla="*/ 532 w 825"/>
                  <a:gd name="T3" fmla="*/ 493 h 840"/>
                  <a:gd name="T4" fmla="*/ 570 w 825"/>
                  <a:gd name="T5" fmla="*/ 447 h 840"/>
                  <a:gd name="T6" fmla="*/ 596 w 825"/>
                  <a:gd name="T7" fmla="*/ 387 h 840"/>
                  <a:gd name="T8" fmla="*/ 612 w 825"/>
                  <a:gd name="T9" fmla="*/ 385 h 840"/>
                  <a:gd name="T10" fmla="*/ 634 w 825"/>
                  <a:gd name="T11" fmla="*/ 370 h 840"/>
                  <a:gd name="T12" fmla="*/ 649 w 825"/>
                  <a:gd name="T13" fmla="*/ 339 h 840"/>
                  <a:gd name="T14" fmla="*/ 651 w 825"/>
                  <a:gd name="T15" fmla="*/ 315 h 840"/>
                  <a:gd name="T16" fmla="*/ 642 w 825"/>
                  <a:gd name="T17" fmla="*/ 284 h 840"/>
                  <a:gd name="T18" fmla="*/ 623 w 825"/>
                  <a:gd name="T19" fmla="*/ 268 h 840"/>
                  <a:gd name="T20" fmla="*/ 616 w 825"/>
                  <a:gd name="T21" fmla="*/ 268 h 840"/>
                  <a:gd name="T22" fmla="*/ 625 w 825"/>
                  <a:gd name="T23" fmla="*/ 191 h 840"/>
                  <a:gd name="T24" fmla="*/ 609 w 825"/>
                  <a:gd name="T25" fmla="*/ 114 h 840"/>
                  <a:gd name="T26" fmla="*/ 587 w 825"/>
                  <a:gd name="T27" fmla="*/ 73 h 840"/>
                  <a:gd name="T28" fmla="*/ 546 w 825"/>
                  <a:gd name="T29" fmla="*/ 38 h 840"/>
                  <a:gd name="T30" fmla="*/ 495 w 825"/>
                  <a:gd name="T31" fmla="*/ 13 h 840"/>
                  <a:gd name="T32" fmla="*/ 440 w 825"/>
                  <a:gd name="T33" fmla="*/ 0 h 840"/>
                  <a:gd name="T34" fmla="*/ 389 w 825"/>
                  <a:gd name="T35" fmla="*/ 2 h 840"/>
                  <a:gd name="T36" fmla="*/ 345 w 825"/>
                  <a:gd name="T37" fmla="*/ 18 h 840"/>
                  <a:gd name="T38" fmla="*/ 323 w 825"/>
                  <a:gd name="T39" fmla="*/ 35 h 840"/>
                  <a:gd name="T40" fmla="*/ 306 w 825"/>
                  <a:gd name="T41" fmla="*/ 70 h 840"/>
                  <a:gd name="T42" fmla="*/ 271 w 825"/>
                  <a:gd name="T43" fmla="*/ 81 h 840"/>
                  <a:gd name="T44" fmla="*/ 227 w 825"/>
                  <a:gd name="T45" fmla="*/ 117 h 840"/>
                  <a:gd name="T46" fmla="*/ 198 w 825"/>
                  <a:gd name="T47" fmla="*/ 169 h 840"/>
                  <a:gd name="T48" fmla="*/ 191 w 825"/>
                  <a:gd name="T49" fmla="*/ 213 h 840"/>
                  <a:gd name="T50" fmla="*/ 200 w 825"/>
                  <a:gd name="T51" fmla="*/ 271 h 840"/>
                  <a:gd name="T52" fmla="*/ 180 w 825"/>
                  <a:gd name="T53" fmla="*/ 286 h 840"/>
                  <a:gd name="T54" fmla="*/ 174 w 825"/>
                  <a:gd name="T55" fmla="*/ 315 h 840"/>
                  <a:gd name="T56" fmla="*/ 176 w 825"/>
                  <a:gd name="T57" fmla="*/ 339 h 840"/>
                  <a:gd name="T58" fmla="*/ 191 w 825"/>
                  <a:gd name="T59" fmla="*/ 370 h 840"/>
                  <a:gd name="T60" fmla="*/ 213 w 825"/>
                  <a:gd name="T61" fmla="*/ 385 h 840"/>
                  <a:gd name="T62" fmla="*/ 229 w 825"/>
                  <a:gd name="T63" fmla="*/ 387 h 840"/>
                  <a:gd name="T64" fmla="*/ 253 w 825"/>
                  <a:gd name="T65" fmla="*/ 447 h 840"/>
                  <a:gd name="T66" fmla="*/ 290 w 825"/>
                  <a:gd name="T67" fmla="*/ 493 h 840"/>
                  <a:gd name="T68" fmla="*/ 321 w 825"/>
                  <a:gd name="T69" fmla="*/ 596 h 840"/>
                  <a:gd name="T70" fmla="*/ 128 w 825"/>
                  <a:gd name="T71" fmla="*/ 656 h 840"/>
                  <a:gd name="T72" fmla="*/ 59 w 825"/>
                  <a:gd name="T73" fmla="*/ 697 h 840"/>
                  <a:gd name="T74" fmla="*/ 11 w 825"/>
                  <a:gd name="T75" fmla="*/ 777 h 840"/>
                  <a:gd name="T76" fmla="*/ 0 w 825"/>
                  <a:gd name="T77" fmla="*/ 840 h 840"/>
                  <a:gd name="T78" fmla="*/ 823 w 825"/>
                  <a:gd name="T79" fmla="*/ 825 h 840"/>
                  <a:gd name="T80" fmla="*/ 801 w 825"/>
                  <a:gd name="T81" fmla="*/ 748 h 840"/>
                  <a:gd name="T82" fmla="*/ 739 w 825"/>
                  <a:gd name="T83" fmla="*/ 678 h 840"/>
                  <a:gd name="T84" fmla="*/ 682 w 825"/>
                  <a:gd name="T85" fmla="*/ 64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25" h="840">
                    <a:moveTo>
                      <a:pt x="682" y="649"/>
                    </a:moveTo>
                    <a:lnTo>
                      <a:pt x="504" y="596"/>
                    </a:lnTo>
                    <a:lnTo>
                      <a:pt x="504" y="517"/>
                    </a:lnTo>
                    <a:lnTo>
                      <a:pt x="504" y="517"/>
                    </a:lnTo>
                    <a:lnTo>
                      <a:pt x="519" y="506"/>
                    </a:lnTo>
                    <a:lnTo>
                      <a:pt x="532" y="493"/>
                    </a:lnTo>
                    <a:lnTo>
                      <a:pt x="548" y="480"/>
                    </a:lnTo>
                    <a:lnTo>
                      <a:pt x="559" y="464"/>
                    </a:lnTo>
                    <a:lnTo>
                      <a:pt x="570" y="447"/>
                    </a:lnTo>
                    <a:lnTo>
                      <a:pt x="581" y="427"/>
                    </a:lnTo>
                    <a:lnTo>
                      <a:pt x="590" y="409"/>
                    </a:lnTo>
                    <a:lnTo>
                      <a:pt x="596" y="387"/>
                    </a:lnTo>
                    <a:lnTo>
                      <a:pt x="596" y="387"/>
                    </a:lnTo>
                    <a:lnTo>
                      <a:pt x="603" y="387"/>
                    </a:lnTo>
                    <a:lnTo>
                      <a:pt x="612" y="385"/>
                    </a:lnTo>
                    <a:lnTo>
                      <a:pt x="620" y="383"/>
                    </a:lnTo>
                    <a:lnTo>
                      <a:pt x="627" y="376"/>
                    </a:lnTo>
                    <a:lnTo>
                      <a:pt x="634" y="370"/>
                    </a:lnTo>
                    <a:lnTo>
                      <a:pt x="640" y="361"/>
                    </a:lnTo>
                    <a:lnTo>
                      <a:pt x="645" y="350"/>
                    </a:lnTo>
                    <a:lnTo>
                      <a:pt x="649" y="339"/>
                    </a:lnTo>
                    <a:lnTo>
                      <a:pt x="649" y="339"/>
                    </a:lnTo>
                    <a:lnTo>
                      <a:pt x="649" y="326"/>
                    </a:lnTo>
                    <a:lnTo>
                      <a:pt x="651" y="315"/>
                    </a:lnTo>
                    <a:lnTo>
                      <a:pt x="649" y="304"/>
                    </a:lnTo>
                    <a:lnTo>
                      <a:pt x="647" y="293"/>
                    </a:lnTo>
                    <a:lnTo>
                      <a:pt x="642" y="284"/>
                    </a:lnTo>
                    <a:lnTo>
                      <a:pt x="638" y="277"/>
                    </a:lnTo>
                    <a:lnTo>
                      <a:pt x="631" y="273"/>
                    </a:lnTo>
                    <a:lnTo>
                      <a:pt x="623" y="268"/>
                    </a:lnTo>
                    <a:lnTo>
                      <a:pt x="623" y="268"/>
                    </a:lnTo>
                    <a:lnTo>
                      <a:pt x="616" y="268"/>
                    </a:lnTo>
                    <a:lnTo>
                      <a:pt x="616" y="268"/>
                    </a:lnTo>
                    <a:lnTo>
                      <a:pt x="623" y="244"/>
                    </a:lnTo>
                    <a:lnTo>
                      <a:pt x="625" y="218"/>
                    </a:lnTo>
                    <a:lnTo>
                      <a:pt x="625" y="191"/>
                    </a:lnTo>
                    <a:lnTo>
                      <a:pt x="623" y="165"/>
                    </a:lnTo>
                    <a:lnTo>
                      <a:pt x="618" y="139"/>
                    </a:lnTo>
                    <a:lnTo>
                      <a:pt x="609" y="114"/>
                    </a:lnTo>
                    <a:lnTo>
                      <a:pt x="601" y="92"/>
                    </a:lnTo>
                    <a:lnTo>
                      <a:pt x="587" y="73"/>
                    </a:lnTo>
                    <a:lnTo>
                      <a:pt x="587" y="73"/>
                    </a:lnTo>
                    <a:lnTo>
                      <a:pt x="574" y="59"/>
                    </a:lnTo>
                    <a:lnTo>
                      <a:pt x="559" y="49"/>
                    </a:lnTo>
                    <a:lnTo>
                      <a:pt x="546" y="38"/>
                    </a:lnTo>
                    <a:lnTo>
                      <a:pt x="528" y="29"/>
                    </a:lnTo>
                    <a:lnTo>
                      <a:pt x="510" y="20"/>
                    </a:lnTo>
                    <a:lnTo>
                      <a:pt x="495" y="13"/>
                    </a:lnTo>
                    <a:lnTo>
                      <a:pt x="475" y="7"/>
                    </a:lnTo>
                    <a:lnTo>
                      <a:pt x="458" y="2"/>
                    </a:lnTo>
                    <a:lnTo>
                      <a:pt x="440" y="0"/>
                    </a:lnTo>
                    <a:lnTo>
                      <a:pt x="422" y="0"/>
                    </a:lnTo>
                    <a:lnTo>
                      <a:pt x="405" y="0"/>
                    </a:lnTo>
                    <a:lnTo>
                      <a:pt x="389" y="2"/>
                    </a:lnTo>
                    <a:lnTo>
                      <a:pt x="374" y="7"/>
                    </a:lnTo>
                    <a:lnTo>
                      <a:pt x="359" y="11"/>
                    </a:lnTo>
                    <a:lnTo>
                      <a:pt x="345" y="18"/>
                    </a:lnTo>
                    <a:lnTo>
                      <a:pt x="332" y="27"/>
                    </a:lnTo>
                    <a:lnTo>
                      <a:pt x="332" y="27"/>
                    </a:lnTo>
                    <a:lnTo>
                      <a:pt x="323" y="35"/>
                    </a:lnTo>
                    <a:lnTo>
                      <a:pt x="317" y="46"/>
                    </a:lnTo>
                    <a:lnTo>
                      <a:pt x="310" y="57"/>
                    </a:lnTo>
                    <a:lnTo>
                      <a:pt x="306" y="70"/>
                    </a:lnTo>
                    <a:lnTo>
                      <a:pt x="306" y="70"/>
                    </a:lnTo>
                    <a:lnTo>
                      <a:pt x="288" y="75"/>
                    </a:lnTo>
                    <a:lnTo>
                      <a:pt x="271" y="81"/>
                    </a:lnTo>
                    <a:lnTo>
                      <a:pt x="255" y="90"/>
                    </a:lnTo>
                    <a:lnTo>
                      <a:pt x="240" y="101"/>
                    </a:lnTo>
                    <a:lnTo>
                      <a:pt x="227" y="117"/>
                    </a:lnTo>
                    <a:lnTo>
                      <a:pt x="216" y="132"/>
                    </a:lnTo>
                    <a:lnTo>
                      <a:pt x="205" y="150"/>
                    </a:lnTo>
                    <a:lnTo>
                      <a:pt x="198" y="169"/>
                    </a:lnTo>
                    <a:lnTo>
                      <a:pt x="198" y="169"/>
                    </a:lnTo>
                    <a:lnTo>
                      <a:pt x="194" y="189"/>
                    </a:lnTo>
                    <a:lnTo>
                      <a:pt x="191" y="213"/>
                    </a:lnTo>
                    <a:lnTo>
                      <a:pt x="196" y="240"/>
                    </a:lnTo>
                    <a:lnTo>
                      <a:pt x="200" y="271"/>
                    </a:lnTo>
                    <a:lnTo>
                      <a:pt x="200" y="271"/>
                    </a:lnTo>
                    <a:lnTo>
                      <a:pt x="194" y="273"/>
                    </a:lnTo>
                    <a:lnTo>
                      <a:pt x="187" y="279"/>
                    </a:lnTo>
                    <a:lnTo>
                      <a:pt x="180" y="286"/>
                    </a:lnTo>
                    <a:lnTo>
                      <a:pt x="178" y="295"/>
                    </a:lnTo>
                    <a:lnTo>
                      <a:pt x="174" y="304"/>
                    </a:lnTo>
                    <a:lnTo>
                      <a:pt x="174" y="315"/>
                    </a:lnTo>
                    <a:lnTo>
                      <a:pt x="174" y="326"/>
                    </a:lnTo>
                    <a:lnTo>
                      <a:pt x="176" y="339"/>
                    </a:lnTo>
                    <a:lnTo>
                      <a:pt x="176" y="339"/>
                    </a:lnTo>
                    <a:lnTo>
                      <a:pt x="180" y="350"/>
                    </a:lnTo>
                    <a:lnTo>
                      <a:pt x="185" y="361"/>
                    </a:lnTo>
                    <a:lnTo>
                      <a:pt x="191" y="370"/>
                    </a:lnTo>
                    <a:lnTo>
                      <a:pt x="198" y="376"/>
                    </a:lnTo>
                    <a:lnTo>
                      <a:pt x="205" y="383"/>
                    </a:lnTo>
                    <a:lnTo>
                      <a:pt x="213" y="385"/>
                    </a:lnTo>
                    <a:lnTo>
                      <a:pt x="220" y="387"/>
                    </a:lnTo>
                    <a:lnTo>
                      <a:pt x="229" y="387"/>
                    </a:lnTo>
                    <a:lnTo>
                      <a:pt x="229" y="387"/>
                    </a:lnTo>
                    <a:lnTo>
                      <a:pt x="235" y="409"/>
                    </a:lnTo>
                    <a:lnTo>
                      <a:pt x="244" y="427"/>
                    </a:lnTo>
                    <a:lnTo>
                      <a:pt x="253" y="447"/>
                    </a:lnTo>
                    <a:lnTo>
                      <a:pt x="264" y="464"/>
                    </a:lnTo>
                    <a:lnTo>
                      <a:pt x="277" y="480"/>
                    </a:lnTo>
                    <a:lnTo>
                      <a:pt x="290" y="493"/>
                    </a:lnTo>
                    <a:lnTo>
                      <a:pt x="306" y="506"/>
                    </a:lnTo>
                    <a:lnTo>
                      <a:pt x="321" y="517"/>
                    </a:lnTo>
                    <a:lnTo>
                      <a:pt x="321" y="596"/>
                    </a:lnTo>
                    <a:lnTo>
                      <a:pt x="143" y="649"/>
                    </a:lnTo>
                    <a:lnTo>
                      <a:pt x="143" y="649"/>
                    </a:lnTo>
                    <a:lnTo>
                      <a:pt x="128" y="656"/>
                    </a:lnTo>
                    <a:lnTo>
                      <a:pt x="112" y="662"/>
                    </a:lnTo>
                    <a:lnTo>
                      <a:pt x="86" y="678"/>
                    </a:lnTo>
                    <a:lnTo>
                      <a:pt x="59" y="697"/>
                    </a:lnTo>
                    <a:lnTo>
                      <a:pt x="40" y="722"/>
                    </a:lnTo>
                    <a:lnTo>
                      <a:pt x="22" y="748"/>
                    </a:lnTo>
                    <a:lnTo>
                      <a:pt x="11" y="777"/>
                    </a:lnTo>
                    <a:lnTo>
                      <a:pt x="2" y="807"/>
                    </a:lnTo>
                    <a:lnTo>
                      <a:pt x="0" y="825"/>
                    </a:lnTo>
                    <a:lnTo>
                      <a:pt x="0" y="840"/>
                    </a:lnTo>
                    <a:lnTo>
                      <a:pt x="825" y="840"/>
                    </a:lnTo>
                    <a:lnTo>
                      <a:pt x="825" y="840"/>
                    </a:lnTo>
                    <a:lnTo>
                      <a:pt x="823" y="825"/>
                    </a:lnTo>
                    <a:lnTo>
                      <a:pt x="821" y="807"/>
                    </a:lnTo>
                    <a:lnTo>
                      <a:pt x="814" y="777"/>
                    </a:lnTo>
                    <a:lnTo>
                      <a:pt x="801" y="748"/>
                    </a:lnTo>
                    <a:lnTo>
                      <a:pt x="785" y="722"/>
                    </a:lnTo>
                    <a:lnTo>
                      <a:pt x="763" y="697"/>
                    </a:lnTo>
                    <a:lnTo>
                      <a:pt x="739" y="678"/>
                    </a:lnTo>
                    <a:lnTo>
                      <a:pt x="713" y="662"/>
                    </a:lnTo>
                    <a:lnTo>
                      <a:pt x="697" y="656"/>
                    </a:lnTo>
                    <a:lnTo>
                      <a:pt x="682" y="649"/>
                    </a:lnTo>
                    <a:lnTo>
                      <a:pt x="682" y="649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r>
                  <a:rPr lang="en-US" altLang="ko-KR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rPr>
                  <a:t> </a:t>
                </a:r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</p:grpSp>
      <p:sp>
        <p:nvSpPr>
          <p:cNvPr id="357" name="사각형: 둥근 위쪽 모서리 356">
            <a:extLst>
              <a:ext uri="{FF2B5EF4-FFF2-40B4-BE49-F238E27FC236}">
                <a16:creationId xmlns:a16="http://schemas.microsoft.com/office/drawing/2014/main" id="{53FE7D18-D70F-E274-5417-F29E61590346}"/>
              </a:ext>
            </a:extLst>
          </p:cNvPr>
          <p:cNvSpPr/>
          <p:nvPr/>
        </p:nvSpPr>
        <p:spPr>
          <a:xfrm>
            <a:off x="394628" y="2753485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 dirty="0">
                <a:solidFill>
                  <a:srgbClr val="FFFFFF"/>
                </a:solidFill>
                <a:sym typeface="맑은 고딕"/>
              </a:rPr>
              <a:t>자재 이송 자동화로 작업자 의존도와 물류 정체를 최소화</a:t>
            </a:r>
          </a:p>
        </p:txBody>
      </p:sp>
      <p:grpSp>
        <p:nvGrpSpPr>
          <p:cNvPr id="371" name="그룹 370">
            <a:extLst>
              <a:ext uri="{FF2B5EF4-FFF2-40B4-BE49-F238E27FC236}">
                <a16:creationId xmlns:a16="http://schemas.microsoft.com/office/drawing/2014/main" id="{4228E93B-F5C9-ABE3-6B43-11A49E436C32}"/>
              </a:ext>
            </a:extLst>
          </p:cNvPr>
          <p:cNvGrpSpPr/>
          <p:nvPr/>
        </p:nvGrpSpPr>
        <p:grpSpPr>
          <a:xfrm>
            <a:off x="376292" y="2093070"/>
            <a:ext cx="2807388" cy="586447"/>
            <a:chOff x="7838704" y="2168762"/>
            <a:chExt cx="2807388" cy="586447"/>
          </a:xfrm>
        </p:grpSpPr>
        <p:grpSp>
          <p:nvGrpSpPr>
            <p:cNvPr id="360" name="그룹 381">
              <a:extLst>
                <a:ext uri="{FF2B5EF4-FFF2-40B4-BE49-F238E27FC236}">
                  <a16:creationId xmlns:a16="http://schemas.microsoft.com/office/drawing/2014/main" id="{652CD6A3-D036-EF60-6BE1-91D0098E1DED}"/>
                </a:ext>
              </a:extLst>
            </p:cNvPr>
            <p:cNvGrpSpPr/>
            <p:nvPr/>
          </p:nvGrpSpPr>
          <p:grpSpPr>
            <a:xfrm>
              <a:off x="10204195" y="2324620"/>
              <a:ext cx="441897" cy="325447"/>
              <a:chOff x="5965108" y="1725240"/>
              <a:chExt cx="528441" cy="38918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369" name="Freeform 5">
                <a:extLst>
                  <a:ext uri="{FF2B5EF4-FFF2-40B4-BE49-F238E27FC236}">
                    <a16:creationId xmlns:a16="http://schemas.microsoft.com/office/drawing/2014/main" id="{08983C87-76FC-7647-0A4D-CD694E8B8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951" y="1742550"/>
                <a:ext cx="222598" cy="222599"/>
              </a:xfrm>
              <a:custGeom>
                <a:avLst/>
                <a:gdLst>
                  <a:gd name="T0" fmla="*/ 1732 w 1850"/>
                  <a:gd name="T1" fmla="*/ 1254 h 1850"/>
                  <a:gd name="T2" fmla="*/ 1671 w 1850"/>
                  <a:gd name="T3" fmla="*/ 1213 h 1850"/>
                  <a:gd name="T4" fmla="*/ 1603 w 1850"/>
                  <a:gd name="T5" fmla="*/ 1186 h 1850"/>
                  <a:gd name="T6" fmla="*/ 1530 w 1850"/>
                  <a:gd name="T7" fmla="*/ 1174 h 1850"/>
                  <a:gd name="T8" fmla="*/ 1457 w 1850"/>
                  <a:gd name="T9" fmla="*/ 1179 h 1850"/>
                  <a:gd name="T10" fmla="*/ 1388 w 1850"/>
                  <a:gd name="T11" fmla="*/ 1197 h 1850"/>
                  <a:gd name="T12" fmla="*/ 1567 w 1850"/>
                  <a:gd name="T13" fmla="*/ 509 h 1850"/>
                  <a:gd name="T14" fmla="*/ 1366 w 1850"/>
                  <a:gd name="T15" fmla="*/ 308 h 1850"/>
                  <a:gd name="T16" fmla="*/ 651 w 1850"/>
                  <a:gd name="T17" fmla="*/ 463 h 1850"/>
                  <a:gd name="T18" fmla="*/ 667 w 1850"/>
                  <a:gd name="T19" fmla="*/ 416 h 1850"/>
                  <a:gd name="T20" fmla="*/ 676 w 1850"/>
                  <a:gd name="T21" fmla="*/ 343 h 1850"/>
                  <a:gd name="T22" fmla="*/ 670 w 1850"/>
                  <a:gd name="T23" fmla="*/ 271 h 1850"/>
                  <a:gd name="T24" fmla="*/ 648 w 1850"/>
                  <a:gd name="T25" fmla="*/ 201 h 1850"/>
                  <a:gd name="T26" fmla="*/ 611 w 1850"/>
                  <a:gd name="T27" fmla="*/ 138 h 1850"/>
                  <a:gd name="T28" fmla="*/ 577 w 1850"/>
                  <a:gd name="T29" fmla="*/ 97 h 1850"/>
                  <a:gd name="T30" fmla="*/ 503 w 1850"/>
                  <a:gd name="T31" fmla="*/ 42 h 1850"/>
                  <a:gd name="T32" fmla="*/ 418 w 1850"/>
                  <a:gd name="T33" fmla="*/ 9 h 1850"/>
                  <a:gd name="T34" fmla="*/ 501 w 1850"/>
                  <a:gd name="T35" fmla="*/ 142 h 1850"/>
                  <a:gd name="T36" fmla="*/ 14 w 1850"/>
                  <a:gd name="T37" fmla="*/ 238 h 1850"/>
                  <a:gd name="T38" fmla="*/ 5 w 1850"/>
                  <a:gd name="T39" fmla="*/ 282 h 1850"/>
                  <a:gd name="T40" fmla="*/ 0 w 1850"/>
                  <a:gd name="T41" fmla="*/ 350 h 1850"/>
                  <a:gd name="T42" fmla="*/ 9 w 1850"/>
                  <a:gd name="T43" fmla="*/ 416 h 1850"/>
                  <a:gd name="T44" fmla="*/ 32 w 1850"/>
                  <a:gd name="T45" fmla="*/ 481 h 1850"/>
                  <a:gd name="T46" fmla="*/ 68 w 1850"/>
                  <a:gd name="T47" fmla="*/ 540 h 1850"/>
                  <a:gd name="T48" fmla="*/ 99 w 1850"/>
                  <a:gd name="T49" fmla="*/ 575 h 1850"/>
                  <a:gd name="T50" fmla="*/ 159 w 1850"/>
                  <a:gd name="T51" fmla="*/ 623 h 1850"/>
                  <a:gd name="T52" fmla="*/ 226 w 1850"/>
                  <a:gd name="T53" fmla="*/ 656 h 1850"/>
                  <a:gd name="T54" fmla="*/ 295 w 1850"/>
                  <a:gd name="T55" fmla="*/ 673 h 1850"/>
                  <a:gd name="T56" fmla="*/ 368 w 1850"/>
                  <a:gd name="T57" fmla="*/ 673 h 1850"/>
                  <a:gd name="T58" fmla="*/ 439 w 1850"/>
                  <a:gd name="T59" fmla="*/ 659 h 1850"/>
                  <a:gd name="T60" fmla="*/ 138 w 1850"/>
                  <a:gd name="T61" fmla="*/ 1548 h 1850"/>
                  <a:gd name="T62" fmla="*/ 122 w 1850"/>
                  <a:gd name="T63" fmla="*/ 1568 h 1850"/>
                  <a:gd name="T64" fmla="*/ 107 w 1850"/>
                  <a:gd name="T65" fmla="*/ 1601 h 1850"/>
                  <a:gd name="T66" fmla="*/ 101 w 1850"/>
                  <a:gd name="T67" fmla="*/ 1637 h 1850"/>
                  <a:gd name="T68" fmla="*/ 107 w 1850"/>
                  <a:gd name="T69" fmla="*/ 1672 h 1850"/>
                  <a:gd name="T70" fmla="*/ 122 w 1850"/>
                  <a:gd name="T71" fmla="*/ 1706 h 1850"/>
                  <a:gd name="T72" fmla="*/ 148 w 1850"/>
                  <a:gd name="T73" fmla="*/ 1737 h 1850"/>
                  <a:gd name="T74" fmla="*/ 169 w 1850"/>
                  <a:gd name="T75" fmla="*/ 1753 h 1850"/>
                  <a:gd name="T76" fmla="*/ 203 w 1850"/>
                  <a:gd name="T77" fmla="*/ 1768 h 1850"/>
                  <a:gd name="T78" fmla="*/ 238 w 1850"/>
                  <a:gd name="T79" fmla="*/ 1774 h 1850"/>
                  <a:gd name="T80" fmla="*/ 274 w 1850"/>
                  <a:gd name="T81" fmla="*/ 1768 h 1850"/>
                  <a:gd name="T82" fmla="*/ 308 w 1850"/>
                  <a:gd name="T83" fmla="*/ 1753 h 1850"/>
                  <a:gd name="T84" fmla="*/ 937 w 1850"/>
                  <a:gd name="T85" fmla="*/ 1126 h 1850"/>
                  <a:gd name="T86" fmla="*/ 1191 w 1850"/>
                  <a:gd name="T87" fmla="*/ 1409 h 1850"/>
                  <a:gd name="T88" fmla="*/ 1176 w 1850"/>
                  <a:gd name="T89" fmla="*/ 1480 h 1850"/>
                  <a:gd name="T90" fmla="*/ 1177 w 1850"/>
                  <a:gd name="T91" fmla="*/ 1553 h 1850"/>
                  <a:gd name="T92" fmla="*/ 1194 w 1850"/>
                  <a:gd name="T93" fmla="*/ 1624 h 1850"/>
                  <a:gd name="T94" fmla="*/ 1227 w 1850"/>
                  <a:gd name="T95" fmla="*/ 1691 h 1850"/>
                  <a:gd name="T96" fmla="*/ 1273 w 1850"/>
                  <a:gd name="T97" fmla="*/ 1751 h 1850"/>
                  <a:gd name="T98" fmla="*/ 1304 w 1850"/>
                  <a:gd name="T99" fmla="*/ 1777 h 1850"/>
                  <a:gd name="T100" fmla="*/ 1353 w 1850"/>
                  <a:gd name="T101" fmla="*/ 1810 h 1850"/>
                  <a:gd name="T102" fmla="*/ 1406 w 1850"/>
                  <a:gd name="T103" fmla="*/ 1833 h 1850"/>
                  <a:gd name="T104" fmla="*/ 1462 w 1850"/>
                  <a:gd name="T105" fmla="*/ 1845 h 1850"/>
                  <a:gd name="T106" fmla="*/ 1519 w 1850"/>
                  <a:gd name="T107" fmla="*/ 1850 h 1850"/>
                  <a:gd name="T108" fmla="*/ 1375 w 1850"/>
                  <a:gd name="T109" fmla="*/ 1664 h 1850"/>
                  <a:gd name="T110" fmla="*/ 1827 w 1850"/>
                  <a:gd name="T111" fmla="*/ 1638 h 1850"/>
                  <a:gd name="T112" fmla="*/ 1841 w 1850"/>
                  <a:gd name="T113" fmla="*/ 1590 h 1850"/>
                  <a:gd name="T114" fmla="*/ 1850 w 1850"/>
                  <a:gd name="T115" fmla="*/ 1519 h 1850"/>
                  <a:gd name="T116" fmla="*/ 1844 w 1850"/>
                  <a:gd name="T117" fmla="*/ 1446 h 1850"/>
                  <a:gd name="T118" fmla="*/ 1822 w 1850"/>
                  <a:gd name="T119" fmla="*/ 1377 h 1850"/>
                  <a:gd name="T120" fmla="*/ 1785 w 1850"/>
                  <a:gd name="T121" fmla="*/ 1312 h 1850"/>
                  <a:gd name="T122" fmla="*/ 1751 w 1850"/>
                  <a:gd name="T123" fmla="*/ 1273 h 1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0" h="1850">
                    <a:moveTo>
                      <a:pt x="1751" y="1273"/>
                    </a:moveTo>
                    <a:lnTo>
                      <a:pt x="1751" y="1273"/>
                    </a:lnTo>
                    <a:lnTo>
                      <a:pt x="1732" y="1254"/>
                    </a:lnTo>
                    <a:lnTo>
                      <a:pt x="1712" y="1239"/>
                    </a:lnTo>
                    <a:lnTo>
                      <a:pt x="1692" y="1225"/>
                    </a:lnTo>
                    <a:lnTo>
                      <a:pt x="1671" y="1213"/>
                    </a:lnTo>
                    <a:lnTo>
                      <a:pt x="1647" y="1202"/>
                    </a:lnTo>
                    <a:lnTo>
                      <a:pt x="1626" y="1193"/>
                    </a:lnTo>
                    <a:lnTo>
                      <a:pt x="1603" y="1186"/>
                    </a:lnTo>
                    <a:lnTo>
                      <a:pt x="1578" y="1180"/>
                    </a:lnTo>
                    <a:lnTo>
                      <a:pt x="1555" y="1177"/>
                    </a:lnTo>
                    <a:lnTo>
                      <a:pt x="1530" y="1174"/>
                    </a:lnTo>
                    <a:lnTo>
                      <a:pt x="1507" y="1174"/>
                    </a:lnTo>
                    <a:lnTo>
                      <a:pt x="1482" y="1176"/>
                    </a:lnTo>
                    <a:lnTo>
                      <a:pt x="1457" y="1179"/>
                    </a:lnTo>
                    <a:lnTo>
                      <a:pt x="1434" y="1183"/>
                    </a:lnTo>
                    <a:lnTo>
                      <a:pt x="1411" y="1190"/>
                    </a:lnTo>
                    <a:lnTo>
                      <a:pt x="1388" y="1197"/>
                    </a:lnTo>
                    <a:lnTo>
                      <a:pt x="1087" y="899"/>
                    </a:lnTo>
                    <a:lnTo>
                      <a:pt x="1463" y="524"/>
                    </a:lnTo>
                    <a:lnTo>
                      <a:pt x="1567" y="509"/>
                    </a:lnTo>
                    <a:lnTo>
                      <a:pt x="1749" y="226"/>
                    </a:lnTo>
                    <a:lnTo>
                      <a:pt x="1649" y="125"/>
                    </a:lnTo>
                    <a:lnTo>
                      <a:pt x="1366" y="308"/>
                    </a:lnTo>
                    <a:lnTo>
                      <a:pt x="1352" y="413"/>
                    </a:lnTo>
                    <a:lnTo>
                      <a:pt x="976" y="787"/>
                    </a:lnTo>
                    <a:lnTo>
                      <a:pt x="651" y="463"/>
                    </a:lnTo>
                    <a:lnTo>
                      <a:pt x="651" y="463"/>
                    </a:lnTo>
                    <a:lnTo>
                      <a:pt x="660" y="439"/>
                    </a:lnTo>
                    <a:lnTo>
                      <a:pt x="667" y="416"/>
                    </a:lnTo>
                    <a:lnTo>
                      <a:pt x="671" y="391"/>
                    </a:lnTo>
                    <a:lnTo>
                      <a:pt x="674" y="368"/>
                    </a:lnTo>
                    <a:lnTo>
                      <a:pt x="676" y="343"/>
                    </a:lnTo>
                    <a:lnTo>
                      <a:pt x="676" y="319"/>
                    </a:lnTo>
                    <a:lnTo>
                      <a:pt x="673" y="295"/>
                    </a:lnTo>
                    <a:lnTo>
                      <a:pt x="670" y="271"/>
                    </a:lnTo>
                    <a:lnTo>
                      <a:pt x="664" y="247"/>
                    </a:lnTo>
                    <a:lnTo>
                      <a:pt x="656" y="224"/>
                    </a:lnTo>
                    <a:lnTo>
                      <a:pt x="648" y="201"/>
                    </a:lnTo>
                    <a:lnTo>
                      <a:pt x="637" y="179"/>
                    </a:lnTo>
                    <a:lnTo>
                      <a:pt x="625" y="158"/>
                    </a:lnTo>
                    <a:lnTo>
                      <a:pt x="611" y="138"/>
                    </a:lnTo>
                    <a:lnTo>
                      <a:pt x="594" y="118"/>
                    </a:lnTo>
                    <a:lnTo>
                      <a:pt x="577" y="97"/>
                    </a:lnTo>
                    <a:lnTo>
                      <a:pt x="577" y="97"/>
                    </a:lnTo>
                    <a:lnTo>
                      <a:pt x="554" y="77"/>
                    </a:lnTo>
                    <a:lnTo>
                      <a:pt x="529" y="57"/>
                    </a:lnTo>
                    <a:lnTo>
                      <a:pt x="503" y="42"/>
                    </a:lnTo>
                    <a:lnTo>
                      <a:pt x="475" y="28"/>
                    </a:lnTo>
                    <a:lnTo>
                      <a:pt x="447" y="17"/>
                    </a:lnTo>
                    <a:lnTo>
                      <a:pt x="418" y="9"/>
                    </a:lnTo>
                    <a:lnTo>
                      <a:pt x="388" y="3"/>
                    </a:lnTo>
                    <a:lnTo>
                      <a:pt x="359" y="0"/>
                    </a:lnTo>
                    <a:lnTo>
                      <a:pt x="501" y="142"/>
                    </a:lnTo>
                    <a:lnTo>
                      <a:pt x="439" y="371"/>
                    </a:lnTo>
                    <a:lnTo>
                      <a:pt x="210" y="433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9" y="260"/>
                    </a:lnTo>
                    <a:lnTo>
                      <a:pt x="5" y="282"/>
                    </a:lnTo>
                    <a:lnTo>
                      <a:pt x="2" y="305"/>
                    </a:lnTo>
                    <a:lnTo>
                      <a:pt x="0" y="326"/>
                    </a:lnTo>
                    <a:lnTo>
                      <a:pt x="0" y="350"/>
                    </a:lnTo>
                    <a:lnTo>
                      <a:pt x="2" y="371"/>
                    </a:lnTo>
                    <a:lnTo>
                      <a:pt x="5" y="394"/>
                    </a:lnTo>
                    <a:lnTo>
                      <a:pt x="9" y="416"/>
                    </a:lnTo>
                    <a:lnTo>
                      <a:pt x="15" y="438"/>
                    </a:lnTo>
                    <a:lnTo>
                      <a:pt x="23" y="459"/>
                    </a:lnTo>
                    <a:lnTo>
                      <a:pt x="32" y="481"/>
                    </a:lnTo>
                    <a:lnTo>
                      <a:pt x="42" y="501"/>
                    </a:lnTo>
                    <a:lnTo>
                      <a:pt x="54" y="521"/>
                    </a:lnTo>
                    <a:lnTo>
                      <a:pt x="68" y="540"/>
                    </a:lnTo>
                    <a:lnTo>
                      <a:pt x="82" y="558"/>
                    </a:lnTo>
                    <a:lnTo>
                      <a:pt x="99" y="575"/>
                    </a:lnTo>
                    <a:lnTo>
                      <a:pt x="99" y="575"/>
                    </a:lnTo>
                    <a:lnTo>
                      <a:pt x="118" y="594"/>
                    </a:lnTo>
                    <a:lnTo>
                      <a:pt x="138" y="609"/>
                    </a:lnTo>
                    <a:lnTo>
                      <a:pt x="159" y="623"/>
                    </a:lnTo>
                    <a:lnTo>
                      <a:pt x="179" y="636"/>
                    </a:lnTo>
                    <a:lnTo>
                      <a:pt x="203" y="647"/>
                    </a:lnTo>
                    <a:lnTo>
                      <a:pt x="226" y="656"/>
                    </a:lnTo>
                    <a:lnTo>
                      <a:pt x="249" y="664"/>
                    </a:lnTo>
                    <a:lnTo>
                      <a:pt x="272" y="668"/>
                    </a:lnTo>
                    <a:lnTo>
                      <a:pt x="295" y="673"/>
                    </a:lnTo>
                    <a:lnTo>
                      <a:pt x="320" y="674"/>
                    </a:lnTo>
                    <a:lnTo>
                      <a:pt x="345" y="674"/>
                    </a:lnTo>
                    <a:lnTo>
                      <a:pt x="368" y="673"/>
                    </a:lnTo>
                    <a:lnTo>
                      <a:pt x="393" y="670"/>
                    </a:lnTo>
                    <a:lnTo>
                      <a:pt x="416" y="665"/>
                    </a:lnTo>
                    <a:lnTo>
                      <a:pt x="439" y="659"/>
                    </a:lnTo>
                    <a:lnTo>
                      <a:pt x="463" y="651"/>
                    </a:lnTo>
                    <a:lnTo>
                      <a:pt x="749" y="937"/>
                    </a:lnTo>
                    <a:lnTo>
                      <a:pt x="138" y="1548"/>
                    </a:lnTo>
                    <a:lnTo>
                      <a:pt x="138" y="1548"/>
                    </a:lnTo>
                    <a:lnTo>
                      <a:pt x="130" y="1558"/>
                    </a:lnTo>
                    <a:lnTo>
                      <a:pt x="122" y="1568"/>
                    </a:lnTo>
                    <a:lnTo>
                      <a:pt x="116" y="1579"/>
                    </a:lnTo>
                    <a:lnTo>
                      <a:pt x="110" y="1590"/>
                    </a:lnTo>
                    <a:lnTo>
                      <a:pt x="107" y="1601"/>
                    </a:lnTo>
                    <a:lnTo>
                      <a:pt x="104" y="1613"/>
                    </a:lnTo>
                    <a:lnTo>
                      <a:pt x="102" y="1624"/>
                    </a:lnTo>
                    <a:lnTo>
                      <a:pt x="101" y="1637"/>
                    </a:lnTo>
                    <a:lnTo>
                      <a:pt x="102" y="1649"/>
                    </a:lnTo>
                    <a:lnTo>
                      <a:pt x="104" y="1661"/>
                    </a:lnTo>
                    <a:lnTo>
                      <a:pt x="107" y="1672"/>
                    </a:lnTo>
                    <a:lnTo>
                      <a:pt x="110" y="1684"/>
                    </a:lnTo>
                    <a:lnTo>
                      <a:pt x="116" y="1695"/>
                    </a:lnTo>
                    <a:lnTo>
                      <a:pt x="122" y="1706"/>
                    </a:lnTo>
                    <a:lnTo>
                      <a:pt x="130" y="1717"/>
                    </a:lnTo>
                    <a:lnTo>
                      <a:pt x="138" y="1726"/>
                    </a:lnTo>
                    <a:lnTo>
                      <a:pt x="148" y="1737"/>
                    </a:lnTo>
                    <a:lnTo>
                      <a:pt x="148" y="1737"/>
                    </a:lnTo>
                    <a:lnTo>
                      <a:pt x="159" y="1746"/>
                    </a:lnTo>
                    <a:lnTo>
                      <a:pt x="169" y="1753"/>
                    </a:lnTo>
                    <a:lnTo>
                      <a:pt x="179" y="1759"/>
                    </a:lnTo>
                    <a:lnTo>
                      <a:pt x="190" y="1765"/>
                    </a:lnTo>
                    <a:lnTo>
                      <a:pt x="203" y="1768"/>
                    </a:lnTo>
                    <a:lnTo>
                      <a:pt x="213" y="1771"/>
                    </a:lnTo>
                    <a:lnTo>
                      <a:pt x="226" y="1773"/>
                    </a:lnTo>
                    <a:lnTo>
                      <a:pt x="238" y="1774"/>
                    </a:lnTo>
                    <a:lnTo>
                      <a:pt x="251" y="1773"/>
                    </a:lnTo>
                    <a:lnTo>
                      <a:pt x="261" y="1771"/>
                    </a:lnTo>
                    <a:lnTo>
                      <a:pt x="274" y="1768"/>
                    </a:lnTo>
                    <a:lnTo>
                      <a:pt x="285" y="1765"/>
                    </a:lnTo>
                    <a:lnTo>
                      <a:pt x="297" y="1759"/>
                    </a:lnTo>
                    <a:lnTo>
                      <a:pt x="308" y="1753"/>
                    </a:lnTo>
                    <a:lnTo>
                      <a:pt x="317" y="1746"/>
                    </a:lnTo>
                    <a:lnTo>
                      <a:pt x="326" y="1737"/>
                    </a:lnTo>
                    <a:lnTo>
                      <a:pt x="937" y="1126"/>
                    </a:lnTo>
                    <a:lnTo>
                      <a:pt x="1199" y="1386"/>
                    </a:lnTo>
                    <a:lnTo>
                      <a:pt x="1199" y="1386"/>
                    </a:lnTo>
                    <a:lnTo>
                      <a:pt x="1191" y="1409"/>
                    </a:lnTo>
                    <a:lnTo>
                      <a:pt x="1183" y="1434"/>
                    </a:lnTo>
                    <a:lnTo>
                      <a:pt x="1179" y="1457"/>
                    </a:lnTo>
                    <a:lnTo>
                      <a:pt x="1176" y="1480"/>
                    </a:lnTo>
                    <a:lnTo>
                      <a:pt x="1174" y="1505"/>
                    </a:lnTo>
                    <a:lnTo>
                      <a:pt x="1176" y="1530"/>
                    </a:lnTo>
                    <a:lnTo>
                      <a:pt x="1177" y="1553"/>
                    </a:lnTo>
                    <a:lnTo>
                      <a:pt x="1182" y="1578"/>
                    </a:lnTo>
                    <a:lnTo>
                      <a:pt x="1186" y="1601"/>
                    </a:lnTo>
                    <a:lnTo>
                      <a:pt x="1194" y="1624"/>
                    </a:lnTo>
                    <a:lnTo>
                      <a:pt x="1203" y="1647"/>
                    </a:lnTo>
                    <a:lnTo>
                      <a:pt x="1214" y="1669"/>
                    </a:lnTo>
                    <a:lnTo>
                      <a:pt x="1227" y="1691"/>
                    </a:lnTo>
                    <a:lnTo>
                      <a:pt x="1241" y="1712"/>
                    </a:lnTo>
                    <a:lnTo>
                      <a:pt x="1256" y="1732"/>
                    </a:lnTo>
                    <a:lnTo>
                      <a:pt x="1273" y="1751"/>
                    </a:lnTo>
                    <a:lnTo>
                      <a:pt x="1273" y="1751"/>
                    </a:lnTo>
                    <a:lnTo>
                      <a:pt x="1289" y="1765"/>
                    </a:lnTo>
                    <a:lnTo>
                      <a:pt x="1304" y="1777"/>
                    </a:lnTo>
                    <a:lnTo>
                      <a:pt x="1319" y="1790"/>
                    </a:lnTo>
                    <a:lnTo>
                      <a:pt x="1336" y="1801"/>
                    </a:lnTo>
                    <a:lnTo>
                      <a:pt x="1353" y="1810"/>
                    </a:lnTo>
                    <a:lnTo>
                      <a:pt x="1370" y="1819"/>
                    </a:lnTo>
                    <a:lnTo>
                      <a:pt x="1389" y="1827"/>
                    </a:lnTo>
                    <a:lnTo>
                      <a:pt x="1406" y="1833"/>
                    </a:lnTo>
                    <a:lnTo>
                      <a:pt x="1425" y="1838"/>
                    </a:lnTo>
                    <a:lnTo>
                      <a:pt x="1443" y="1842"/>
                    </a:lnTo>
                    <a:lnTo>
                      <a:pt x="1462" y="1845"/>
                    </a:lnTo>
                    <a:lnTo>
                      <a:pt x="1482" y="1848"/>
                    </a:lnTo>
                    <a:lnTo>
                      <a:pt x="1500" y="1848"/>
                    </a:lnTo>
                    <a:lnTo>
                      <a:pt x="1519" y="1850"/>
                    </a:lnTo>
                    <a:lnTo>
                      <a:pt x="1539" y="1848"/>
                    </a:lnTo>
                    <a:lnTo>
                      <a:pt x="1558" y="1847"/>
                    </a:lnTo>
                    <a:lnTo>
                      <a:pt x="1375" y="1664"/>
                    </a:lnTo>
                    <a:lnTo>
                      <a:pt x="1426" y="1476"/>
                    </a:lnTo>
                    <a:lnTo>
                      <a:pt x="1615" y="1426"/>
                    </a:lnTo>
                    <a:lnTo>
                      <a:pt x="1827" y="1638"/>
                    </a:lnTo>
                    <a:lnTo>
                      <a:pt x="1827" y="1638"/>
                    </a:lnTo>
                    <a:lnTo>
                      <a:pt x="1835" y="1615"/>
                    </a:lnTo>
                    <a:lnTo>
                      <a:pt x="1841" y="1590"/>
                    </a:lnTo>
                    <a:lnTo>
                      <a:pt x="1845" y="1567"/>
                    </a:lnTo>
                    <a:lnTo>
                      <a:pt x="1848" y="1542"/>
                    </a:lnTo>
                    <a:lnTo>
                      <a:pt x="1850" y="1519"/>
                    </a:lnTo>
                    <a:lnTo>
                      <a:pt x="1850" y="1494"/>
                    </a:lnTo>
                    <a:lnTo>
                      <a:pt x="1848" y="1471"/>
                    </a:lnTo>
                    <a:lnTo>
                      <a:pt x="1844" y="1446"/>
                    </a:lnTo>
                    <a:lnTo>
                      <a:pt x="1839" y="1423"/>
                    </a:lnTo>
                    <a:lnTo>
                      <a:pt x="1831" y="1400"/>
                    </a:lnTo>
                    <a:lnTo>
                      <a:pt x="1822" y="1377"/>
                    </a:lnTo>
                    <a:lnTo>
                      <a:pt x="1811" y="1353"/>
                    </a:lnTo>
                    <a:lnTo>
                      <a:pt x="1799" y="1332"/>
                    </a:lnTo>
                    <a:lnTo>
                      <a:pt x="1785" y="1312"/>
                    </a:lnTo>
                    <a:lnTo>
                      <a:pt x="1770" y="1292"/>
                    </a:lnTo>
                    <a:lnTo>
                      <a:pt x="1751" y="1273"/>
                    </a:lnTo>
                    <a:lnTo>
                      <a:pt x="1751" y="1273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370" name="Freeform 32">
                <a:extLst>
                  <a:ext uri="{FF2B5EF4-FFF2-40B4-BE49-F238E27FC236}">
                    <a16:creationId xmlns:a16="http://schemas.microsoft.com/office/drawing/2014/main" id="{36FB33BF-4123-7012-2C9C-5240D5C7A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5108" y="1725240"/>
                <a:ext cx="382236" cy="389185"/>
              </a:xfrm>
              <a:custGeom>
                <a:avLst/>
                <a:gdLst>
                  <a:gd name="T0" fmla="*/ 504 w 825"/>
                  <a:gd name="T1" fmla="*/ 517 h 840"/>
                  <a:gd name="T2" fmla="*/ 532 w 825"/>
                  <a:gd name="T3" fmla="*/ 493 h 840"/>
                  <a:gd name="T4" fmla="*/ 570 w 825"/>
                  <a:gd name="T5" fmla="*/ 447 h 840"/>
                  <a:gd name="T6" fmla="*/ 596 w 825"/>
                  <a:gd name="T7" fmla="*/ 387 h 840"/>
                  <a:gd name="T8" fmla="*/ 612 w 825"/>
                  <a:gd name="T9" fmla="*/ 385 h 840"/>
                  <a:gd name="T10" fmla="*/ 634 w 825"/>
                  <a:gd name="T11" fmla="*/ 370 h 840"/>
                  <a:gd name="T12" fmla="*/ 649 w 825"/>
                  <a:gd name="T13" fmla="*/ 339 h 840"/>
                  <a:gd name="T14" fmla="*/ 651 w 825"/>
                  <a:gd name="T15" fmla="*/ 315 h 840"/>
                  <a:gd name="T16" fmla="*/ 642 w 825"/>
                  <a:gd name="T17" fmla="*/ 284 h 840"/>
                  <a:gd name="T18" fmla="*/ 623 w 825"/>
                  <a:gd name="T19" fmla="*/ 268 h 840"/>
                  <a:gd name="T20" fmla="*/ 616 w 825"/>
                  <a:gd name="T21" fmla="*/ 268 h 840"/>
                  <a:gd name="T22" fmla="*/ 625 w 825"/>
                  <a:gd name="T23" fmla="*/ 191 h 840"/>
                  <a:gd name="T24" fmla="*/ 609 w 825"/>
                  <a:gd name="T25" fmla="*/ 114 h 840"/>
                  <a:gd name="T26" fmla="*/ 587 w 825"/>
                  <a:gd name="T27" fmla="*/ 73 h 840"/>
                  <a:gd name="T28" fmla="*/ 546 w 825"/>
                  <a:gd name="T29" fmla="*/ 38 h 840"/>
                  <a:gd name="T30" fmla="*/ 495 w 825"/>
                  <a:gd name="T31" fmla="*/ 13 h 840"/>
                  <a:gd name="T32" fmla="*/ 440 w 825"/>
                  <a:gd name="T33" fmla="*/ 0 h 840"/>
                  <a:gd name="T34" fmla="*/ 389 w 825"/>
                  <a:gd name="T35" fmla="*/ 2 h 840"/>
                  <a:gd name="T36" fmla="*/ 345 w 825"/>
                  <a:gd name="T37" fmla="*/ 18 h 840"/>
                  <a:gd name="T38" fmla="*/ 323 w 825"/>
                  <a:gd name="T39" fmla="*/ 35 h 840"/>
                  <a:gd name="T40" fmla="*/ 306 w 825"/>
                  <a:gd name="T41" fmla="*/ 70 h 840"/>
                  <a:gd name="T42" fmla="*/ 271 w 825"/>
                  <a:gd name="T43" fmla="*/ 81 h 840"/>
                  <a:gd name="T44" fmla="*/ 227 w 825"/>
                  <a:gd name="T45" fmla="*/ 117 h 840"/>
                  <a:gd name="T46" fmla="*/ 198 w 825"/>
                  <a:gd name="T47" fmla="*/ 169 h 840"/>
                  <a:gd name="T48" fmla="*/ 191 w 825"/>
                  <a:gd name="T49" fmla="*/ 213 h 840"/>
                  <a:gd name="T50" fmla="*/ 200 w 825"/>
                  <a:gd name="T51" fmla="*/ 271 h 840"/>
                  <a:gd name="T52" fmla="*/ 180 w 825"/>
                  <a:gd name="T53" fmla="*/ 286 h 840"/>
                  <a:gd name="T54" fmla="*/ 174 w 825"/>
                  <a:gd name="T55" fmla="*/ 315 h 840"/>
                  <a:gd name="T56" fmla="*/ 176 w 825"/>
                  <a:gd name="T57" fmla="*/ 339 h 840"/>
                  <a:gd name="T58" fmla="*/ 191 w 825"/>
                  <a:gd name="T59" fmla="*/ 370 h 840"/>
                  <a:gd name="T60" fmla="*/ 213 w 825"/>
                  <a:gd name="T61" fmla="*/ 385 h 840"/>
                  <a:gd name="T62" fmla="*/ 229 w 825"/>
                  <a:gd name="T63" fmla="*/ 387 h 840"/>
                  <a:gd name="T64" fmla="*/ 253 w 825"/>
                  <a:gd name="T65" fmla="*/ 447 h 840"/>
                  <a:gd name="T66" fmla="*/ 290 w 825"/>
                  <a:gd name="T67" fmla="*/ 493 h 840"/>
                  <a:gd name="T68" fmla="*/ 321 w 825"/>
                  <a:gd name="T69" fmla="*/ 596 h 840"/>
                  <a:gd name="T70" fmla="*/ 128 w 825"/>
                  <a:gd name="T71" fmla="*/ 656 h 840"/>
                  <a:gd name="T72" fmla="*/ 59 w 825"/>
                  <a:gd name="T73" fmla="*/ 697 h 840"/>
                  <a:gd name="T74" fmla="*/ 11 w 825"/>
                  <a:gd name="T75" fmla="*/ 777 h 840"/>
                  <a:gd name="T76" fmla="*/ 0 w 825"/>
                  <a:gd name="T77" fmla="*/ 840 h 840"/>
                  <a:gd name="T78" fmla="*/ 823 w 825"/>
                  <a:gd name="T79" fmla="*/ 825 h 840"/>
                  <a:gd name="T80" fmla="*/ 801 w 825"/>
                  <a:gd name="T81" fmla="*/ 748 h 840"/>
                  <a:gd name="T82" fmla="*/ 739 w 825"/>
                  <a:gd name="T83" fmla="*/ 678 h 840"/>
                  <a:gd name="T84" fmla="*/ 682 w 825"/>
                  <a:gd name="T85" fmla="*/ 64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25" h="840">
                    <a:moveTo>
                      <a:pt x="682" y="649"/>
                    </a:moveTo>
                    <a:lnTo>
                      <a:pt x="504" y="596"/>
                    </a:lnTo>
                    <a:lnTo>
                      <a:pt x="504" y="517"/>
                    </a:lnTo>
                    <a:lnTo>
                      <a:pt x="504" y="517"/>
                    </a:lnTo>
                    <a:lnTo>
                      <a:pt x="519" y="506"/>
                    </a:lnTo>
                    <a:lnTo>
                      <a:pt x="532" y="493"/>
                    </a:lnTo>
                    <a:lnTo>
                      <a:pt x="548" y="480"/>
                    </a:lnTo>
                    <a:lnTo>
                      <a:pt x="559" y="464"/>
                    </a:lnTo>
                    <a:lnTo>
                      <a:pt x="570" y="447"/>
                    </a:lnTo>
                    <a:lnTo>
                      <a:pt x="581" y="427"/>
                    </a:lnTo>
                    <a:lnTo>
                      <a:pt x="590" y="409"/>
                    </a:lnTo>
                    <a:lnTo>
                      <a:pt x="596" y="387"/>
                    </a:lnTo>
                    <a:lnTo>
                      <a:pt x="596" y="387"/>
                    </a:lnTo>
                    <a:lnTo>
                      <a:pt x="603" y="387"/>
                    </a:lnTo>
                    <a:lnTo>
                      <a:pt x="612" y="385"/>
                    </a:lnTo>
                    <a:lnTo>
                      <a:pt x="620" y="383"/>
                    </a:lnTo>
                    <a:lnTo>
                      <a:pt x="627" y="376"/>
                    </a:lnTo>
                    <a:lnTo>
                      <a:pt x="634" y="370"/>
                    </a:lnTo>
                    <a:lnTo>
                      <a:pt x="640" y="361"/>
                    </a:lnTo>
                    <a:lnTo>
                      <a:pt x="645" y="350"/>
                    </a:lnTo>
                    <a:lnTo>
                      <a:pt x="649" y="339"/>
                    </a:lnTo>
                    <a:lnTo>
                      <a:pt x="649" y="339"/>
                    </a:lnTo>
                    <a:lnTo>
                      <a:pt x="649" y="326"/>
                    </a:lnTo>
                    <a:lnTo>
                      <a:pt x="651" y="315"/>
                    </a:lnTo>
                    <a:lnTo>
                      <a:pt x="649" y="304"/>
                    </a:lnTo>
                    <a:lnTo>
                      <a:pt x="647" y="293"/>
                    </a:lnTo>
                    <a:lnTo>
                      <a:pt x="642" y="284"/>
                    </a:lnTo>
                    <a:lnTo>
                      <a:pt x="638" y="277"/>
                    </a:lnTo>
                    <a:lnTo>
                      <a:pt x="631" y="273"/>
                    </a:lnTo>
                    <a:lnTo>
                      <a:pt x="623" y="268"/>
                    </a:lnTo>
                    <a:lnTo>
                      <a:pt x="623" y="268"/>
                    </a:lnTo>
                    <a:lnTo>
                      <a:pt x="616" y="268"/>
                    </a:lnTo>
                    <a:lnTo>
                      <a:pt x="616" y="268"/>
                    </a:lnTo>
                    <a:lnTo>
                      <a:pt x="623" y="244"/>
                    </a:lnTo>
                    <a:lnTo>
                      <a:pt x="625" y="218"/>
                    </a:lnTo>
                    <a:lnTo>
                      <a:pt x="625" y="191"/>
                    </a:lnTo>
                    <a:lnTo>
                      <a:pt x="623" y="165"/>
                    </a:lnTo>
                    <a:lnTo>
                      <a:pt x="618" y="139"/>
                    </a:lnTo>
                    <a:lnTo>
                      <a:pt x="609" y="114"/>
                    </a:lnTo>
                    <a:lnTo>
                      <a:pt x="601" y="92"/>
                    </a:lnTo>
                    <a:lnTo>
                      <a:pt x="587" y="73"/>
                    </a:lnTo>
                    <a:lnTo>
                      <a:pt x="587" y="73"/>
                    </a:lnTo>
                    <a:lnTo>
                      <a:pt x="574" y="59"/>
                    </a:lnTo>
                    <a:lnTo>
                      <a:pt x="559" y="49"/>
                    </a:lnTo>
                    <a:lnTo>
                      <a:pt x="546" y="38"/>
                    </a:lnTo>
                    <a:lnTo>
                      <a:pt x="528" y="29"/>
                    </a:lnTo>
                    <a:lnTo>
                      <a:pt x="510" y="20"/>
                    </a:lnTo>
                    <a:lnTo>
                      <a:pt x="495" y="13"/>
                    </a:lnTo>
                    <a:lnTo>
                      <a:pt x="475" y="7"/>
                    </a:lnTo>
                    <a:lnTo>
                      <a:pt x="458" y="2"/>
                    </a:lnTo>
                    <a:lnTo>
                      <a:pt x="440" y="0"/>
                    </a:lnTo>
                    <a:lnTo>
                      <a:pt x="422" y="0"/>
                    </a:lnTo>
                    <a:lnTo>
                      <a:pt x="405" y="0"/>
                    </a:lnTo>
                    <a:lnTo>
                      <a:pt x="389" y="2"/>
                    </a:lnTo>
                    <a:lnTo>
                      <a:pt x="374" y="7"/>
                    </a:lnTo>
                    <a:lnTo>
                      <a:pt x="359" y="11"/>
                    </a:lnTo>
                    <a:lnTo>
                      <a:pt x="345" y="18"/>
                    </a:lnTo>
                    <a:lnTo>
                      <a:pt x="332" y="27"/>
                    </a:lnTo>
                    <a:lnTo>
                      <a:pt x="332" y="27"/>
                    </a:lnTo>
                    <a:lnTo>
                      <a:pt x="323" y="35"/>
                    </a:lnTo>
                    <a:lnTo>
                      <a:pt x="317" y="46"/>
                    </a:lnTo>
                    <a:lnTo>
                      <a:pt x="310" y="57"/>
                    </a:lnTo>
                    <a:lnTo>
                      <a:pt x="306" y="70"/>
                    </a:lnTo>
                    <a:lnTo>
                      <a:pt x="306" y="70"/>
                    </a:lnTo>
                    <a:lnTo>
                      <a:pt x="288" y="75"/>
                    </a:lnTo>
                    <a:lnTo>
                      <a:pt x="271" y="81"/>
                    </a:lnTo>
                    <a:lnTo>
                      <a:pt x="255" y="90"/>
                    </a:lnTo>
                    <a:lnTo>
                      <a:pt x="240" y="101"/>
                    </a:lnTo>
                    <a:lnTo>
                      <a:pt x="227" y="117"/>
                    </a:lnTo>
                    <a:lnTo>
                      <a:pt x="216" y="132"/>
                    </a:lnTo>
                    <a:lnTo>
                      <a:pt x="205" y="150"/>
                    </a:lnTo>
                    <a:lnTo>
                      <a:pt x="198" y="169"/>
                    </a:lnTo>
                    <a:lnTo>
                      <a:pt x="198" y="169"/>
                    </a:lnTo>
                    <a:lnTo>
                      <a:pt x="194" y="189"/>
                    </a:lnTo>
                    <a:lnTo>
                      <a:pt x="191" y="213"/>
                    </a:lnTo>
                    <a:lnTo>
                      <a:pt x="196" y="240"/>
                    </a:lnTo>
                    <a:lnTo>
                      <a:pt x="200" y="271"/>
                    </a:lnTo>
                    <a:lnTo>
                      <a:pt x="200" y="271"/>
                    </a:lnTo>
                    <a:lnTo>
                      <a:pt x="194" y="273"/>
                    </a:lnTo>
                    <a:lnTo>
                      <a:pt x="187" y="279"/>
                    </a:lnTo>
                    <a:lnTo>
                      <a:pt x="180" y="286"/>
                    </a:lnTo>
                    <a:lnTo>
                      <a:pt x="178" y="295"/>
                    </a:lnTo>
                    <a:lnTo>
                      <a:pt x="174" y="304"/>
                    </a:lnTo>
                    <a:lnTo>
                      <a:pt x="174" y="315"/>
                    </a:lnTo>
                    <a:lnTo>
                      <a:pt x="174" y="326"/>
                    </a:lnTo>
                    <a:lnTo>
                      <a:pt x="176" y="339"/>
                    </a:lnTo>
                    <a:lnTo>
                      <a:pt x="176" y="339"/>
                    </a:lnTo>
                    <a:lnTo>
                      <a:pt x="180" y="350"/>
                    </a:lnTo>
                    <a:lnTo>
                      <a:pt x="185" y="361"/>
                    </a:lnTo>
                    <a:lnTo>
                      <a:pt x="191" y="370"/>
                    </a:lnTo>
                    <a:lnTo>
                      <a:pt x="198" y="376"/>
                    </a:lnTo>
                    <a:lnTo>
                      <a:pt x="205" y="383"/>
                    </a:lnTo>
                    <a:lnTo>
                      <a:pt x="213" y="385"/>
                    </a:lnTo>
                    <a:lnTo>
                      <a:pt x="220" y="387"/>
                    </a:lnTo>
                    <a:lnTo>
                      <a:pt x="229" y="387"/>
                    </a:lnTo>
                    <a:lnTo>
                      <a:pt x="229" y="387"/>
                    </a:lnTo>
                    <a:lnTo>
                      <a:pt x="235" y="409"/>
                    </a:lnTo>
                    <a:lnTo>
                      <a:pt x="244" y="427"/>
                    </a:lnTo>
                    <a:lnTo>
                      <a:pt x="253" y="447"/>
                    </a:lnTo>
                    <a:lnTo>
                      <a:pt x="264" y="464"/>
                    </a:lnTo>
                    <a:lnTo>
                      <a:pt x="277" y="480"/>
                    </a:lnTo>
                    <a:lnTo>
                      <a:pt x="290" y="493"/>
                    </a:lnTo>
                    <a:lnTo>
                      <a:pt x="306" y="506"/>
                    </a:lnTo>
                    <a:lnTo>
                      <a:pt x="321" y="517"/>
                    </a:lnTo>
                    <a:lnTo>
                      <a:pt x="321" y="596"/>
                    </a:lnTo>
                    <a:lnTo>
                      <a:pt x="143" y="649"/>
                    </a:lnTo>
                    <a:lnTo>
                      <a:pt x="143" y="649"/>
                    </a:lnTo>
                    <a:lnTo>
                      <a:pt x="128" y="656"/>
                    </a:lnTo>
                    <a:lnTo>
                      <a:pt x="112" y="662"/>
                    </a:lnTo>
                    <a:lnTo>
                      <a:pt x="86" y="678"/>
                    </a:lnTo>
                    <a:lnTo>
                      <a:pt x="59" y="697"/>
                    </a:lnTo>
                    <a:lnTo>
                      <a:pt x="40" y="722"/>
                    </a:lnTo>
                    <a:lnTo>
                      <a:pt x="22" y="748"/>
                    </a:lnTo>
                    <a:lnTo>
                      <a:pt x="11" y="777"/>
                    </a:lnTo>
                    <a:lnTo>
                      <a:pt x="2" y="807"/>
                    </a:lnTo>
                    <a:lnTo>
                      <a:pt x="0" y="825"/>
                    </a:lnTo>
                    <a:lnTo>
                      <a:pt x="0" y="840"/>
                    </a:lnTo>
                    <a:lnTo>
                      <a:pt x="825" y="840"/>
                    </a:lnTo>
                    <a:lnTo>
                      <a:pt x="825" y="840"/>
                    </a:lnTo>
                    <a:lnTo>
                      <a:pt x="823" y="825"/>
                    </a:lnTo>
                    <a:lnTo>
                      <a:pt x="821" y="807"/>
                    </a:lnTo>
                    <a:lnTo>
                      <a:pt x="814" y="777"/>
                    </a:lnTo>
                    <a:lnTo>
                      <a:pt x="801" y="748"/>
                    </a:lnTo>
                    <a:lnTo>
                      <a:pt x="785" y="722"/>
                    </a:lnTo>
                    <a:lnTo>
                      <a:pt x="763" y="697"/>
                    </a:lnTo>
                    <a:lnTo>
                      <a:pt x="739" y="678"/>
                    </a:lnTo>
                    <a:lnTo>
                      <a:pt x="713" y="662"/>
                    </a:lnTo>
                    <a:lnTo>
                      <a:pt x="697" y="656"/>
                    </a:lnTo>
                    <a:lnTo>
                      <a:pt x="682" y="649"/>
                    </a:lnTo>
                    <a:lnTo>
                      <a:pt x="682" y="649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r>
                  <a:rPr lang="en-US" altLang="ko-KR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rPr>
                  <a:t> </a:t>
                </a:r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  <p:sp>
          <p:nvSpPr>
            <p:cNvPr id="362" name="말풍선: 모서리가 둥근 사각형 361">
              <a:extLst>
                <a:ext uri="{FF2B5EF4-FFF2-40B4-BE49-F238E27FC236}">
                  <a16:creationId xmlns:a16="http://schemas.microsoft.com/office/drawing/2014/main" id="{42974F5E-7669-6D60-3C7E-F753A555FDB8}"/>
                </a:ext>
              </a:extLst>
            </p:cNvPr>
            <p:cNvSpPr/>
            <p:nvPr/>
          </p:nvSpPr>
          <p:spPr>
            <a:xfrm>
              <a:off x="7838704" y="2168762"/>
              <a:ext cx="2246400" cy="586447"/>
            </a:xfrm>
            <a:prstGeom prst="wedgeRoundRectCallout">
              <a:avLst>
                <a:gd name="adj1" fmla="val 54464"/>
                <a:gd name="adj2" fmla="val 27536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 dirty="0">
                  <a:solidFill>
                    <a:srgbClr val="FFFFFF"/>
                  </a:solidFill>
                  <a:sym typeface="맑은 고딕"/>
                </a:rPr>
                <a:t>리프트차나 지게차를 작업자가 직접 운전하다 보니 설비와의 충돌</a:t>
              </a:r>
              <a:r>
                <a:rPr lang="en-US" altLang="ko-KR" sz="1000" dirty="0">
                  <a:solidFill>
                    <a:srgbClr val="FFFFFF"/>
                  </a:solidFill>
                  <a:sym typeface="맑은 고딕"/>
                </a:rPr>
                <a:t>, </a:t>
              </a:r>
              <a:r>
                <a:rPr lang="ko-KR" altLang="en-US" sz="1000" dirty="0">
                  <a:solidFill>
                    <a:srgbClr val="FFFFFF"/>
                  </a:solidFill>
                  <a:sym typeface="맑은 고딕"/>
                </a:rPr>
                <a:t>협착</a:t>
              </a:r>
              <a:r>
                <a:rPr lang="en-US" altLang="ko-KR" sz="1000" dirty="0">
                  <a:solidFill>
                    <a:srgbClr val="FFFFFF"/>
                  </a:solidFill>
                  <a:sym typeface="맑은 고딕"/>
                </a:rPr>
                <a:t>, </a:t>
              </a:r>
              <a:r>
                <a:rPr lang="ko-KR" altLang="en-US" sz="1000" dirty="0">
                  <a:solidFill>
                    <a:srgbClr val="FFFFFF"/>
                  </a:solidFill>
                  <a:sym typeface="맑은 고딕"/>
                </a:rPr>
                <a:t>낙하 사고 위험 등 안전문제가 항상 있어요</a:t>
              </a:r>
              <a:r>
                <a:rPr lang="en-US" altLang="ko-KR" sz="1000" dirty="0">
                  <a:solidFill>
                    <a:srgbClr val="FFFFFF"/>
                  </a:solidFill>
                  <a:sym typeface="맑은 고딕"/>
                </a:rPr>
                <a:t>.</a:t>
              </a:r>
              <a:endParaRPr lang="ko-KR" altLang="en-US" sz="1000" dirty="0">
                <a:solidFill>
                  <a:srgbClr val="FFFFFF"/>
                </a:solidFill>
                <a:sym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9904279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="" xmlns:ma14="http://schemas.microsoft.com/office/mac/drawingml/2011/main" xmlns:a14="http://schemas.microsoft.com/office/drawing/2010/main" xmlns:m="http://schemas.openxmlformats.org/officeDocument/2006/math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397</Words>
  <Application>Microsoft Office PowerPoint</Application>
  <PresentationFormat>A4 용지(210x297mm)</PresentationFormat>
  <Paragraphs>96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맑은 고딕</vt:lpstr>
      <vt:lpstr>LG스마트체2.0 Bold</vt:lpstr>
      <vt:lpstr>Arial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4</cp:revision>
  <cp:lastPrinted>2025-05-16T06:49:14Z</cp:lastPrinted>
  <dcterms:created xsi:type="dcterms:W3CDTF">2024-04-30T01:52:28Z</dcterms:created>
  <dcterms:modified xsi:type="dcterms:W3CDTF">2026-08-31T08:17:32Z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