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27" r:id="rId6"/>
    <p:sldId id="2147480926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>
            <p14:sldId id="2147480927"/>
            <p14:sldId id="2147480926"/>
          </p14:sldIdLst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854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DAA57-472D-6D4C-FE87-B0EA900C7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7669F7-3687-F7D6-0516-79BC3B7DB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err="1">
                <a:latin typeface="Pretendard ExtraBold"/>
                <a:ea typeface="Pretendard ExtraBold"/>
                <a:cs typeface="Pretendard ExtraBold"/>
              </a:rPr>
              <a:t>Factova</a:t>
            </a:r>
            <a:r>
              <a:rPr lang="en-US" altLang="ko-KR" sz="2800">
                <a:latin typeface="Pretendard ExtraBold"/>
                <a:ea typeface="Pretendard ExtraBold"/>
                <a:cs typeface="Pretendard ExtraBold"/>
              </a:rPr>
              <a:t> </a:t>
            </a:r>
            <a:r>
              <a:rPr lang="en-US" altLang="ko-KR" sz="2800" err="1">
                <a:latin typeface="Pretendard ExtraBold"/>
                <a:ea typeface="Pretendard ExtraBold"/>
                <a:cs typeface="Pretendard ExtraBold"/>
              </a:rPr>
              <a:t>TestOn</a:t>
            </a:r>
            <a:endParaRPr lang="en-US" altLang="ko-KR" sz="2800"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D5B81F0-A090-3AAE-E96A-8929B364A9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반입 전에 운영 검증을 완성하는 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 테스트 자동화 솔루션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3C23CC9A-95A6-E4FB-1B94-D07F99AA50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5716" y="3615823"/>
            <a:ext cx="2952671" cy="542239"/>
          </a:xfrm>
        </p:spPr>
        <p:txBody>
          <a:bodyPr/>
          <a:lstStyle/>
          <a:p>
            <a:r>
              <a:rPr lang="ko-KR" altLang="en-US" sz="1400"/>
              <a:t>왜 필요한가요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C63217CA-5DF3-C4AD-1654-459B8BE761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39272" y="6320040"/>
            <a:ext cx="2952671" cy="542239"/>
          </a:xfrm>
        </p:spPr>
        <p:txBody>
          <a:bodyPr/>
          <a:lstStyle/>
          <a:p>
            <a:r>
              <a:rPr lang="ko-KR" altLang="en-US" sz="1400"/>
              <a:t>어디에서 사용하나요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83FBC99-64DF-EEA2-135D-302DE57084C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366410D1-48C0-7C0B-07FC-D5F22D172C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548491" y="6635250"/>
            <a:ext cx="2866069" cy="1961593"/>
          </a:xfrm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생산 설비와 운영 시스템 간 사전 검증이 필요한 모든 제조 산업</a:t>
            </a:r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적용 시점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신규 공장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라인 증설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설비 교체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운영 사양 변경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해외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원격 구축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lang="ko-KR" altLang="en-US" sz="1100" b="1"/>
              <a:t>대상 고객 </a:t>
            </a:r>
            <a:r>
              <a:rPr lang="en-US" altLang="ko-KR" sz="1100"/>
              <a:t>: </a:t>
            </a:r>
          </a:p>
          <a:p>
            <a:pPr marL="177800" indent="-177800"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/>
              <a:t>신규 공장</a:t>
            </a:r>
            <a:r>
              <a:rPr lang="en-US" altLang="ko-KR" sz="1100"/>
              <a:t>·</a:t>
            </a:r>
            <a:r>
              <a:rPr lang="ko-KR" altLang="en-US" sz="1100"/>
              <a:t>라인 증설</a:t>
            </a:r>
            <a:r>
              <a:rPr lang="en-US" altLang="ko-KR" sz="1100"/>
              <a:t>·</a:t>
            </a:r>
            <a:r>
              <a:rPr lang="ko-KR" altLang="en-US" sz="1100"/>
              <a:t>설비 교체</a:t>
            </a:r>
            <a:r>
              <a:rPr lang="en-US" altLang="ko-KR" sz="1100"/>
              <a:t>·</a:t>
            </a:r>
            <a:r>
              <a:rPr lang="ko-KR" altLang="en-US" sz="1100"/>
              <a:t>운영 사양 변경</a:t>
            </a:r>
            <a:r>
              <a:rPr lang="en-US" altLang="ko-KR" sz="1100"/>
              <a:t>·</a:t>
            </a:r>
            <a:r>
              <a:rPr lang="ko-KR" altLang="en-US" sz="1100"/>
              <a:t>해외</a:t>
            </a:r>
            <a:r>
              <a:rPr lang="en-US" altLang="ko-KR" sz="1100"/>
              <a:t>/</a:t>
            </a:r>
            <a:r>
              <a:rPr lang="ko-KR" altLang="en-US" sz="1100"/>
              <a:t>원격 구축 시 공장 구축 </a:t>
            </a:r>
            <a:r>
              <a:rPr lang="en-US" altLang="ko-KR" sz="1100"/>
              <a:t>PM </a:t>
            </a:r>
            <a:r>
              <a:rPr lang="ko-KR" altLang="en-US" sz="1100"/>
              <a:t>및 운영</a:t>
            </a:r>
            <a:r>
              <a:rPr lang="en-US" altLang="ko-KR" sz="1100" baseline="30000"/>
              <a:t>.</a:t>
            </a:r>
            <a:r>
              <a:rPr lang="ko-KR" altLang="en-US" sz="1100"/>
              <a:t>설비 담당자</a:t>
            </a:r>
            <a:r>
              <a:rPr lang="en-US" altLang="ko-KR" sz="1100"/>
              <a:t>, </a:t>
            </a:r>
            <a:r>
              <a:rPr lang="ko-KR" altLang="en-US" sz="1100"/>
              <a:t>설비 업체</a:t>
            </a:r>
            <a:endParaRPr lang="en-US" altLang="ko-KR" sz="1100"/>
          </a:p>
        </p:txBody>
      </p:sp>
      <p:sp>
        <p:nvSpPr>
          <p:cNvPr id="19" name="텍스트 개체 틀 4">
            <a:extLst>
              <a:ext uri="{FF2B5EF4-FFF2-40B4-BE49-F238E27FC236}">
                <a16:creationId xmlns:a16="http://schemas.microsoft.com/office/drawing/2014/main" id="{0313E3EE-C3CA-5B9F-BF6E-3D3AE22B0C02}"/>
              </a:ext>
            </a:extLst>
          </p:cNvPr>
          <p:cNvSpPr txBox="1">
            <a:spLocks/>
          </p:cNvSpPr>
          <p:nvPr/>
        </p:nvSpPr>
        <p:spPr>
          <a:xfrm>
            <a:off x="4407013" y="4057114"/>
            <a:ext cx="2219345" cy="634527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en-US" altLang="ko-KR" sz="1100"/>
              <a:t>LG CNS </a:t>
            </a:r>
            <a:r>
              <a:rPr kumimoji="1" lang="ko-KR" altLang="en-US" sz="1100"/>
              <a:t>설비 자동화 프로젝트의 사양</a:t>
            </a:r>
            <a:r>
              <a:rPr kumimoji="1" lang="en-US" altLang="ko-KR" sz="1100"/>
              <a:t>·</a:t>
            </a:r>
            <a:r>
              <a:rPr kumimoji="1" lang="ko-KR" altLang="en-US" sz="1100"/>
              <a:t>시나리오</a:t>
            </a:r>
            <a:r>
              <a:rPr kumimoji="1" lang="en-US" altLang="ko-KR" sz="1100"/>
              <a:t>·</a:t>
            </a:r>
            <a:r>
              <a:rPr kumimoji="1" lang="ko-KR" altLang="en-US" sz="1100"/>
              <a:t>판정 기준을 </a:t>
            </a:r>
            <a:r>
              <a:rPr kumimoji="1" lang="en-US" altLang="ko-KR" sz="1100"/>
              <a:t>Asset</a:t>
            </a:r>
            <a:r>
              <a:rPr kumimoji="1" lang="ko-KR" altLang="en-US" sz="1100"/>
              <a:t>으로 활용해 초기 준비 부담을 축소</a:t>
            </a:r>
            <a:endParaRPr kumimoji="1" lang="en-US" altLang="ko-KR" sz="1100"/>
          </a:p>
        </p:txBody>
      </p:sp>
      <p:sp>
        <p:nvSpPr>
          <p:cNvPr id="15" name="텍스트 개체 틀 6">
            <a:extLst>
              <a:ext uri="{FF2B5EF4-FFF2-40B4-BE49-F238E27FC236}">
                <a16:creationId xmlns:a16="http://schemas.microsoft.com/office/drawing/2014/main" id="{3722E43B-D504-6E44-C3FF-A6BDF8512A7C}"/>
              </a:ext>
            </a:extLst>
          </p:cNvPr>
          <p:cNvSpPr txBox="1">
            <a:spLocks/>
          </p:cNvSpPr>
          <p:nvPr/>
        </p:nvSpPr>
        <p:spPr>
          <a:xfrm>
            <a:off x="3532204" y="3600450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12C682CE-1CFD-EF73-1731-EA0984C77B9C}"/>
              </a:ext>
            </a:extLst>
          </p:cNvPr>
          <p:cNvGrpSpPr/>
          <p:nvPr/>
        </p:nvGrpSpPr>
        <p:grpSpPr>
          <a:xfrm>
            <a:off x="374890" y="3945033"/>
            <a:ext cx="2835279" cy="926966"/>
            <a:chOff x="412990" y="4029038"/>
            <a:chExt cx="2835279" cy="926966"/>
          </a:xfrm>
        </p:grpSpPr>
        <p:grpSp>
          <p:nvGrpSpPr>
            <p:cNvPr id="24" name="그룹 381">
              <a:extLst>
                <a:ext uri="{FF2B5EF4-FFF2-40B4-BE49-F238E27FC236}">
                  <a16:creationId xmlns:a16="http://schemas.microsoft.com/office/drawing/2014/main" id="{4A6623F3-83A7-B289-2BD9-BD0528E74008}"/>
                </a:ext>
              </a:extLst>
            </p:cNvPr>
            <p:cNvGrpSpPr/>
            <p:nvPr/>
          </p:nvGrpSpPr>
          <p:grpSpPr>
            <a:xfrm>
              <a:off x="412990" y="4132619"/>
              <a:ext cx="441897" cy="325447"/>
              <a:chOff x="5965108" y="1755851"/>
              <a:chExt cx="528441" cy="38918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25" name="Freeform 5">
                <a:extLst>
                  <a:ext uri="{FF2B5EF4-FFF2-40B4-BE49-F238E27FC236}">
                    <a16:creationId xmlns:a16="http://schemas.microsoft.com/office/drawing/2014/main" id="{4E788600-7D48-C6CD-0120-210C8593D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0950" y="1773161"/>
                <a:ext cx="222599" cy="222599"/>
              </a:xfrm>
              <a:custGeom>
                <a:avLst/>
                <a:gdLst>
                  <a:gd name="T0" fmla="*/ 1732 w 1850"/>
                  <a:gd name="T1" fmla="*/ 1254 h 1850"/>
                  <a:gd name="T2" fmla="*/ 1671 w 1850"/>
                  <a:gd name="T3" fmla="*/ 1213 h 1850"/>
                  <a:gd name="T4" fmla="*/ 1603 w 1850"/>
                  <a:gd name="T5" fmla="*/ 1186 h 1850"/>
                  <a:gd name="T6" fmla="*/ 1530 w 1850"/>
                  <a:gd name="T7" fmla="*/ 1174 h 1850"/>
                  <a:gd name="T8" fmla="*/ 1457 w 1850"/>
                  <a:gd name="T9" fmla="*/ 1179 h 1850"/>
                  <a:gd name="T10" fmla="*/ 1388 w 1850"/>
                  <a:gd name="T11" fmla="*/ 1197 h 1850"/>
                  <a:gd name="T12" fmla="*/ 1567 w 1850"/>
                  <a:gd name="T13" fmla="*/ 509 h 1850"/>
                  <a:gd name="T14" fmla="*/ 1366 w 1850"/>
                  <a:gd name="T15" fmla="*/ 308 h 1850"/>
                  <a:gd name="T16" fmla="*/ 651 w 1850"/>
                  <a:gd name="T17" fmla="*/ 463 h 1850"/>
                  <a:gd name="T18" fmla="*/ 667 w 1850"/>
                  <a:gd name="T19" fmla="*/ 416 h 1850"/>
                  <a:gd name="T20" fmla="*/ 676 w 1850"/>
                  <a:gd name="T21" fmla="*/ 343 h 1850"/>
                  <a:gd name="T22" fmla="*/ 670 w 1850"/>
                  <a:gd name="T23" fmla="*/ 271 h 1850"/>
                  <a:gd name="T24" fmla="*/ 648 w 1850"/>
                  <a:gd name="T25" fmla="*/ 201 h 1850"/>
                  <a:gd name="T26" fmla="*/ 611 w 1850"/>
                  <a:gd name="T27" fmla="*/ 138 h 1850"/>
                  <a:gd name="T28" fmla="*/ 577 w 1850"/>
                  <a:gd name="T29" fmla="*/ 97 h 1850"/>
                  <a:gd name="T30" fmla="*/ 503 w 1850"/>
                  <a:gd name="T31" fmla="*/ 42 h 1850"/>
                  <a:gd name="T32" fmla="*/ 418 w 1850"/>
                  <a:gd name="T33" fmla="*/ 9 h 1850"/>
                  <a:gd name="T34" fmla="*/ 501 w 1850"/>
                  <a:gd name="T35" fmla="*/ 142 h 1850"/>
                  <a:gd name="T36" fmla="*/ 14 w 1850"/>
                  <a:gd name="T37" fmla="*/ 238 h 1850"/>
                  <a:gd name="T38" fmla="*/ 5 w 1850"/>
                  <a:gd name="T39" fmla="*/ 282 h 1850"/>
                  <a:gd name="T40" fmla="*/ 0 w 1850"/>
                  <a:gd name="T41" fmla="*/ 350 h 1850"/>
                  <a:gd name="T42" fmla="*/ 9 w 1850"/>
                  <a:gd name="T43" fmla="*/ 416 h 1850"/>
                  <a:gd name="T44" fmla="*/ 32 w 1850"/>
                  <a:gd name="T45" fmla="*/ 481 h 1850"/>
                  <a:gd name="T46" fmla="*/ 68 w 1850"/>
                  <a:gd name="T47" fmla="*/ 540 h 1850"/>
                  <a:gd name="T48" fmla="*/ 99 w 1850"/>
                  <a:gd name="T49" fmla="*/ 575 h 1850"/>
                  <a:gd name="T50" fmla="*/ 159 w 1850"/>
                  <a:gd name="T51" fmla="*/ 623 h 1850"/>
                  <a:gd name="T52" fmla="*/ 226 w 1850"/>
                  <a:gd name="T53" fmla="*/ 656 h 1850"/>
                  <a:gd name="T54" fmla="*/ 295 w 1850"/>
                  <a:gd name="T55" fmla="*/ 673 h 1850"/>
                  <a:gd name="T56" fmla="*/ 368 w 1850"/>
                  <a:gd name="T57" fmla="*/ 673 h 1850"/>
                  <a:gd name="T58" fmla="*/ 439 w 1850"/>
                  <a:gd name="T59" fmla="*/ 659 h 1850"/>
                  <a:gd name="T60" fmla="*/ 138 w 1850"/>
                  <a:gd name="T61" fmla="*/ 1548 h 1850"/>
                  <a:gd name="T62" fmla="*/ 122 w 1850"/>
                  <a:gd name="T63" fmla="*/ 1568 h 1850"/>
                  <a:gd name="T64" fmla="*/ 107 w 1850"/>
                  <a:gd name="T65" fmla="*/ 1601 h 1850"/>
                  <a:gd name="T66" fmla="*/ 101 w 1850"/>
                  <a:gd name="T67" fmla="*/ 1637 h 1850"/>
                  <a:gd name="T68" fmla="*/ 107 w 1850"/>
                  <a:gd name="T69" fmla="*/ 1672 h 1850"/>
                  <a:gd name="T70" fmla="*/ 122 w 1850"/>
                  <a:gd name="T71" fmla="*/ 1706 h 1850"/>
                  <a:gd name="T72" fmla="*/ 148 w 1850"/>
                  <a:gd name="T73" fmla="*/ 1737 h 1850"/>
                  <a:gd name="T74" fmla="*/ 169 w 1850"/>
                  <a:gd name="T75" fmla="*/ 1753 h 1850"/>
                  <a:gd name="T76" fmla="*/ 203 w 1850"/>
                  <a:gd name="T77" fmla="*/ 1768 h 1850"/>
                  <a:gd name="T78" fmla="*/ 238 w 1850"/>
                  <a:gd name="T79" fmla="*/ 1774 h 1850"/>
                  <a:gd name="T80" fmla="*/ 274 w 1850"/>
                  <a:gd name="T81" fmla="*/ 1768 h 1850"/>
                  <a:gd name="T82" fmla="*/ 308 w 1850"/>
                  <a:gd name="T83" fmla="*/ 1753 h 1850"/>
                  <a:gd name="T84" fmla="*/ 937 w 1850"/>
                  <a:gd name="T85" fmla="*/ 1126 h 1850"/>
                  <a:gd name="T86" fmla="*/ 1191 w 1850"/>
                  <a:gd name="T87" fmla="*/ 1409 h 1850"/>
                  <a:gd name="T88" fmla="*/ 1176 w 1850"/>
                  <a:gd name="T89" fmla="*/ 1480 h 1850"/>
                  <a:gd name="T90" fmla="*/ 1177 w 1850"/>
                  <a:gd name="T91" fmla="*/ 1553 h 1850"/>
                  <a:gd name="T92" fmla="*/ 1194 w 1850"/>
                  <a:gd name="T93" fmla="*/ 1624 h 1850"/>
                  <a:gd name="T94" fmla="*/ 1227 w 1850"/>
                  <a:gd name="T95" fmla="*/ 1691 h 1850"/>
                  <a:gd name="T96" fmla="*/ 1273 w 1850"/>
                  <a:gd name="T97" fmla="*/ 1751 h 1850"/>
                  <a:gd name="T98" fmla="*/ 1304 w 1850"/>
                  <a:gd name="T99" fmla="*/ 1777 h 1850"/>
                  <a:gd name="T100" fmla="*/ 1353 w 1850"/>
                  <a:gd name="T101" fmla="*/ 1810 h 1850"/>
                  <a:gd name="T102" fmla="*/ 1406 w 1850"/>
                  <a:gd name="T103" fmla="*/ 1833 h 1850"/>
                  <a:gd name="T104" fmla="*/ 1462 w 1850"/>
                  <a:gd name="T105" fmla="*/ 1845 h 1850"/>
                  <a:gd name="T106" fmla="*/ 1519 w 1850"/>
                  <a:gd name="T107" fmla="*/ 1850 h 1850"/>
                  <a:gd name="T108" fmla="*/ 1375 w 1850"/>
                  <a:gd name="T109" fmla="*/ 1664 h 1850"/>
                  <a:gd name="T110" fmla="*/ 1827 w 1850"/>
                  <a:gd name="T111" fmla="*/ 1638 h 1850"/>
                  <a:gd name="T112" fmla="*/ 1841 w 1850"/>
                  <a:gd name="T113" fmla="*/ 1590 h 1850"/>
                  <a:gd name="T114" fmla="*/ 1850 w 1850"/>
                  <a:gd name="T115" fmla="*/ 1519 h 1850"/>
                  <a:gd name="T116" fmla="*/ 1844 w 1850"/>
                  <a:gd name="T117" fmla="*/ 1446 h 1850"/>
                  <a:gd name="T118" fmla="*/ 1822 w 1850"/>
                  <a:gd name="T119" fmla="*/ 1377 h 1850"/>
                  <a:gd name="T120" fmla="*/ 1785 w 1850"/>
                  <a:gd name="T121" fmla="*/ 1312 h 1850"/>
                  <a:gd name="T122" fmla="*/ 1751 w 1850"/>
                  <a:gd name="T123" fmla="*/ 1273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50" h="1850">
                    <a:moveTo>
                      <a:pt x="1751" y="1273"/>
                    </a:moveTo>
                    <a:lnTo>
                      <a:pt x="1751" y="1273"/>
                    </a:lnTo>
                    <a:lnTo>
                      <a:pt x="1732" y="1254"/>
                    </a:lnTo>
                    <a:lnTo>
                      <a:pt x="1712" y="1239"/>
                    </a:lnTo>
                    <a:lnTo>
                      <a:pt x="1692" y="1225"/>
                    </a:lnTo>
                    <a:lnTo>
                      <a:pt x="1671" y="1213"/>
                    </a:lnTo>
                    <a:lnTo>
                      <a:pt x="1647" y="1202"/>
                    </a:lnTo>
                    <a:lnTo>
                      <a:pt x="1626" y="1193"/>
                    </a:lnTo>
                    <a:lnTo>
                      <a:pt x="1603" y="1186"/>
                    </a:lnTo>
                    <a:lnTo>
                      <a:pt x="1578" y="1180"/>
                    </a:lnTo>
                    <a:lnTo>
                      <a:pt x="1555" y="1177"/>
                    </a:lnTo>
                    <a:lnTo>
                      <a:pt x="1530" y="1174"/>
                    </a:lnTo>
                    <a:lnTo>
                      <a:pt x="1507" y="1174"/>
                    </a:lnTo>
                    <a:lnTo>
                      <a:pt x="1482" y="1176"/>
                    </a:lnTo>
                    <a:lnTo>
                      <a:pt x="1457" y="1179"/>
                    </a:lnTo>
                    <a:lnTo>
                      <a:pt x="1434" y="1183"/>
                    </a:lnTo>
                    <a:lnTo>
                      <a:pt x="1411" y="1190"/>
                    </a:lnTo>
                    <a:lnTo>
                      <a:pt x="1388" y="1197"/>
                    </a:lnTo>
                    <a:lnTo>
                      <a:pt x="1087" y="899"/>
                    </a:lnTo>
                    <a:lnTo>
                      <a:pt x="1463" y="524"/>
                    </a:lnTo>
                    <a:lnTo>
                      <a:pt x="1567" y="509"/>
                    </a:lnTo>
                    <a:lnTo>
                      <a:pt x="1749" y="226"/>
                    </a:lnTo>
                    <a:lnTo>
                      <a:pt x="1649" y="125"/>
                    </a:lnTo>
                    <a:lnTo>
                      <a:pt x="1366" y="308"/>
                    </a:lnTo>
                    <a:lnTo>
                      <a:pt x="1352" y="413"/>
                    </a:lnTo>
                    <a:lnTo>
                      <a:pt x="976" y="787"/>
                    </a:lnTo>
                    <a:lnTo>
                      <a:pt x="651" y="463"/>
                    </a:lnTo>
                    <a:lnTo>
                      <a:pt x="651" y="463"/>
                    </a:lnTo>
                    <a:lnTo>
                      <a:pt x="660" y="439"/>
                    </a:lnTo>
                    <a:lnTo>
                      <a:pt x="667" y="416"/>
                    </a:lnTo>
                    <a:lnTo>
                      <a:pt x="671" y="391"/>
                    </a:lnTo>
                    <a:lnTo>
                      <a:pt x="674" y="368"/>
                    </a:lnTo>
                    <a:lnTo>
                      <a:pt x="676" y="343"/>
                    </a:lnTo>
                    <a:lnTo>
                      <a:pt x="676" y="319"/>
                    </a:lnTo>
                    <a:lnTo>
                      <a:pt x="673" y="295"/>
                    </a:lnTo>
                    <a:lnTo>
                      <a:pt x="670" y="271"/>
                    </a:lnTo>
                    <a:lnTo>
                      <a:pt x="664" y="247"/>
                    </a:lnTo>
                    <a:lnTo>
                      <a:pt x="656" y="224"/>
                    </a:lnTo>
                    <a:lnTo>
                      <a:pt x="648" y="201"/>
                    </a:lnTo>
                    <a:lnTo>
                      <a:pt x="637" y="179"/>
                    </a:lnTo>
                    <a:lnTo>
                      <a:pt x="625" y="158"/>
                    </a:lnTo>
                    <a:lnTo>
                      <a:pt x="611" y="138"/>
                    </a:lnTo>
                    <a:lnTo>
                      <a:pt x="594" y="118"/>
                    </a:lnTo>
                    <a:lnTo>
                      <a:pt x="577" y="97"/>
                    </a:lnTo>
                    <a:lnTo>
                      <a:pt x="577" y="97"/>
                    </a:lnTo>
                    <a:lnTo>
                      <a:pt x="554" y="77"/>
                    </a:lnTo>
                    <a:lnTo>
                      <a:pt x="529" y="57"/>
                    </a:lnTo>
                    <a:lnTo>
                      <a:pt x="503" y="42"/>
                    </a:lnTo>
                    <a:lnTo>
                      <a:pt x="475" y="28"/>
                    </a:lnTo>
                    <a:lnTo>
                      <a:pt x="447" y="17"/>
                    </a:lnTo>
                    <a:lnTo>
                      <a:pt x="418" y="9"/>
                    </a:lnTo>
                    <a:lnTo>
                      <a:pt x="388" y="3"/>
                    </a:lnTo>
                    <a:lnTo>
                      <a:pt x="359" y="0"/>
                    </a:lnTo>
                    <a:lnTo>
                      <a:pt x="501" y="142"/>
                    </a:lnTo>
                    <a:lnTo>
                      <a:pt x="439" y="371"/>
                    </a:lnTo>
                    <a:lnTo>
                      <a:pt x="210" y="433"/>
                    </a:lnTo>
                    <a:lnTo>
                      <a:pt x="14" y="238"/>
                    </a:lnTo>
                    <a:lnTo>
                      <a:pt x="14" y="238"/>
                    </a:lnTo>
                    <a:lnTo>
                      <a:pt x="9" y="260"/>
                    </a:lnTo>
                    <a:lnTo>
                      <a:pt x="5" y="282"/>
                    </a:lnTo>
                    <a:lnTo>
                      <a:pt x="2" y="305"/>
                    </a:lnTo>
                    <a:lnTo>
                      <a:pt x="0" y="326"/>
                    </a:lnTo>
                    <a:lnTo>
                      <a:pt x="0" y="350"/>
                    </a:lnTo>
                    <a:lnTo>
                      <a:pt x="2" y="371"/>
                    </a:lnTo>
                    <a:lnTo>
                      <a:pt x="5" y="394"/>
                    </a:lnTo>
                    <a:lnTo>
                      <a:pt x="9" y="416"/>
                    </a:lnTo>
                    <a:lnTo>
                      <a:pt x="15" y="438"/>
                    </a:lnTo>
                    <a:lnTo>
                      <a:pt x="23" y="459"/>
                    </a:lnTo>
                    <a:lnTo>
                      <a:pt x="32" y="481"/>
                    </a:lnTo>
                    <a:lnTo>
                      <a:pt x="42" y="501"/>
                    </a:lnTo>
                    <a:lnTo>
                      <a:pt x="54" y="521"/>
                    </a:lnTo>
                    <a:lnTo>
                      <a:pt x="68" y="540"/>
                    </a:lnTo>
                    <a:lnTo>
                      <a:pt x="82" y="558"/>
                    </a:lnTo>
                    <a:lnTo>
                      <a:pt x="99" y="575"/>
                    </a:lnTo>
                    <a:lnTo>
                      <a:pt x="99" y="575"/>
                    </a:lnTo>
                    <a:lnTo>
                      <a:pt x="118" y="594"/>
                    </a:lnTo>
                    <a:lnTo>
                      <a:pt x="138" y="609"/>
                    </a:lnTo>
                    <a:lnTo>
                      <a:pt x="159" y="623"/>
                    </a:lnTo>
                    <a:lnTo>
                      <a:pt x="179" y="636"/>
                    </a:lnTo>
                    <a:lnTo>
                      <a:pt x="203" y="647"/>
                    </a:lnTo>
                    <a:lnTo>
                      <a:pt x="226" y="656"/>
                    </a:lnTo>
                    <a:lnTo>
                      <a:pt x="249" y="664"/>
                    </a:lnTo>
                    <a:lnTo>
                      <a:pt x="272" y="668"/>
                    </a:lnTo>
                    <a:lnTo>
                      <a:pt x="295" y="673"/>
                    </a:lnTo>
                    <a:lnTo>
                      <a:pt x="320" y="674"/>
                    </a:lnTo>
                    <a:lnTo>
                      <a:pt x="345" y="674"/>
                    </a:lnTo>
                    <a:lnTo>
                      <a:pt x="368" y="673"/>
                    </a:lnTo>
                    <a:lnTo>
                      <a:pt x="393" y="670"/>
                    </a:lnTo>
                    <a:lnTo>
                      <a:pt x="416" y="665"/>
                    </a:lnTo>
                    <a:lnTo>
                      <a:pt x="439" y="659"/>
                    </a:lnTo>
                    <a:lnTo>
                      <a:pt x="463" y="651"/>
                    </a:lnTo>
                    <a:lnTo>
                      <a:pt x="749" y="937"/>
                    </a:lnTo>
                    <a:lnTo>
                      <a:pt x="138" y="1548"/>
                    </a:lnTo>
                    <a:lnTo>
                      <a:pt x="138" y="1548"/>
                    </a:lnTo>
                    <a:lnTo>
                      <a:pt x="130" y="1558"/>
                    </a:lnTo>
                    <a:lnTo>
                      <a:pt x="122" y="1568"/>
                    </a:lnTo>
                    <a:lnTo>
                      <a:pt x="116" y="1579"/>
                    </a:lnTo>
                    <a:lnTo>
                      <a:pt x="110" y="1590"/>
                    </a:lnTo>
                    <a:lnTo>
                      <a:pt x="107" y="1601"/>
                    </a:lnTo>
                    <a:lnTo>
                      <a:pt x="104" y="1613"/>
                    </a:lnTo>
                    <a:lnTo>
                      <a:pt x="102" y="1624"/>
                    </a:lnTo>
                    <a:lnTo>
                      <a:pt x="101" y="1637"/>
                    </a:lnTo>
                    <a:lnTo>
                      <a:pt x="102" y="1649"/>
                    </a:lnTo>
                    <a:lnTo>
                      <a:pt x="104" y="1661"/>
                    </a:lnTo>
                    <a:lnTo>
                      <a:pt x="107" y="1672"/>
                    </a:lnTo>
                    <a:lnTo>
                      <a:pt x="110" y="1684"/>
                    </a:lnTo>
                    <a:lnTo>
                      <a:pt x="116" y="1695"/>
                    </a:lnTo>
                    <a:lnTo>
                      <a:pt x="122" y="1706"/>
                    </a:lnTo>
                    <a:lnTo>
                      <a:pt x="130" y="1717"/>
                    </a:lnTo>
                    <a:lnTo>
                      <a:pt x="138" y="1726"/>
                    </a:lnTo>
                    <a:lnTo>
                      <a:pt x="148" y="1737"/>
                    </a:lnTo>
                    <a:lnTo>
                      <a:pt x="148" y="1737"/>
                    </a:lnTo>
                    <a:lnTo>
                      <a:pt x="159" y="1746"/>
                    </a:lnTo>
                    <a:lnTo>
                      <a:pt x="169" y="1753"/>
                    </a:lnTo>
                    <a:lnTo>
                      <a:pt x="179" y="1759"/>
                    </a:lnTo>
                    <a:lnTo>
                      <a:pt x="190" y="1765"/>
                    </a:lnTo>
                    <a:lnTo>
                      <a:pt x="203" y="1768"/>
                    </a:lnTo>
                    <a:lnTo>
                      <a:pt x="213" y="1771"/>
                    </a:lnTo>
                    <a:lnTo>
                      <a:pt x="226" y="1773"/>
                    </a:lnTo>
                    <a:lnTo>
                      <a:pt x="238" y="1774"/>
                    </a:lnTo>
                    <a:lnTo>
                      <a:pt x="251" y="1773"/>
                    </a:lnTo>
                    <a:lnTo>
                      <a:pt x="261" y="1771"/>
                    </a:lnTo>
                    <a:lnTo>
                      <a:pt x="274" y="1768"/>
                    </a:lnTo>
                    <a:lnTo>
                      <a:pt x="285" y="1765"/>
                    </a:lnTo>
                    <a:lnTo>
                      <a:pt x="297" y="1759"/>
                    </a:lnTo>
                    <a:lnTo>
                      <a:pt x="308" y="1753"/>
                    </a:lnTo>
                    <a:lnTo>
                      <a:pt x="317" y="1746"/>
                    </a:lnTo>
                    <a:lnTo>
                      <a:pt x="326" y="1737"/>
                    </a:lnTo>
                    <a:lnTo>
                      <a:pt x="937" y="1126"/>
                    </a:lnTo>
                    <a:lnTo>
                      <a:pt x="1199" y="1386"/>
                    </a:lnTo>
                    <a:lnTo>
                      <a:pt x="1199" y="1386"/>
                    </a:lnTo>
                    <a:lnTo>
                      <a:pt x="1191" y="1409"/>
                    </a:lnTo>
                    <a:lnTo>
                      <a:pt x="1183" y="1434"/>
                    </a:lnTo>
                    <a:lnTo>
                      <a:pt x="1179" y="1457"/>
                    </a:lnTo>
                    <a:lnTo>
                      <a:pt x="1176" y="1480"/>
                    </a:lnTo>
                    <a:lnTo>
                      <a:pt x="1174" y="1505"/>
                    </a:lnTo>
                    <a:lnTo>
                      <a:pt x="1176" y="1530"/>
                    </a:lnTo>
                    <a:lnTo>
                      <a:pt x="1177" y="1553"/>
                    </a:lnTo>
                    <a:lnTo>
                      <a:pt x="1182" y="1578"/>
                    </a:lnTo>
                    <a:lnTo>
                      <a:pt x="1186" y="1601"/>
                    </a:lnTo>
                    <a:lnTo>
                      <a:pt x="1194" y="1624"/>
                    </a:lnTo>
                    <a:lnTo>
                      <a:pt x="1203" y="1647"/>
                    </a:lnTo>
                    <a:lnTo>
                      <a:pt x="1214" y="1669"/>
                    </a:lnTo>
                    <a:lnTo>
                      <a:pt x="1227" y="1691"/>
                    </a:lnTo>
                    <a:lnTo>
                      <a:pt x="1241" y="1712"/>
                    </a:lnTo>
                    <a:lnTo>
                      <a:pt x="1256" y="1732"/>
                    </a:lnTo>
                    <a:lnTo>
                      <a:pt x="1273" y="1751"/>
                    </a:lnTo>
                    <a:lnTo>
                      <a:pt x="1273" y="1751"/>
                    </a:lnTo>
                    <a:lnTo>
                      <a:pt x="1289" y="1765"/>
                    </a:lnTo>
                    <a:lnTo>
                      <a:pt x="1304" y="1777"/>
                    </a:lnTo>
                    <a:lnTo>
                      <a:pt x="1319" y="1790"/>
                    </a:lnTo>
                    <a:lnTo>
                      <a:pt x="1336" y="1801"/>
                    </a:lnTo>
                    <a:lnTo>
                      <a:pt x="1353" y="1810"/>
                    </a:lnTo>
                    <a:lnTo>
                      <a:pt x="1370" y="1819"/>
                    </a:lnTo>
                    <a:lnTo>
                      <a:pt x="1389" y="1827"/>
                    </a:lnTo>
                    <a:lnTo>
                      <a:pt x="1406" y="1833"/>
                    </a:lnTo>
                    <a:lnTo>
                      <a:pt x="1425" y="1838"/>
                    </a:lnTo>
                    <a:lnTo>
                      <a:pt x="1443" y="1842"/>
                    </a:lnTo>
                    <a:lnTo>
                      <a:pt x="1462" y="1845"/>
                    </a:lnTo>
                    <a:lnTo>
                      <a:pt x="1482" y="1848"/>
                    </a:lnTo>
                    <a:lnTo>
                      <a:pt x="1500" y="1848"/>
                    </a:lnTo>
                    <a:lnTo>
                      <a:pt x="1519" y="1850"/>
                    </a:lnTo>
                    <a:lnTo>
                      <a:pt x="1539" y="1848"/>
                    </a:lnTo>
                    <a:lnTo>
                      <a:pt x="1558" y="1847"/>
                    </a:lnTo>
                    <a:lnTo>
                      <a:pt x="1375" y="1664"/>
                    </a:lnTo>
                    <a:lnTo>
                      <a:pt x="1426" y="1476"/>
                    </a:lnTo>
                    <a:lnTo>
                      <a:pt x="1615" y="1426"/>
                    </a:lnTo>
                    <a:lnTo>
                      <a:pt x="1827" y="1638"/>
                    </a:lnTo>
                    <a:lnTo>
                      <a:pt x="1827" y="1638"/>
                    </a:lnTo>
                    <a:lnTo>
                      <a:pt x="1835" y="1615"/>
                    </a:lnTo>
                    <a:lnTo>
                      <a:pt x="1841" y="1590"/>
                    </a:lnTo>
                    <a:lnTo>
                      <a:pt x="1845" y="1567"/>
                    </a:lnTo>
                    <a:lnTo>
                      <a:pt x="1848" y="1542"/>
                    </a:lnTo>
                    <a:lnTo>
                      <a:pt x="1850" y="1519"/>
                    </a:lnTo>
                    <a:lnTo>
                      <a:pt x="1850" y="1494"/>
                    </a:lnTo>
                    <a:lnTo>
                      <a:pt x="1848" y="1471"/>
                    </a:lnTo>
                    <a:lnTo>
                      <a:pt x="1844" y="1446"/>
                    </a:lnTo>
                    <a:lnTo>
                      <a:pt x="1839" y="1423"/>
                    </a:lnTo>
                    <a:lnTo>
                      <a:pt x="1831" y="1400"/>
                    </a:lnTo>
                    <a:lnTo>
                      <a:pt x="1822" y="1377"/>
                    </a:lnTo>
                    <a:lnTo>
                      <a:pt x="1811" y="1353"/>
                    </a:lnTo>
                    <a:lnTo>
                      <a:pt x="1799" y="1332"/>
                    </a:lnTo>
                    <a:lnTo>
                      <a:pt x="1785" y="1312"/>
                    </a:lnTo>
                    <a:lnTo>
                      <a:pt x="1770" y="1292"/>
                    </a:lnTo>
                    <a:lnTo>
                      <a:pt x="1751" y="1273"/>
                    </a:lnTo>
                    <a:lnTo>
                      <a:pt x="1751" y="1273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  <p:sp>
            <p:nvSpPr>
              <p:cNvPr id="26" name="Freeform 32">
                <a:extLst>
                  <a:ext uri="{FF2B5EF4-FFF2-40B4-BE49-F238E27FC236}">
                    <a16:creationId xmlns:a16="http://schemas.microsoft.com/office/drawing/2014/main" id="{B7ACA8DC-D530-E31C-5FE3-015BA7D68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65108" y="1755851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  <p:sp>
          <p:nvSpPr>
            <p:cNvPr id="33" name="말풍선: 모서리가 둥근 사각형 32">
              <a:extLst>
                <a:ext uri="{FF2B5EF4-FFF2-40B4-BE49-F238E27FC236}">
                  <a16:creationId xmlns:a16="http://schemas.microsoft.com/office/drawing/2014/main" id="{8E6E6F59-989A-5090-3200-E575BB6B478D}"/>
                </a:ext>
              </a:extLst>
            </p:cNvPr>
            <p:cNvSpPr/>
            <p:nvPr/>
          </p:nvSpPr>
          <p:spPr>
            <a:xfrm>
              <a:off x="1001458" y="4029038"/>
              <a:ext cx="2246811" cy="926966"/>
            </a:xfrm>
            <a:prstGeom prst="wedgeRoundRectCallout">
              <a:avLst>
                <a:gd name="adj1" fmla="val -55962"/>
                <a:gd name="adj2" fmla="val -10077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신규 공장과 생산 라인 구축에서는 설비 사양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통신 규칙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운영 시나리오와 테스트 로그가 여러 문서와 담당자에게 흩어집니다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.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운영 연계 오류도 설비 반입 </a:t>
              </a:r>
              <a:r>
                <a:rPr lang="ko-KR" altLang="en-US" sz="1000" err="1">
                  <a:solidFill>
                    <a:srgbClr val="FFFFFF"/>
                  </a:solidFill>
                  <a:sym typeface="맑은 고딕"/>
                </a:rPr>
                <a:t>후에야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 발견되는 경우가 많습니다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.</a:t>
              </a:r>
            </a:p>
          </p:txBody>
        </p:sp>
      </p:grpSp>
      <p:sp>
        <p:nvSpPr>
          <p:cNvPr id="36" name="사각형: 둥근 위쪽 모서리 35">
            <a:extLst>
              <a:ext uri="{FF2B5EF4-FFF2-40B4-BE49-F238E27FC236}">
                <a16:creationId xmlns:a16="http://schemas.microsoft.com/office/drawing/2014/main" id="{1B8FE86F-E1A0-CEC1-FC54-E51442E7FD72}"/>
              </a:ext>
            </a:extLst>
          </p:cNvPr>
          <p:cNvSpPr/>
          <p:nvPr/>
        </p:nvSpPr>
        <p:spPr>
          <a:xfrm>
            <a:off x="394628" y="5029276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설비</a:t>
            </a:r>
            <a:r>
              <a:rPr lang="en-US" altLang="ko-KR" sz="1000" b="1">
                <a:solidFill>
                  <a:srgbClr val="FFFFFF"/>
                </a:solidFill>
                <a:sym typeface="맑은 고딕"/>
              </a:rPr>
              <a:t>·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업체별 검증 기준 불일치</a:t>
            </a:r>
          </a:p>
        </p:txBody>
      </p: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BF578A12-34AA-727B-F549-50751EC2B672}"/>
              </a:ext>
            </a:extLst>
          </p:cNvPr>
          <p:cNvGrpSpPr/>
          <p:nvPr/>
        </p:nvGrpSpPr>
        <p:grpSpPr>
          <a:xfrm>
            <a:off x="3526383" y="3930710"/>
            <a:ext cx="900338" cy="900338"/>
            <a:chOff x="3851124" y="3939255"/>
            <a:chExt cx="900338" cy="900338"/>
          </a:xfrm>
        </p:grpSpPr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0253D39A-DA8B-D14E-75A1-41656B15FDE4}"/>
                </a:ext>
              </a:extLst>
            </p:cNvPr>
            <p:cNvSpPr/>
            <p:nvPr/>
          </p:nvSpPr>
          <p:spPr>
            <a:xfrm>
              <a:off x="3851124" y="3939255"/>
              <a:ext cx="900338" cy="900338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 w="3175" cap="flat">
              <a:noFill/>
              <a:miter lim="400000"/>
            </a:ln>
            <a:effectLst>
              <a:softEdge rad="3175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58" name="텍스트 개체 틀 5">
              <a:extLst>
                <a:ext uri="{FF2B5EF4-FFF2-40B4-BE49-F238E27FC236}">
                  <a16:creationId xmlns:a16="http://schemas.microsoft.com/office/drawing/2014/main" id="{DF812DEA-1309-59C6-372E-CB4638B41594}"/>
                </a:ext>
              </a:extLst>
            </p:cNvPr>
            <p:cNvSpPr txBox="1">
              <a:spLocks/>
            </p:cNvSpPr>
            <p:nvPr/>
          </p:nvSpPr>
          <p:spPr>
            <a:xfrm>
              <a:off x="3858673" y="4159249"/>
              <a:ext cx="867153" cy="493831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100" b="1">
                  <a:solidFill>
                    <a:schemeClr val="tx1"/>
                  </a:solidFill>
                </a:rPr>
                <a:t>검증 자산의 </a:t>
              </a:r>
              <a:endParaRPr lang="en-US" altLang="ko-KR" sz="1100" b="1">
                <a:solidFill>
                  <a:schemeClr val="tx1"/>
                </a:solidFill>
              </a:endParaRPr>
            </a:p>
            <a:p>
              <a:pPr marL="0" indent="0" algn="ctr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ko-KR" altLang="en-US" sz="1100" b="1">
                  <a:solidFill>
                    <a:schemeClr val="tx1"/>
                  </a:solidFill>
                </a:rPr>
                <a:t>재사용</a:t>
              </a:r>
            </a:p>
          </p:txBody>
        </p:sp>
      </p:grpSp>
      <p:grpSp>
        <p:nvGrpSpPr>
          <p:cNvPr id="160" name="그룹 159">
            <a:extLst>
              <a:ext uri="{FF2B5EF4-FFF2-40B4-BE49-F238E27FC236}">
                <a16:creationId xmlns:a16="http://schemas.microsoft.com/office/drawing/2014/main" id="{8C65BEFE-2FA8-942B-94D3-2ACE685586AB}"/>
              </a:ext>
            </a:extLst>
          </p:cNvPr>
          <p:cNvGrpSpPr/>
          <p:nvPr/>
        </p:nvGrpSpPr>
        <p:grpSpPr>
          <a:xfrm>
            <a:off x="3411259" y="4973977"/>
            <a:ext cx="1169374" cy="900000"/>
            <a:chOff x="5084836" y="3905752"/>
            <a:chExt cx="1169374" cy="900000"/>
          </a:xfrm>
        </p:grpSpPr>
        <p:sp>
          <p:nvSpPr>
            <p:cNvPr id="57" name="타원 56">
              <a:extLst>
                <a:ext uri="{FF2B5EF4-FFF2-40B4-BE49-F238E27FC236}">
                  <a16:creationId xmlns:a16="http://schemas.microsoft.com/office/drawing/2014/main" id="{6ABDB5C3-606D-017A-61F8-0568CD9AA3D6}"/>
                </a:ext>
              </a:extLst>
            </p:cNvPr>
            <p:cNvSpPr/>
            <p:nvPr/>
          </p:nvSpPr>
          <p:spPr>
            <a:xfrm>
              <a:off x="5211638" y="3905752"/>
              <a:ext cx="900000" cy="900000"/>
            </a:xfrm>
            <a:prstGeom prst="ellipse">
              <a:avLst/>
            </a:prstGeom>
            <a:solidFill>
              <a:schemeClr val="tx1">
                <a:lumMod val="10000"/>
                <a:lumOff val="90000"/>
              </a:schemeClr>
            </a:solidFill>
            <a:ln w="3175" cap="flat">
              <a:noFill/>
              <a:miter lim="400000"/>
            </a:ln>
            <a:effectLst>
              <a:softEdge rad="3175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59" name="텍스트 개체 틀 5">
              <a:extLst>
                <a:ext uri="{FF2B5EF4-FFF2-40B4-BE49-F238E27FC236}">
                  <a16:creationId xmlns:a16="http://schemas.microsoft.com/office/drawing/2014/main" id="{7F0D0533-1B8A-2D2B-5B7B-54595D21A103}"/>
                </a:ext>
              </a:extLst>
            </p:cNvPr>
            <p:cNvSpPr txBox="1">
              <a:spLocks/>
            </p:cNvSpPr>
            <p:nvPr/>
          </p:nvSpPr>
          <p:spPr>
            <a:xfrm>
              <a:off x="5084836" y="4002427"/>
              <a:ext cx="1169374" cy="711240"/>
            </a:xfrm>
            <a:prstGeom prst="rect">
              <a:avLst/>
            </a:prstGeom>
          </p:spPr>
          <p:txBody>
            <a:bodyPr anchor="ctr"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 algn="ctr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en-US" altLang="ko-KR" sz="1100" b="1">
                  <a:solidFill>
                    <a:schemeClr val="tx1"/>
                  </a:solidFill>
                </a:rPr>
                <a:t>Asset-Grounded </a:t>
              </a:r>
            </a:p>
            <a:p>
              <a:pPr marL="0" indent="0" algn="ctr">
                <a:spcBef>
                  <a:spcPts val="300"/>
                </a:spcBef>
                <a:spcAft>
                  <a:spcPts val="0"/>
                </a:spcAft>
                <a:buClr>
                  <a:schemeClr val="tx1"/>
                </a:buClr>
                <a:buSzPct val="100000"/>
                <a:buNone/>
              </a:pPr>
              <a:r>
                <a:rPr lang="en-US" altLang="ko-KR" sz="1100" b="1">
                  <a:solidFill>
                    <a:schemeClr val="tx1"/>
                  </a:solidFill>
                </a:rPr>
                <a:t>AI</a:t>
              </a:r>
            </a:p>
          </p:txBody>
        </p:sp>
      </p:grpSp>
      <p:sp>
        <p:nvSpPr>
          <p:cNvPr id="83" name="텍스트 개체 틀 7">
            <a:extLst>
              <a:ext uri="{FF2B5EF4-FFF2-40B4-BE49-F238E27FC236}">
                <a16:creationId xmlns:a16="http://schemas.microsoft.com/office/drawing/2014/main" id="{D81BF7B6-F00E-22D5-2CDA-6F422EEFEDAC}"/>
              </a:ext>
            </a:extLst>
          </p:cNvPr>
          <p:cNvSpPr txBox="1">
            <a:spLocks/>
          </p:cNvSpPr>
          <p:nvPr/>
        </p:nvSpPr>
        <p:spPr>
          <a:xfrm>
            <a:off x="3533485" y="882663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4C0AE0CB-C425-0A55-1104-873B14FA7EFD}"/>
              </a:ext>
            </a:extLst>
          </p:cNvPr>
          <p:cNvSpPr/>
          <p:nvPr/>
        </p:nvSpPr>
        <p:spPr>
          <a:xfrm>
            <a:off x="394628" y="5357889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반복 수동 테스트와 결과 정리</a:t>
            </a:r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70621FE7-A848-5450-0F9B-2CD1EB7931D3}"/>
              </a:ext>
            </a:extLst>
          </p:cNvPr>
          <p:cNvSpPr/>
          <p:nvPr/>
        </p:nvSpPr>
        <p:spPr>
          <a:xfrm>
            <a:off x="394628" y="5700788"/>
            <a:ext cx="2916000" cy="222282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accent1">
              <a:lumOff val="13529"/>
            </a:schemeClr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 b="1" err="1">
                <a:solidFill>
                  <a:srgbClr val="FFFFFF"/>
                </a:solidFill>
                <a:sym typeface="맑은 고딕"/>
              </a:rPr>
              <a:t>숙련자</a:t>
            </a:r>
            <a:r>
              <a:rPr lang="ko-KR" altLang="en-US" sz="1000" b="1">
                <a:solidFill>
                  <a:srgbClr val="FFFFFF"/>
                </a:solidFill>
                <a:sym typeface="맑은 고딕"/>
              </a:rPr>
              <a:t> 경험에 의존하는 원인 분석</a:t>
            </a:r>
          </a:p>
        </p:txBody>
      </p:sp>
      <p:sp>
        <p:nvSpPr>
          <p:cNvPr id="10" name="텍스트 개체 틀 7">
            <a:extLst>
              <a:ext uri="{FF2B5EF4-FFF2-40B4-BE49-F238E27FC236}">
                <a16:creationId xmlns:a16="http://schemas.microsoft.com/office/drawing/2014/main" id="{E3445B70-2254-1BE2-A392-091442097FF2}"/>
              </a:ext>
            </a:extLst>
          </p:cNvPr>
          <p:cNvSpPr txBox="1">
            <a:spLocks/>
          </p:cNvSpPr>
          <p:nvPr/>
        </p:nvSpPr>
        <p:spPr>
          <a:xfrm>
            <a:off x="350838" y="6045720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400" kern="0"/>
              <a:t>무엇을 검증하나요</a:t>
            </a:r>
            <a:r>
              <a:rPr lang="en-US" altLang="ko-KR" sz="1400" kern="0"/>
              <a:t>?</a:t>
            </a:r>
          </a:p>
        </p:txBody>
      </p:sp>
      <p:sp>
        <p:nvSpPr>
          <p:cNvPr id="11" name="텍스트 개체 틀 4">
            <a:extLst>
              <a:ext uri="{FF2B5EF4-FFF2-40B4-BE49-F238E27FC236}">
                <a16:creationId xmlns:a16="http://schemas.microsoft.com/office/drawing/2014/main" id="{C95BC4A7-0992-631C-98E6-087BD095ADE3}"/>
              </a:ext>
            </a:extLst>
          </p:cNvPr>
          <p:cNvSpPr txBox="1">
            <a:spLocks/>
          </p:cNvSpPr>
          <p:nvPr/>
        </p:nvSpPr>
        <p:spPr>
          <a:xfrm>
            <a:off x="368339" y="6382452"/>
            <a:ext cx="2952671" cy="668522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생산 설비와 운영 시스템이 주고받는 상태</a:t>
            </a:r>
            <a:r>
              <a:rPr kumimoji="1" lang="en-US" altLang="ko-KR" sz="1100" b="1"/>
              <a:t>·</a:t>
            </a:r>
            <a:r>
              <a:rPr kumimoji="1" lang="ko-KR" altLang="en-US" sz="1100" b="1"/>
              <a:t>명령</a:t>
            </a:r>
            <a:r>
              <a:rPr kumimoji="1" lang="en-US" altLang="ko-KR" sz="1100" b="1"/>
              <a:t>·</a:t>
            </a:r>
            <a:r>
              <a:rPr kumimoji="1" lang="ko-KR" altLang="en-US" sz="1100" b="1"/>
              <a:t>응답</a:t>
            </a:r>
            <a:r>
              <a:rPr kumimoji="1" lang="en-US" altLang="ko-KR" sz="1100" b="1"/>
              <a:t>·</a:t>
            </a:r>
            <a:r>
              <a:rPr kumimoji="1" lang="ko-KR" altLang="en-US" sz="1100" b="1"/>
              <a:t>처리 조건을 </a:t>
            </a:r>
            <a:r>
              <a:rPr kumimoji="1" lang="en-US" altLang="ko-KR" sz="1100" b="1"/>
              <a:t>Step</a:t>
            </a:r>
            <a:r>
              <a:rPr kumimoji="1" lang="ko-KR" altLang="en-US" sz="1100" b="1"/>
              <a:t>으로 정의하고</a:t>
            </a:r>
            <a:r>
              <a:rPr kumimoji="1" lang="en-US" altLang="ko-KR" sz="1100" b="1"/>
              <a:t>, </a:t>
            </a:r>
            <a:r>
              <a:rPr kumimoji="1" lang="ko-KR" altLang="en-US" sz="1100" b="1"/>
              <a:t>여러 </a:t>
            </a:r>
            <a:r>
              <a:rPr kumimoji="1" lang="en-US" altLang="ko-KR" sz="1100" b="1"/>
              <a:t>Step</a:t>
            </a:r>
            <a:r>
              <a:rPr kumimoji="1" lang="ko-KR" altLang="en-US" sz="1100" b="1"/>
              <a:t>으로 구성된 운영 시나리오를 검증</a:t>
            </a:r>
            <a:endParaRPr kumimoji="1" lang="en-US" altLang="ko-KR" sz="1100" b="1"/>
          </a:p>
        </p:txBody>
      </p:sp>
      <p:sp>
        <p:nvSpPr>
          <p:cNvPr id="162" name="텍스트 개체 틀 4">
            <a:extLst>
              <a:ext uri="{FF2B5EF4-FFF2-40B4-BE49-F238E27FC236}">
                <a16:creationId xmlns:a16="http://schemas.microsoft.com/office/drawing/2014/main" id="{8361F14D-B8E0-EF9F-E135-948A99DFF196}"/>
              </a:ext>
            </a:extLst>
          </p:cNvPr>
          <p:cNvSpPr txBox="1">
            <a:spLocks/>
          </p:cNvSpPr>
          <p:nvPr/>
        </p:nvSpPr>
        <p:spPr>
          <a:xfrm>
            <a:off x="4407013" y="5099702"/>
            <a:ext cx="2258705" cy="634527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/>
              <a:t>프로젝트 조건에 맞는 초안을 제안하고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검증 기준</a:t>
            </a:r>
            <a:r>
              <a:rPr kumimoji="1" lang="en-US" altLang="ko-KR" sz="1100"/>
              <a:t>·</a:t>
            </a:r>
            <a:r>
              <a:rPr kumimoji="1" lang="ko-KR" altLang="en-US" sz="1100"/>
              <a:t>실제 데이터</a:t>
            </a:r>
            <a:r>
              <a:rPr kumimoji="1" lang="en-US" altLang="ko-KR" sz="1100"/>
              <a:t>·</a:t>
            </a:r>
            <a:r>
              <a:rPr kumimoji="1" lang="ko-KR" altLang="en-US" sz="1100"/>
              <a:t>실행 로그를 연결해 </a:t>
            </a:r>
            <a:r>
              <a:rPr kumimoji="1" lang="en-US" altLang="ko-KR" sz="1100"/>
              <a:t>AI </a:t>
            </a:r>
            <a:r>
              <a:rPr kumimoji="1" lang="ko-KR" altLang="en-US" sz="1100"/>
              <a:t>분석의 근거를 제공</a:t>
            </a:r>
            <a:endParaRPr kumimoji="1" lang="en-US" altLang="ko-KR" sz="1100"/>
          </a:p>
        </p:txBody>
      </p:sp>
      <p:sp>
        <p:nvSpPr>
          <p:cNvPr id="164" name="직사각형 163">
            <a:extLst>
              <a:ext uri="{FF2B5EF4-FFF2-40B4-BE49-F238E27FC236}">
                <a16:creationId xmlns:a16="http://schemas.microsoft.com/office/drawing/2014/main" id="{45AEE492-4FF1-7AA3-B523-74CBDC231C94}"/>
              </a:ext>
            </a:extLst>
          </p:cNvPr>
          <p:cNvSpPr>
            <a:spLocks noGrp="1"/>
          </p:cNvSpPr>
          <p:nvPr/>
        </p:nvSpPr>
        <p:spPr>
          <a:xfrm>
            <a:off x="315914" y="7011290"/>
            <a:ext cx="3046413" cy="847725"/>
          </a:xfrm>
          <a:prstGeom prst="rect">
            <a:avLst/>
          </a:prstGeom>
          <a:solidFill>
            <a:srgbClr val="FBFAFD"/>
          </a:solidFill>
          <a:ln w="9525">
            <a:solidFill>
              <a:srgbClr val="DED5EA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CDD4FEEA-E772-B563-3E92-E9F5CAB69C9B}"/>
              </a:ext>
            </a:extLst>
          </p:cNvPr>
          <p:cNvSpPr>
            <a:spLocks noGrp="1"/>
          </p:cNvSpPr>
          <p:nvPr/>
        </p:nvSpPr>
        <p:spPr>
          <a:xfrm>
            <a:off x="373059" y="7163691"/>
            <a:ext cx="648000" cy="576000"/>
          </a:xfrm>
          <a:prstGeom prst="rect">
            <a:avLst/>
          </a:prstGeom>
          <a:solidFill>
            <a:srgbClr val="FFF0F4"/>
          </a:solidFill>
          <a:ln w="9525">
            <a:solidFill>
              <a:srgbClr val="FF1F59"/>
            </a:solidFill>
            <a:prstDash val="solid"/>
          </a:ln>
        </p:spPr>
        <p:txBody>
          <a:bodyPr/>
          <a:lstStyle/>
          <a:p>
            <a:pPr algn="ctr">
              <a:defRPr sz="900" b="1">
                <a:solidFill>
                  <a:srgbClr val="FF1F59"/>
                </a:solidFill>
                <a:latin typeface="LG Smart_H2.0 B"/>
                <a:ea typeface="LG Smart_H2.0 B"/>
                <a:cs typeface="LG Smart_H2.0 B"/>
              </a:defRPr>
            </a:pPr>
            <a:r>
              <a:rPr lang="ko-KR" altLang="en-US" sz="900" b="1">
                <a:solidFill>
                  <a:srgbClr val="FF1F59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 설비</a:t>
            </a:r>
          </a:p>
        </p:txBody>
      </p:sp>
      <p:sp>
        <p:nvSpPr>
          <p:cNvPr id="166" name="직사각형 165">
            <a:extLst>
              <a:ext uri="{FF2B5EF4-FFF2-40B4-BE49-F238E27FC236}">
                <a16:creationId xmlns:a16="http://schemas.microsoft.com/office/drawing/2014/main" id="{995365E0-4C0C-90FA-7839-470676404DC3}"/>
              </a:ext>
            </a:extLst>
          </p:cNvPr>
          <p:cNvSpPr>
            <a:spLocks noGrp="1"/>
          </p:cNvSpPr>
          <p:nvPr/>
        </p:nvSpPr>
        <p:spPr>
          <a:xfrm>
            <a:off x="2663817" y="7135114"/>
            <a:ext cx="648000" cy="576000"/>
          </a:xfrm>
          <a:prstGeom prst="rect">
            <a:avLst/>
          </a:prstGeom>
          <a:solidFill>
            <a:srgbClr val="EAF7FD"/>
          </a:solidFill>
          <a:ln w="9525">
            <a:solidFill>
              <a:srgbClr val="2DAFE3"/>
            </a:solidFill>
            <a:prstDash val="solid"/>
          </a:ln>
        </p:spPr>
        <p:txBody>
          <a:bodyPr wrap="none"/>
          <a:lstStyle/>
          <a:p>
            <a:pPr algn="ctr">
              <a:defRPr sz="900" b="1">
                <a:solidFill>
                  <a:srgbClr val="2DAFE3"/>
                </a:solidFill>
                <a:latin typeface="LG Smart_H2.0 B"/>
                <a:ea typeface="LG Smart_H2.0 B"/>
                <a:cs typeface="LG Smart_H2.0 B"/>
              </a:defRPr>
            </a:pPr>
            <a:r>
              <a:rPr lang="ko-KR" altLang="en-US" sz="900" b="1">
                <a:solidFill>
                  <a:srgbClr val="2DAFE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시스템</a:t>
            </a:r>
          </a:p>
        </p:txBody>
      </p:sp>
      <p:sp>
        <p:nvSpPr>
          <p:cNvPr id="167" name="직사각형 166">
            <a:extLst>
              <a:ext uri="{FF2B5EF4-FFF2-40B4-BE49-F238E27FC236}">
                <a16:creationId xmlns:a16="http://schemas.microsoft.com/office/drawing/2014/main" id="{BE3FDB66-4971-8783-8B57-005BED3ADB4D}"/>
              </a:ext>
            </a:extLst>
          </p:cNvPr>
          <p:cNvSpPr>
            <a:spLocks noGrp="1"/>
          </p:cNvSpPr>
          <p:nvPr/>
        </p:nvSpPr>
        <p:spPr>
          <a:xfrm>
            <a:off x="1020764" y="7354190"/>
            <a:ext cx="1620000" cy="19050"/>
          </a:xfrm>
          <a:prstGeom prst="rect">
            <a:avLst/>
          </a:prstGeom>
          <a:solidFill>
            <a:srgbClr val="CDBBE5"/>
          </a:solidFill>
          <a:ln w="0">
            <a:solidFill>
              <a:srgbClr val="CDBBE5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8" name="직사각형 167">
            <a:extLst>
              <a:ext uri="{FF2B5EF4-FFF2-40B4-BE49-F238E27FC236}">
                <a16:creationId xmlns:a16="http://schemas.microsoft.com/office/drawing/2014/main" id="{36C038FC-6E02-BA19-C967-4B36459B8396}"/>
              </a:ext>
            </a:extLst>
          </p:cNvPr>
          <p:cNvSpPr>
            <a:spLocks noGrp="1"/>
          </p:cNvSpPr>
          <p:nvPr/>
        </p:nvSpPr>
        <p:spPr>
          <a:xfrm>
            <a:off x="1463675" y="7173215"/>
            <a:ext cx="762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765" b="1">
                <a:solidFill>
                  <a:srgbClr val="4D287A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900" b="1" err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</a:t>
            </a:r>
            <a:r>
              <a:rPr sz="90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1" err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시나리오</a:t>
            </a:r>
            <a:endParaRPr sz="900" b="1">
              <a:solidFill>
                <a:srgbClr val="4D287A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B6812291-6709-6F56-7A0A-E267355AC988}"/>
              </a:ext>
            </a:extLst>
          </p:cNvPr>
          <p:cNvSpPr>
            <a:spLocks noGrp="1"/>
          </p:cNvSpPr>
          <p:nvPr/>
        </p:nvSpPr>
        <p:spPr>
          <a:xfrm>
            <a:off x="1058864" y="7416101"/>
            <a:ext cx="360000" cy="1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6AFE4"/>
            </a:solidFill>
            <a:prstDash val="solid"/>
          </a:ln>
        </p:spPr>
        <p:txBody>
          <a:bodyPr/>
          <a:lstStyle/>
          <a:p>
            <a:pPr algn="ctr">
              <a:defRPr sz="750" b="1">
                <a:solidFill>
                  <a:srgbClr val="4D287A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75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상태</a:t>
            </a: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0E439241-5BE3-8FFF-A491-B78BEC3E8234}"/>
              </a:ext>
            </a:extLst>
          </p:cNvPr>
          <p:cNvSpPr>
            <a:spLocks noGrp="1"/>
          </p:cNvSpPr>
          <p:nvPr/>
        </p:nvSpPr>
        <p:spPr>
          <a:xfrm>
            <a:off x="1463677" y="7416101"/>
            <a:ext cx="360000" cy="1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6AFE4"/>
            </a:solidFill>
            <a:prstDash val="solid"/>
          </a:ln>
        </p:spPr>
        <p:txBody>
          <a:bodyPr/>
          <a:lstStyle/>
          <a:p>
            <a:pPr algn="ctr">
              <a:defRPr sz="750" b="1">
                <a:solidFill>
                  <a:srgbClr val="4D287A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75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명령</a:t>
            </a:r>
          </a:p>
        </p:txBody>
      </p:sp>
      <p:sp>
        <p:nvSpPr>
          <p:cNvPr id="171" name="직사각형 170">
            <a:extLst>
              <a:ext uri="{FF2B5EF4-FFF2-40B4-BE49-F238E27FC236}">
                <a16:creationId xmlns:a16="http://schemas.microsoft.com/office/drawing/2014/main" id="{158E97EF-F647-1C1E-3214-3D61062F2850}"/>
              </a:ext>
            </a:extLst>
          </p:cNvPr>
          <p:cNvSpPr>
            <a:spLocks noGrp="1"/>
          </p:cNvSpPr>
          <p:nvPr/>
        </p:nvSpPr>
        <p:spPr>
          <a:xfrm>
            <a:off x="1868490" y="7416101"/>
            <a:ext cx="360000" cy="1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6AFE4"/>
            </a:solidFill>
            <a:prstDash val="solid"/>
          </a:ln>
        </p:spPr>
        <p:txBody>
          <a:bodyPr/>
          <a:lstStyle/>
          <a:p>
            <a:pPr algn="ctr">
              <a:defRPr sz="750" b="1">
                <a:solidFill>
                  <a:srgbClr val="4D287A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75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응답</a:t>
            </a: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6C83DB1F-1E2F-7AC8-21A7-347195566786}"/>
              </a:ext>
            </a:extLst>
          </p:cNvPr>
          <p:cNvSpPr>
            <a:spLocks noGrp="1"/>
          </p:cNvSpPr>
          <p:nvPr/>
        </p:nvSpPr>
        <p:spPr>
          <a:xfrm>
            <a:off x="2273302" y="7416101"/>
            <a:ext cx="360000" cy="18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6AFE4"/>
            </a:solidFill>
            <a:prstDash val="solid"/>
          </a:ln>
        </p:spPr>
        <p:txBody>
          <a:bodyPr wrap="none"/>
          <a:lstStyle/>
          <a:p>
            <a:pPr algn="ctr">
              <a:defRPr sz="750" b="1">
                <a:solidFill>
                  <a:srgbClr val="4D287A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75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처리조건</a:t>
            </a: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AECA70D4-2063-3C4F-8F90-514A7337B473}"/>
              </a:ext>
            </a:extLst>
          </p:cNvPr>
          <p:cNvSpPr>
            <a:spLocks noGrp="1"/>
          </p:cNvSpPr>
          <p:nvPr/>
        </p:nvSpPr>
        <p:spPr>
          <a:xfrm>
            <a:off x="434976" y="7439916"/>
            <a:ext cx="540000" cy="144000"/>
          </a:xfrm>
          <a:prstGeom prst="rect">
            <a:avLst/>
          </a:prstGeom>
          <a:solidFill>
            <a:srgbClr val="FFF0F4"/>
          </a:solidFill>
          <a:ln w="9525">
            <a:solidFill>
              <a:srgbClr val="FF9DB6"/>
            </a:solidFill>
            <a:prstDash val="solid"/>
          </a:ln>
        </p:spPr>
        <p:txBody>
          <a:bodyPr wrap="none" anchor="ctr"/>
          <a:lstStyle/>
          <a:p>
            <a:pPr algn="ctr">
              <a:defRPr sz="750" b="1">
                <a:solidFill>
                  <a:srgbClr val="FF1F59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en-US" altLang="ko-KR" sz="800" b="1">
                <a:solidFill>
                  <a:srgbClr val="FF1F59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SECS/GEM</a:t>
            </a:r>
          </a:p>
        </p:txBody>
      </p:sp>
      <p:sp>
        <p:nvSpPr>
          <p:cNvPr id="174" name="직사각형 173">
            <a:extLst>
              <a:ext uri="{FF2B5EF4-FFF2-40B4-BE49-F238E27FC236}">
                <a16:creationId xmlns:a16="http://schemas.microsoft.com/office/drawing/2014/main" id="{854BA9F4-A3E3-2E83-66A5-5AAB29E405A5}"/>
              </a:ext>
            </a:extLst>
          </p:cNvPr>
          <p:cNvSpPr>
            <a:spLocks noGrp="1"/>
          </p:cNvSpPr>
          <p:nvPr/>
        </p:nvSpPr>
        <p:spPr>
          <a:xfrm>
            <a:off x="2735260" y="7330368"/>
            <a:ext cx="504000" cy="144000"/>
          </a:xfrm>
          <a:prstGeom prst="rect">
            <a:avLst/>
          </a:prstGeom>
          <a:solidFill>
            <a:srgbClr val="F3EEFA"/>
          </a:solidFill>
          <a:ln w="9525">
            <a:solidFill>
              <a:srgbClr val="C6AFE4"/>
            </a:solidFill>
            <a:prstDash val="solid"/>
          </a:ln>
        </p:spPr>
        <p:txBody>
          <a:bodyPr wrap="none" anchor="ctr"/>
          <a:lstStyle/>
          <a:p>
            <a:pPr algn="ctr"/>
            <a:r>
              <a:rPr lang="en-US" altLang="ko-KR" sz="75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PLC Type</a:t>
            </a:r>
            <a:endParaRPr lang="ko-KR" altLang="en-US" sz="750" b="1">
              <a:solidFill>
                <a:srgbClr val="4D287A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4664D391-E996-C16D-70C1-48B5E2AAC245}"/>
              </a:ext>
            </a:extLst>
          </p:cNvPr>
          <p:cNvSpPr>
            <a:spLocks noGrp="1"/>
          </p:cNvSpPr>
          <p:nvPr/>
        </p:nvSpPr>
        <p:spPr>
          <a:xfrm>
            <a:off x="2730499" y="7516105"/>
            <a:ext cx="504000" cy="144000"/>
          </a:xfrm>
          <a:prstGeom prst="rect">
            <a:avLst/>
          </a:prstGeom>
          <a:solidFill>
            <a:srgbClr val="EAF7FD"/>
          </a:solidFill>
          <a:ln w="9525">
            <a:solidFill>
              <a:srgbClr val="9DDCF4"/>
            </a:solidFill>
            <a:prstDash val="solid"/>
          </a:ln>
        </p:spPr>
        <p:txBody>
          <a:bodyPr wrap="none" anchor="ctr"/>
          <a:lstStyle/>
          <a:p>
            <a:pPr algn="ctr">
              <a:defRPr sz="750" b="1">
                <a:solidFill>
                  <a:srgbClr val="1479A7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en-US" altLang="ko-KR" sz="800" b="1">
                <a:solidFill>
                  <a:srgbClr val="1479A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JSON Type</a:t>
            </a:r>
          </a:p>
        </p:txBody>
      </p:sp>
      <p:sp>
        <p:nvSpPr>
          <p:cNvPr id="181" name="타원 180">
            <a:extLst>
              <a:ext uri="{FF2B5EF4-FFF2-40B4-BE49-F238E27FC236}">
                <a16:creationId xmlns:a16="http://schemas.microsoft.com/office/drawing/2014/main" id="{1AF05CC4-0AF2-1E3B-46EA-3B78A320BB45}"/>
              </a:ext>
            </a:extLst>
          </p:cNvPr>
          <p:cNvSpPr>
            <a:spLocks noGrp="1"/>
          </p:cNvSpPr>
          <p:nvPr/>
        </p:nvSpPr>
        <p:spPr>
          <a:xfrm>
            <a:off x="427990" y="7949565"/>
            <a:ext cx="247650" cy="247650"/>
          </a:xfrm>
          <a:prstGeom prst="ellipse">
            <a:avLst/>
          </a:prstGeom>
          <a:solidFill>
            <a:srgbClr val="FF1F59"/>
          </a:solidFill>
          <a:ln w="0">
            <a:solidFill>
              <a:srgbClr val="FF1F59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2" name="직사각형 181">
            <a:extLst>
              <a:ext uri="{FF2B5EF4-FFF2-40B4-BE49-F238E27FC236}">
                <a16:creationId xmlns:a16="http://schemas.microsoft.com/office/drawing/2014/main" id="{94EF170C-1CD9-83D1-EDEE-D9FA42231382}"/>
              </a:ext>
            </a:extLst>
          </p:cNvPr>
          <p:cNvSpPr>
            <a:spLocks noGrp="1"/>
          </p:cNvSpPr>
          <p:nvPr/>
        </p:nvSpPr>
        <p:spPr>
          <a:xfrm>
            <a:off x="427990" y="7959090"/>
            <a:ext cx="247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50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01</a:t>
            </a:r>
          </a:p>
        </p:txBody>
      </p:sp>
      <p:sp>
        <p:nvSpPr>
          <p:cNvPr id="183" name="직사각형 182">
            <a:extLst>
              <a:ext uri="{FF2B5EF4-FFF2-40B4-BE49-F238E27FC236}">
                <a16:creationId xmlns:a16="http://schemas.microsoft.com/office/drawing/2014/main" id="{77DF74D3-35EA-4F05-CE9E-815AC3FAEB4A}"/>
              </a:ext>
            </a:extLst>
          </p:cNvPr>
          <p:cNvSpPr>
            <a:spLocks noGrp="1"/>
          </p:cNvSpPr>
          <p:nvPr/>
        </p:nvSpPr>
        <p:spPr>
          <a:xfrm>
            <a:off x="723900" y="7914640"/>
            <a:ext cx="628650" cy="2571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03" b="1">
                <a:solidFill>
                  <a:srgbClr val="FF1F59"/>
                </a:solidFill>
                <a:latin typeface="LG Smart_H2.0 B"/>
                <a:ea typeface="LG Smart_H2.0 B"/>
                <a:cs typeface="LG Smart_H2.0 B"/>
              </a:defRPr>
            </a:pPr>
            <a:r>
              <a:rPr lang="en-US" sz="803" b="1">
                <a:solidFill>
                  <a:srgbClr val="FF1F59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BUILD</a:t>
            </a:r>
            <a:endParaRPr sz="803" b="1">
              <a:solidFill>
                <a:srgbClr val="FF1F59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27BCC48C-9DD1-E1B8-14C9-28CF16B3518A}"/>
              </a:ext>
            </a:extLst>
          </p:cNvPr>
          <p:cNvSpPr>
            <a:spLocks noGrp="1"/>
          </p:cNvSpPr>
          <p:nvPr/>
        </p:nvSpPr>
        <p:spPr>
          <a:xfrm>
            <a:off x="1380490" y="7943215"/>
            <a:ext cx="1680210" cy="19431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690" b="1">
                <a:solidFill>
                  <a:srgbClr val="171225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유형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방식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조건을 구조화</a:t>
            </a:r>
          </a:p>
        </p:txBody>
      </p:sp>
      <p:sp>
        <p:nvSpPr>
          <p:cNvPr id="186" name="타원 185">
            <a:extLst>
              <a:ext uri="{FF2B5EF4-FFF2-40B4-BE49-F238E27FC236}">
                <a16:creationId xmlns:a16="http://schemas.microsoft.com/office/drawing/2014/main" id="{3EFADAFA-EE1F-A175-C2E6-F72EE42AC612}"/>
              </a:ext>
            </a:extLst>
          </p:cNvPr>
          <p:cNvSpPr>
            <a:spLocks noGrp="1"/>
          </p:cNvSpPr>
          <p:nvPr/>
        </p:nvSpPr>
        <p:spPr>
          <a:xfrm>
            <a:off x="427990" y="8273415"/>
            <a:ext cx="247650" cy="247650"/>
          </a:xfrm>
          <a:prstGeom prst="ellipse">
            <a:avLst/>
          </a:prstGeom>
          <a:solidFill>
            <a:srgbClr val="4D287A"/>
          </a:solidFill>
          <a:ln w="0">
            <a:solidFill>
              <a:srgbClr val="4D287A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7" name="직사각형 186">
            <a:extLst>
              <a:ext uri="{FF2B5EF4-FFF2-40B4-BE49-F238E27FC236}">
                <a16:creationId xmlns:a16="http://schemas.microsoft.com/office/drawing/2014/main" id="{9D81167E-B07C-917F-4632-ACF00817F230}"/>
              </a:ext>
            </a:extLst>
          </p:cNvPr>
          <p:cNvSpPr>
            <a:spLocks noGrp="1"/>
          </p:cNvSpPr>
          <p:nvPr/>
        </p:nvSpPr>
        <p:spPr>
          <a:xfrm>
            <a:off x="427990" y="8286115"/>
            <a:ext cx="247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50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en-US"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endParaRPr sz="75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8" name="타원 187">
            <a:extLst>
              <a:ext uri="{FF2B5EF4-FFF2-40B4-BE49-F238E27FC236}">
                <a16:creationId xmlns:a16="http://schemas.microsoft.com/office/drawing/2014/main" id="{406F421B-5403-E3B1-8E69-98F8BB5CE4C5}"/>
              </a:ext>
            </a:extLst>
          </p:cNvPr>
          <p:cNvSpPr>
            <a:spLocks noGrp="1"/>
          </p:cNvSpPr>
          <p:nvPr/>
        </p:nvSpPr>
        <p:spPr>
          <a:xfrm>
            <a:off x="427990" y="8616315"/>
            <a:ext cx="247650" cy="247650"/>
          </a:xfrm>
          <a:prstGeom prst="ellipse">
            <a:avLst/>
          </a:prstGeom>
          <a:solidFill>
            <a:srgbClr val="2DAFE3"/>
          </a:solidFill>
          <a:ln w="0">
            <a:solidFill>
              <a:srgbClr val="2DAFE3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9" name="직사각형 188">
            <a:extLst>
              <a:ext uri="{FF2B5EF4-FFF2-40B4-BE49-F238E27FC236}">
                <a16:creationId xmlns:a16="http://schemas.microsoft.com/office/drawing/2014/main" id="{BFAA6415-299E-1610-42A1-E14B2336D170}"/>
              </a:ext>
            </a:extLst>
          </p:cNvPr>
          <p:cNvSpPr>
            <a:spLocks noGrp="1"/>
          </p:cNvSpPr>
          <p:nvPr/>
        </p:nvSpPr>
        <p:spPr>
          <a:xfrm>
            <a:off x="427990" y="8613140"/>
            <a:ext cx="247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50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en-US"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</a:t>
            </a:r>
            <a:endParaRPr sz="75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0" name="타원 189">
            <a:extLst>
              <a:ext uri="{FF2B5EF4-FFF2-40B4-BE49-F238E27FC236}">
                <a16:creationId xmlns:a16="http://schemas.microsoft.com/office/drawing/2014/main" id="{A38A3B65-B22A-41B8-84C2-03D12513A057}"/>
              </a:ext>
            </a:extLst>
          </p:cNvPr>
          <p:cNvSpPr>
            <a:spLocks noGrp="1"/>
          </p:cNvSpPr>
          <p:nvPr/>
        </p:nvSpPr>
        <p:spPr>
          <a:xfrm>
            <a:off x="427990" y="8927465"/>
            <a:ext cx="247650" cy="247650"/>
          </a:xfrm>
          <a:prstGeom prst="ellipse">
            <a:avLst/>
          </a:prstGeom>
          <a:solidFill>
            <a:srgbClr val="129D72"/>
          </a:solidFill>
          <a:ln w="0">
            <a:solidFill>
              <a:srgbClr val="129D72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1" name="직사각형 190">
            <a:extLst>
              <a:ext uri="{FF2B5EF4-FFF2-40B4-BE49-F238E27FC236}">
                <a16:creationId xmlns:a16="http://schemas.microsoft.com/office/drawing/2014/main" id="{499933A8-303F-1143-6873-88F8B77831CE}"/>
              </a:ext>
            </a:extLst>
          </p:cNvPr>
          <p:cNvSpPr>
            <a:spLocks noGrp="1"/>
          </p:cNvSpPr>
          <p:nvPr/>
        </p:nvSpPr>
        <p:spPr>
          <a:xfrm>
            <a:off x="427990" y="8940165"/>
            <a:ext cx="2476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50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</a:t>
            </a:r>
            <a:r>
              <a:rPr lang="en-US" sz="7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endParaRPr sz="75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2" name="직사각형 191">
            <a:extLst>
              <a:ext uri="{FF2B5EF4-FFF2-40B4-BE49-F238E27FC236}">
                <a16:creationId xmlns:a16="http://schemas.microsoft.com/office/drawing/2014/main" id="{FE739D73-C6C1-1C55-031A-D679B6092FB3}"/>
              </a:ext>
            </a:extLst>
          </p:cNvPr>
          <p:cNvSpPr>
            <a:spLocks noGrp="1"/>
          </p:cNvSpPr>
          <p:nvPr/>
        </p:nvSpPr>
        <p:spPr>
          <a:xfrm>
            <a:off x="723900" y="8272462"/>
            <a:ext cx="519113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788" b="1">
                <a:solidFill>
                  <a:srgbClr val="4D287A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88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DESIGN</a:t>
            </a:r>
          </a:p>
        </p:txBody>
      </p: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6EA18DBA-809A-5781-7014-889674075278}"/>
              </a:ext>
            </a:extLst>
          </p:cNvPr>
          <p:cNvSpPr>
            <a:spLocks noGrp="1"/>
          </p:cNvSpPr>
          <p:nvPr/>
        </p:nvSpPr>
        <p:spPr>
          <a:xfrm>
            <a:off x="723900" y="8624886"/>
            <a:ext cx="519113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788" b="1">
                <a:solidFill>
                  <a:srgbClr val="4D287A"/>
                </a:solidFill>
                <a:latin typeface="LG Smart_H2.0 B"/>
                <a:ea typeface="LG Smart_H2.0 B"/>
                <a:cs typeface="LG Smart_H2.0 B"/>
              </a:defRPr>
            </a:pPr>
            <a:r>
              <a:rPr lang="en-US" altLang="ko-KR" sz="788" b="1">
                <a:solidFill>
                  <a:srgbClr val="2DAFE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EXECUTE</a:t>
            </a:r>
            <a:endParaRPr sz="788" b="1">
              <a:solidFill>
                <a:srgbClr val="2DAFE3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6C2CDBC3-E788-2389-97BA-E1D005514D19}"/>
              </a:ext>
            </a:extLst>
          </p:cNvPr>
          <p:cNvSpPr>
            <a:spLocks noGrp="1"/>
          </p:cNvSpPr>
          <p:nvPr/>
        </p:nvSpPr>
        <p:spPr>
          <a:xfrm>
            <a:off x="723900" y="8944926"/>
            <a:ext cx="5588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788" b="1">
                <a:solidFill>
                  <a:srgbClr val="4D287A"/>
                </a:solidFill>
                <a:latin typeface="LG Smart_H2.0 B"/>
                <a:ea typeface="LG Smart_H2.0 B"/>
                <a:cs typeface="LG Smart_H2.0 B"/>
              </a:defRPr>
            </a:pPr>
            <a:r>
              <a:rPr lang="en-US" altLang="ko-KR" sz="788" b="1">
                <a:solidFill>
                  <a:srgbClr val="129D7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DIAGNOSE</a:t>
            </a:r>
            <a:endParaRPr sz="788" b="1">
              <a:solidFill>
                <a:srgbClr val="129D72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1561AD2E-41C8-C5F8-CF6D-52C51F1F3330}"/>
              </a:ext>
            </a:extLst>
          </p:cNvPr>
          <p:cNvSpPr>
            <a:spLocks noGrp="1"/>
          </p:cNvSpPr>
          <p:nvPr/>
        </p:nvSpPr>
        <p:spPr>
          <a:xfrm>
            <a:off x="1380490" y="8281882"/>
            <a:ext cx="1680210" cy="19431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690" b="1">
                <a:solidFill>
                  <a:srgbClr val="171225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사양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시나리오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판정 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Rule 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확정</a:t>
            </a: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94DCD760-7F81-C805-D1A7-B14D9EF2BCF7}"/>
              </a:ext>
            </a:extLst>
          </p:cNvPr>
          <p:cNvSpPr>
            <a:spLocks noGrp="1"/>
          </p:cNvSpPr>
          <p:nvPr/>
        </p:nvSpPr>
        <p:spPr>
          <a:xfrm>
            <a:off x="1380490" y="8620549"/>
            <a:ext cx="1680210" cy="19431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690" b="1">
                <a:solidFill>
                  <a:srgbClr val="171225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수동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자동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병렬 검증과 실시간 판정</a:t>
            </a:r>
          </a:p>
        </p:txBody>
      </p: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77C61367-B6F0-B53F-E4EE-67F88C883134}"/>
              </a:ext>
            </a:extLst>
          </p:cNvPr>
          <p:cNvSpPr>
            <a:spLocks noGrp="1"/>
          </p:cNvSpPr>
          <p:nvPr/>
        </p:nvSpPr>
        <p:spPr>
          <a:xfrm>
            <a:off x="1380490" y="8959215"/>
            <a:ext cx="1680210" cy="19431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>
              <a:defRPr sz="690" b="1">
                <a:solidFill>
                  <a:srgbClr val="171225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원인 후보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</a:t>
            </a:r>
            <a:r>
              <a:rPr lang="en-US" altLang="ko-KR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690" b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재시험 이력</a:t>
            </a:r>
          </a:p>
        </p:txBody>
      </p:sp>
      <p:pic>
        <p:nvPicPr>
          <p:cNvPr id="13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29AA2A7C-422B-BAAF-F309-58E8F8B17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8914092"/>
            <a:ext cx="74249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FD0D993D-46DC-8B1D-BF84-50E6CAD355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41" t="1" r="2894" b="7234"/>
          <a:stretch>
            <a:fillRect/>
          </a:stretch>
        </p:blipFill>
        <p:spPr>
          <a:xfrm>
            <a:off x="5738652" y="8909331"/>
            <a:ext cx="766228" cy="1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393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2031-9179-9283-0354-09CF2C237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>
            <a:extLst>
              <a:ext uri="{FF2B5EF4-FFF2-40B4-BE49-F238E27FC236}">
                <a16:creationId xmlns:a16="http://schemas.microsoft.com/office/drawing/2014/main" id="{4FC6888E-1637-7BFD-538A-06F56C5FCA3C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 </a:t>
            </a:r>
            <a:r>
              <a:rPr lang="en-US" altLang="ko-KR" sz="2800" kern="0" err="1">
                <a:solidFill>
                  <a:srgbClr val="FF1D57"/>
                </a:solidFill>
                <a:latin typeface="Pretendard ExtraBold"/>
                <a:ea typeface="Pretendard ExtraBold"/>
                <a:cs typeface="Pretendard ExtraBold"/>
              </a:rPr>
              <a:t>TestOn</a:t>
            </a:r>
            <a:endParaRPr lang="en-US" altLang="ko-KR" sz="2800" kern="0">
              <a:solidFill>
                <a:srgbClr val="FF1D57"/>
              </a:solidFill>
              <a:latin typeface="Pretendard ExtraBold"/>
              <a:ea typeface="Pretendard ExtraBold"/>
              <a:cs typeface="Pretendard ExtraBold"/>
            </a:endParaRPr>
          </a:p>
        </p:txBody>
      </p:sp>
      <p:sp>
        <p:nvSpPr>
          <p:cNvPr id="10" name="텍스트 개체 틀 3">
            <a:extLst>
              <a:ext uri="{FF2B5EF4-FFF2-40B4-BE49-F238E27FC236}">
                <a16:creationId xmlns:a16="http://schemas.microsoft.com/office/drawing/2014/main" id="{EEEB4C0A-F7A8-5976-01D0-03B7BBF4D8A0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3608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여러 현장과 설비의 검증 품질을 하나의 기준으로 관리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FBF2AA4D-1AF6-9F6F-6164-2CCCBB9248E5}"/>
              </a:ext>
            </a:extLst>
          </p:cNvPr>
          <p:cNvSpPr/>
          <p:nvPr/>
        </p:nvSpPr>
        <p:spPr>
          <a:xfrm>
            <a:off x="230475" y="1793461"/>
            <a:ext cx="3149935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9B6F19FB-B2B7-D86E-C013-D4E56B0360DA}"/>
              </a:ext>
            </a:extLst>
          </p:cNvPr>
          <p:cNvSpPr/>
          <p:nvPr/>
        </p:nvSpPr>
        <p:spPr>
          <a:xfrm>
            <a:off x="3478504" y="1793461"/>
            <a:ext cx="3150000" cy="403498"/>
          </a:xfrm>
          <a:prstGeom prst="roundRect">
            <a:avLst/>
          </a:prstGeom>
          <a:noFill/>
          <a:ln w="3175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B9D071-1D49-7D88-A713-90E6324BD86E}"/>
              </a:ext>
            </a:extLst>
          </p:cNvPr>
          <p:cNvSpPr txBox="1"/>
          <p:nvPr/>
        </p:nvSpPr>
        <p:spPr>
          <a:xfrm>
            <a:off x="281117" y="1457882"/>
            <a:ext cx="3188194" cy="276999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제품 화면으로 확인하는 실행 근거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FD5E28F8-222B-65D0-EC48-B837890ACE96}"/>
              </a:ext>
            </a:extLst>
          </p:cNvPr>
          <p:cNvSpPr/>
          <p:nvPr/>
        </p:nvSpPr>
        <p:spPr>
          <a:xfrm>
            <a:off x="267943" y="1329054"/>
            <a:ext cx="6364631" cy="2448000"/>
          </a:xfrm>
          <a:prstGeom prst="roundRect">
            <a:avLst>
              <a:gd name="adj" fmla="val 8812"/>
            </a:avLst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01328345-A813-B467-1F77-4CC6EA4742C7}"/>
              </a:ext>
            </a:extLst>
          </p:cNvPr>
          <p:cNvSpPr>
            <a:spLocks noGrp="1"/>
          </p:cNvSpPr>
          <p:nvPr/>
        </p:nvSpPr>
        <p:spPr>
          <a:xfrm>
            <a:off x="373062" y="1803857"/>
            <a:ext cx="2943225" cy="1609725"/>
          </a:xfrm>
          <a:prstGeom prst="rect">
            <a:avLst/>
          </a:prstGeom>
          <a:blipFill>
            <a:blip r:embed="rId2"/>
            <a:srcRect t="1384" b="1384"/>
            <a:stretch>
              <a:fillRect/>
            </a:stretch>
          </a:blip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60CC216-BB85-3426-DC98-46496E03AF84}"/>
              </a:ext>
            </a:extLst>
          </p:cNvPr>
          <p:cNvSpPr txBox="1"/>
          <p:nvPr/>
        </p:nvSpPr>
        <p:spPr>
          <a:xfrm>
            <a:off x="395417" y="3456872"/>
            <a:ext cx="2857371" cy="26161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 프로젝트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사양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시나리오 초안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6B8C3F31-DE6F-A06B-9920-76B4995F7048}"/>
              </a:ext>
            </a:extLst>
          </p:cNvPr>
          <p:cNvSpPr>
            <a:spLocks noGrp="1"/>
          </p:cNvSpPr>
          <p:nvPr/>
        </p:nvSpPr>
        <p:spPr>
          <a:xfrm>
            <a:off x="3520440" y="1823085"/>
            <a:ext cx="2943225" cy="1609725"/>
          </a:xfrm>
          <a:prstGeom prst="rect">
            <a:avLst/>
          </a:prstGeom>
          <a:blipFill>
            <a:blip r:embed="rId3"/>
            <a:srcRect t="1384" b="1384"/>
            <a:stretch>
              <a:fillRect/>
            </a:stretch>
          </a:blip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8DFA424-7C51-493F-3EF6-62F5B22B697C}"/>
              </a:ext>
            </a:extLst>
          </p:cNvPr>
          <p:cNvSpPr txBox="1"/>
          <p:nvPr/>
        </p:nvSpPr>
        <p:spPr>
          <a:xfrm>
            <a:off x="3532317" y="3456872"/>
            <a:ext cx="2857371" cy="261610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 marL="177800" indent="-1778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FAIL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근거 연결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·AI 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분석</a:t>
            </a:r>
            <a:r>
              <a:rPr lang="en-US" altLang="ko-KR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·</a:t>
            </a:r>
            <a:r>
              <a:rPr lang="ko-KR" altLang="en-US" sz="11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영향 구간 재시험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8E05D8D-A8ED-7F09-72E8-9974D64667DB}"/>
              </a:ext>
            </a:extLst>
          </p:cNvPr>
          <p:cNvSpPr txBox="1"/>
          <p:nvPr/>
        </p:nvSpPr>
        <p:spPr>
          <a:xfrm>
            <a:off x="281117" y="4080676"/>
            <a:ext cx="3188194" cy="276999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Validation Control Tower</a:t>
            </a:r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26FB73E5-5E89-DBF4-3BDD-B2FC0109AED1}"/>
              </a:ext>
            </a:extLst>
          </p:cNvPr>
          <p:cNvSpPr/>
          <p:nvPr/>
        </p:nvSpPr>
        <p:spPr>
          <a:xfrm>
            <a:off x="267943" y="3951848"/>
            <a:ext cx="6364631" cy="2844000"/>
          </a:xfrm>
          <a:prstGeom prst="roundRect">
            <a:avLst>
              <a:gd name="adj" fmla="val 8812"/>
            </a:avLst>
          </a:prstGeom>
          <a:noFill/>
          <a:ln w="3175" cap="flat">
            <a:solidFill>
              <a:schemeClr val="bg1">
                <a:lumMod val="6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D22C0756-9610-2882-DB0B-C2D2BF89BCE2}"/>
              </a:ext>
            </a:extLst>
          </p:cNvPr>
          <p:cNvSpPr>
            <a:spLocks noGrp="1"/>
          </p:cNvSpPr>
          <p:nvPr/>
        </p:nvSpPr>
        <p:spPr>
          <a:xfrm>
            <a:off x="292100" y="4328160"/>
            <a:ext cx="4095750" cy="2305050"/>
          </a:xfrm>
          <a:prstGeom prst="rect">
            <a:avLst/>
          </a:prstGeom>
          <a:solidFill>
            <a:srgbClr val="FFFFFF"/>
          </a:solidFill>
          <a:ln w="9525">
            <a:solidFill>
              <a:srgbClr val="DED5EA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192BCB9-D565-7D4A-4969-B1110AA49026}"/>
              </a:ext>
            </a:extLst>
          </p:cNvPr>
          <p:cNvSpPr>
            <a:spLocks noGrp="1"/>
          </p:cNvSpPr>
          <p:nvPr/>
        </p:nvSpPr>
        <p:spPr>
          <a:xfrm>
            <a:off x="339725" y="4375785"/>
            <a:ext cx="4000500" cy="2209800"/>
          </a:xfrm>
          <a:prstGeom prst="rect">
            <a:avLst/>
          </a:prstGeom>
          <a:blipFill>
            <a:blip r:embed="rId4"/>
            <a:srcRect t="899" b="899"/>
            <a:stretch>
              <a:fillRect/>
            </a:stretch>
          </a:blip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2B6B96F-2C6C-EBF0-36BA-58E1A301A1C8}"/>
              </a:ext>
            </a:extLst>
          </p:cNvPr>
          <p:cNvSpPr>
            <a:spLocks noGrp="1"/>
          </p:cNvSpPr>
          <p:nvPr/>
        </p:nvSpPr>
        <p:spPr>
          <a:xfrm>
            <a:off x="425450" y="4461510"/>
            <a:ext cx="3781425" cy="266700"/>
          </a:xfrm>
          <a:prstGeom prst="rect">
            <a:avLst/>
          </a:prstGeom>
          <a:solidFill>
            <a:srgbClr val="0F2434"/>
          </a:solidFill>
          <a:ln w="0">
            <a:solidFill>
              <a:srgbClr val="0F2434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EACD0AD3-41D9-4D00-D874-A2E46A6765FF}"/>
              </a:ext>
            </a:extLst>
          </p:cNvPr>
          <p:cNvSpPr>
            <a:spLocks noGrp="1"/>
          </p:cNvSpPr>
          <p:nvPr/>
        </p:nvSpPr>
        <p:spPr>
          <a:xfrm>
            <a:off x="520700" y="4499610"/>
            <a:ext cx="2095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765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65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INTEGRATED VALIDATION CONTROL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CBCE49D9-8264-DA02-C390-A1902E134779}"/>
              </a:ext>
            </a:extLst>
          </p:cNvPr>
          <p:cNvSpPr>
            <a:spLocks noGrp="1"/>
          </p:cNvSpPr>
          <p:nvPr/>
        </p:nvSpPr>
        <p:spPr>
          <a:xfrm>
            <a:off x="2635250" y="4509135"/>
            <a:ext cx="1476375" cy="171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r">
              <a:defRPr sz="585" b="1">
                <a:solidFill>
                  <a:srgbClr val="BFD7E4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sz="585" b="1">
                <a:solidFill>
                  <a:srgbClr val="BFD7E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SECS/GEM · PLC Type · JSON Type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E6A84F64-28FE-675D-AB4D-5EC7CF3047B4}"/>
              </a:ext>
            </a:extLst>
          </p:cNvPr>
          <p:cNvSpPr>
            <a:spLocks noGrp="1"/>
          </p:cNvSpPr>
          <p:nvPr/>
        </p:nvSpPr>
        <p:spPr>
          <a:xfrm>
            <a:off x="4521200" y="4328160"/>
            <a:ext cx="1981200" cy="540000"/>
          </a:xfrm>
          <a:prstGeom prst="rect">
            <a:avLst/>
          </a:prstGeom>
          <a:solidFill>
            <a:srgbClr val="F3EEFA"/>
          </a:solidFill>
          <a:ln w="9525">
            <a:solidFill>
              <a:srgbClr val="4D287A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8" name="타원 97">
            <a:extLst>
              <a:ext uri="{FF2B5EF4-FFF2-40B4-BE49-F238E27FC236}">
                <a16:creationId xmlns:a16="http://schemas.microsoft.com/office/drawing/2014/main" id="{6F82464F-358F-F25A-713A-48E7017346B6}"/>
              </a:ext>
            </a:extLst>
          </p:cNvPr>
          <p:cNvSpPr>
            <a:spLocks noGrp="1"/>
          </p:cNvSpPr>
          <p:nvPr/>
        </p:nvSpPr>
        <p:spPr>
          <a:xfrm>
            <a:off x="4654550" y="4471035"/>
            <a:ext cx="285750" cy="285750"/>
          </a:xfrm>
          <a:prstGeom prst="ellipse">
            <a:avLst/>
          </a:prstGeom>
          <a:solidFill>
            <a:srgbClr val="4D287A"/>
          </a:solidFill>
          <a:ln w="0">
            <a:solidFill>
              <a:srgbClr val="4D287A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1C7A7795-C38A-9A50-2E1C-232D923ED10F}"/>
              </a:ext>
            </a:extLst>
          </p:cNvPr>
          <p:cNvSpPr>
            <a:spLocks noGrp="1"/>
          </p:cNvSpPr>
          <p:nvPr/>
        </p:nvSpPr>
        <p:spPr>
          <a:xfrm>
            <a:off x="4654550" y="4480560"/>
            <a:ext cx="285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88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88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01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95A002ED-A2A1-F7BE-89EF-93EF14803AF1}"/>
              </a:ext>
            </a:extLst>
          </p:cNvPr>
          <p:cNvSpPr>
            <a:spLocks noGrp="1"/>
          </p:cNvSpPr>
          <p:nvPr/>
        </p:nvSpPr>
        <p:spPr>
          <a:xfrm>
            <a:off x="5045075" y="4423410"/>
            <a:ext cx="1323975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40" b="1">
                <a:solidFill>
                  <a:srgbClr val="4D287A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000" b="1">
                <a:solidFill>
                  <a:srgbClr val="4D287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GLOBAL VISIBILITY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8DEEF660-5D49-5976-C845-AB5568080987}"/>
              </a:ext>
            </a:extLst>
          </p:cNvPr>
          <p:cNvSpPr>
            <a:spLocks noGrp="1"/>
          </p:cNvSpPr>
          <p:nvPr/>
        </p:nvSpPr>
        <p:spPr>
          <a:xfrm>
            <a:off x="5045075" y="4642485"/>
            <a:ext cx="1438275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698" b="0">
                <a:solidFill>
                  <a:srgbClr val="171225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현장·설비별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준비도와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실행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현황</a:t>
            </a:r>
            <a:endParaRPr sz="900" b="0">
              <a:solidFill>
                <a:srgbClr val="171225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69FFAE28-6E66-FE1E-9E18-BD061EBDD2AD}"/>
              </a:ext>
            </a:extLst>
          </p:cNvPr>
          <p:cNvSpPr>
            <a:spLocks noGrp="1"/>
          </p:cNvSpPr>
          <p:nvPr/>
        </p:nvSpPr>
        <p:spPr>
          <a:xfrm>
            <a:off x="4521200" y="4985385"/>
            <a:ext cx="1981200" cy="540000"/>
          </a:xfrm>
          <a:prstGeom prst="rect">
            <a:avLst/>
          </a:prstGeom>
          <a:solidFill>
            <a:srgbClr val="EAF7FD"/>
          </a:solidFill>
          <a:ln w="9525">
            <a:solidFill>
              <a:srgbClr val="2DAFE3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5" name="타원 104">
            <a:extLst>
              <a:ext uri="{FF2B5EF4-FFF2-40B4-BE49-F238E27FC236}">
                <a16:creationId xmlns:a16="http://schemas.microsoft.com/office/drawing/2014/main" id="{AF43A2AD-5982-41BC-FD49-3CCB29E278C3}"/>
              </a:ext>
            </a:extLst>
          </p:cNvPr>
          <p:cNvSpPr>
            <a:spLocks noGrp="1"/>
          </p:cNvSpPr>
          <p:nvPr/>
        </p:nvSpPr>
        <p:spPr>
          <a:xfrm>
            <a:off x="4654550" y="5128260"/>
            <a:ext cx="285750" cy="285750"/>
          </a:xfrm>
          <a:prstGeom prst="ellipse">
            <a:avLst/>
          </a:prstGeom>
          <a:solidFill>
            <a:srgbClr val="2DAFE3"/>
          </a:solidFill>
          <a:ln w="0">
            <a:solidFill>
              <a:srgbClr val="2DAFE3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8AFA0563-9B78-4AB3-D933-E780FC91DF2A}"/>
              </a:ext>
            </a:extLst>
          </p:cNvPr>
          <p:cNvSpPr>
            <a:spLocks noGrp="1"/>
          </p:cNvSpPr>
          <p:nvPr/>
        </p:nvSpPr>
        <p:spPr>
          <a:xfrm>
            <a:off x="4654550" y="5137785"/>
            <a:ext cx="285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88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88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02</a:t>
            </a: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B8DF0837-6F6D-3086-91F9-D3DD7B08B2BE}"/>
              </a:ext>
            </a:extLst>
          </p:cNvPr>
          <p:cNvSpPr>
            <a:spLocks noGrp="1"/>
          </p:cNvSpPr>
          <p:nvPr/>
        </p:nvSpPr>
        <p:spPr>
          <a:xfrm>
            <a:off x="5045075" y="5080635"/>
            <a:ext cx="1323975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40" b="1">
                <a:solidFill>
                  <a:srgbClr val="2DAFE3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000" b="1">
                <a:solidFill>
                  <a:srgbClr val="2DAFE3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EVIDENCE LINK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69589172-6836-1815-622D-4039A9CF993C}"/>
              </a:ext>
            </a:extLst>
          </p:cNvPr>
          <p:cNvSpPr>
            <a:spLocks noGrp="1"/>
          </p:cNvSpPr>
          <p:nvPr/>
        </p:nvSpPr>
        <p:spPr>
          <a:xfrm>
            <a:off x="5045075" y="5299710"/>
            <a:ext cx="1323975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698" b="0">
                <a:solidFill>
                  <a:srgbClr val="171225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사양부터 결과·조치까지 추적</a:t>
            </a: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FF759BA7-AD3C-919B-B2DB-72A60ADBCC15}"/>
              </a:ext>
            </a:extLst>
          </p:cNvPr>
          <p:cNvSpPr>
            <a:spLocks noGrp="1"/>
          </p:cNvSpPr>
          <p:nvPr/>
        </p:nvSpPr>
        <p:spPr>
          <a:xfrm>
            <a:off x="4521200" y="5650230"/>
            <a:ext cx="1981200" cy="540000"/>
          </a:xfrm>
          <a:prstGeom prst="rect">
            <a:avLst/>
          </a:prstGeom>
          <a:solidFill>
            <a:srgbClr val="E9F8F2"/>
          </a:solidFill>
          <a:ln w="9525">
            <a:solidFill>
              <a:srgbClr val="129D72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0" name="타원 109">
            <a:extLst>
              <a:ext uri="{FF2B5EF4-FFF2-40B4-BE49-F238E27FC236}">
                <a16:creationId xmlns:a16="http://schemas.microsoft.com/office/drawing/2014/main" id="{F2C053B9-EBCF-69A0-A8AA-D8269E200D79}"/>
              </a:ext>
            </a:extLst>
          </p:cNvPr>
          <p:cNvSpPr>
            <a:spLocks noGrp="1"/>
          </p:cNvSpPr>
          <p:nvPr/>
        </p:nvSpPr>
        <p:spPr>
          <a:xfrm>
            <a:off x="4654550" y="5793105"/>
            <a:ext cx="285750" cy="285750"/>
          </a:xfrm>
          <a:prstGeom prst="ellipse">
            <a:avLst/>
          </a:prstGeom>
          <a:solidFill>
            <a:srgbClr val="129D72"/>
          </a:solidFill>
          <a:ln w="0">
            <a:solidFill>
              <a:srgbClr val="129D72"/>
            </a:solidFill>
            <a:prstDash val="solid"/>
          </a:ln>
        </p:spPr>
        <p:txBody>
          <a:bodyPr/>
          <a:lstStyle/>
          <a:p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A84D7BFC-0CB7-7816-6F53-98CEDC67AB97}"/>
              </a:ext>
            </a:extLst>
          </p:cNvPr>
          <p:cNvSpPr>
            <a:spLocks noGrp="1"/>
          </p:cNvSpPr>
          <p:nvPr/>
        </p:nvSpPr>
        <p:spPr>
          <a:xfrm>
            <a:off x="4654550" y="5802630"/>
            <a:ext cx="285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788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788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03</a:t>
            </a: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0AF9CEE1-9A72-497D-C988-D1A1EE3233CA}"/>
              </a:ext>
            </a:extLst>
          </p:cNvPr>
          <p:cNvSpPr>
            <a:spLocks noGrp="1"/>
          </p:cNvSpPr>
          <p:nvPr/>
        </p:nvSpPr>
        <p:spPr>
          <a:xfrm>
            <a:off x="5045075" y="5745480"/>
            <a:ext cx="1323975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40" b="1">
                <a:solidFill>
                  <a:srgbClr val="129D72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000" b="1">
                <a:solidFill>
                  <a:srgbClr val="129D72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PRIORITY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0321C093-0740-2E09-C406-4BF417ECAE15}"/>
              </a:ext>
            </a:extLst>
          </p:cNvPr>
          <p:cNvSpPr>
            <a:spLocks noGrp="1"/>
          </p:cNvSpPr>
          <p:nvPr/>
        </p:nvSpPr>
        <p:spPr>
          <a:xfrm>
            <a:off x="5045075" y="5964555"/>
            <a:ext cx="1425575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698" b="0">
                <a:solidFill>
                  <a:srgbClr val="171225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일정·품질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위험과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다음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</a:t>
            </a:r>
            <a:r>
              <a:rPr sz="900" b="0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900" b="0" err="1">
                <a:solidFill>
                  <a:srgbClr val="17122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보조</a:t>
            </a:r>
            <a:endParaRPr sz="900" b="0">
              <a:solidFill>
                <a:srgbClr val="171225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1" name="직사각형 120">
            <a:extLst>
              <a:ext uri="{FF2B5EF4-FFF2-40B4-BE49-F238E27FC236}">
                <a16:creationId xmlns:a16="http://schemas.microsoft.com/office/drawing/2014/main" id="{397038A1-2E9F-BF5E-CD7B-8D8191B3822F}"/>
              </a:ext>
            </a:extLst>
          </p:cNvPr>
          <p:cNvSpPr>
            <a:spLocks noGrp="1"/>
          </p:cNvSpPr>
          <p:nvPr/>
        </p:nvSpPr>
        <p:spPr>
          <a:xfrm>
            <a:off x="306758" y="7230276"/>
            <a:ext cx="4504524" cy="2952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425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80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One Source of Validation Truth</a:t>
            </a:r>
          </a:p>
        </p:txBody>
      </p: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FF0657C6-9565-FCC7-93A5-92DBBE17BDD7}"/>
              </a:ext>
            </a:extLst>
          </p:cNvPr>
          <p:cNvSpPr>
            <a:spLocks noGrp="1"/>
          </p:cNvSpPr>
          <p:nvPr/>
        </p:nvSpPr>
        <p:spPr>
          <a:xfrm>
            <a:off x="323850" y="7724063"/>
            <a:ext cx="2730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803" b="0">
                <a:solidFill>
                  <a:srgbClr val="D9E9F0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검증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기준과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실행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근거를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표준화하고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</a:t>
            </a:r>
          </a:p>
          <a:p>
            <a:pPr algn="l">
              <a:defRPr sz="803" b="0">
                <a:solidFill>
                  <a:srgbClr val="D9E9F0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여러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현장의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품질과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일정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위험을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같은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방식으로</a:t>
            </a:r>
            <a:r>
              <a:rPr sz="1000" b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00" b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</a:t>
            </a:r>
            <a:endParaRPr sz="1000" b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5" name="타원 134">
            <a:extLst>
              <a:ext uri="{FF2B5EF4-FFF2-40B4-BE49-F238E27FC236}">
                <a16:creationId xmlns:a16="http://schemas.microsoft.com/office/drawing/2014/main" id="{5017704B-C847-4A34-C651-EA628235925A}"/>
              </a:ext>
            </a:extLst>
          </p:cNvPr>
          <p:cNvSpPr>
            <a:spLocks noGrp="1"/>
          </p:cNvSpPr>
          <p:nvPr/>
        </p:nvSpPr>
        <p:spPr>
          <a:xfrm>
            <a:off x="3367310" y="7800975"/>
            <a:ext cx="104775" cy="104775"/>
          </a:xfrm>
          <a:prstGeom prst="ellipse">
            <a:avLst/>
          </a:prstGeom>
          <a:solidFill>
            <a:schemeClr val="bg1"/>
          </a:solidFill>
          <a:ln w="0">
            <a:solidFill>
              <a:srgbClr val="2DAFE3"/>
            </a:solidFill>
            <a:prstDash val="solid"/>
          </a:ln>
        </p:spPr>
        <p:txBody>
          <a:bodyPr/>
          <a:lstStyle/>
          <a:p>
            <a:endParaRPr lang="ko-KR" altLang="en-US" sz="2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098DC6B0-4450-948D-4F1B-05859AC26C2B}"/>
              </a:ext>
            </a:extLst>
          </p:cNvPr>
          <p:cNvSpPr>
            <a:spLocks noGrp="1"/>
          </p:cNvSpPr>
          <p:nvPr/>
        </p:nvSpPr>
        <p:spPr>
          <a:xfrm>
            <a:off x="3576860" y="7724775"/>
            <a:ext cx="2667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55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100" b="1" err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전체</a:t>
            </a:r>
            <a:r>
              <a:rPr sz="110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b="1" err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현황</a:t>
            </a:r>
            <a:r>
              <a:rPr sz="110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100" b="1" err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</a:t>
            </a:r>
            <a:endParaRPr sz="110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3FE13562-3118-344D-7C5A-D9A893284BE8}"/>
              </a:ext>
            </a:extLst>
          </p:cNvPr>
          <p:cNvSpPr>
            <a:spLocks noGrp="1"/>
          </p:cNvSpPr>
          <p:nvPr/>
        </p:nvSpPr>
        <p:spPr>
          <a:xfrm>
            <a:off x="3576859" y="7943850"/>
            <a:ext cx="29051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05" b="0">
                <a:solidFill>
                  <a:srgbClr val="D9E9F0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여러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현장·설비·시나리오의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준비도와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결과를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한눈에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조회</a:t>
            </a:r>
            <a:endParaRPr sz="1050" b="0">
              <a:solidFill>
                <a:srgbClr val="D9E9F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8" name="타원 137">
            <a:extLst>
              <a:ext uri="{FF2B5EF4-FFF2-40B4-BE49-F238E27FC236}">
                <a16:creationId xmlns:a16="http://schemas.microsoft.com/office/drawing/2014/main" id="{87B4057A-27D0-0BF9-618C-7B6A4F6AA480}"/>
              </a:ext>
            </a:extLst>
          </p:cNvPr>
          <p:cNvSpPr>
            <a:spLocks noGrp="1"/>
          </p:cNvSpPr>
          <p:nvPr/>
        </p:nvSpPr>
        <p:spPr>
          <a:xfrm>
            <a:off x="3367310" y="8467725"/>
            <a:ext cx="104775" cy="104775"/>
          </a:xfrm>
          <a:prstGeom prst="ellipse">
            <a:avLst/>
          </a:prstGeom>
          <a:solidFill>
            <a:schemeClr val="bg1"/>
          </a:solidFill>
          <a:ln w="0">
            <a:solidFill>
              <a:srgbClr val="129D72"/>
            </a:solidFill>
            <a:prstDash val="solid"/>
          </a:ln>
        </p:spPr>
        <p:txBody>
          <a:bodyPr/>
          <a:lstStyle/>
          <a:p>
            <a:endParaRPr lang="ko-KR" altLang="en-US" sz="2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74592DDD-7A8C-22BA-02D9-DD040367C1CC}"/>
              </a:ext>
            </a:extLst>
          </p:cNvPr>
          <p:cNvSpPr>
            <a:spLocks noGrp="1"/>
          </p:cNvSpPr>
          <p:nvPr/>
        </p:nvSpPr>
        <p:spPr>
          <a:xfrm>
            <a:off x="3576860" y="8391525"/>
            <a:ext cx="2667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55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10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판정 근거 추적</a:t>
            </a: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AE782A85-64C5-C81F-27AA-B547CF6F26DF}"/>
              </a:ext>
            </a:extLst>
          </p:cNvPr>
          <p:cNvSpPr>
            <a:spLocks noGrp="1"/>
          </p:cNvSpPr>
          <p:nvPr/>
        </p:nvSpPr>
        <p:spPr>
          <a:xfrm>
            <a:off x="3576860" y="8610600"/>
            <a:ext cx="2667000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05" b="0">
                <a:solidFill>
                  <a:srgbClr val="D9E9F0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Spec → Scenario → Result →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Action의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연결과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재시험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</a:t>
            </a:r>
            <a:endParaRPr sz="1050" b="0">
              <a:solidFill>
                <a:srgbClr val="D9E9F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1" name="타원 140">
            <a:extLst>
              <a:ext uri="{FF2B5EF4-FFF2-40B4-BE49-F238E27FC236}">
                <a16:creationId xmlns:a16="http://schemas.microsoft.com/office/drawing/2014/main" id="{7C49A74B-50FF-A7F6-6530-19CFC86C81D4}"/>
              </a:ext>
            </a:extLst>
          </p:cNvPr>
          <p:cNvSpPr>
            <a:spLocks noGrp="1"/>
          </p:cNvSpPr>
          <p:nvPr/>
        </p:nvSpPr>
        <p:spPr>
          <a:xfrm>
            <a:off x="3367310" y="9255125"/>
            <a:ext cx="104775" cy="104775"/>
          </a:xfrm>
          <a:prstGeom prst="ellipse">
            <a:avLst/>
          </a:prstGeom>
          <a:solidFill>
            <a:schemeClr val="bg1"/>
          </a:solidFill>
          <a:ln w="0">
            <a:solidFill>
              <a:srgbClr val="FF1F59"/>
            </a:solidFill>
            <a:prstDash val="solid"/>
          </a:ln>
        </p:spPr>
        <p:txBody>
          <a:bodyPr/>
          <a:lstStyle/>
          <a:p>
            <a:endParaRPr lang="ko-KR" altLang="en-US" sz="2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C33D878F-D518-6219-1673-CAF661258E79}"/>
              </a:ext>
            </a:extLst>
          </p:cNvPr>
          <p:cNvSpPr>
            <a:spLocks noGrp="1"/>
          </p:cNvSpPr>
          <p:nvPr/>
        </p:nvSpPr>
        <p:spPr>
          <a:xfrm>
            <a:off x="3576860" y="9178925"/>
            <a:ext cx="2667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855" b="1">
                <a:solidFill>
                  <a:srgbClr val="FFFFFF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110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AI 의사결정 보조</a:t>
            </a: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C0884885-0EA3-1594-88F0-D9CCBF2313CC}"/>
              </a:ext>
            </a:extLst>
          </p:cNvPr>
          <p:cNvSpPr>
            <a:spLocks noGrp="1"/>
          </p:cNvSpPr>
          <p:nvPr/>
        </p:nvSpPr>
        <p:spPr>
          <a:xfrm>
            <a:off x="3576859" y="9398000"/>
            <a:ext cx="3171825" cy="276225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05" b="0">
                <a:solidFill>
                  <a:srgbClr val="D9E9F0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실패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원인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후보와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일정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위험을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분석해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우선순위를</a:t>
            </a:r>
            <a:r>
              <a:rPr sz="1050" b="0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sz="1050" b="0" err="1">
                <a:solidFill>
                  <a:srgbClr val="D9E9F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제안</a:t>
            </a:r>
            <a:endParaRPr sz="1050" b="0">
              <a:solidFill>
                <a:srgbClr val="D9E9F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F1FFE1FF-4BD7-A0D7-BEE7-4BDDB869DCB9}"/>
              </a:ext>
            </a:extLst>
          </p:cNvPr>
          <p:cNvSpPr>
            <a:spLocks noGrp="1"/>
          </p:cNvSpPr>
          <p:nvPr/>
        </p:nvSpPr>
        <p:spPr>
          <a:xfrm>
            <a:off x="323850" y="8401050"/>
            <a:ext cx="1476375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2DAFE3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22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70%</a:t>
            </a:r>
          </a:p>
        </p:txBody>
      </p:sp>
      <p:sp>
        <p:nvSpPr>
          <p:cNvPr id="145" name="직사각형 144">
            <a:extLst>
              <a:ext uri="{FF2B5EF4-FFF2-40B4-BE49-F238E27FC236}">
                <a16:creationId xmlns:a16="http://schemas.microsoft.com/office/drawing/2014/main" id="{518C2EE6-3E53-D3D3-8528-B886BBD903C6}"/>
              </a:ext>
            </a:extLst>
          </p:cNvPr>
          <p:cNvSpPr>
            <a:spLocks noGrp="1"/>
          </p:cNvSpPr>
          <p:nvPr/>
        </p:nvSpPr>
        <p:spPr>
          <a:xfrm>
            <a:off x="323850" y="8810625"/>
            <a:ext cx="1476375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840" b="1">
                <a:solidFill>
                  <a:srgbClr val="FFFFFF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sz="10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반입 전 검증</a:t>
            </a:r>
          </a:p>
        </p:txBody>
      </p:sp>
      <p:sp>
        <p:nvSpPr>
          <p:cNvPr id="146" name="직사각형 145">
            <a:extLst>
              <a:ext uri="{FF2B5EF4-FFF2-40B4-BE49-F238E27FC236}">
                <a16:creationId xmlns:a16="http://schemas.microsoft.com/office/drawing/2014/main" id="{4737DCF2-6CA9-EB75-D1F0-233A207C2F8F}"/>
              </a:ext>
            </a:extLst>
          </p:cNvPr>
          <p:cNvSpPr>
            <a:spLocks noGrp="1"/>
          </p:cNvSpPr>
          <p:nvPr/>
        </p:nvSpPr>
        <p:spPr>
          <a:xfrm>
            <a:off x="323850" y="9039225"/>
            <a:ext cx="1476375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690" b="0">
                <a:solidFill>
                  <a:srgbClr val="E6DDF5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00" b="0">
                <a:solidFill>
                  <a:srgbClr val="E6DDF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최대 기간 단축 목표</a:t>
            </a:r>
          </a:p>
        </p:txBody>
      </p: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1E2D5AE2-1723-9358-30DD-2332FF5A860C}"/>
              </a:ext>
            </a:extLst>
          </p:cNvPr>
          <p:cNvSpPr>
            <a:spLocks noGrp="1"/>
          </p:cNvSpPr>
          <p:nvPr/>
        </p:nvSpPr>
        <p:spPr>
          <a:xfrm>
            <a:off x="1885950" y="8401050"/>
            <a:ext cx="1476375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129D72"/>
                </a:solidFill>
                <a:latin typeface="LG Smart_H2.0 B"/>
                <a:ea typeface="LG Smart_H2.0 B"/>
                <a:cs typeface="LG Smart_H2.0 B"/>
              </a:defRPr>
            </a:pPr>
            <a:r>
              <a:rPr sz="2250" b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70%</a:t>
            </a: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B0D55590-33E9-198F-95A3-F30D2786BDD9}"/>
              </a:ext>
            </a:extLst>
          </p:cNvPr>
          <p:cNvSpPr>
            <a:spLocks noGrp="1"/>
          </p:cNvSpPr>
          <p:nvPr/>
        </p:nvSpPr>
        <p:spPr>
          <a:xfrm>
            <a:off x="1885950" y="8810625"/>
            <a:ext cx="1476375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840" b="1">
                <a:solidFill>
                  <a:srgbClr val="FFFFFF"/>
                </a:solidFill>
                <a:latin typeface="LG Smart_H2.0 SB"/>
                <a:ea typeface="LG Smart_H2.0 SB"/>
                <a:cs typeface="LG Smart_H2.0 SB"/>
              </a:defRPr>
            </a:pPr>
            <a:r>
              <a:rPr sz="105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 검증</a:t>
            </a: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6B2A65C1-1239-70DA-3E18-A16C048A31FB}"/>
              </a:ext>
            </a:extLst>
          </p:cNvPr>
          <p:cNvSpPr>
            <a:spLocks noGrp="1"/>
          </p:cNvSpPr>
          <p:nvPr/>
        </p:nvSpPr>
        <p:spPr>
          <a:xfrm>
            <a:off x="1885950" y="9039225"/>
            <a:ext cx="1476375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690" b="0">
                <a:solidFill>
                  <a:srgbClr val="E6DDF5"/>
                </a:solidFill>
                <a:latin typeface="LG Smart_H2.0 R"/>
                <a:ea typeface="LG Smart_H2.0 R"/>
                <a:cs typeface="LG Smart_H2.0 R"/>
              </a:defRPr>
            </a:pPr>
            <a:r>
              <a:rPr sz="1000" b="0">
                <a:solidFill>
                  <a:srgbClr val="E6DDF5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최대 기간 단축 목표</a:t>
            </a:r>
          </a:p>
        </p:txBody>
      </p:sp>
    </p:spTree>
    <p:extLst>
      <p:ext uri="{BB962C8B-B14F-4D97-AF65-F5344CB8AC3E}">
        <p14:creationId xmlns:p14="http://schemas.microsoft.com/office/powerpoint/2010/main" val="147682023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423</Words>
  <Application>Microsoft Office PowerPoint</Application>
  <PresentationFormat>A4 용지(210x297mm)</PresentationFormat>
  <Paragraphs>81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Factova TestOn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