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8"/>
  </p:notesMasterIdLst>
  <p:handoutMasterIdLst>
    <p:handoutMasterId r:id="rId9"/>
  </p:handoutMasterIdLst>
  <p:sldIdLst>
    <p:sldId id="2147480939" r:id="rId6"/>
    <p:sldId id="2147480940" r:id="rId7"/>
  </p:sldIdLst>
  <p:sldSz cx="6858000" cy="9906000" type="A4"/>
  <p:notesSz cx="10234613" cy="7104063"/>
  <p:embeddedFontLst>
    <p:embeddedFont>
      <p:font typeface="Pretendard" panose="020B0600000101010101" charset="-127"/>
      <p:regular r:id="rId10"/>
      <p:bold r:id="rId11"/>
    </p:embeddedFont>
    <p:embeddedFont>
      <p:font typeface="Pretendard ExtraBold" panose="020B0600000101010101" charset="-127"/>
      <p:bold r:id="rId12"/>
    </p:embeddedFont>
    <p:embeddedFont>
      <p:font typeface="Pretendard Medium" panose="020B0600000101010101" charset="-127"/>
      <p:regular r:id="rId13"/>
    </p:embeddedFont>
    <p:embeddedFont>
      <p:font typeface="Pretendard SemiBold" panose="020B0600000101010101" charset="-127"/>
      <p:bold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LG스마트체 Regular" panose="020B0600000101010101" pitchFamily="50" charset="-127"/>
      <p:regular r:id="rId19"/>
    </p:embeddedFont>
    <p:embeddedFont>
      <p:font typeface="LG스마트체2.0 Bold" panose="020B0600000101010101" pitchFamily="50" charset="-127"/>
      <p:bold r:id="rId20"/>
    </p:embeddedFont>
    <p:embeddedFont>
      <p:font typeface="LG스마트체2.0 Regular" panose="020B0600000101010101" pitchFamily="50" charset="-127"/>
      <p:regular r:id="rId21"/>
    </p:embeddedFont>
    <p:embeddedFont>
      <p:font typeface="LG스마트체2.0 SemiBold" panose="020B0600000101010101" pitchFamily="50" charset="-127"/>
      <p:bold r:id="rId22"/>
    </p:embeddedFont>
    <p:embeddedFont>
      <p:font typeface="맑은 고딕" panose="020B0503020000020004" pitchFamily="50" charset="-127"/>
      <p:regular r:id="rId23"/>
      <p:bold r:id="rId24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>
            <p14:sldId id="2147480939"/>
            <p14:sldId id="2147480940"/>
          </p14:sldIdLst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2.fntdata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6BB79-FA49-876C-F37C-8A5A6743D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9A4629B-B45C-169F-35AE-B5F642BB36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C76829E-3004-BE32-9A46-AC9FF1C95D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A22804C-0826-2B38-A5C9-FFE309A9CB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391856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5458C-93D7-ED7E-042F-8E9CCEA5C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19A3261-A424-1E99-88F0-AFA2B040FC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B8C9BCC-564F-7C40-A473-6F08A1A4E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5DB685E-EBC0-5DC7-D0E5-B4FCD06BB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596372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0.emf"/><Relationship Id="rId7" Type="http://schemas.openxmlformats.org/officeDocument/2006/relationships/image" Target="../media/image24.png"/><Relationship Id="rId12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F9083-4C84-ADB3-34A0-9E3A46BB5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DFA3BCAD-80F7-2DDB-8E9C-5F52989D0D91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591502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 RMS</a:t>
            </a:r>
            <a:endParaRPr lang="ko-KR" altLang="en-US" sz="2800" kern="0">
              <a:solidFill>
                <a:srgbClr val="FF1D57"/>
              </a:solidFill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AC05F9DA-404B-FF29-2FD9-9979AC3F5A95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원료 배합 비율과 공정 조건을 </a:t>
            </a:r>
            <a:r>
              <a:rPr lang="ko-KR" altLang="en-US" sz="1600" kern="0" err="1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표준화하여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관리하는 레시피 관리 시스템</a:t>
            </a:r>
          </a:p>
        </p:txBody>
      </p:sp>
      <p:sp>
        <p:nvSpPr>
          <p:cNvPr id="7" name="텍스트 개체 틀 4">
            <a:extLst>
              <a:ext uri="{FF2B5EF4-FFF2-40B4-BE49-F238E27FC236}">
                <a16:creationId xmlns:a16="http://schemas.microsoft.com/office/drawing/2014/main" id="{83A05289-2CF7-ECB5-A72F-4A5C49CFA2CB}"/>
              </a:ext>
            </a:extLst>
          </p:cNvPr>
          <p:cNvSpPr txBox="1">
            <a:spLocks/>
          </p:cNvSpPr>
          <p:nvPr/>
        </p:nvSpPr>
        <p:spPr>
          <a:xfrm>
            <a:off x="355717" y="1858661"/>
            <a:ext cx="3073283" cy="189037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레시피 관리 시스템</a:t>
            </a:r>
            <a:r>
              <a:rPr kumimoji="1" lang="en-US" altLang="ko-KR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(RMS)</a:t>
            </a:r>
            <a:r>
              <a:rPr kumimoji="1" lang="ko-KR" altLang="en-US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은 제품 생산에 필요한 설비 레시피를 중앙 서버에 저장하고 </a:t>
            </a:r>
            <a:r>
              <a:rPr kumimoji="1" lang="ko-KR" altLang="en-US" sz="1100" spc="-25" err="1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표준화하여</a:t>
            </a:r>
            <a:r>
              <a:rPr kumimoji="1" lang="ko-KR" altLang="en-US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 일관된 공정 환경을 제공합니다</a:t>
            </a:r>
            <a:r>
              <a:rPr kumimoji="1" lang="en-US" altLang="ko-KR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. </a:t>
            </a:r>
            <a:br>
              <a:rPr kumimoji="1" lang="en-US" altLang="ko-KR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</a:br>
            <a:r>
              <a:rPr kumimoji="1" lang="ko-KR" altLang="en-US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엔지니어의 실수로 인한 잘못된 레시피 적용을 원천 차단하여 생산 불량률을 획기적으로 낮추며</a:t>
            </a:r>
            <a:r>
              <a:rPr kumimoji="1" lang="en-US" altLang="ko-KR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레시피의 모든 변경 사항을 실시간으로 기록하고 추적하는 버전 관리 기능으로 공정의 안정성을 유지합니다</a:t>
            </a:r>
            <a:r>
              <a:rPr kumimoji="1" lang="en-US" altLang="ko-KR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. </a:t>
            </a:r>
            <a:br>
              <a:rPr kumimoji="1" lang="en-US" altLang="ko-KR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</a:br>
            <a:r>
              <a:rPr kumimoji="1" lang="ko-KR" altLang="en-US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중앙에서 검증되고 저장된 파라미터와 </a:t>
            </a:r>
            <a:r>
              <a:rPr kumimoji="1" lang="ko-KR" altLang="en-US" sz="1100" spc="-25" err="1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설정값을</a:t>
            </a:r>
            <a:r>
              <a:rPr kumimoji="1" lang="ko-KR" altLang="en-US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 개별 제조 설비와 직접 </a:t>
            </a:r>
            <a:r>
              <a:rPr kumimoji="1" lang="ko-KR" altLang="en-US" sz="1100" spc="-25" err="1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인터페이스하여</a:t>
            </a:r>
            <a:r>
              <a:rPr kumimoji="1" lang="ko-KR" altLang="en-US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 정밀하게 연동 제어하는 역할을 수행합니다</a:t>
            </a:r>
            <a:r>
              <a:rPr kumimoji="1" lang="en-US" altLang="ko-KR" sz="1100" spc="-25">
                <a:solidFill>
                  <a:schemeClr val="tx1"/>
                </a:solidFill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.</a:t>
            </a:r>
          </a:p>
        </p:txBody>
      </p:sp>
      <p:sp>
        <p:nvSpPr>
          <p:cNvPr id="8" name="텍스트 개체 틀 6">
            <a:extLst>
              <a:ext uri="{FF2B5EF4-FFF2-40B4-BE49-F238E27FC236}">
                <a16:creationId xmlns:a16="http://schemas.microsoft.com/office/drawing/2014/main" id="{24B224DE-CBA5-F423-364D-9B64AA9260C9}"/>
              </a:ext>
            </a:extLst>
          </p:cNvPr>
          <p:cNvSpPr txBox="1">
            <a:spLocks/>
          </p:cNvSpPr>
          <p:nvPr/>
        </p:nvSpPr>
        <p:spPr>
          <a:xfrm>
            <a:off x="355716" y="13928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9" name="텍스트 개체 틀 7">
            <a:extLst>
              <a:ext uri="{FF2B5EF4-FFF2-40B4-BE49-F238E27FC236}">
                <a16:creationId xmlns:a16="http://schemas.microsoft.com/office/drawing/2014/main" id="{C87F23E6-BEB3-AFB4-B504-1972D35D2110}"/>
              </a:ext>
            </a:extLst>
          </p:cNvPr>
          <p:cNvSpPr txBox="1">
            <a:spLocks/>
          </p:cNvSpPr>
          <p:nvPr/>
        </p:nvSpPr>
        <p:spPr>
          <a:xfrm>
            <a:off x="3539273" y="3282227"/>
            <a:ext cx="2952671" cy="367753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AE1145C9-09E3-676B-F368-25D83418AF21}"/>
              </a:ext>
            </a:extLst>
          </p:cNvPr>
          <p:cNvSpPr txBox="1">
            <a:spLocks/>
          </p:cNvSpPr>
          <p:nvPr/>
        </p:nvSpPr>
        <p:spPr>
          <a:xfrm>
            <a:off x="350838" y="4399692"/>
            <a:ext cx="3078162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공정 프로세스의 표준화와 설비 사양서에 기반한 철저한 레시피 항목 관리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lang="ko-KR" altLang="en-US" sz="1100">
                <a:latin typeface="Pretendard" panose="02000503000000020004" pitchFamily="50" charset="-127"/>
              </a:rPr>
              <a:t>공정</a:t>
            </a:r>
            <a:r>
              <a:rPr lang="en-US" altLang="ko-KR" sz="1100">
                <a:latin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</a:rPr>
              <a:t>설비</a:t>
            </a:r>
            <a:r>
              <a:rPr lang="en-US" altLang="ko-KR" sz="1100">
                <a:latin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</a:rPr>
              <a:t>모델</a:t>
            </a:r>
            <a:r>
              <a:rPr lang="en-US" altLang="ko-KR" sz="1100">
                <a:latin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</a:rPr>
              <a:t>버전별로 레시피를 세분화하여 관리하고 항목을 </a:t>
            </a:r>
            <a:r>
              <a:rPr lang="ko-KR" altLang="en-US" sz="1100" err="1">
                <a:latin typeface="Pretendard" panose="02000503000000020004" pitchFamily="50" charset="-127"/>
              </a:rPr>
              <a:t>표준화함으로써</a:t>
            </a:r>
            <a:r>
              <a:rPr lang="en-US" altLang="ko-KR" sz="1100">
                <a:latin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</a:rPr>
              <a:t>복잡한 생산 환경에서도 체계적이고 일관된 기준을 확립합니다</a:t>
            </a:r>
            <a:r>
              <a:rPr lang="en-US" altLang="ko-KR" sz="1100">
                <a:latin typeface="Pretendard" panose="02000503000000020004" pitchFamily="50" charset="-127"/>
              </a:rPr>
              <a:t>.</a:t>
            </a:r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endParaRPr kumimoji="1" lang="en-US" altLang="ko-KR" sz="1100">
              <a:latin typeface="Pretendard" panose="02000503000000020004" pitchFamily="50" charset="-127"/>
            </a:endParaRP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지속적인 공정 개선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lang="ko-KR" altLang="en-US" sz="1100">
                <a:latin typeface="Pretendard" panose="02000503000000020004" pitchFamily="50" charset="-127"/>
              </a:rPr>
              <a:t>제품의 실제 생산 이력 및 품질 데이터와 연계된 고도화된 데이터를 제공함으로써</a:t>
            </a:r>
            <a:r>
              <a:rPr lang="en-US" altLang="ko-KR" sz="1100">
                <a:latin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</a:rPr>
              <a:t>현업에서 레시피를 다각도로 분석하고 지속적인 최적화 활동을 전개할 수 있도록 강력한 기반을 제공합니다</a:t>
            </a:r>
            <a:r>
              <a:rPr lang="en-US" altLang="ko-KR" sz="1100">
                <a:latin typeface="Pretendard" panose="02000503000000020004" pitchFamily="50" charset="-127"/>
              </a:rPr>
              <a:t>.</a:t>
            </a:r>
            <a:endParaRPr kumimoji="1" lang="en-US" altLang="ko-KR" sz="1100"/>
          </a:p>
        </p:txBody>
      </p:sp>
      <p:sp>
        <p:nvSpPr>
          <p:cNvPr id="11" name="텍스트 개체 틀 6">
            <a:extLst>
              <a:ext uri="{FF2B5EF4-FFF2-40B4-BE49-F238E27FC236}">
                <a16:creationId xmlns:a16="http://schemas.microsoft.com/office/drawing/2014/main" id="{AD6A6ECE-AE5A-FD1F-1BBE-EC4F6BB6EF5E}"/>
              </a:ext>
            </a:extLst>
          </p:cNvPr>
          <p:cNvSpPr txBox="1">
            <a:spLocks/>
          </p:cNvSpPr>
          <p:nvPr/>
        </p:nvSpPr>
        <p:spPr>
          <a:xfrm>
            <a:off x="350837" y="4069993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12" name="텍스트 개체 틀 5">
            <a:extLst>
              <a:ext uri="{FF2B5EF4-FFF2-40B4-BE49-F238E27FC236}">
                <a16:creationId xmlns:a16="http://schemas.microsoft.com/office/drawing/2014/main" id="{59552EE1-1ED3-AB6D-CBAF-BB3CC38FA12D}"/>
              </a:ext>
            </a:extLst>
          </p:cNvPr>
          <p:cNvSpPr txBox="1">
            <a:spLocks/>
          </p:cNvSpPr>
          <p:nvPr/>
        </p:nvSpPr>
        <p:spPr>
          <a:xfrm>
            <a:off x="3536959" y="3641380"/>
            <a:ext cx="3095616" cy="235051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</a:t>
            </a:r>
            <a:r>
              <a:rPr lang="en-US" altLang="ko-KR" sz="1100">
                <a:solidFill>
                  <a:schemeClr val="tx1"/>
                </a:solidFill>
              </a:rPr>
              <a:t>:</a:t>
            </a: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kumimoji="1" lang="ko-KR" altLang="en-US" sz="1100" spc="-25">
                <a:solidFill>
                  <a:schemeClr val="tx1"/>
                </a:solidFill>
              </a:rPr>
              <a:t>재료 배합 비율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가열 온도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압력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작업 시간을</a:t>
            </a:r>
            <a:r>
              <a:rPr kumimoji="1" lang="en-US" altLang="ko-KR" sz="1100" spc="-25">
                <a:solidFill>
                  <a:schemeClr val="tx1"/>
                </a:solidFill>
              </a:rPr>
              <a:t> </a:t>
            </a:r>
            <a:r>
              <a:rPr kumimoji="1" lang="ko-KR" altLang="en-US" sz="1100" spc="-25">
                <a:solidFill>
                  <a:schemeClr val="tx1"/>
                </a:solidFill>
              </a:rPr>
              <a:t>제품을 만들 때마다 설비 </a:t>
            </a:r>
            <a:r>
              <a:rPr kumimoji="1" lang="ko-KR" altLang="en-US" sz="1100" spc="-25" err="1">
                <a:solidFill>
                  <a:schemeClr val="tx1"/>
                </a:solidFill>
              </a:rPr>
              <a:t>세팅값을</a:t>
            </a:r>
            <a:r>
              <a:rPr kumimoji="1" lang="ko-KR" altLang="en-US" sz="1100" spc="-25">
                <a:solidFill>
                  <a:schemeClr val="tx1"/>
                </a:solidFill>
              </a:rPr>
              <a:t> 정확하게 바꾸어야 하는 모든 제조 공정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kumimoji="1" lang="ko-KR" altLang="en-US" sz="1100" spc="-25">
                <a:solidFill>
                  <a:schemeClr val="tx1"/>
                </a:solidFill>
              </a:rPr>
              <a:t>하나의 설비에서 다양한 종류의 제품</a:t>
            </a:r>
            <a:r>
              <a:rPr kumimoji="1" lang="en-US" altLang="ko-KR" sz="1100" spc="-25">
                <a:solidFill>
                  <a:schemeClr val="tx1"/>
                </a:solidFill>
              </a:rPr>
              <a:t>(</a:t>
            </a:r>
            <a:r>
              <a:rPr kumimoji="1" lang="ko-KR" altLang="en-US" sz="1100" spc="-25">
                <a:solidFill>
                  <a:schemeClr val="tx1"/>
                </a:solidFill>
              </a:rPr>
              <a:t>다품종</a:t>
            </a:r>
            <a:r>
              <a:rPr kumimoji="1" lang="en-US" altLang="ko-KR" sz="1100" spc="-25">
                <a:solidFill>
                  <a:schemeClr val="tx1"/>
                </a:solidFill>
              </a:rPr>
              <a:t>)</a:t>
            </a:r>
            <a:r>
              <a:rPr kumimoji="1" lang="ko-KR" altLang="en-US" sz="1100" spc="-25">
                <a:solidFill>
                  <a:schemeClr val="tx1"/>
                </a:solidFill>
              </a:rPr>
              <a:t>을 번갈아 가며 생산하는 공정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kumimoji="1" lang="ko-KR" altLang="en-US" sz="1100" spc="-25">
                <a:solidFill>
                  <a:schemeClr val="tx1"/>
                </a:solidFill>
              </a:rPr>
              <a:t>작업자의 감에 의존하지 않고 기계가 알아서 정확한 조건으로 작동해야 하는 자동화 라인이라면 어떤 산업이든 필수적으로 사용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endParaRPr kumimoji="1" lang="en-US" altLang="ko-KR" sz="1100" spc="-25">
              <a:solidFill>
                <a:schemeClr val="tx1"/>
              </a:solidFill>
            </a:endParaRP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kumimoji="1" lang="ko-KR" altLang="en-US" sz="1100" spc="-25">
                <a:solidFill>
                  <a:schemeClr val="tx1"/>
                </a:solidFill>
              </a:rPr>
              <a:t>과거에는 반도체나 디스플레이 같은 초정밀 전자 산업에서 주로 쓰였지만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최근에는 고부가가치 다품종 생산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엄격한 규제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배합 공정의 자동화가 필요한 고객 대상으로 확대 중 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kumimoji="1" lang="ko-KR" altLang="en-US" sz="1100" spc="-25">
                <a:solidFill>
                  <a:schemeClr val="tx1"/>
                </a:solidFill>
              </a:rPr>
              <a:t>이차전지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제약</a:t>
            </a:r>
            <a:r>
              <a:rPr kumimoji="1" lang="en-US" altLang="ko-KR" sz="1100" spc="-25">
                <a:solidFill>
                  <a:schemeClr val="tx1"/>
                </a:solidFill>
              </a:rPr>
              <a:t>/</a:t>
            </a:r>
            <a:r>
              <a:rPr kumimoji="1" lang="ko-KR" altLang="en-US" sz="1100" spc="-25">
                <a:solidFill>
                  <a:schemeClr val="tx1"/>
                </a:solidFill>
              </a:rPr>
              <a:t>바이오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자동차 부품 및 신소재 기업</a:t>
            </a:r>
            <a:endParaRPr lang="ko-KR" altLang="en-US" sz="1100">
              <a:solidFill>
                <a:schemeClr val="tx1"/>
              </a:solidFill>
            </a:endParaRPr>
          </a:p>
        </p:txBody>
      </p:sp>
      <p:sp>
        <p:nvSpPr>
          <p:cNvPr id="13" name="텍스트 개체 틀 4">
            <a:extLst>
              <a:ext uri="{FF2B5EF4-FFF2-40B4-BE49-F238E27FC236}">
                <a16:creationId xmlns:a16="http://schemas.microsoft.com/office/drawing/2014/main" id="{D078B0C1-740E-1441-3A6D-4F70780F8B31}"/>
              </a:ext>
            </a:extLst>
          </p:cNvPr>
          <p:cNvSpPr txBox="1">
            <a:spLocks/>
          </p:cNvSpPr>
          <p:nvPr/>
        </p:nvSpPr>
        <p:spPr>
          <a:xfrm>
            <a:off x="3536958" y="1468996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경력이나 경험 수준에 상관없이 상시 동일한 고품질의 제품을 지속해서 생산할 수 있도록 지원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lang="ko-KR" altLang="en-US" sz="1100">
                <a:latin typeface="Pretendard" panose="02000503000000020004" pitchFamily="50" charset="-127"/>
              </a:rPr>
              <a:t>설비와의 정밀한 통신 연계를 바탕으로 실시간 레시피 체크를 수행해 </a:t>
            </a:r>
            <a:r>
              <a:rPr lang="ko-KR" altLang="en-US" sz="1100" err="1">
                <a:latin typeface="Pretendard" panose="02000503000000020004" pitchFamily="50" charset="-127"/>
              </a:rPr>
              <a:t>오설정을</a:t>
            </a:r>
            <a:r>
              <a:rPr lang="ko-KR" altLang="en-US" sz="1100">
                <a:latin typeface="Pretendard" panose="02000503000000020004" pitchFamily="50" charset="-127"/>
              </a:rPr>
              <a:t> 방지하며</a:t>
            </a:r>
            <a:r>
              <a:rPr lang="en-US" altLang="ko-KR" sz="1100">
                <a:latin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</a:rPr>
              <a:t>올바른 레시피를 자동으로 다운로드 및 적용합니다</a:t>
            </a:r>
            <a:r>
              <a:rPr lang="en-US" altLang="ko-KR" sz="1100">
                <a:latin typeface="Pretendard" panose="02000503000000020004" pitchFamily="50" charset="-127"/>
              </a:rPr>
              <a:t>. </a:t>
            </a:r>
            <a:r>
              <a:rPr lang="ko-KR" altLang="en-US" sz="1100">
                <a:latin typeface="Pretendard" panose="02000503000000020004" pitchFamily="50" charset="-127"/>
              </a:rPr>
              <a:t>이를 통해 작업자 실수로 인한 오적용 여부를 사전에 완벽히 점검하고 품질 사고를 예방합니다</a:t>
            </a:r>
            <a:endParaRPr lang="en-US" altLang="ko-KR" sz="1100">
              <a:latin typeface="Pretendard" panose="02000503000000020004" pitchFamily="50" charset="-127"/>
            </a:endParaRPr>
          </a:p>
        </p:txBody>
      </p:sp>
      <p:sp>
        <p:nvSpPr>
          <p:cNvPr id="21" name="텍스트 개체 틀 19">
            <a:extLst>
              <a:ext uri="{FF2B5EF4-FFF2-40B4-BE49-F238E27FC236}">
                <a16:creationId xmlns:a16="http://schemas.microsoft.com/office/drawing/2014/main" id="{33EAD8A5-A4C9-449C-8AD2-6CF9634FC90E}"/>
              </a:ext>
            </a:extLst>
          </p:cNvPr>
          <p:cNvSpPr txBox="1">
            <a:spLocks/>
          </p:cNvSpPr>
          <p:nvPr/>
        </p:nvSpPr>
        <p:spPr>
          <a:xfrm>
            <a:off x="250703" y="7202443"/>
            <a:ext cx="2521285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RMS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를 쓰면 무엇이 좋아지나요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</a:p>
        </p:txBody>
      </p:sp>
      <p:pic>
        <p:nvPicPr>
          <p:cNvPr id="29" name="그림 28" descr="그래픽, 폰트, 디자인, 스크린샷이(가) 표시된 사진&#10;&#10;자동 생성된 설명">
            <a:extLst>
              <a:ext uri="{FF2B5EF4-FFF2-40B4-BE49-F238E27FC236}">
                <a16:creationId xmlns:a16="http://schemas.microsoft.com/office/drawing/2014/main" id="{2D413D61-7AC1-9FF9-0B9D-772124497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633" y="8914768"/>
            <a:ext cx="503859" cy="503859"/>
          </a:xfrm>
          <a:prstGeom prst="rect">
            <a:avLst/>
          </a:prstGeom>
        </p:spPr>
      </p:pic>
      <p:sp>
        <p:nvSpPr>
          <p:cNvPr id="32" name="텍스트 개체 틀 5">
            <a:extLst>
              <a:ext uri="{FF2B5EF4-FFF2-40B4-BE49-F238E27FC236}">
                <a16:creationId xmlns:a16="http://schemas.microsoft.com/office/drawing/2014/main" id="{F7B1AFE3-8153-6425-4F9A-148084E1E35D}"/>
              </a:ext>
            </a:extLst>
          </p:cNvPr>
          <p:cNvSpPr txBox="1">
            <a:spLocks/>
          </p:cNvSpPr>
          <p:nvPr/>
        </p:nvSpPr>
        <p:spPr>
          <a:xfrm>
            <a:off x="914401" y="7702835"/>
            <a:ext cx="2389107" cy="39819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/>
              <a:t>생산 불량률 획기적 감소</a:t>
            </a:r>
            <a:endParaRPr lang="en-US" altLang="ko-KR" sz="1100" b="1"/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000"/>
              <a:t>작업자가 설비 값을 잘못 입력하는 실수를 차단하여 오작동으로 인한 자재 낭비와 불량을 예방</a:t>
            </a:r>
            <a:endParaRPr lang="en-US" altLang="ko-KR" sz="10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41" name="그림 40" descr="로고, 상징, 그래픽, 디자인이(가) 표시된 사진&#10;&#10;자동 생성된 설명">
            <a:extLst>
              <a:ext uri="{FF2B5EF4-FFF2-40B4-BE49-F238E27FC236}">
                <a16:creationId xmlns:a16="http://schemas.microsoft.com/office/drawing/2014/main" id="{9CACE629-FDAF-0FE0-054E-A6545D513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126" y="7832341"/>
            <a:ext cx="485039" cy="485039"/>
          </a:xfrm>
          <a:prstGeom prst="rect">
            <a:avLst/>
          </a:prstGeom>
        </p:spPr>
      </p:pic>
      <p:pic>
        <p:nvPicPr>
          <p:cNvPr id="47" name="그림 46" descr="상징, 그래픽, 폰트, 로고이(가) 표시된 사진&#10;&#10;자동 생성된 설명">
            <a:extLst>
              <a:ext uri="{FF2B5EF4-FFF2-40B4-BE49-F238E27FC236}">
                <a16:creationId xmlns:a16="http://schemas.microsoft.com/office/drawing/2014/main" id="{0409AF5B-98DD-FDC1-4A53-EC29D43FA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603" y="8844268"/>
            <a:ext cx="485039" cy="485039"/>
          </a:xfrm>
          <a:prstGeom prst="rect">
            <a:avLst/>
          </a:prstGeom>
        </p:spPr>
      </p:pic>
      <p:pic>
        <p:nvPicPr>
          <p:cNvPr id="49" name="그림 48" descr="상징, 그래픽, 로고, 폰트이(가) 표시된 사진&#10;&#10;자동 생성된 설명">
            <a:extLst>
              <a:ext uri="{FF2B5EF4-FFF2-40B4-BE49-F238E27FC236}">
                <a16:creationId xmlns:a16="http://schemas.microsoft.com/office/drawing/2014/main" id="{89C8366C-79D5-8BB8-9077-E1E7D28385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008" y="7771767"/>
            <a:ext cx="503860" cy="503860"/>
          </a:xfrm>
          <a:prstGeom prst="rect">
            <a:avLst/>
          </a:prstGeom>
        </p:spPr>
      </p:pic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B6A9E296-EE0E-3BDF-6AF9-C7C17D316C50}"/>
              </a:ext>
            </a:extLst>
          </p:cNvPr>
          <p:cNvSpPr/>
          <p:nvPr/>
        </p:nvSpPr>
        <p:spPr>
          <a:xfrm>
            <a:off x="234614" y="7595825"/>
            <a:ext cx="3149935" cy="917345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DCA25B92-B5DF-A1D4-3780-467A3DFE4AE8}"/>
              </a:ext>
            </a:extLst>
          </p:cNvPr>
          <p:cNvSpPr/>
          <p:nvPr/>
        </p:nvSpPr>
        <p:spPr>
          <a:xfrm>
            <a:off x="3482643" y="7595825"/>
            <a:ext cx="3150000" cy="917345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87977983-DB78-8EC5-0CE5-BB4407432076}"/>
              </a:ext>
            </a:extLst>
          </p:cNvPr>
          <p:cNvSpPr/>
          <p:nvPr/>
        </p:nvSpPr>
        <p:spPr>
          <a:xfrm>
            <a:off x="3482643" y="8645351"/>
            <a:ext cx="3150000" cy="917345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3" name="사각형: 둥근 모서리 52">
            <a:extLst>
              <a:ext uri="{FF2B5EF4-FFF2-40B4-BE49-F238E27FC236}">
                <a16:creationId xmlns:a16="http://schemas.microsoft.com/office/drawing/2014/main" id="{FE9259BB-2609-AB1B-A2AC-4F24BCB093DC}"/>
              </a:ext>
            </a:extLst>
          </p:cNvPr>
          <p:cNvSpPr/>
          <p:nvPr/>
        </p:nvSpPr>
        <p:spPr>
          <a:xfrm>
            <a:off x="225424" y="8645351"/>
            <a:ext cx="3149935" cy="917345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텍스트 개체 틀 5">
            <a:extLst>
              <a:ext uri="{FF2B5EF4-FFF2-40B4-BE49-F238E27FC236}">
                <a16:creationId xmlns:a16="http://schemas.microsoft.com/office/drawing/2014/main" id="{D997D72D-7E69-BC3D-83B4-383C0D4EE0D0}"/>
              </a:ext>
            </a:extLst>
          </p:cNvPr>
          <p:cNvSpPr txBox="1">
            <a:spLocks/>
          </p:cNvSpPr>
          <p:nvPr/>
        </p:nvSpPr>
        <p:spPr>
          <a:xfrm>
            <a:off x="4243468" y="7702835"/>
            <a:ext cx="2389107" cy="39819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/>
              <a:t>제품 품질의 균일화</a:t>
            </a:r>
            <a:endParaRPr lang="en-US" altLang="ko-KR" sz="1100" b="1"/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000"/>
              <a:t>숙련공과 초보자의 실력 차이에 상관없이 상시 정밀하게 검증된 동일한 품질의 제품을 안정적으로 생산</a:t>
            </a:r>
            <a:endParaRPr lang="en-US" altLang="ko-KR" sz="10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4" name="텍스트 개체 틀 5">
            <a:extLst>
              <a:ext uri="{FF2B5EF4-FFF2-40B4-BE49-F238E27FC236}">
                <a16:creationId xmlns:a16="http://schemas.microsoft.com/office/drawing/2014/main" id="{780A6201-4694-6243-3FD7-7C1F5F9933DA}"/>
              </a:ext>
            </a:extLst>
          </p:cNvPr>
          <p:cNvSpPr txBox="1">
            <a:spLocks/>
          </p:cNvSpPr>
          <p:nvPr/>
        </p:nvSpPr>
        <p:spPr>
          <a:xfrm>
            <a:off x="914401" y="8769635"/>
            <a:ext cx="2389107" cy="39819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/>
              <a:t>신제품 출시 및 공정 전환 시간 단축</a:t>
            </a:r>
            <a:br>
              <a:rPr lang="en-US" altLang="ko-KR" sz="1100" b="1"/>
            </a:br>
            <a:r>
              <a:rPr lang="ko-KR" altLang="en-US" sz="1000"/>
              <a:t>새로운 레시피를 마우스 클릭 몇 번으로 전 설비에 자동 적용하여 신속한 다품종 생산 전환 </a:t>
            </a:r>
            <a:endParaRPr lang="en-US" altLang="ko-KR" sz="10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5" name="텍스트 개체 틀 5">
            <a:extLst>
              <a:ext uri="{FF2B5EF4-FFF2-40B4-BE49-F238E27FC236}">
                <a16:creationId xmlns:a16="http://schemas.microsoft.com/office/drawing/2014/main" id="{42A566EB-93DC-7183-BE11-47A585837B9C}"/>
              </a:ext>
            </a:extLst>
          </p:cNvPr>
          <p:cNvSpPr txBox="1">
            <a:spLocks/>
          </p:cNvSpPr>
          <p:nvPr/>
        </p:nvSpPr>
        <p:spPr>
          <a:xfrm>
            <a:off x="4243469" y="8769635"/>
            <a:ext cx="2264012" cy="39819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/>
              <a:t>추적성 확보를 통한 지속적 공정 개선</a:t>
            </a:r>
            <a:endParaRPr lang="en-US" altLang="ko-KR" sz="1100" b="1"/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000"/>
              <a:t>불량 발생 시 생산 이력과 품질 데이터를 연계 분석하여 레시피를 최적의 상태로 업그레이드</a:t>
            </a:r>
            <a:endParaRPr lang="en-US" altLang="ko-KR" sz="10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998694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2801D-8A9B-55F3-48B8-BD67FEA26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6">
            <a:extLst>
              <a:ext uri="{FF2B5EF4-FFF2-40B4-BE49-F238E27FC236}">
                <a16:creationId xmlns:a16="http://schemas.microsoft.com/office/drawing/2014/main" id="{D69FC8B3-2807-62DD-61A9-12CB788BB2DD}"/>
              </a:ext>
            </a:extLst>
          </p:cNvPr>
          <p:cNvSpPr txBox="1">
            <a:spLocks/>
          </p:cNvSpPr>
          <p:nvPr/>
        </p:nvSpPr>
        <p:spPr>
          <a:xfrm>
            <a:off x="421365" y="1494417"/>
            <a:ext cx="2882143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600" kern="0"/>
              <a:t>Factova RMS</a:t>
            </a:r>
            <a:endParaRPr lang="ko-KR" altLang="en-US" sz="1600" kern="0"/>
          </a:p>
        </p:txBody>
      </p:sp>
      <p:sp>
        <p:nvSpPr>
          <p:cNvPr id="26" name="텍스트 개체 틀 4">
            <a:extLst>
              <a:ext uri="{FF2B5EF4-FFF2-40B4-BE49-F238E27FC236}">
                <a16:creationId xmlns:a16="http://schemas.microsoft.com/office/drawing/2014/main" id="{4AC97932-44BC-1BF1-8BE3-68A729A60F1F}"/>
              </a:ext>
            </a:extLst>
          </p:cNvPr>
          <p:cNvSpPr txBox="1">
            <a:spLocks/>
          </p:cNvSpPr>
          <p:nvPr/>
        </p:nvSpPr>
        <p:spPr>
          <a:xfrm>
            <a:off x="787784" y="4977143"/>
            <a:ext cx="3890578" cy="1303181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200" b="1"/>
              <a:t>RMS AI Assistant</a:t>
            </a:r>
          </a:p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자연어 기반 질의를 통해 공정 상태 요약 등을 제공하여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데이터를 직관적으로 이해할 수 있도록 지원합니다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텍스트 개체 틀 6">
            <a:extLst>
              <a:ext uri="{FF2B5EF4-FFF2-40B4-BE49-F238E27FC236}">
                <a16:creationId xmlns:a16="http://schemas.microsoft.com/office/drawing/2014/main" id="{F6209180-8CF9-69C3-0E8E-DD7617808726}"/>
              </a:ext>
            </a:extLst>
          </p:cNvPr>
          <p:cNvSpPr txBox="1">
            <a:spLocks/>
          </p:cNvSpPr>
          <p:nvPr/>
        </p:nvSpPr>
        <p:spPr>
          <a:xfrm>
            <a:off x="421364" y="4612520"/>
            <a:ext cx="2882144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600" kern="0"/>
              <a:t>AI Assistant </a:t>
            </a:r>
            <a:r>
              <a:rPr lang="ko-KR" altLang="en-US" sz="1600" kern="0"/>
              <a:t>기능 탑재</a:t>
            </a:r>
          </a:p>
        </p:txBody>
      </p:sp>
      <p:sp>
        <p:nvSpPr>
          <p:cNvPr id="28" name="텍스트 개체 틀 19">
            <a:extLst>
              <a:ext uri="{FF2B5EF4-FFF2-40B4-BE49-F238E27FC236}">
                <a16:creationId xmlns:a16="http://schemas.microsoft.com/office/drawing/2014/main" id="{80E23BA6-8B13-6B65-D2C2-12D1D99172EA}"/>
              </a:ext>
            </a:extLst>
          </p:cNvPr>
          <p:cNvSpPr txBox="1">
            <a:spLocks/>
          </p:cNvSpPr>
          <p:nvPr/>
        </p:nvSpPr>
        <p:spPr>
          <a:xfrm>
            <a:off x="4905375" y="1436189"/>
            <a:ext cx="1763713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RMS</a:t>
            </a:r>
            <a:b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실질 도입 효과</a:t>
            </a:r>
            <a:endParaRPr lang="en-US" altLang="ko-KR" sz="1400" kern="0" spc="-42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6" name="텍스트 개체 틀 19">
            <a:extLst>
              <a:ext uri="{FF2B5EF4-FFF2-40B4-BE49-F238E27FC236}">
                <a16:creationId xmlns:a16="http://schemas.microsoft.com/office/drawing/2014/main" id="{66ABC381-6B1A-8BE8-D8BB-B342FF0E95FD}"/>
              </a:ext>
            </a:extLst>
          </p:cNvPr>
          <p:cNvSpPr txBox="1">
            <a:spLocks/>
          </p:cNvSpPr>
          <p:nvPr/>
        </p:nvSpPr>
        <p:spPr>
          <a:xfrm>
            <a:off x="5035215" y="2987904"/>
            <a:ext cx="1714835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레시피 오적용으로 인한 사고 발생률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99% 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감소</a:t>
            </a:r>
          </a:p>
        </p:txBody>
      </p:sp>
      <p:sp>
        <p:nvSpPr>
          <p:cNvPr id="17" name="텍스트 개체 틀 20">
            <a:extLst>
              <a:ext uri="{FF2B5EF4-FFF2-40B4-BE49-F238E27FC236}">
                <a16:creationId xmlns:a16="http://schemas.microsoft.com/office/drawing/2014/main" id="{A88ACB26-2A56-FA77-57E0-C2CB4A9AC492}"/>
              </a:ext>
            </a:extLst>
          </p:cNvPr>
          <p:cNvSpPr txBox="1">
            <a:spLocks/>
          </p:cNvSpPr>
          <p:nvPr/>
        </p:nvSpPr>
        <p:spPr>
          <a:xfrm>
            <a:off x="5035216" y="4770033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900" kern="0"/>
              <a:t>Scrap </a:t>
            </a:r>
            <a:r>
              <a:rPr lang="ko-KR" altLang="en-US" sz="900" kern="0"/>
              <a:t>비율</a:t>
            </a:r>
            <a:br>
              <a:rPr lang="en-US" altLang="ko-KR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30% 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제거</a:t>
            </a:r>
          </a:p>
        </p:txBody>
      </p:sp>
      <p:sp>
        <p:nvSpPr>
          <p:cNvPr id="18" name="텍스트 개체 틀 21">
            <a:extLst>
              <a:ext uri="{FF2B5EF4-FFF2-40B4-BE49-F238E27FC236}">
                <a16:creationId xmlns:a16="http://schemas.microsoft.com/office/drawing/2014/main" id="{4CE0C7F3-022B-44BF-C9B3-222742F2A47A}"/>
              </a:ext>
            </a:extLst>
          </p:cNvPr>
          <p:cNvSpPr txBox="1">
            <a:spLocks/>
          </p:cNvSpPr>
          <p:nvPr/>
        </p:nvSpPr>
        <p:spPr>
          <a:xfrm>
            <a:off x="5035216" y="6740425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Setup Time</a:t>
            </a:r>
            <a:br>
              <a:rPr lang="en-US" altLang="ko-KR" sz="900" kern="0"/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80%</a:t>
            </a:r>
            <a:r>
              <a:rPr lang="ko-KR" altLang="en-US" sz="1600" kern="0"/>
              <a:t> 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단축</a:t>
            </a:r>
          </a:p>
        </p:txBody>
      </p:sp>
      <p:sp>
        <p:nvSpPr>
          <p:cNvPr id="19" name="텍스트 개체 틀 19">
            <a:extLst>
              <a:ext uri="{FF2B5EF4-FFF2-40B4-BE49-F238E27FC236}">
                <a16:creationId xmlns:a16="http://schemas.microsoft.com/office/drawing/2014/main" id="{E21B2844-3AF1-E46F-E4CC-1FF165904955}"/>
              </a:ext>
            </a:extLst>
          </p:cNvPr>
          <p:cNvSpPr txBox="1">
            <a:spLocks/>
          </p:cNvSpPr>
          <p:nvPr/>
        </p:nvSpPr>
        <p:spPr>
          <a:xfrm>
            <a:off x="5029919" y="358865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9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제품 불량률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75% </a:t>
            </a:r>
            <a:r>
              <a:rPr lang="ko-KR" altLang="en-US" sz="900" kern="0"/>
              <a:t>감소</a:t>
            </a:r>
            <a:endParaRPr lang="en-US" altLang="ko-KR" sz="900" kern="0"/>
          </a:p>
        </p:txBody>
      </p:sp>
      <p:sp>
        <p:nvSpPr>
          <p:cNvPr id="22" name="텍스트 개체 틀 19">
            <a:extLst>
              <a:ext uri="{FF2B5EF4-FFF2-40B4-BE49-F238E27FC236}">
                <a16:creationId xmlns:a16="http://schemas.microsoft.com/office/drawing/2014/main" id="{B2343995-FFD5-93FC-9FDB-5CD4040F6CD0}"/>
              </a:ext>
            </a:extLst>
          </p:cNvPr>
          <p:cNvSpPr txBox="1">
            <a:spLocks/>
          </p:cNvSpPr>
          <p:nvPr/>
        </p:nvSpPr>
        <p:spPr>
          <a:xfrm>
            <a:off x="5029918" y="2539312"/>
            <a:ext cx="1639169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품질 사고 및 불량률 최소화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3" name="텍스트 개체 틀 20">
            <a:extLst>
              <a:ext uri="{FF2B5EF4-FFF2-40B4-BE49-F238E27FC236}">
                <a16:creationId xmlns:a16="http://schemas.microsoft.com/office/drawing/2014/main" id="{B0660FE3-9C6C-2A1E-06A3-B66E79D2139B}"/>
              </a:ext>
            </a:extLst>
          </p:cNvPr>
          <p:cNvSpPr txBox="1">
            <a:spLocks/>
          </p:cNvSpPr>
          <p:nvPr/>
        </p:nvSpPr>
        <p:spPr>
          <a:xfrm>
            <a:off x="5029919" y="5321858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900" kern="0" spc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Rework </a:t>
            </a:r>
            <a:r>
              <a:rPr lang="ko-KR" altLang="en-US" sz="900" kern="0" spc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비용</a:t>
            </a:r>
            <a:br>
              <a:rPr lang="en-US" altLang="ko-KR" sz="900" kern="0" spc="0">
                <a:solidFill>
                  <a:srgbClr val="FFFF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</a:br>
            <a:r>
              <a:rPr lang="en-US" altLang="ko-KR" sz="1600" kern="0" spc="0">
                <a:solidFill>
                  <a:srgbClr val="FFFF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50</a:t>
            </a: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%</a:t>
            </a:r>
            <a:r>
              <a:rPr lang="ko-KR" altLang="en-US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절감</a:t>
            </a:r>
            <a:br>
              <a:rPr lang="en-US" altLang="ko-KR" sz="900" kern="0"/>
            </a:br>
            <a:endParaRPr lang="ko-KR" altLang="en-US" sz="16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" name="텍스트 개체 틀 19">
            <a:extLst>
              <a:ext uri="{FF2B5EF4-FFF2-40B4-BE49-F238E27FC236}">
                <a16:creationId xmlns:a16="http://schemas.microsoft.com/office/drawing/2014/main" id="{D54906F1-CFC5-0A02-B097-DF0A9810F213}"/>
              </a:ext>
            </a:extLst>
          </p:cNvPr>
          <p:cNvSpPr txBox="1">
            <a:spLocks/>
          </p:cNvSpPr>
          <p:nvPr/>
        </p:nvSpPr>
        <p:spPr>
          <a:xfrm>
            <a:off x="5029919" y="4331947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생산 자재 및 </a:t>
            </a:r>
            <a:r>
              <a:rPr lang="en-US" altLang="ko-KR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Scrap </a:t>
            </a:r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절감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9" name="텍스트 개체 틀 20">
            <a:extLst>
              <a:ext uri="{FF2B5EF4-FFF2-40B4-BE49-F238E27FC236}">
                <a16:creationId xmlns:a16="http://schemas.microsoft.com/office/drawing/2014/main" id="{73C3A32D-BE4D-1BB0-91A3-6BA58370805C}"/>
              </a:ext>
            </a:extLst>
          </p:cNvPr>
          <p:cNvSpPr txBox="1">
            <a:spLocks/>
          </p:cNvSpPr>
          <p:nvPr/>
        </p:nvSpPr>
        <p:spPr>
          <a:xfrm>
            <a:off x="5029919" y="7227813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9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설비 종합 효율</a:t>
            </a:r>
            <a:r>
              <a:rPr lang="en-US" altLang="ko-KR" sz="9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(OEE)</a:t>
            </a:r>
            <a:br>
              <a:rPr lang="en-US" altLang="ko-KR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17%</a:t>
            </a:r>
            <a:r>
              <a:rPr lang="ko-KR" altLang="en-US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/>
              <a:t>달성</a:t>
            </a:r>
          </a:p>
        </p:txBody>
      </p:sp>
      <p:sp>
        <p:nvSpPr>
          <p:cNvPr id="30" name="텍스트 개체 틀 19">
            <a:extLst>
              <a:ext uri="{FF2B5EF4-FFF2-40B4-BE49-F238E27FC236}">
                <a16:creationId xmlns:a16="http://schemas.microsoft.com/office/drawing/2014/main" id="{11587B08-C288-0590-37DA-89513D8B262F}"/>
              </a:ext>
            </a:extLst>
          </p:cNvPr>
          <p:cNvSpPr txBox="1">
            <a:spLocks/>
          </p:cNvSpPr>
          <p:nvPr/>
        </p:nvSpPr>
        <p:spPr>
          <a:xfrm>
            <a:off x="5029919" y="6294956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생산성 및 가동 효율 향상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pic>
        <p:nvPicPr>
          <p:cNvPr id="52" name="그림 51">
            <a:extLst>
              <a:ext uri="{FF2B5EF4-FFF2-40B4-BE49-F238E27FC236}">
                <a16:creationId xmlns:a16="http://schemas.microsoft.com/office/drawing/2014/main" id="{7F5D82A3-13CC-834E-3945-C822BA215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263" y="2322359"/>
            <a:ext cx="142286" cy="179786"/>
          </a:xfrm>
          <a:prstGeom prst="rect">
            <a:avLst/>
          </a:prstGeom>
        </p:spPr>
      </p:pic>
      <p:cxnSp>
        <p:nvCxnSpPr>
          <p:cNvPr id="69" name="직선 연결선[R] 21">
            <a:extLst>
              <a:ext uri="{FF2B5EF4-FFF2-40B4-BE49-F238E27FC236}">
                <a16:creationId xmlns:a16="http://schemas.microsoft.com/office/drawing/2014/main" id="{560D2D26-DCA8-EE37-BBDC-026D3F668EB3}"/>
              </a:ext>
            </a:extLst>
          </p:cNvPr>
          <p:cNvCxnSpPr>
            <a:cxnSpLocks/>
          </p:cNvCxnSpPr>
          <p:nvPr/>
        </p:nvCxnSpPr>
        <p:spPr>
          <a:xfrm flipH="1">
            <a:off x="5153635" y="2432455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70" name="그림 69">
            <a:extLst>
              <a:ext uri="{FF2B5EF4-FFF2-40B4-BE49-F238E27FC236}">
                <a16:creationId xmlns:a16="http://schemas.microsoft.com/office/drawing/2014/main" id="{BEB3B041-FE44-E6AD-6450-A131135E1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30682" y="7843315"/>
            <a:ext cx="142286" cy="179786"/>
          </a:xfrm>
          <a:prstGeom prst="rect">
            <a:avLst/>
          </a:prstGeom>
        </p:spPr>
      </p:pic>
      <p:cxnSp>
        <p:nvCxnSpPr>
          <p:cNvPr id="71" name="직선 연결선[R] 23">
            <a:extLst>
              <a:ext uri="{FF2B5EF4-FFF2-40B4-BE49-F238E27FC236}">
                <a16:creationId xmlns:a16="http://schemas.microsoft.com/office/drawing/2014/main" id="{1307C356-8D14-DA56-C243-FF3A947612B4}"/>
              </a:ext>
            </a:extLst>
          </p:cNvPr>
          <p:cNvCxnSpPr>
            <a:cxnSpLocks/>
          </p:cNvCxnSpPr>
          <p:nvPr/>
        </p:nvCxnSpPr>
        <p:spPr>
          <a:xfrm flipH="1">
            <a:off x="4976682" y="7891257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2" name="직선 연결선[R] 10">
            <a:extLst>
              <a:ext uri="{FF2B5EF4-FFF2-40B4-BE49-F238E27FC236}">
                <a16:creationId xmlns:a16="http://schemas.microsoft.com/office/drawing/2014/main" id="{0525B54C-60EB-6B13-7F34-398F2D645BD9}"/>
              </a:ext>
            </a:extLst>
          </p:cNvPr>
          <p:cNvCxnSpPr>
            <a:cxnSpLocks/>
          </p:cNvCxnSpPr>
          <p:nvPr/>
        </p:nvCxnSpPr>
        <p:spPr>
          <a:xfrm flipH="1">
            <a:off x="4974333" y="4180089"/>
            <a:ext cx="1566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3" name="직선 연결선[R] 13">
            <a:extLst>
              <a:ext uri="{FF2B5EF4-FFF2-40B4-BE49-F238E27FC236}">
                <a16:creationId xmlns:a16="http://schemas.microsoft.com/office/drawing/2014/main" id="{A5037E7B-137C-716C-A125-28E58641B68E}"/>
              </a:ext>
            </a:extLst>
          </p:cNvPr>
          <p:cNvCxnSpPr>
            <a:cxnSpLocks/>
          </p:cNvCxnSpPr>
          <p:nvPr/>
        </p:nvCxnSpPr>
        <p:spPr>
          <a:xfrm flipH="1">
            <a:off x="4974333" y="6118223"/>
            <a:ext cx="1566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DFB16F3D-AEC6-BACB-01FA-229610F93E30}"/>
              </a:ext>
            </a:extLst>
          </p:cNvPr>
          <p:cNvGrpSpPr/>
          <p:nvPr/>
        </p:nvGrpSpPr>
        <p:grpSpPr>
          <a:xfrm>
            <a:off x="499291" y="4986668"/>
            <a:ext cx="260350" cy="267140"/>
            <a:chOff x="1479550" y="7756425"/>
            <a:chExt cx="260350" cy="267140"/>
          </a:xfrm>
        </p:grpSpPr>
        <p:sp>
          <p:nvSpPr>
            <p:cNvPr id="80" name="사각형: 둥근 모서리 79">
              <a:extLst>
                <a:ext uri="{FF2B5EF4-FFF2-40B4-BE49-F238E27FC236}">
                  <a16:creationId xmlns:a16="http://schemas.microsoft.com/office/drawing/2014/main" id="{6A135D2A-1E9E-F8B5-F3CA-2EB3900F71B2}"/>
                </a:ext>
              </a:extLst>
            </p:cNvPr>
            <p:cNvSpPr/>
            <p:nvPr/>
          </p:nvSpPr>
          <p:spPr>
            <a:xfrm>
              <a:off x="1479550" y="7756425"/>
              <a:ext cx="260350" cy="267140"/>
            </a:xfrm>
            <a:prstGeom prst="roundRect">
              <a:avLst/>
            </a:prstGeom>
            <a:gradFill flip="none" rotWithShape="1">
              <a:gsLst>
                <a:gs pos="0">
                  <a:srgbClr val="9F92FF"/>
                </a:gs>
                <a:gs pos="100000">
                  <a:srgbClr val="6A2AA8"/>
                </a:gs>
              </a:gsLst>
              <a:path path="circle">
                <a:fillToRect l="50000" t="50000" r="50000" b="50000"/>
              </a:path>
              <a:tileRect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4288" tIns="14288" rIns="14288" bIns="14288" numCol="1" spcCol="38100" rtlCol="0" anchor="ctr">
              <a:noAutofit/>
            </a:bodyPr>
            <a:lstStyle/>
            <a:p>
              <a:pPr algn="ctr" defTabSz="232177" hangingPunct="0"/>
              <a:endParaRPr lang="ko-KR" altLang="en-US" sz="844">
                <a:solidFill>
                  <a:srgbClr val="FFFFFF"/>
                </a:solidFill>
                <a:sym typeface="맑은 고딕"/>
              </a:endParaRPr>
            </a:p>
          </p:txBody>
        </p:sp>
        <p:pic>
          <p:nvPicPr>
            <p:cNvPr id="79" name="그림 78" descr="상징, 그래픽, 디자인이(가) 표시된 사진&#10;&#10;자동 생성된 설명">
              <a:extLst>
                <a:ext uri="{FF2B5EF4-FFF2-40B4-BE49-F238E27FC236}">
                  <a16:creationId xmlns:a16="http://schemas.microsoft.com/office/drawing/2014/main" id="{B4322D05-4A9D-3754-094B-C13DE1525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0507" y="7794295"/>
              <a:ext cx="189705" cy="189705"/>
            </a:xfrm>
            <a:prstGeom prst="rect">
              <a:avLst/>
            </a:prstGeom>
          </p:spPr>
        </p:pic>
      </p:grpSp>
      <p:sp>
        <p:nvSpPr>
          <p:cNvPr id="86" name="텍스트 개체 틀 4">
            <a:extLst>
              <a:ext uri="{FF2B5EF4-FFF2-40B4-BE49-F238E27FC236}">
                <a16:creationId xmlns:a16="http://schemas.microsoft.com/office/drawing/2014/main" id="{BC603CE7-7A94-4C80-82E8-27BD1EBFECA5}"/>
              </a:ext>
            </a:extLst>
          </p:cNvPr>
          <p:cNvSpPr txBox="1">
            <a:spLocks/>
          </p:cNvSpPr>
          <p:nvPr/>
        </p:nvSpPr>
        <p:spPr>
          <a:xfrm>
            <a:off x="421366" y="1830465"/>
            <a:ext cx="4347485" cy="344495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lang="ko-KR" altLang="en-US" sz="1100"/>
              <a:t>제품 개발부터 설비까지 </a:t>
            </a:r>
            <a:r>
              <a:rPr lang="en-US" altLang="ko-KR" sz="1100"/>
              <a:t>Recipe</a:t>
            </a:r>
            <a:r>
              <a:rPr lang="ko-KR" altLang="en-US" sz="1100"/>
              <a:t>를 연계한 프로세스 기반의 자동화 </a:t>
            </a:r>
            <a:r>
              <a:rPr lang="en-US" altLang="ko-KR" sz="1100"/>
              <a:t>&amp; </a:t>
            </a:r>
            <a:r>
              <a:rPr lang="ko-KR" altLang="en-US" sz="1100"/>
              <a:t>고도화를</a:t>
            </a:r>
            <a:r>
              <a:rPr lang="en-US" altLang="ko-KR" sz="1100"/>
              <a:t> </a:t>
            </a:r>
            <a:r>
              <a:rPr lang="ko-KR" altLang="en-US" sz="1100"/>
              <a:t>제공합니다</a:t>
            </a:r>
            <a:r>
              <a:rPr lang="en-US" altLang="ko-KR" sz="1100"/>
              <a:t>.</a:t>
            </a:r>
            <a:endParaRPr lang="ko-KR" altLang="en-US" sz="1100"/>
          </a:p>
        </p:txBody>
      </p:sp>
      <p:sp>
        <p:nvSpPr>
          <p:cNvPr id="6" name="텍스트 개체 틀 4">
            <a:extLst>
              <a:ext uri="{FF2B5EF4-FFF2-40B4-BE49-F238E27FC236}">
                <a16:creationId xmlns:a16="http://schemas.microsoft.com/office/drawing/2014/main" id="{640E23A4-FEF2-A636-C732-1EF3CE055DD5}"/>
              </a:ext>
            </a:extLst>
          </p:cNvPr>
          <p:cNvSpPr txBox="1">
            <a:spLocks/>
          </p:cNvSpPr>
          <p:nvPr/>
        </p:nvSpPr>
        <p:spPr>
          <a:xfrm>
            <a:off x="787784" y="7792291"/>
            <a:ext cx="3890578" cy="71925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200" b="1"/>
              <a:t>Super Agent</a:t>
            </a:r>
          </a:p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RMS, SPC, FDC, OCAP, MES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와 연계하여 레시피 변경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설비 이벤트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Lot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이력 등 다양한 데이터를 기반으로 근본 원인 분석이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가능합니다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854F704-E160-A1AE-E741-04F7F55EF542}"/>
              </a:ext>
            </a:extLst>
          </p:cNvPr>
          <p:cNvSpPr/>
          <p:nvPr/>
        </p:nvSpPr>
        <p:spPr>
          <a:xfrm>
            <a:off x="499291" y="7801815"/>
            <a:ext cx="260350" cy="267140"/>
          </a:xfrm>
          <a:prstGeom prst="roundRect">
            <a:avLst/>
          </a:prstGeom>
          <a:gradFill flip="none" rotWithShape="1">
            <a:gsLst>
              <a:gs pos="0">
                <a:srgbClr val="9BDBFF"/>
              </a:gs>
              <a:gs pos="100000">
                <a:srgbClr val="00A2FF"/>
              </a:gs>
            </a:gsLst>
            <a:path path="circle">
              <a:fillToRect l="50000" t="50000" r="50000" b="50000"/>
            </a:path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algn="ctr" defTabSz="232177" hangingPunct="0"/>
            <a:endParaRPr lang="ko-KR" altLang="en-US" sz="844">
              <a:solidFill>
                <a:srgbClr val="FFFFFF"/>
              </a:solidFill>
              <a:sym typeface="맑은 고딕"/>
            </a:endParaRPr>
          </a:p>
        </p:txBody>
      </p:sp>
      <p:pic>
        <p:nvPicPr>
          <p:cNvPr id="11" name="그림 10" descr="폰트, 원, 그래픽, 상징이(가) 표시된 사진&#10;&#10;자동 생성된 설명">
            <a:extLst>
              <a:ext uri="{FF2B5EF4-FFF2-40B4-BE49-F238E27FC236}">
                <a16:creationId xmlns:a16="http://schemas.microsoft.com/office/drawing/2014/main" id="{20C4BB5F-7442-007E-251B-3C7B7EC986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74" y="7844558"/>
            <a:ext cx="189705" cy="189705"/>
          </a:xfrm>
          <a:prstGeom prst="rect">
            <a:avLst/>
          </a:prstGeo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E34F4D21-B7F5-DADB-49AE-B0BFBB6CED5C}"/>
              </a:ext>
            </a:extLst>
          </p:cNvPr>
          <p:cNvGrpSpPr/>
          <p:nvPr/>
        </p:nvGrpSpPr>
        <p:grpSpPr>
          <a:xfrm>
            <a:off x="818264" y="5695085"/>
            <a:ext cx="3650205" cy="1846801"/>
            <a:chOff x="817048" y="6274961"/>
            <a:chExt cx="3650205" cy="18468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C148C421-DCAC-EC12-2E14-6A6508D37905}"/>
                </a:ext>
              </a:extLst>
            </p:cNvPr>
            <p:cNvGrpSpPr/>
            <p:nvPr/>
          </p:nvGrpSpPr>
          <p:grpSpPr>
            <a:xfrm>
              <a:off x="817049" y="6274961"/>
              <a:ext cx="3650204" cy="267140"/>
              <a:chOff x="7873574" y="7390356"/>
              <a:chExt cx="6863297" cy="553486"/>
            </a:xfrm>
          </p:grpSpPr>
          <p:pic>
            <p:nvPicPr>
              <p:cNvPr id="5" name="그림 4">
                <a:extLst>
                  <a:ext uri="{FF2B5EF4-FFF2-40B4-BE49-F238E27FC236}">
                    <a16:creationId xmlns:a16="http://schemas.microsoft.com/office/drawing/2014/main" id="{4CBCDDF9-6456-5B92-D179-CC3E2F84F8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10099" b="47679"/>
              <a:stretch/>
            </p:blipFill>
            <p:spPr>
              <a:xfrm>
                <a:off x="7878871" y="7390356"/>
                <a:ext cx="6858000" cy="553486"/>
              </a:xfrm>
              <a:prstGeom prst="rect">
                <a:avLst/>
              </a:prstGeom>
            </p:spPr>
          </p:pic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109BBD6D-6D34-F169-C985-3BC1FB44FD77}"/>
                  </a:ext>
                </a:extLst>
              </p:cNvPr>
              <p:cNvSpPr/>
              <p:nvPr/>
            </p:nvSpPr>
            <p:spPr>
              <a:xfrm>
                <a:off x="7873574" y="7419420"/>
                <a:ext cx="1577314" cy="499281"/>
              </a:xfrm>
              <a:prstGeom prst="rect">
                <a:avLst/>
              </a:prstGeom>
              <a:solidFill>
                <a:srgbClr val="F7F9F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8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pic>
          <p:nvPicPr>
            <p:cNvPr id="75" name="그림 74">
              <a:extLst>
                <a:ext uri="{FF2B5EF4-FFF2-40B4-BE49-F238E27FC236}">
                  <a16:creationId xmlns:a16="http://schemas.microsoft.com/office/drawing/2014/main" id="{55A9DDE3-5227-93B7-5738-284568A368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879" t="11819" r="559"/>
            <a:stretch/>
          </p:blipFill>
          <p:spPr>
            <a:xfrm>
              <a:off x="817048" y="6542101"/>
              <a:ext cx="3650204" cy="1579661"/>
            </a:xfrm>
            <a:prstGeom prst="rect">
              <a:avLst/>
            </a:prstGeom>
          </p:spPr>
        </p:pic>
      </p:grpSp>
      <p:sp>
        <p:nvSpPr>
          <p:cNvPr id="4" name="직사각형 3">
            <a:extLst>
              <a:ext uri="{FF2B5EF4-FFF2-40B4-BE49-F238E27FC236}">
                <a16:creationId xmlns:a16="http://schemas.microsoft.com/office/drawing/2014/main" id="{EFA84CE0-CE99-5F5A-0860-9467082E6211}"/>
              </a:ext>
            </a:extLst>
          </p:cNvPr>
          <p:cNvSpPr/>
          <p:nvPr/>
        </p:nvSpPr>
        <p:spPr>
          <a:xfrm>
            <a:off x="539749" y="2299042"/>
            <a:ext cx="4114801" cy="206975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ko-KR" sz="1050" b="1">
              <a:solidFill>
                <a:schemeClr val="tx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25566C31-F7B3-856F-C24D-9112C5200820}"/>
              </a:ext>
            </a:extLst>
          </p:cNvPr>
          <p:cNvSpPr/>
          <p:nvPr/>
        </p:nvSpPr>
        <p:spPr>
          <a:xfrm>
            <a:off x="853846" y="2595747"/>
            <a:ext cx="701892" cy="210953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기준 정보</a:t>
            </a:r>
            <a:endParaRPr lang="en-US" altLang="ko-KR" sz="1000">
              <a:solidFill>
                <a:schemeClr val="tx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BE9BD0E-CF10-75B5-DE7D-F0FC6396EDE3}"/>
              </a:ext>
            </a:extLst>
          </p:cNvPr>
          <p:cNvSpPr/>
          <p:nvPr/>
        </p:nvSpPr>
        <p:spPr>
          <a:xfrm>
            <a:off x="828145" y="3124111"/>
            <a:ext cx="701892" cy="384225"/>
          </a:xfrm>
          <a:prstGeom prst="roundRect">
            <a:avLst/>
          </a:prstGeom>
          <a:solidFill>
            <a:srgbClr val="E4F5E1"/>
          </a:solidFill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MES</a:t>
            </a:r>
          </a:p>
        </p:txBody>
      </p: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36C7DA09-BA8D-4EDC-C0D7-1DE5AF43F191}"/>
              </a:ext>
            </a:extLst>
          </p:cNvPr>
          <p:cNvCxnSpPr>
            <a:cxnSpLocks/>
          </p:cNvCxnSpPr>
          <p:nvPr/>
        </p:nvCxnSpPr>
        <p:spPr>
          <a:xfrm rot="5400000">
            <a:off x="2074304" y="2786475"/>
            <a:ext cx="414759" cy="1836000"/>
          </a:xfrm>
          <a:prstGeom prst="bentConnector2">
            <a:avLst/>
          </a:pr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FC651DBF-B0AE-3BA9-B3BA-01C0BE971F96}"/>
              </a:ext>
            </a:extLst>
          </p:cNvPr>
          <p:cNvSpPr/>
          <p:nvPr/>
        </p:nvSpPr>
        <p:spPr>
          <a:xfrm>
            <a:off x="1641847" y="3616325"/>
            <a:ext cx="1415678" cy="20153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Recipe Upload &amp; </a:t>
            </a:r>
            <a:r>
              <a:rPr lang="ko-KR" altLang="en-US" sz="9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정합성 체크</a:t>
            </a:r>
          </a:p>
        </p:txBody>
      </p:sp>
      <p:sp>
        <p:nvSpPr>
          <p:cNvPr id="85" name="사각형: 둥근 모서리 84">
            <a:extLst>
              <a:ext uri="{FF2B5EF4-FFF2-40B4-BE49-F238E27FC236}">
                <a16:creationId xmlns:a16="http://schemas.microsoft.com/office/drawing/2014/main" id="{2BF6C215-7572-9B75-699A-E2614BBB0170}"/>
              </a:ext>
            </a:extLst>
          </p:cNvPr>
          <p:cNvSpPr/>
          <p:nvPr/>
        </p:nvSpPr>
        <p:spPr>
          <a:xfrm>
            <a:off x="2880486" y="3119221"/>
            <a:ext cx="701892" cy="384225"/>
          </a:xfrm>
          <a:prstGeom prst="roundRect">
            <a:avLst/>
          </a:prstGeom>
          <a:solidFill>
            <a:srgbClr val="EAFFFE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>
                <a:solidFill>
                  <a:srgbClr val="6A2AA8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RMS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7978D1C-7539-EA39-9C47-D0382D73C034}"/>
              </a:ext>
            </a:extLst>
          </p:cNvPr>
          <p:cNvGrpSpPr/>
          <p:nvPr/>
        </p:nvGrpSpPr>
        <p:grpSpPr>
          <a:xfrm>
            <a:off x="4948219" y="8009154"/>
            <a:ext cx="1490681" cy="1159574"/>
            <a:chOff x="5005291" y="7917179"/>
            <a:chExt cx="2141928" cy="787553"/>
          </a:xfrm>
        </p:grpSpPr>
        <p:sp>
          <p:nvSpPr>
            <p:cNvPr id="15" name="말풍선: 모서리가 둥근 사각형 14">
              <a:extLst>
                <a:ext uri="{FF2B5EF4-FFF2-40B4-BE49-F238E27FC236}">
                  <a16:creationId xmlns:a16="http://schemas.microsoft.com/office/drawing/2014/main" id="{6DF5AB16-50F8-C20A-4AE6-41899D6D4AC4}"/>
                </a:ext>
              </a:extLst>
            </p:cNvPr>
            <p:cNvSpPr/>
            <p:nvPr/>
          </p:nvSpPr>
          <p:spPr>
            <a:xfrm>
              <a:off x="5153635" y="7917179"/>
              <a:ext cx="1890111" cy="787553"/>
            </a:xfrm>
            <a:prstGeom prst="wedgeRoundRectCallout">
              <a:avLst>
                <a:gd name="adj1" fmla="val 1672"/>
                <a:gd name="adj2" fmla="val 63593"/>
                <a:gd name="adj3" fmla="val 16667"/>
              </a:avLst>
            </a:prstGeom>
            <a:solidFill>
              <a:schemeClr val="bg1">
                <a:alpha val="23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808038" algn="ctr"/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3" name="텍스트 개체 틀 19">
              <a:extLst>
                <a:ext uri="{FF2B5EF4-FFF2-40B4-BE49-F238E27FC236}">
                  <a16:creationId xmlns:a16="http://schemas.microsoft.com/office/drawing/2014/main" id="{3AC9A510-2F49-241F-E352-CCF787DCA154}"/>
                </a:ext>
              </a:extLst>
            </p:cNvPr>
            <p:cNvSpPr txBox="1">
              <a:spLocks/>
            </p:cNvSpPr>
            <p:nvPr/>
          </p:nvSpPr>
          <p:spPr>
            <a:xfrm>
              <a:off x="5005291" y="8100430"/>
              <a:ext cx="2141928" cy="468177"/>
            </a:xfrm>
            <a:prstGeom prst="rect">
              <a:avLst/>
            </a:prstGeom>
          </p:spPr>
          <p:txBody>
            <a:bodyPr anchor="ctr"/>
            <a:lstStyle>
              <a:lvl1pPr marL="0" marR="0" indent="0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None/>
                <a:tabLst/>
                <a:defRPr sz="760" b="0" i="0" u="none" strike="noStrike" cap="none" spc="-42" baseline="0">
                  <a:solidFill>
                    <a:schemeClr val="bg1"/>
                  </a:solidFill>
                  <a:uFillTx/>
                  <a:latin typeface="Pretendard Medium" panose="02000503000000020004" pitchFamily="2" charset="-127"/>
                  <a:ea typeface="Pretendard Medium" panose="02000503000000020004" pitchFamily="2" charset="-127"/>
                  <a:cs typeface="Pretendard Medium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algn="ctr">
                <a:spcBef>
                  <a:spcPts val="400"/>
                </a:spcBef>
                <a:defRPr/>
              </a:pPr>
              <a:r>
                <a:rPr lang="en-US" altLang="ko-KR" sz="900" i="1" kern="0"/>
                <a:t>“Validation Check</a:t>
              </a:r>
              <a:r>
                <a:rPr lang="ko-KR" altLang="en-US" sz="900" i="1" kern="0"/>
                <a:t>를 통해 공정 사고를 미리 예방할 수 있게 되었고</a:t>
              </a:r>
              <a:r>
                <a:rPr lang="en-US" altLang="ko-KR" sz="900" i="1" kern="0"/>
                <a:t>, Coverage </a:t>
              </a:r>
              <a:r>
                <a:rPr lang="ko-KR" altLang="en-US" sz="900" i="1" kern="0"/>
                <a:t>관리를 통해  선택적으로 레시피 관리를 함으로써 생산 효율이 좋아졌습니다</a:t>
              </a:r>
              <a:r>
                <a:rPr lang="en-US" altLang="ko-KR" sz="900" i="1" kern="0"/>
                <a:t>.</a:t>
              </a:r>
              <a:r>
                <a:rPr lang="ko-KR" altLang="en-US" sz="900" i="1" kern="0"/>
                <a:t>“</a:t>
              </a:r>
              <a:endParaRPr lang="en-US" altLang="ko-KR" sz="900" i="1" kern="0"/>
            </a:p>
            <a:p>
              <a:pPr algn="ctr">
                <a:spcBef>
                  <a:spcPts val="400"/>
                </a:spcBef>
                <a:defRPr/>
              </a:pPr>
              <a:r>
                <a:rPr lang="en-US" altLang="ko-KR" sz="900" i="1" kern="0"/>
                <a:t>[LGD </a:t>
              </a:r>
              <a:r>
                <a:rPr lang="ko-KR" altLang="en-US" sz="900" i="1" kern="0"/>
                <a:t>생산운영총괄</a:t>
              </a:r>
              <a:r>
                <a:rPr lang="en-US" altLang="ko-KR" sz="900" i="1" kern="0"/>
                <a:t>]</a:t>
              </a:r>
            </a:p>
          </p:txBody>
        </p:sp>
      </p:grpSp>
      <p:sp>
        <p:nvSpPr>
          <p:cNvPr id="53" name="텍스트 개체 틀 7">
            <a:extLst>
              <a:ext uri="{FF2B5EF4-FFF2-40B4-BE49-F238E27FC236}">
                <a16:creationId xmlns:a16="http://schemas.microsoft.com/office/drawing/2014/main" id="{7A8EFE94-39E8-1EA6-CFFC-E1913BDF91DE}"/>
              </a:ext>
            </a:extLst>
          </p:cNvPr>
          <p:cNvSpPr txBox="1">
            <a:spLocks/>
          </p:cNvSpPr>
          <p:nvPr/>
        </p:nvSpPr>
        <p:spPr>
          <a:xfrm>
            <a:off x="423679" y="8595748"/>
            <a:ext cx="136702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pic>
        <p:nvPicPr>
          <p:cNvPr id="2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80284ED8-406E-8020-5BC7-42853AF90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562" y="8759031"/>
            <a:ext cx="807515" cy="21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LG디스플레이 - 나무위키">
            <a:extLst>
              <a:ext uri="{FF2B5EF4-FFF2-40B4-BE49-F238E27FC236}">
                <a16:creationId xmlns:a16="http://schemas.microsoft.com/office/drawing/2014/main" id="{CD439D42-8379-53C2-7C5B-7D5FCB0DD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675" y="8759031"/>
            <a:ext cx="1002315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4" descr="LG화학 - 나무위키">
            <a:extLst>
              <a:ext uri="{FF2B5EF4-FFF2-40B4-BE49-F238E27FC236}">
                <a16:creationId xmlns:a16="http://schemas.microsoft.com/office/drawing/2014/main" id="{8B14D009-D134-7B45-7E59-C99B9234E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749" y="8538931"/>
            <a:ext cx="678061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6" descr="재계 확대경] [LG전자] 비상경영체제에서도 전장사업은 재고 쌓기 중 - 딜사이트">
            <a:extLst>
              <a:ext uri="{FF2B5EF4-FFF2-40B4-BE49-F238E27FC236}">
                <a16:creationId xmlns:a16="http://schemas.microsoft.com/office/drawing/2014/main" id="{BAD76D27-6E61-E3BC-11C1-1DD6C1043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675" y="8532356"/>
            <a:ext cx="700604" cy="18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2" name="직선 화살표 연결선 91">
            <a:extLst>
              <a:ext uri="{FF2B5EF4-FFF2-40B4-BE49-F238E27FC236}">
                <a16:creationId xmlns:a16="http://schemas.microsoft.com/office/drawing/2014/main" id="{AB8C88DD-499A-A960-626C-AE2826970B25}"/>
              </a:ext>
            </a:extLst>
          </p:cNvPr>
          <p:cNvCxnSpPr>
            <a:cxnSpLocks/>
          </p:cNvCxnSpPr>
          <p:nvPr/>
        </p:nvCxnSpPr>
        <p:spPr>
          <a:xfrm>
            <a:off x="1178899" y="2807023"/>
            <a:ext cx="0" cy="298127"/>
          </a:xfrm>
          <a:prstGeom prst="straightConnector1">
            <a:avLst/>
          </a:pr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DA8D382B-0E33-D6FA-86CD-B2D6B1A96F26}"/>
              </a:ext>
            </a:extLst>
          </p:cNvPr>
          <p:cNvSpPr/>
          <p:nvPr/>
        </p:nvSpPr>
        <p:spPr>
          <a:xfrm>
            <a:off x="648674" y="2829277"/>
            <a:ext cx="561076" cy="27277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설비 정보</a:t>
            </a:r>
            <a:endParaRPr lang="en-US" altLang="ko-KR" sz="800" b="1">
              <a:solidFill>
                <a:schemeClr val="tx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9E85741E-FDF2-3663-2B50-C09287A91458}"/>
              </a:ext>
            </a:extLst>
          </p:cNvPr>
          <p:cNvGrpSpPr/>
          <p:nvPr/>
        </p:nvGrpSpPr>
        <p:grpSpPr>
          <a:xfrm>
            <a:off x="904875" y="3534048"/>
            <a:ext cx="464947" cy="602015"/>
            <a:chOff x="-4736995" y="6418282"/>
            <a:chExt cx="210670" cy="272776"/>
          </a:xfrm>
        </p:grpSpPr>
        <p:sp>
          <p:nvSpPr>
            <p:cNvPr id="132" name="타원 131">
              <a:extLst>
                <a:ext uri="{FF2B5EF4-FFF2-40B4-BE49-F238E27FC236}">
                  <a16:creationId xmlns:a16="http://schemas.microsoft.com/office/drawing/2014/main" id="{DB16A8D3-B540-0AC5-DE96-FC2572E6A6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4736995" y="6450408"/>
              <a:ext cx="210670" cy="20852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>
              <a:solidFill>
                <a:schemeClr val="bg1">
                  <a:lumMod val="5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600" i="0" u="none" strike="noStrike" cap="none" spc="0" normalizeH="0" baseline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id="{10B0CCFA-2383-EF50-0010-D7EC41A6B869}"/>
                </a:ext>
              </a:extLst>
            </p:cNvPr>
            <p:cNvSpPr/>
            <p:nvPr/>
          </p:nvSpPr>
          <p:spPr>
            <a:xfrm>
              <a:off x="-4717788" y="6418282"/>
              <a:ext cx="178346" cy="272776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설비</a:t>
              </a:r>
              <a:endParaRPr lang="en-US" altLang="ko-KR" sz="10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cxnSp>
        <p:nvCxnSpPr>
          <p:cNvPr id="138" name="연결선: 꺾임 137">
            <a:extLst>
              <a:ext uri="{FF2B5EF4-FFF2-40B4-BE49-F238E27FC236}">
                <a16:creationId xmlns:a16="http://schemas.microsoft.com/office/drawing/2014/main" id="{A92A695C-FF2E-4B5A-B05D-1263E3AF0D60}"/>
              </a:ext>
            </a:extLst>
          </p:cNvPr>
          <p:cNvCxnSpPr>
            <a:cxnSpLocks/>
          </p:cNvCxnSpPr>
          <p:nvPr/>
        </p:nvCxnSpPr>
        <p:spPr>
          <a:xfrm flipV="1">
            <a:off x="1405807" y="3490746"/>
            <a:ext cx="1692000" cy="320867"/>
          </a:xfrm>
          <a:prstGeom prst="bentConnector2">
            <a:avLst/>
          </a:pr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1" name="직선 화살표 연결선 140">
            <a:extLst>
              <a:ext uri="{FF2B5EF4-FFF2-40B4-BE49-F238E27FC236}">
                <a16:creationId xmlns:a16="http://schemas.microsoft.com/office/drawing/2014/main" id="{31A2F292-1A0A-81E5-A149-F6E6C9E56A0E}"/>
              </a:ext>
            </a:extLst>
          </p:cNvPr>
          <p:cNvCxnSpPr>
            <a:cxnSpLocks/>
            <a:stCxn id="13" idx="3"/>
            <a:endCxn id="85" idx="1"/>
          </p:cNvCxnSpPr>
          <p:nvPr/>
        </p:nvCxnSpPr>
        <p:spPr>
          <a:xfrm flipV="1">
            <a:off x="1530037" y="3311334"/>
            <a:ext cx="1350449" cy="4890"/>
          </a:xfrm>
          <a:prstGeom prst="straightConnector1">
            <a:avLst/>
          </a:pr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22E0BE36-7C25-24AB-40F1-643703AA8769}"/>
              </a:ext>
            </a:extLst>
          </p:cNvPr>
          <p:cNvSpPr/>
          <p:nvPr/>
        </p:nvSpPr>
        <p:spPr>
          <a:xfrm>
            <a:off x="2235572" y="3956050"/>
            <a:ext cx="1415678" cy="27277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9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정합성 체크 결과</a:t>
            </a:r>
          </a:p>
          <a:p>
            <a:pPr algn="ctr"/>
            <a:r>
              <a:rPr lang="en-US" altLang="ko-KR" sz="9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Recipe </a:t>
            </a:r>
            <a:r>
              <a:rPr lang="ko-KR" altLang="en-US" sz="9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정보 </a:t>
            </a:r>
            <a:r>
              <a:rPr lang="en-US" altLang="ko-KR" sz="9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Download</a:t>
            </a: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32D894F2-F3FA-0180-8B9A-F80F59F8D6E7}"/>
              </a:ext>
            </a:extLst>
          </p:cNvPr>
          <p:cNvSpPr/>
          <p:nvPr/>
        </p:nvSpPr>
        <p:spPr>
          <a:xfrm>
            <a:off x="1755775" y="3137037"/>
            <a:ext cx="1038225" cy="13638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생산 </a:t>
            </a:r>
            <a:r>
              <a:rPr lang="en-US" altLang="ko-KR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LOT</a:t>
            </a:r>
            <a:r>
              <a:rPr lang="ko-KR" altLang="en-US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정보 </a:t>
            </a:r>
            <a:r>
              <a:rPr lang="en-US" altLang="ko-KR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제품 등</a:t>
            </a:r>
            <a:r>
              <a:rPr lang="en-US" altLang="ko-KR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  <p:cxnSp>
        <p:nvCxnSpPr>
          <p:cNvPr id="155" name="연결선: 꺾임 154">
            <a:extLst>
              <a:ext uri="{FF2B5EF4-FFF2-40B4-BE49-F238E27FC236}">
                <a16:creationId xmlns:a16="http://schemas.microsoft.com/office/drawing/2014/main" id="{10F8F36C-EF6E-00BA-A7B2-D396C9A770B2}"/>
              </a:ext>
            </a:extLst>
          </p:cNvPr>
          <p:cNvCxnSpPr>
            <a:cxnSpLocks/>
            <a:stCxn id="9" idx="3"/>
            <a:endCxn id="85" idx="0"/>
          </p:cNvCxnSpPr>
          <p:nvPr/>
        </p:nvCxnSpPr>
        <p:spPr>
          <a:xfrm>
            <a:off x="1555738" y="2701224"/>
            <a:ext cx="1675694" cy="417997"/>
          </a:xfrm>
          <a:prstGeom prst="bentConnector2">
            <a:avLst/>
          </a:pr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5B20A0A0-FDA2-0188-BD3B-A8DCE3809B47}"/>
              </a:ext>
            </a:extLst>
          </p:cNvPr>
          <p:cNvSpPr/>
          <p:nvPr/>
        </p:nvSpPr>
        <p:spPr>
          <a:xfrm>
            <a:off x="1641474" y="2422799"/>
            <a:ext cx="1412875" cy="27277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설비정보 </a:t>
            </a:r>
            <a:r>
              <a:rPr lang="en-US" altLang="ko-KR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Recipe </a:t>
            </a:r>
            <a:r>
              <a:rPr lang="ko-KR" altLang="en-US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관리항목</a:t>
            </a:r>
          </a:p>
        </p:txBody>
      </p:sp>
      <p:sp>
        <p:nvSpPr>
          <p:cNvPr id="159" name="사각형: 둥근 모서리 158">
            <a:extLst>
              <a:ext uri="{FF2B5EF4-FFF2-40B4-BE49-F238E27FC236}">
                <a16:creationId xmlns:a16="http://schemas.microsoft.com/office/drawing/2014/main" id="{66D8BE2A-375B-1378-FCE8-EEB683F1BC83}"/>
              </a:ext>
            </a:extLst>
          </p:cNvPr>
          <p:cNvSpPr/>
          <p:nvPr/>
        </p:nvSpPr>
        <p:spPr>
          <a:xfrm>
            <a:off x="3787546" y="2595747"/>
            <a:ext cx="701892" cy="210953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제품 개발</a:t>
            </a:r>
            <a:endParaRPr lang="en-US" altLang="ko-KR" sz="1000">
              <a:solidFill>
                <a:schemeClr val="tx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60" name="연결선: 꺾임 159">
            <a:extLst>
              <a:ext uri="{FF2B5EF4-FFF2-40B4-BE49-F238E27FC236}">
                <a16:creationId xmlns:a16="http://schemas.microsoft.com/office/drawing/2014/main" id="{D6D09864-6E5F-54F7-E71B-638BF8C500BA}"/>
              </a:ext>
            </a:extLst>
          </p:cNvPr>
          <p:cNvCxnSpPr>
            <a:cxnSpLocks/>
            <a:stCxn id="159" idx="2"/>
            <a:endCxn id="85" idx="3"/>
          </p:cNvCxnSpPr>
          <p:nvPr/>
        </p:nvCxnSpPr>
        <p:spPr>
          <a:xfrm rot="5400000">
            <a:off x="3608118" y="2780960"/>
            <a:ext cx="504634" cy="556114"/>
          </a:xfrm>
          <a:prstGeom prst="bentConnector2">
            <a:avLst/>
          </a:pr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3" name="직사각형 162">
            <a:extLst>
              <a:ext uri="{FF2B5EF4-FFF2-40B4-BE49-F238E27FC236}">
                <a16:creationId xmlns:a16="http://schemas.microsoft.com/office/drawing/2014/main" id="{5AA4E24E-077A-1DCB-A359-C960529196DE}"/>
              </a:ext>
            </a:extLst>
          </p:cNvPr>
          <p:cNvSpPr/>
          <p:nvPr/>
        </p:nvSpPr>
        <p:spPr>
          <a:xfrm>
            <a:off x="3667125" y="2905399"/>
            <a:ext cx="889000" cy="27277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설비별 </a:t>
            </a:r>
            <a:r>
              <a:rPr lang="en-US" altLang="ko-KR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Recipe </a:t>
            </a:r>
            <a:r>
              <a:rPr lang="ko-KR" altLang="en-US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정보</a:t>
            </a:r>
          </a:p>
          <a:p>
            <a:pPr algn="ctr"/>
            <a:r>
              <a:rPr lang="en-US" altLang="ko-KR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관리항목별 설정 값</a:t>
            </a:r>
            <a:r>
              <a:rPr lang="en-US" altLang="ko-KR" sz="8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</a:p>
        </p:txBody>
      </p:sp>
      <p:sp>
        <p:nvSpPr>
          <p:cNvPr id="164" name="직사각형 163">
            <a:extLst>
              <a:ext uri="{FF2B5EF4-FFF2-40B4-BE49-F238E27FC236}">
                <a16:creationId xmlns:a16="http://schemas.microsoft.com/office/drawing/2014/main" id="{42EA3F5E-381C-1772-4334-A1F5F8C1D008}"/>
              </a:ext>
            </a:extLst>
          </p:cNvPr>
          <p:cNvSpPr/>
          <p:nvPr/>
        </p:nvSpPr>
        <p:spPr>
          <a:xfrm>
            <a:off x="908410" y="4079292"/>
            <a:ext cx="1357746" cy="27277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lang="en-US" altLang="ko-KR" sz="800">
                <a:solidFill>
                  <a:srgbClr val="6A2AA8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Recipe</a:t>
            </a:r>
            <a:r>
              <a:rPr lang="ko-KR" altLang="en-US" sz="800">
                <a:solidFill>
                  <a:srgbClr val="6A2AA8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정보 설비 적용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ko-KR" altLang="en-US" sz="800">
                <a:solidFill>
                  <a:srgbClr val="6A2AA8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정합성 결과 </a:t>
            </a:r>
            <a:r>
              <a:rPr lang="en-US" altLang="ko-KR" sz="800">
                <a:solidFill>
                  <a:srgbClr val="6A2AA8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OK</a:t>
            </a:r>
            <a:r>
              <a:rPr lang="ko-KR" altLang="en-US" sz="800">
                <a:solidFill>
                  <a:srgbClr val="6A2AA8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 작업 진행</a:t>
            </a:r>
            <a:endParaRPr lang="en-US" altLang="ko-KR" sz="800">
              <a:solidFill>
                <a:srgbClr val="6A2AA8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167" name="그룹 166">
            <a:extLst>
              <a:ext uri="{FF2B5EF4-FFF2-40B4-BE49-F238E27FC236}">
                <a16:creationId xmlns:a16="http://schemas.microsoft.com/office/drawing/2014/main" id="{D0955E0A-70E3-A90D-EF68-048EA9294575}"/>
              </a:ext>
            </a:extLst>
          </p:cNvPr>
          <p:cNvGrpSpPr/>
          <p:nvPr/>
        </p:nvGrpSpPr>
        <p:grpSpPr>
          <a:xfrm>
            <a:off x="1822450" y="8977071"/>
            <a:ext cx="1209675" cy="203683"/>
            <a:chOff x="1822450" y="8977071"/>
            <a:chExt cx="1209675" cy="203683"/>
          </a:xfrm>
        </p:grpSpPr>
        <p:pic>
          <p:nvPicPr>
            <p:cNvPr id="56" name="Picture 12" descr="LG에너지솔루션, ESS용 배터리 자발적 교체 &lt; 자동차&amp;에너지 &lt; 뉴스룸 &lt; 기사본문 - KIPOST(키포스트)">
              <a:extLst>
                <a:ext uri="{FF2B5EF4-FFF2-40B4-BE49-F238E27FC236}">
                  <a16:creationId xmlns:a16="http://schemas.microsoft.com/office/drawing/2014/main" id="{42AF5E99-081D-4444-D328-9444827E90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80" b="21735"/>
            <a:stretch/>
          </p:blipFill>
          <p:spPr bwMode="auto">
            <a:xfrm>
              <a:off x="1822450" y="8977071"/>
              <a:ext cx="1209675" cy="2036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6" name="Picture 16" descr="재계 확대경] [LG전자] 비상경영체제에서도 전장사업은 재고 쌓기 중 - 딜사이트">
              <a:extLst>
                <a:ext uri="{FF2B5EF4-FFF2-40B4-BE49-F238E27FC236}">
                  <a16:creationId xmlns:a16="http://schemas.microsoft.com/office/drawing/2014/main" id="{1BBC032D-18AC-0BAD-B3B4-2E46FBB554F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70543" b="-1"/>
            <a:stretch>
              <a:fillRect/>
            </a:stretch>
          </p:blipFill>
          <p:spPr bwMode="auto">
            <a:xfrm>
              <a:off x="1844675" y="8989556"/>
              <a:ext cx="206375" cy="188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9616457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581</Words>
  <Application>Microsoft Office PowerPoint</Application>
  <PresentationFormat>A4 용지(210x297mm)</PresentationFormat>
  <Paragraphs>66</Paragraphs>
  <Slides>2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7" baseType="lpstr">
      <vt:lpstr>LG스마트체2.0 Regular</vt:lpstr>
      <vt:lpstr>Wingdings</vt:lpstr>
      <vt:lpstr>Pretendard SemiBold</vt:lpstr>
      <vt:lpstr>LG스마트체2.0 SemiBold</vt:lpstr>
      <vt:lpstr>LG스마트체 Regular</vt:lpstr>
      <vt:lpstr>Arial</vt:lpstr>
      <vt:lpstr>LG스마트체2.0 Bold</vt:lpstr>
      <vt:lpstr>맑은 고딕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