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8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>
            <p14:sldId id="2147480948"/>
          </p14:sldIdLst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FAB3D-8C2D-EC2C-3BD8-73702E393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1A9CC8-871F-B8A7-D8BC-6E648E882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F9F04E8-3EAB-85EB-AC70-3130FCCCE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88E6A3-9541-A904-2D08-6E604218A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2349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E1923-0C46-DCDE-2B34-BDA7A117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CB8C25F4-C849-F041-5249-C11C9A86644B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MCS</a:t>
            </a:r>
            <a:endParaRPr lang="ko-KR" altLang="en-US" sz="2000" b="1" i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20BCEED4-BDE8-F9D9-D09A-E6E699A336D8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최적의 반송 경로 지정을 위한 제품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자재 이동 자동화 시스템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1051F3E3-B5B7-AA27-AA66-8D3FBE935E58}"/>
              </a:ext>
            </a:extLst>
          </p:cNvPr>
          <p:cNvSpPr txBox="1">
            <a:spLocks/>
          </p:cNvSpPr>
          <p:nvPr/>
        </p:nvSpPr>
        <p:spPr>
          <a:xfrm>
            <a:off x="355717" y="1654126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제품과 자재는 필요한 곳에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필요한 시점에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가장 효율적인 경로로 이동해야 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생산 현장에서 수작업 반송에 의존하면 반송 오류 및 지연으로 생산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품질 손실이 발생하고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설비 대기시간도 늘어날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  <a:r>
              <a:rPr kumimoji="1" lang="ko-KR" altLang="en-US" sz="1100" spc="-25">
                <a:solidFill>
                  <a:schemeClr val="tx1"/>
                </a:solidFill>
              </a:rPr>
              <a:t> 공정이나 설비가 변경될 때마다 운영 방식과 제어 시스템을 새롭게 구성해야 해 신속한 대응에도 한계가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MCS</a:t>
            </a:r>
            <a:r>
              <a:rPr kumimoji="1" lang="ko-KR" altLang="en-US" sz="1100" spc="-25">
                <a:solidFill>
                  <a:schemeClr val="tx1"/>
                </a:solidFill>
              </a:rPr>
              <a:t>는 제품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자재의 최적 반송 경로를 자동으로 지정하고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다양한 물류 설비를 통합 제어합니다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자동화된 물류 제어로 생산성을 높이고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변화에 강한 스마트 제조 환경을 구축해보세요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C000792C-29BA-D3F3-CF87-4BFA5B40B182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ED2466D0-0D44-7466-FC96-EB2F0425C627}"/>
              </a:ext>
            </a:extLst>
          </p:cNvPr>
          <p:cNvSpPr txBox="1">
            <a:spLocks/>
          </p:cNvSpPr>
          <p:nvPr/>
        </p:nvSpPr>
        <p:spPr>
          <a:xfrm>
            <a:off x="526793" y="7549960"/>
            <a:ext cx="2902208" cy="1833690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물류 설비 통합 제어</a:t>
            </a:r>
            <a:br>
              <a:rPr lang="ko-KR" altLang="en-US" sz="900"/>
            </a:br>
            <a:r>
              <a:rPr lang="en-US" altLang="ko-KR" sz="900"/>
              <a:t>-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Stocker, Conveyor, Lift, AGV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다양한 설비의 상태 관리 및 이송 제어</a:t>
            </a:r>
            <a:endParaRPr lang="en-US" altLang="ko-KR" sz="90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최적 반송 경로 지정</a:t>
            </a:r>
            <a:b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자재의 이동 경로를 탐색하고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물류설비의 이송 명령을 자동으로 할당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제어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 인터페이스 및 설비 모델 지원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HSMS·GEM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통신 표준과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SEMI IBSEM·STKSEM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설비 표준 연계</a:t>
            </a:r>
            <a:b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다양한 물류설비 공급사(</a:t>
            </a:r>
            <a:r>
              <a:rPr lang="ko-KR" altLang="en-US" sz="9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Maker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)에 유연하게 대응 가능</a:t>
            </a: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D2E2EE88-C03D-CFB7-A686-DEB6B1F46706}"/>
              </a:ext>
            </a:extLst>
          </p:cNvPr>
          <p:cNvSpPr txBox="1">
            <a:spLocks/>
          </p:cNvSpPr>
          <p:nvPr/>
        </p:nvSpPr>
        <p:spPr>
          <a:xfrm>
            <a:off x="279219" y="7152069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7427791C-6105-2232-4920-342984E232BE}"/>
              </a:ext>
            </a:extLst>
          </p:cNvPr>
          <p:cNvGrpSpPr/>
          <p:nvPr/>
        </p:nvGrpSpPr>
        <p:grpSpPr>
          <a:xfrm>
            <a:off x="367967" y="7605159"/>
            <a:ext cx="144000" cy="1773465"/>
            <a:chOff x="367967" y="6901714"/>
            <a:chExt cx="144000" cy="1773465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4424876F-D126-61E9-68F6-B5030B53F08B}"/>
                </a:ext>
              </a:extLst>
            </p:cNvPr>
            <p:cNvCxnSpPr>
              <a:cxnSpLocks/>
            </p:cNvCxnSpPr>
            <p:nvPr/>
          </p:nvCxnSpPr>
          <p:spPr>
            <a:xfrm>
              <a:off x="439967" y="7045714"/>
              <a:ext cx="0" cy="44690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EB74EA07-92DE-5D6F-AECA-C1B049EE8A80}"/>
                </a:ext>
              </a:extLst>
            </p:cNvPr>
            <p:cNvGrpSpPr/>
            <p:nvPr/>
          </p:nvGrpSpPr>
          <p:grpSpPr>
            <a:xfrm>
              <a:off x="367967" y="6901714"/>
              <a:ext cx="144000" cy="1325802"/>
              <a:chOff x="3554222" y="7767665"/>
              <a:chExt cx="144000" cy="1325802"/>
            </a:xfrm>
          </p:grpSpPr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B1715C46-7FB4-D59A-0FCA-FBD1AA37B41D}"/>
                  </a:ext>
                </a:extLst>
              </p:cNvPr>
              <p:cNvSpPr/>
              <p:nvPr/>
            </p:nvSpPr>
            <p:spPr>
              <a:xfrm>
                <a:off x="3554222" y="7767665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22ADFCE3-0B56-79AE-1821-F23630F97741}"/>
                  </a:ext>
                </a:extLst>
              </p:cNvPr>
              <p:cNvSpPr/>
              <p:nvPr/>
            </p:nvSpPr>
            <p:spPr>
              <a:xfrm>
                <a:off x="3554222" y="8949467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6AB5E7D3-97A7-12A1-6C0B-0E8451D881BF}"/>
                  </a:ext>
                </a:extLst>
              </p:cNvPr>
              <p:cNvSpPr/>
              <p:nvPr/>
            </p:nvSpPr>
            <p:spPr>
              <a:xfrm>
                <a:off x="3554222" y="8358566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04AEB40B-1EA0-FE28-D0A0-6F473F7F3F46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439967" y="7636615"/>
              <a:ext cx="0" cy="44690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777B2D7F-E486-8B0D-2247-02D90A3F62C4}"/>
                </a:ext>
              </a:extLst>
            </p:cNvPr>
            <p:cNvCxnSpPr>
              <a:cxnSpLocks/>
              <a:stCxn id="15" idx="4"/>
            </p:cNvCxnSpPr>
            <p:nvPr/>
          </p:nvCxnSpPr>
          <p:spPr>
            <a:xfrm>
              <a:off x="439967" y="8227516"/>
              <a:ext cx="0" cy="447663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2" name="텍스트 개체 틀 7">
            <a:extLst>
              <a:ext uri="{FF2B5EF4-FFF2-40B4-BE49-F238E27FC236}">
                <a16:creationId xmlns:a16="http://schemas.microsoft.com/office/drawing/2014/main" id="{06C0ECA1-D8EE-026F-DAC5-181AFBA3F5E7}"/>
              </a:ext>
            </a:extLst>
          </p:cNvPr>
          <p:cNvSpPr txBox="1">
            <a:spLocks/>
          </p:cNvSpPr>
          <p:nvPr/>
        </p:nvSpPr>
        <p:spPr>
          <a:xfrm>
            <a:off x="3539273" y="1327997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23" name="텍스트 개체 틀 5">
            <a:extLst>
              <a:ext uri="{FF2B5EF4-FFF2-40B4-BE49-F238E27FC236}">
                <a16:creationId xmlns:a16="http://schemas.microsoft.com/office/drawing/2014/main" id="{19625B76-1F1D-3B92-C03A-D3C43B202195}"/>
              </a:ext>
            </a:extLst>
          </p:cNvPr>
          <p:cNvSpPr txBox="1">
            <a:spLocks/>
          </p:cNvSpPr>
          <p:nvPr/>
        </p:nvSpPr>
        <p:spPr>
          <a:xfrm>
            <a:off x="3536959" y="1636978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 </a:t>
            </a:r>
            <a:r>
              <a:rPr lang="ko-KR" altLang="en-US" sz="1100">
                <a:solidFill>
                  <a:schemeClr val="tx1"/>
                </a:solidFill>
              </a:rPr>
              <a:t>배터리, 디스플레이 등 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물류설비(</a:t>
            </a:r>
            <a:r>
              <a:rPr lang="ko-KR" altLang="en-US" sz="1100" err="1">
                <a:solidFill>
                  <a:schemeClr val="tx1"/>
                </a:solidFill>
              </a:rPr>
              <a:t>Stocker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 err="1">
                <a:solidFill>
                  <a:schemeClr val="tx1"/>
                </a:solidFill>
              </a:rPr>
              <a:t>Conveyor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 err="1">
                <a:solidFill>
                  <a:schemeClr val="tx1"/>
                </a:solidFill>
              </a:rPr>
              <a:t>Lift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AGV)로 자재를 이동하는 제조 산업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수작업 반송으로 인한 품질사고와 생산 </a:t>
            </a:r>
            <a:r>
              <a:rPr kumimoji="1" lang="en-US" altLang="ko-KR" sz="1100" spc="-25">
                <a:solidFill>
                  <a:schemeClr val="tx1"/>
                </a:solidFill>
              </a:rPr>
              <a:t>l</a:t>
            </a:r>
            <a:r>
              <a:rPr kumimoji="1" lang="ko-KR" altLang="en-US" sz="1100" spc="-25" err="1">
                <a:solidFill>
                  <a:schemeClr val="tx1"/>
                </a:solidFill>
              </a:rPr>
              <a:t>oss를</a:t>
            </a:r>
            <a:r>
              <a:rPr kumimoji="1" lang="ko-KR" altLang="en-US" sz="1100" spc="-25">
                <a:solidFill>
                  <a:schemeClr val="tx1"/>
                </a:solidFill>
              </a:rPr>
              <a:t> 줄이고자 하는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물류설비 제어를 표준화하고자 하는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공정 순서·레이아웃 변경에 유연하게 대응하고자 하는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24" name="텍스트 개체 틀 7">
            <a:extLst>
              <a:ext uri="{FF2B5EF4-FFF2-40B4-BE49-F238E27FC236}">
                <a16:creationId xmlns:a16="http://schemas.microsoft.com/office/drawing/2014/main" id="{8218F07B-3A3B-0A24-FA44-18E5840E446E}"/>
              </a:ext>
            </a:extLst>
          </p:cNvPr>
          <p:cNvSpPr txBox="1">
            <a:spLocks/>
          </p:cNvSpPr>
          <p:nvPr/>
        </p:nvSpPr>
        <p:spPr>
          <a:xfrm>
            <a:off x="3539273" y="3713083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43" name="텍스트 개체 틀 4">
            <a:extLst>
              <a:ext uri="{FF2B5EF4-FFF2-40B4-BE49-F238E27FC236}">
                <a16:creationId xmlns:a16="http://schemas.microsoft.com/office/drawing/2014/main" id="{57B3D1EF-A37B-96F2-82D9-F7A0AF45D253}"/>
              </a:ext>
            </a:extLst>
          </p:cNvPr>
          <p:cNvSpPr txBox="1">
            <a:spLocks/>
          </p:cNvSpPr>
          <p:nvPr/>
        </p:nvSpPr>
        <p:spPr>
          <a:xfrm>
            <a:off x="350838" y="4157319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다양한 물류설비를 연결하는 표준 통합 역량</a:t>
            </a:r>
            <a:endParaRPr kumimoji="1" lang="en-US" altLang="ko-KR" sz="1100" b="1"/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Stocker/Conveyor/Lift/AGV </a:t>
            </a:r>
            <a:r>
              <a:rPr kumimoji="1" lang="ko-KR" altLang="en-US" sz="1100"/>
              <a:t>등 다양한 물류설비의 상태를 관리하고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제품</a:t>
            </a:r>
            <a:r>
              <a:rPr kumimoji="1" lang="en-US" altLang="ko-KR" sz="1100"/>
              <a:t>·</a:t>
            </a:r>
            <a:r>
              <a:rPr kumimoji="1" lang="ko-KR" altLang="en-US" sz="1100"/>
              <a:t>자재의 최적 반송 경로 탐색부터 이송 명령 할당</a:t>
            </a:r>
            <a:r>
              <a:rPr kumimoji="1" lang="en-US" altLang="ko-KR" sz="1100"/>
              <a:t>·</a:t>
            </a:r>
            <a:r>
              <a:rPr kumimoji="1" lang="ko-KR" altLang="en-US" sz="1100"/>
              <a:t>제어까지 통합적으로 구현합니다</a:t>
            </a:r>
            <a:r>
              <a:rPr kumimoji="1" lang="en-US" altLang="ko-KR" sz="1100"/>
              <a:t>. </a:t>
            </a:r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SEMI IBSEM/STKSEM, HSMS/GEM </a:t>
            </a:r>
            <a:r>
              <a:rPr kumimoji="1" lang="ko-KR" altLang="en-US" sz="1100"/>
              <a:t>등 설비</a:t>
            </a:r>
            <a:r>
              <a:rPr kumimoji="1" lang="en-US" altLang="ko-KR" sz="1100"/>
              <a:t>·</a:t>
            </a:r>
            <a:r>
              <a:rPr kumimoji="1" lang="ko-KR" altLang="en-US" sz="1100"/>
              <a:t>통신 표준을 지원해 다양한 설비 공급사와의 연계를 가능하게 합니다</a:t>
            </a:r>
            <a:r>
              <a:rPr kumimoji="1" lang="en-US" altLang="ko-KR" sz="1100"/>
              <a:t>.</a:t>
            </a:r>
            <a:r>
              <a:rPr kumimoji="1" lang="ko-KR" altLang="en-US" sz="1100" b="1"/>
              <a:t> </a:t>
            </a:r>
            <a:endParaRPr kumimoji="1" lang="en-US" altLang="ko-KR" sz="1100" b="1"/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검증된 제조 현장 적용 경험</a:t>
            </a:r>
            <a:endParaRPr kumimoji="1" lang="en-US" altLang="ko-KR" sz="1100" b="1"/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 err="1"/>
              <a:t>LG에너지솔루션</a:t>
            </a:r>
            <a:r>
              <a:rPr kumimoji="1" lang="en-US" altLang="ko-KR" sz="1100"/>
              <a:t>, </a:t>
            </a:r>
            <a:r>
              <a:rPr kumimoji="1" lang="ko-KR" altLang="en-US" sz="1100" err="1"/>
              <a:t>LG디스플레이</a:t>
            </a:r>
            <a:r>
              <a:rPr kumimoji="1" lang="ko-KR" altLang="en-US" sz="1100"/>
              <a:t> 등 생산현장 </a:t>
            </a:r>
            <a:r>
              <a:rPr kumimoji="1" lang="en-US" altLang="ko-KR" sz="1100"/>
              <a:t>MCS</a:t>
            </a:r>
            <a:r>
              <a:rPr kumimoji="1" lang="ko-KR" altLang="en-US" sz="1100"/>
              <a:t> 구축 경험을 바탕으로</a:t>
            </a:r>
            <a:r>
              <a:rPr kumimoji="1" lang="en-US" altLang="ko-KR" sz="1100"/>
              <a:t> </a:t>
            </a:r>
            <a:r>
              <a:rPr kumimoji="1" lang="ko-KR" altLang="en-US" sz="1100"/>
              <a:t>현장별 설비 구성과 공정 흐름에 맞는 반송 경로를 설계합니다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endParaRPr kumimoji="1" lang="en-US" altLang="ko-KR" sz="1100" b="1"/>
          </a:p>
        </p:txBody>
      </p:sp>
      <p:sp>
        <p:nvSpPr>
          <p:cNvPr id="44" name="텍스트 개체 틀 6">
            <a:extLst>
              <a:ext uri="{FF2B5EF4-FFF2-40B4-BE49-F238E27FC236}">
                <a16:creationId xmlns:a16="http://schemas.microsoft.com/office/drawing/2014/main" id="{C550A1E6-373E-C21E-11AB-7F4CE49091B6}"/>
              </a:ext>
            </a:extLst>
          </p:cNvPr>
          <p:cNvSpPr txBox="1">
            <a:spLocks/>
          </p:cNvSpPr>
          <p:nvPr/>
        </p:nvSpPr>
        <p:spPr>
          <a:xfrm>
            <a:off x="350837" y="3826745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46" name="말풍선: 모서리가 둥근 사각형 45">
            <a:extLst>
              <a:ext uri="{FF2B5EF4-FFF2-40B4-BE49-F238E27FC236}">
                <a16:creationId xmlns:a16="http://schemas.microsoft.com/office/drawing/2014/main" id="{2442DC04-E205-AEC3-EED7-3AF794B8988A}"/>
              </a:ext>
            </a:extLst>
          </p:cNvPr>
          <p:cNvSpPr/>
          <p:nvPr/>
        </p:nvSpPr>
        <p:spPr>
          <a:xfrm>
            <a:off x="3870452" y="8687696"/>
            <a:ext cx="2519252" cy="924684"/>
          </a:xfrm>
          <a:prstGeom prst="wedgeRoundRectCallout">
            <a:avLst>
              <a:gd name="adj1" fmla="val -60097"/>
              <a:gd name="adj2" fmla="val 8335"/>
              <a:gd name="adj3" fmla="val 16667"/>
            </a:avLst>
          </a:prstGeom>
          <a:solidFill>
            <a:schemeClr val="bg1">
              <a:alpha val="23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8038" algn="ctr"/>
            <a:endParaRPr lang="ko-KR" altLang="en-US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9" name="텍스트 개체 틀 19">
            <a:extLst>
              <a:ext uri="{FF2B5EF4-FFF2-40B4-BE49-F238E27FC236}">
                <a16:creationId xmlns:a16="http://schemas.microsoft.com/office/drawing/2014/main" id="{8109CCBE-B7CF-E071-8DB4-8AFA4408B1D0}"/>
              </a:ext>
            </a:extLst>
          </p:cNvPr>
          <p:cNvSpPr txBox="1">
            <a:spLocks/>
          </p:cNvSpPr>
          <p:nvPr/>
        </p:nvSpPr>
        <p:spPr>
          <a:xfrm>
            <a:off x="3982189" y="8923090"/>
            <a:ext cx="2337230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algn="ctr">
              <a:spcBef>
                <a:spcPts val="1200"/>
              </a:spcBef>
              <a:defRPr/>
            </a:pP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"</a:t>
            </a:r>
            <a:r>
              <a:rPr lang="ko-KR" altLang="en-US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모듈공장의 월 단위 재고조사 시간이 획기적으로 줄었습니다</a:t>
            </a: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덕분에 투입 인원도 크게 절감할 수 있었습니다</a:t>
            </a: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.“</a:t>
            </a:r>
          </a:p>
          <a:p>
            <a:pPr algn="ctr">
              <a:spcBef>
                <a:spcPts val="1200"/>
              </a:spcBef>
              <a:defRPr/>
            </a:pP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LCD 생산 엔지니어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04D36C6F-F574-BEF6-3420-DA3B0E22DBBF}"/>
              </a:ext>
            </a:extLst>
          </p:cNvPr>
          <p:cNvGrpSpPr/>
          <p:nvPr/>
        </p:nvGrpSpPr>
        <p:grpSpPr>
          <a:xfrm>
            <a:off x="3580417" y="4014724"/>
            <a:ext cx="2911527" cy="409953"/>
            <a:chOff x="3400856" y="5333609"/>
            <a:chExt cx="3132000" cy="136077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DF7AE6D-FD25-08AF-3D8C-A6BA3BA0E537}"/>
                </a:ext>
              </a:extLst>
            </p:cNvPr>
            <p:cNvSpPr txBox="1"/>
            <p:nvPr/>
          </p:nvSpPr>
          <p:spPr>
            <a:xfrm>
              <a:off x="4192016" y="5333609"/>
              <a:ext cx="2338350" cy="130255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 설비의 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Idle Time 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최소화를 통한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 능력 향상</a:t>
              </a:r>
            </a:p>
          </p:txBody>
        </p:sp>
        <p:sp>
          <p:nvSpPr>
            <p:cNvPr id="93" name="사각형: 둥근 모서리 92">
              <a:extLst>
                <a:ext uri="{FF2B5EF4-FFF2-40B4-BE49-F238E27FC236}">
                  <a16:creationId xmlns:a16="http://schemas.microsoft.com/office/drawing/2014/main" id="{23EFAD5B-B632-29E3-5F21-2B453912CB89}"/>
                </a:ext>
              </a:extLst>
            </p:cNvPr>
            <p:cNvSpPr/>
            <p:nvPr/>
          </p:nvSpPr>
          <p:spPr>
            <a:xfrm>
              <a:off x="3400856" y="5398379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E2EAD6CC-8D46-565D-3A67-08CE68DC67E6}"/>
              </a:ext>
            </a:extLst>
          </p:cNvPr>
          <p:cNvGrpSpPr/>
          <p:nvPr/>
        </p:nvGrpSpPr>
        <p:grpSpPr>
          <a:xfrm>
            <a:off x="3580417" y="4472706"/>
            <a:ext cx="2911527" cy="394714"/>
            <a:chOff x="3400856" y="5384195"/>
            <a:chExt cx="3132000" cy="131018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BF2A2D3-6F01-94BF-0788-B70E9794B6FA}"/>
                </a:ext>
              </a:extLst>
            </p:cNvPr>
            <p:cNvSpPr txBox="1"/>
            <p:nvPr/>
          </p:nvSpPr>
          <p:spPr>
            <a:xfrm>
              <a:off x="4192016" y="5384195"/>
              <a:ext cx="2338350" cy="130255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물류 사양 표준화로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물류 설비 셋업 단축</a:t>
              </a:r>
            </a:p>
          </p:txBody>
        </p:sp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95460C0B-65FE-CB9C-196C-E35CF4254116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F1042FBD-4FB1-D684-593B-F11F68D43D4A}"/>
              </a:ext>
            </a:extLst>
          </p:cNvPr>
          <p:cNvGrpSpPr/>
          <p:nvPr/>
        </p:nvGrpSpPr>
        <p:grpSpPr>
          <a:xfrm>
            <a:off x="3580417" y="4911644"/>
            <a:ext cx="2911527" cy="393221"/>
            <a:chOff x="3400856" y="5398382"/>
            <a:chExt cx="3132000" cy="130523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F83D02E-0D2F-06DF-6099-45AEE2F84D38}"/>
                </a:ext>
              </a:extLst>
            </p:cNvPr>
            <p:cNvSpPr txBox="1"/>
            <p:nvPr/>
          </p:nvSpPr>
          <p:spPr>
            <a:xfrm>
              <a:off x="4192016" y="5401057"/>
              <a:ext cx="2338350" cy="130255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 순서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레이아웃 변경에 대한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유연한 시스템 대응</a:t>
              </a:r>
            </a:p>
          </p:txBody>
        </p:sp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4F877B23-E8CF-7CBB-4DBA-BD53FA1ECC64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3D9C54A1-C17C-2989-41F8-3916AF309A9E}"/>
              </a:ext>
            </a:extLst>
          </p:cNvPr>
          <p:cNvGrpSpPr/>
          <p:nvPr/>
        </p:nvGrpSpPr>
        <p:grpSpPr>
          <a:xfrm>
            <a:off x="3580417" y="5370458"/>
            <a:ext cx="2911527" cy="398201"/>
            <a:chOff x="3400856" y="5398382"/>
            <a:chExt cx="3132000" cy="1321761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A3AEE82-0E76-C3B0-2684-0DADF63AA129}"/>
                </a:ext>
              </a:extLst>
            </p:cNvPr>
            <p:cNvSpPr txBox="1"/>
            <p:nvPr/>
          </p:nvSpPr>
          <p:spPr>
            <a:xfrm>
              <a:off x="4192016" y="5417588"/>
              <a:ext cx="2338350" cy="1302555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적은 초기 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HW 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투자로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물류 자동화를 통한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인건비 절감</a:t>
              </a:r>
            </a:p>
          </p:txBody>
        </p:sp>
        <p:sp>
          <p:nvSpPr>
            <p:cNvPr id="102" name="사각형: 둥근 모서리 101">
              <a:extLst>
                <a:ext uri="{FF2B5EF4-FFF2-40B4-BE49-F238E27FC236}">
                  <a16:creationId xmlns:a16="http://schemas.microsoft.com/office/drawing/2014/main" id="{A5B22F0D-A30B-F0CB-D585-72B2F4503035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sp>
        <p:nvSpPr>
          <p:cNvPr id="104" name="Shape 4">
            <a:extLst>
              <a:ext uri="{FF2B5EF4-FFF2-40B4-BE49-F238E27FC236}">
                <a16:creationId xmlns:a16="http://schemas.microsoft.com/office/drawing/2014/main" id="{3225C275-E7F1-AEB6-8AE9-C13713EB97AC}"/>
              </a:ext>
            </a:extLst>
          </p:cNvPr>
          <p:cNvSpPr/>
          <p:nvPr/>
        </p:nvSpPr>
        <p:spPr>
          <a:xfrm>
            <a:off x="3782749" y="4061921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7" name="Shape 8">
            <a:extLst>
              <a:ext uri="{FF2B5EF4-FFF2-40B4-BE49-F238E27FC236}">
                <a16:creationId xmlns:a16="http://schemas.microsoft.com/office/drawing/2014/main" id="{2993C2B1-0959-C0D4-807E-526644EF476C}"/>
              </a:ext>
            </a:extLst>
          </p:cNvPr>
          <p:cNvSpPr/>
          <p:nvPr/>
        </p:nvSpPr>
        <p:spPr>
          <a:xfrm>
            <a:off x="3782749" y="4482061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3" name="Shape 12">
            <a:extLst>
              <a:ext uri="{FF2B5EF4-FFF2-40B4-BE49-F238E27FC236}">
                <a16:creationId xmlns:a16="http://schemas.microsoft.com/office/drawing/2014/main" id="{A3602EC8-497A-4947-558A-5BEC4BBF4804}"/>
              </a:ext>
            </a:extLst>
          </p:cNvPr>
          <p:cNvSpPr/>
          <p:nvPr/>
        </p:nvSpPr>
        <p:spPr>
          <a:xfrm>
            <a:off x="3782749" y="4917703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6" name="Shape 16">
            <a:extLst>
              <a:ext uri="{FF2B5EF4-FFF2-40B4-BE49-F238E27FC236}">
                <a16:creationId xmlns:a16="http://schemas.microsoft.com/office/drawing/2014/main" id="{7B821FEE-AB47-1431-B537-B382AD158B0E}"/>
              </a:ext>
            </a:extLst>
          </p:cNvPr>
          <p:cNvSpPr/>
          <p:nvPr/>
        </p:nvSpPr>
        <p:spPr>
          <a:xfrm>
            <a:off x="3782749" y="5385295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40" name="Image 1" descr="icon_stability.png">
            <a:extLst>
              <a:ext uri="{FF2B5EF4-FFF2-40B4-BE49-F238E27FC236}">
                <a16:creationId xmlns:a16="http://schemas.microsoft.com/office/drawing/2014/main" id="{E5A0DBB1-C250-2970-F01A-B4B206A68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499" y="4128820"/>
            <a:ext cx="231311" cy="231311"/>
          </a:xfrm>
          <a:prstGeom prst="rect">
            <a:avLst/>
          </a:prstGeom>
        </p:spPr>
      </p:pic>
      <p:pic>
        <p:nvPicPr>
          <p:cNvPr id="42" name="Image 3" descr="icon_target.png">
            <a:extLst>
              <a:ext uri="{FF2B5EF4-FFF2-40B4-BE49-F238E27FC236}">
                <a16:creationId xmlns:a16="http://schemas.microsoft.com/office/drawing/2014/main" id="{FC5EF620-C5A5-0B3F-95CA-2EBA355B1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5664" y="4538652"/>
            <a:ext cx="237325" cy="237325"/>
          </a:xfrm>
          <a:prstGeom prst="rect">
            <a:avLst/>
          </a:prstGeom>
        </p:spPr>
      </p:pic>
      <p:pic>
        <p:nvPicPr>
          <p:cNvPr id="41" name="Image 2" descr="icon_flex.png">
            <a:extLst>
              <a:ext uri="{FF2B5EF4-FFF2-40B4-BE49-F238E27FC236}">
                <a16:creationId xmlns:a16="http://schemas.microsoft.com/office/drawing/2014/main" id="{BF84D3AB-774F-0FB5-FB5A-587953EED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653" y="4989395"/>
            <a:ext cx="221924" cy="221924"/>
          </a:xfrm>
          <a:prstGeom prst="rect">
            <a:avLst/>
          </a:prstGeom>
        </p:spPr>
      </p:pic>
      <p:pic>
        <p:nvPicPr>
          <p:cNvPr id="125" name="그림 124">
            <a:extLst>
              <a:ext uri="{FF2B5EF4-FFF2-40B4-BE49-F238E27FC236}">
                <a16:creationId xmlns:a16="http://schemas.microsoft.com/office/drawing/2014/main" id="{0D26B246-4A4B-7347-A6B7-2697A8EB5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6963" y="5407601"/>
            <a:ext cx="315786" cy="315786"/>
          </a:xfrm>
          <a:prstGeom prst="rect">
            <a:avLst/>
          </a:prstGeom>
        </p:spPr>
      </p:pic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CF60542D-BBE7-E848-6BCF-E3EEFC40977C}"/>
              </a:ext>
            </a:extLst>
          </p:cNvPr>
          <p:cNvGrpSpPr/>
          <p:nvPr/>
        </p:nvGrpSpPr>
        <p:grpSpPr>
          <a:xfrm>
            <a:off x="3581996" y="6413821"/>
            <a:ext cx="2908368" cy="198726"/>
            <a:chOff x="4372418" y="6627435"/>
            <a:chExt cx="2908368" cy="198726"/>
          </a:xfrm>
        </p:grpSpPr>
        <p:pic>
          <p:nvPicPr>
            <p:cNvPr id="127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C3B490BC-BF77-1E46-407B-0047B5ACFE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564" y="6627435"/>
              <a:ext cx="745222" cy="19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8" name="Picture 10" descr="LG디스플레이 - 나무위키">
              <a:extLst>
                <a:ext uri="{FF2B5EF4-FFF2-40B4-BE49-F238E27FC236}">
                  <a16:creationId xmlns:a16="http://schemas.microsoft.com/office/drawing/2014/main" id="{371043D6-E2E3-25FB-A981-D9F2B4E57D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303" y="6644980"/>
              <a:ext cx="911196" cy="163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464F88E2-8543-15C7-6B34-FB5E23F9D2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4372418" y="6641396"/>
              <a:ext cx="1081473" cy="182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96D5BA54-4405-EFF5-EA35-0E6FACE4D1E7}"/>
              </a:ext>
            </a:extLst>
          </p:cNvPr>
          <p:cNvGrpSpPr/>
          <p:nvPr/>
        </p:nvGrpSpPr>
        <p:grpSpPr>
          <a:xfrm>
            <a:off x="4997661" y="6193180"/>
            <a:ext cx="1321758" cy="162285"/>
            <a:chOff x="7386851" y="6645656"/>
            <a:chExt cx="1321758" cy="162285"/>
          </a:xfrm>
        </p:grpSpPr>
        <p:pic>
          <p:nvPicPr>
            <p:cNvPr id="131" name="Picture 14" descr="LG화학 - 나무위키">
              <a:extLst>
                <a:ext uri="{FF2B5EF4-FFF2-40B4-BE49-F238E27FC236}">
                  <a16:creationId xmlns:a16="http://schemas.microsoft.com/office/drawing/2014/main" id="{C8A35AD4-CB63-2200-9507-6CBAF05FD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6851" y="6645656"/>
              <a:ext cx="611326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2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BE8E2435-941C-0454-F45E-3A3BCD6B5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241" y="6645656"/>
              <a:ext cx="604368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4" name="텍스트 개체 틀 7">
            <a:extLst>
              <a:ext uri="{FF2B5EF4-FFF2-40B4-BE49-F238E27FC236}">
                <a16:creationId xmlns:a16="http://schemas.microsoft.com/office/drawing/2014/main" id="{ED220270-5A96-5888-1F3F-82085EA21A26}"/>
              </a:ext>
            </a:extLst>
          </p:cNvPr>
          <p:cNvSpPr txBox="1">
            <a:spLocks/>
          </p:cNvSpPr>
          <p:nvPr/>
        </p:nvSpPr>
        <p:spPr>
          <a:xfrm>
            <a:off x="3533485" y="60843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D0FBACAD-D6F1-3C21-E356-C6808D0D7AB1}"/>
              </a:ext>
            </a:extLst>
          </p:cNvPr>
          <p:cNvGrpSpPr/>
          <p:nvPr/>
        </p:nvGrpSpPr>
        <p:grpSpPr>
          <a:xfrm>
            <a:off x="3404951" y="7268294"/>
            <a:ext cx="1739679" cy="1154461"/>
            <a:chOff x="10291907" y="2929485"/>
            <a:chExt cx="2295882" cy="142752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03CF58D-541B-BDD0-62BA-2140082D8D21}"/>
                </a:ext>
              </a:extLst>
            </p:cNvPr>
            <p:cNvSpPr txBox="1"/>
            <p:nvPr/>
          </p:nvSpPr>
          <p:spPr bwMode="auto">
            <a:xfrm>
              <a:off x="10811790" y="2929485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재물조사 시간 </a:t>
              </a:r>
            </a:p>
          </p:txBody>
        </p:sp>
        <p:cxnSp>
          <p:nvCxnSpPr>
            <p:cNvPr id="140" name="직선 연결선 139">
              <a:extLst>
                <a:ext uri="{FF2B5EF4-FFF2-40B4-BE49-F238E27FC236}">
                  <a16:creationId xmlns:a16="http://schemas.microsoft.com/office/drawing/2014/main" id="{9555AF5E-9613-CD8B-A7AF-0209F128151D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41" name="직선 연결선 140">
              <a:extLst>
                <a:ext uri="{FF2B5EF4-FFF2-40B4-BE49-F238E27FC236}">
                  <a16:creationId xmlns:a16="http://schemas.microsoft.com/office/drawing/2014/main" id="{C711C723-F3AA-7C9E-41AC-75234CD5E3A3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42" name="Rectangle 23">
              <a:extLst>
                <a:ext uri="{FF2B5EF4-FFF2-40B4-BE49-F238E27FC236}">
                  <a16:creationId xmlns:a16="http://schemas.microsoft.com/office/drawing/2014/main" id="{F6A3DE8A-5A36-0502-0936-93E9013B7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5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3" name="Rectangle 23">
              <a:extLst>
                <a:ext uri="{FF2B5EF4-FFF2-40B4-BE49-F238E27FC236}">
                  <a16:creationId xmlns:a16="http://schemas.microsoft.com/office/drawing/2014/main" id="{FE64B8D0-B0D3-C9EA-6AE4-30C23C63A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847700"/>
              <a:ext cx="234000" cy="149728"/>
            </a:xfrm>
            <a:prstGeom prst="rect">
              <a:avLst/>
            </a:prstGeom>
            <a:solidFill>
              <a:srgbClr val="00A2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4" name="Freeform 228">
              <a:extLst>
                <a:ext uri="{FF2B5EF4-FFF2-40B4-BE49-F238E27FC236}">
                  <a16:creationId xmlns:a16="http://schemas.microsoft.com/office/drawing/2014/main" id="{024B6F4E-85E2-D083-6175-1E6B1A40B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460089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5" name="Rectangle 234">
              <a:extLst>
                <a:ext uri="{FF2B5EF4-FFF2-40B4-BE49-F238E27FC236}">
                  <a16:creationId xmlns:a16="http://schemas.microsoft.com/office/drawing/2014/main" id="{15518013-FD85-27F6-E076-A0A5CF2C5B2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구축 전</a:t>
              </a:r>
              <a:endParaRPr lang="en-US" altLang="ko-KR" sz="9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6" name="Rectangle 234">
              <a:extLst>
                <a:ext uri="{FF2B5EF4-FFF2-40B4-BE49-F238E27FC236}">
                  <a16:creationId xmlns:a16="http://schemas.microsoft.com/office/drawing/2014/main" id="{7684BC83-8418-3D1F-A89D-C9707669E59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구축 후</a:t>
              </a:r>
              <a:endParaRPr lang="en-US" altLang="ko-KR" sz="9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7" name="Rectangle 234">
              <a:extLst>
                <a:ext uri="{FF2B5EF4-FFF2-40B4-BE49-F238E27FC236}">
                  <a16:creationId xmlns:a16="http://schemas.microsoft.com/office/drawing/2014/main" id="{06408ACE-FA46-7540-AACC-D6A067A157D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340001" y="3245319"/>
              <a:ext cx="471790" cy="215034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9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Hour</a:t>
              </a:r>
            </a:p>
          </p:txBody>
        </p:sp>
        <p:cxnSp>
          <p:nvCxnSpPr>
            <p:cNvPr id="148" name="직선 연결선 147">
              <a:extLst>
                <a:ext uri="{FF2B5EF4-FFF2-40B4-BE49-F238E27FC236}">
                  <a16:creationId xmlns:a16="http://schemas.microsoft.com/office/drawing/2014/main" id="{9AC29C71-0F80-61CE-304B-13A3BD68CF34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  <a:effectLst/>
          </p:spPr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1DF4E5DA-C54C-8BB4-EFF4-495ABFC49C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6114" y="3842910"/>
              <a:ext cx="50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  <a:effectLst/>
          </p:spPr>
        </p:cxnSp>
        <p:cxnSp>
          <p:nvCxnSpPr>
            <p:cNvPr id="153" name="직선 연결선 152">
              <a:extLst>
                <a:ext uri="{FF2B5EF4-FFF2-40B4-BE49-F238E27FC236}">
                  <a16:creationId xmlns:a16="http://schemas.microsoft.com/office/drawing/2014/main" id="{F0BFBBC3-C11B-E496-44A4-7089782233BF}"/>
                </a:ext>
              </a:extLst>
            </p:cNvPr>
            <p:cNvCxnSpPr/>
            <p:nvPr/>
          </p:nvCxnSpPr>
          <p:spPr>
            <a:xfrm flipV="1">
              <a:off x="11916114" y="3707111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54" name="직선 연결선 153">
              <a:extLst>
                <a:ext uri="{FF2B5EF4-FFF2-40B4-BE49-F238E27FC236}">
                  <a16:creationId xmlns:a16="http://schemas.microsoft.com/office/drawing/2014/main" id="{BE396A94-672C-A313-1BFA-B36B42EDF41D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16306A6-2101-1844-271C-FF4D5D019BFB}"/>
                </a:ext>
              </a:extLst>
            </p:cNvPr>
            <p:cNvSpPr txBox="1"/>
            <p:nvPr/>
          </p:nvSpPr>
          <p:spPr>
            <a:xfrm>
              <a:off x="11740579" y="3447869"/>
              <a:ext cx="683998" cy="183484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65%</a:t>
              </a:r>
              <a:endParaRPr lang="ko-KR" alt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58AADD61-C84D-48F4-3DE8-C072775A0E1F}"/>
                </a:ext>
              </a:extLst>
            </p:cNvPr>
            <p:cNvSpPr txBox="1"/>
            <p:nvPr/>
          </p:nvSpPr>
          <p:spPr bwMode="auto">
            <a:xfrm>
              <a:off x="10291907" y="4198821"/>
              <a:ext cx="2295882" cy="158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26.5 h/</a:t>
              </a:r>
              <a:r>
                <a:rPr lang="ko-KR" altLang="en-US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월 </a:t>
              </a:r>
              <a:r>
                <a:rPr lang="en-US" altLang="ko-KR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</a:t>
              </a:r>
              <a:r>
                <a:rPr lang="ko-KR" altLang="en-US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</a:t>
              </a:r>
              <a:r>
                <a:rPr lang="en-US" altLang="ko-KR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12</a:t>
              </a:r>
              <a:r>
                <a:rPr lang="en-US" altLang="ko-KR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.1h/</a:t>
              </a:r>
              <a:r>
                <a:rPr lang="ko-KR" altLang="en-US" sz="8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월</a:t>
              </a:r>
              <a:endParaRPr lang="ko-KR" altLang="en-US" sz="800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3822728F-009F-DDA6-F241-951FE8BE16A6}"/>
              </a:ext>
            </a:extLst>
          </p:cNvPr>
          <p:cNvGrpSpPr/>
          <p:nvPr/>
        </p:nvGrpSpPr>
        <p:grpSpPr>
          <a:xfrm>
            <a:off x="5011057" y="7134086"/>
            <a:ext cx="2068541" cy="1176257"/>
            <a:chOff x="5013288" y="7065670"/>
            <a:chExt cx="2376833" cy="1246803"/>
          </a:xfrm>
        </p:grpSpPr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B2EDA738-B97A-6743-2C33-8FA99C50AF95}"/>
                </a:ext>
              </a:extLst>
            </p:cNvPr>
            <p:cNvGrpSpPr/>
            <p:nvPr/>
          </p:nvGrpSpPr>
          <p:grpSpPr>
            <a:xfrm>
              <a:off x="5013288" y="7204002"/>
              <a:ext cx="1934346" cy="1108471"/>
              <a:chOff x="10149660" y="4062928"/>
              <a:chExt cx="2408350" cy="1293103"/>
            </a:xfrm>
          </p:grpSpPr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F404EFAC-02F6-833B-1EC4-E2CF296459C2}"/>
                  </a:ext>
                </a:extLst>
              </p:cNvPr>
              <p:cNvSpPr txBox="1"/>
              <p:nvPr/>
            </p:nvSpPr>
            <p:spPr bwMode="auto">
              <a:xfrm>
                <a:off x="10480657" y="4062928"/>
                <a:ext cx="1797002" cy="220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spc="-2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외산 물류 설비 </a:t>
                </a:r>
                <a:r>
                  <a:rPr lang="ko-KR" altLang="en-US" sz="1000" spc="-20" err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도입률</a:t>
                </a:r>
                <a:r>
                  <a:rPr lang="en-US" altLang="ko-KR" sz="1000" spc="-2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endParaRPr lang="ko-KR" altLang="en-US" sz="1000" spc="-2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162" name="직선 연결선 161">
                <a:extLst>
                  <a:ext uri="{FF2B5EF4-FFF2-40B4-BE49-F238E27FC236}">
                    <a16:creationId xmlns:a16="http://schemas.microsoft.com/office/drawing/2014/main" id="{3C58ABB4-24D9-46AD-AE6F-075064A6DA5B}"/>
                  </a:ext>
                </a:extLst>
              </p:cNvPr>
              <p:cNvCxnSpPr/>
              <p:nvPr/>
            </p:nvCxnSpPr>
            <p:spPr>
              <a:xfrm>
                <a:off x="10729143" y="4365696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163" name="직선 연결선 162">
                <a:extLst>
                  <a:ext uri="{FF2B5EF4-FFF2-40B4-BE49-F238E27FC236}">
                    <a16:creationId xmlns:a16="http://schemas.microsoft.com/office/drawing/2014/main" id="{F017034A-AAC3-E182-8990-ADCD6C61DD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1131" y="5140031"/>
                <a:ext cx="161161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70" name="Rectangle 234">
                <a:extLst>
                  <a:ext uri="{FF2B5EF4-FFF2-40B4-BE49-F238E27FC236}">
                    <a16:creationId xmlns:a16="http://schemas.microsoft.com/office/drawing/2014/main" id="{9BF21DED-F3AE-4A23-BCCC-1AF7E1F3CAE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729143" y="5140031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9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구축 후</a:t>
                </a:r>
                <a:endParaRPr lang="en-US" altLang="ko-KR" sz="9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71" name="Rectangle 234">
                <a:extLst>
                  <a:ext uri="{FF2B5EF4-FFF2-40B4-BE49-F238E27FC236}">
                    <a16:creationId xmlns:a16="http://schemas.microsoft.com/office/drawing/2014/main" id="{AA84C089-1B5F-BA07-2598-010247C1C3F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149660" y="4387922"/>
                <a:ext cx="611346" cy="21201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9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100%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3547494A-B6EE-522C-653A-71CB38AEF2B5}"/>
                  </a:ext>
                </a:extLst>
              </p:cNvPr>
              <p:cNvSpPr txBox="1"/>
              <p:nvPr/>
            </p:nvSpPr>
            <p:spPr bwMode="auto">
              <a:xfrm>
                <a:off x="10761007" y="4791209"/>
                <a:ext cx="1797003" cy="2205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600" b="1" spc="-2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↓</a:t>
                </a:r>
              </a:p>
            </p:txBody>
          </p:sp>
        </p:grpSp>
        <p:sp>
          <p:nvSpPr>
            <p:cNvPr id="172" name="원호 171">
              <a:extLst>
                <a:ext uri="{FF2B5EF4-FFF2-40B4-BE49-F238E27FC236}">
                  <a16:creationId xmlns:a16="http://schemas.microsoft.com/office/drawing/2014/main" id="{52695DAC-BA44-CC51-A0DF-3F79DBDB1F7C}"/>
                </a:ext>
              </a:extLst>
            </p:cNvPr>
            <p:cNvSpPr/>
            <p:nvPr/>
          </p:nvSpPr>
          <p:spPr>
            <a:xfrm flipH="1" flipV="1">
              <a:off x="5495301" y="7065670"/>
              <a:ext cx="1894820" cy="1057715"/>
            </a:xfrm>
            <a:prstGeom prst="arc">
              <a:avLst/>
            </a:prstGeom>
            <a:ln w="158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3733081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404</Words>
  <Application>Microsoft Office PowerPoint</Application>
  <PresentationFormat>A4 용지(210x297mm)</PresentationFormat>
  <Paragraphs>42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