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23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>
            <p14:sldId id="2147480923"/>
          </p14:sldIdLst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BEFDB-828A-E7A4-06B6-A7B5936C4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말풍선: 모서리가 둥근 사각형 111">
            <a:extLst>
              <a:ext uri="{FF2B5EF4-FFF2-40B4-BE49-F238E27FC236}">
                <a16:creationId xmlns:a16="http://schemas.microsoft.com/office/drawing/2014/main" id="{4A96E051-45BB-776E-AEDA-6ACB9D5A8610}"/>
              </a:ext>
            </a:extLst>
          </p:cNvPr>
          <p:cNvSpPr/>
          <p:nvPr/>
        </p:nvSpPr>
        <p:spPr>
          <a:xfrm>
            <a:off x="3870452" y="8743902"/>
            <a:ext cx="2519252" cy="924684"/>
          </a:xfrm>
          <a:prstGeom prst="wedgeRoundRectCallout">
            <a:avLst>
              <a:gd name="adj1" fmla="val -60097"/>
              <a:gd name="adj2" fmla="val 8335"/>
              <a:gd name="adj3" fmla="val 16667"/>
            </a:avLst>
          </a:prstGeom>
          <a:solidFill>
            <a:schemeClr val="bg1">
              <a:alpha val="23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8038" algn="ctr"/>
            <a:endParaRPr lang="ko-KR" altLang="en-US" sz="12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241D6FC7-722B-225E-B702-D21875EF20A1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62338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Worldworks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en-US" altLang="ko-KR" sz="2000" b="1" i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Logistic Simulation</a:t>
            </a:r>
            <a:endParaRPr lang="ko-KR" altLang="en-US" sz="2000" b="1" i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477A9BD4-147C-6E73-9989-72F25D9F746C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알고리즘으로 면적과 물류 동선이 최적화된 공장 레이아웃을 신속하게 설계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93E11C2E-4771-CA42-D48F-B3398159238B}"/>
              </a:ext>
            </a:extLst>
          </p:cNvPr>
          <p:cNvSpPr txBox="1">
            <a:spLocks/>
          </p:cNvSpPr>
          <p:nvPr/>
        </p:nvSpPr>
        <p:spPr>
          <a:xfrm>
            <a:off x="355717" y="1654126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신규 공장 증설이나 생산 라인 변경 시 레이아웃 설계는 시간 소모적입니다. 공정·설비가 많을수록 경우의 수가 기하급수적으로 늘어, 최적 배치를 찾는 데 많은 시행착오와 시간이 듭니다.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Factova Logistic Simulation은 LG CNS가 제공하는 공장 레이아웃 설계 자동화 시스템으로, 복잡한 제조 환경에서도 최적의 배치안을 빠르고 정확하게 도출합니다.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0323D28E-2E67-0523-48BF-6FB5B510DE56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6AC1C120-380C-3A60-454C-CE5AEA9321CA}"/>
              </a:ext>
            </a:extLst>
          </p:cNvPr>
          <p:cNvSpPr txBox="1">
            <a:spLocks/>
          </p:cNvSpPr>
          <p:nvPr/>
        </p:nvSpPr>
        <p:spPr>
          <a:xfrm>
            <a:off x="3539273" y="2437654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067C256D-D9CD-4F78-E342-36CC7F2681DC}"/>
              </a:ext>
            </a:extLst>
          </p:cNvPr>
          <p:cNvSpPr txBox="1">
            <a:spLocks/>
          </p:cNvSpPr>
          <p:nvPr/>
        </p:nvSpPr>
        <p:spPr>
          <a:xfrm>
            <a:off x="350838" y="3613267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Meta-heuristic 배치 엔진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공장 레이아웃 설계는 NP-hard 문제로 최적해 탐색이 매우 어렵습니다. Factova는 메타 휴리스틱 알고리즘으로 최적 또는 준최적의 배치안을 도출합니다.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수작업 시 5~7일 걸리는 설계를 병렬 처리로 여러 설계안을 동시에 생성해 속도를 획기적으로 높입니다.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FA 배치 + 건설 배치 통합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생산설비(FA)·부속실·건물·단지 배치까지 한 흐름으로 설계하고, 공간 제약·공정 순서·물류 흐름을 통합 반영합니다.</a:t>
            </a:r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BE9E7B16-5087-8C94-CE7D-875C44B55BFE}"/>
              </a:ext>
            </a:extLst>
          </p:cNvPr>
          <p:cNvSpPr txBox="1">
            <a:spLocks/>
          </p:cNvSpPr>
          <p:nvPr/>
        </p:nvSpPr>
        <p:spPr>
          <a:xfrm>
            <a:off x="350837" y="328269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6EF521E2-8716-10E0-6AC1-A4A0FF0C5AD4}"/>
              </a:ext>
            </a:extLst>
          </p:cNvPr>
          <p:cNvSpPr txBox="1">
            <a:spLocks/>
          </p:cNvSpPr>
          <p:nvPr/>
        </p:nvSpPr>
        <p:spPr>
          <a:xfrm>
            <a:off x="3536959" y="2746635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다양한 설비 / 제조 라인으로 구성된 복잡한 자동화 시스템 및 생산 공정이 있는 모든 산업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신규 공장 설계, 라인 증설 및 레이아웃 변경을 계획하는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6C40467A-8C58-911B-4A9B-971F04EFCD13}"/>
              </a:ext>
            </a:extLst>
          </p:cNvPr>
          <p:cNvSpPr txBox="1">
            <a:spLocks/>
          </p:cNvSpPr>
          <p:nvPr/>
        </p:nvSpPr>
        <p:spPr>
          <a:xfrm>
            <a:off x="3536958" y="14054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정량 스코어링 · 도면 자동 생성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면적·물류동선·투자비 스코어링으로 최적안을 도출하고(Cost Saving), 결과는 DXF 파일로 자동 생성되어 즉시 CAD 도면으로 변환됩니다.</a:t>
            </a:r>
          </a:p>
        </p:txBody>
      </p:sp>
      <p:sp>
        <p:nvSpPr>
          <p:cNvPr id="34" name="텍스트 개체 틀 19">
            <a:extLst>
              <a:ext uri="{FF2B5EF4-FFF2-40B4-BE49-F238E27FC236}">
                <a16:creationId xmlns:a16="http://schemas.microsoft.com/office/drawing/2014/main" id="{9DF247AF-187D-5EA1-F47C-25E5A10F2D85}"/>
              </a:ext>
            </a:extLst>
          </p:cNvPr>
          <p:cNvSpPr txBox="1">
            <a:spLocks/>
          </p:cNvSpPr>
          <p:nvPr/>
        </p:nvSpPr>
        <p:spPr>
          <a:xfrm>
            <a:off x="526793" y="6846515"/>
            <a:ext cx="2902208" cy="1833690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188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직관적 공정 시나리오 설정</a:t>
            </a:r>
            <a:b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드래그 앤 드롭으로 배치 시나리오 구성</a:t>
            </a: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생산량</a:t>
            </a: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b="1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장비수</a:t>
            </a: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작업자 등 변수 조합 설정</a:t>
            </a: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실데이터 기반 현장과 동일한 가상 공정 재현</a:t>
            </a:r>
            <a:br>
              <a:rPr lang="en-US" altLang="ko-KR" sz="924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br>
              <a:rPr lang="en-US" altLang="ko-KR" sz="924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What-if </a:t>
            </a: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시뮬레이션</a:t>
            </a:r>
            <a:br>
              <a:rPr lang="en-US" altLang="ko-KR" sz="924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다양한 공정 시나리오를 자유롭게 실험</a:t>
            </a: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생산성</a:t>
            </a: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효율성</a:t>
            </a: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병목 개선 효과를 검증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기반 병목 분석 최적화</a:t>
            </a:r>
            <a:b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병목 구간</a:t>
            </a: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자원 불균형 자동 탐지 분석</a:t>
            </a: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최적화 시나리오 제안 및 자동 리포트 생성</a:t>
            </a: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생산량</a:t>
            </a: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사이클 타임 등 주요 지표 실시간 산출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LLM 기반 시뮬레이션</a:t>
            </a:r>
            <a:br>
              <a:rPr lang="en-US" altLang="ko-KR" sz="924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자연어로 시나리오 생성</a:t>
            </a: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수정</a:t>
            </a: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사용자 친화적 시뮬레이션 환경</a:t>
            </a: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br>
              <a:rPr lang="ko-KR" altLang="en-US" sz="90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endParaRPr lang="en-US" altLang="ko-KR" sz="924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D1082169-230B-E7D4-59FE-FB2E291C8B54}"/>
              </a:ext>
            </a:extLst>
          </p:cNvPr>
          <p:cNvCxnSpPr>
            <a:cxnSpLocks/>
            <a:stCxn id="149" idx="4"/>
            <a:endCxn id="157" idx="0"/>
          </p:cNvCxnSpPr>
          <p:nvPr/>
        </p:nvCxnSpPr>
        <p:spPr>
          <a:xfrm>
            <a:off x="439967" y="7045714"/>
            <a:ext cx="0" cy="57047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6B9250FC-1C6A-6956-BB9D-B9AC2F5CF17E}"/>
              </a:ext>
            </a:extLst>
          </p:cNvPr>
          <p:cNvGrpSpPr/>
          <p:nvPr/>
        </p:nvGrpSpPr>
        <p:grpSpPr>
          <a:xfrm>
            <a:off x="367967" y="6901714"/>
            <a:ext cx="144000" cy="2168227"/>
            <a:chOff x="3554222" y="7767665"/>
            <a:chExt cx="144000" cy="2168227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C9592A97-BC3C-737D-71F9-EDC139466CE6}"/>
                </a:ext>
              </a:extLst>
            </p:cNvPr>
            <p:cNvSpPr/>
            <p:nvPr/>
          </p:nvSpPr>
          <p:spPr>
            <a:xfrm>
              <a:off x="3554222" y="7767665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3C10CA6A-720B-983E-EB7C-E73731EF9C52}"/>
                </a:ext>
              </a:extLst>
            </p:cNvPr>
            <p:cNvSpPr/>
            <p:nvPr/>
          </p:nvSpPr>
          <p:spPr>
            <a:xfrm>
              <a:off x="3554222" y="9054800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EABE3845-E0BC-2A92-D8DC-F2E8124F15F6}"/>
                </a:ext>
              </a:extLst>
            </p:cNvPr>
            <p:cNvSpPr/>
            <p:nvPr/>
          </p:nvSpPr>
          <p:spPr>
            <a:xfrm>
              <a:off x="3554222" y="8482137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782F65A5-036B-8BE5-DEFA-C9E15C91784E}"/>
                </a:ext>
              </a:extLst>
            </p:cNvPr>
            <p:cNvSpPr/>
            <p:nvPr/>
          </p:nvSpPr>
          <p:spPr>
            <a:xfrm>
              <a:off x="3554222" y="9791892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F4494FF7-54BA-6B68-8A18-B421FED57B81}"/>
              </a:ext>
            </a:extLst>
          </p:cNvPr>
          <p:cNvCxnSpPr>
            <a:cxnSpLocks/>
            <a:stCxn id="157" idx="4"/>
            <a:endCxn id="152" idx="0"/>
          </p:cNvCxnSpPr>
          <p:nvPr/>
        </p:nvCxnSpPr>
        <p:spPr>
          <a:xfrm>
            <a:off x="439967" y="7760186"/>
            <a:ext cx="0" cy="42866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5" name="텍스트 개체 틀 19">
            <a:extLst>
              <a:ext uri="{FF2B5EF4-FFF2-40B4-BE49-F238E27FC236}">
                <a16:creationId xmlns:a16="http://schemas.microsoft.com/office/drawing/2014/main" id="{1595852D-6688-077B-DBC7-07C82DB00853}"/>
              </a:ext>
            </a:extLst>
          </p:cNvPr>
          <p:cNvSpPr txBox="1">
            <a:spLocks/>
          </p:cNvSpPr>
          <p:nvPr/>
        </p:nvSpPr>
        <p:spPr>
          <a:xfrm>
            <a:off x="279219" y="6412134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Factova Logistic Simulation Key Capabilities</a:t>
            </a:r>
            <a:endParaRPr lang="en-US" altLang="ko-KR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52" name="텍스트 개체 틀 7">
            <a:extLst>
              <a:ext uri="{FF2B5EF4-FFF2-40B4-BE49-F238E27FC236}">
                <a16:creationId xmlns:a16="http://schemas.microsoft.com/office/drawing/2014/main" id="{5F461DD6-632C-983D-F219-1AEBA6D431EA}"/>
              </a:ext>
            </a:extLst>
          </p:cNvPr>
          <p:cNvSpPr txBox="1">
            <a:spLocks/>
          </p:cNvSpPr>
          <p:nvPr/>
        </p:nvSpPr>
        <p:spPr>
          <a:xfrm>
            <a:off x="3539273" y="4177680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BAF51E15-AB2B-9DBD-80AC-09C1BAB79D4F}"/>
              </a:ext>
            </a:extLst>
          </p:cNvPr>
          <p:cNvGrpSpPr/>
          <p:nvPr/>
        </p:nvGrpSpPr>
        <p:grpSpPr>
          <a:xfrm>
            <a:off x="3573888" y="4598633"/>
            <a:ext cx="2952671" cy="950246"/>
            <a:chOff x="3580021" y="5013131"/>
            <a:chExt cx="2132156" cy="1388726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B81CAE7A-E381-D851-38C2-CBAA8EC5FF0A}"/>
                </a:ext>
              </a:extLst>
            </p:cNvPr>
            <p:cNvGrpSpPr/>
            <p:nvPr/>
          </p:nvGrpSpPr>
          <p:grpSpPr>
            <a:xfrm>
              <a:off x="3580021" y="5013131"/>
              <a:ext cx="1024469" cy="633927"/>
              <a:chOff x="3400856" y="5398382"/>
              <a:chExt cx="3132000" cy="1320016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F12F127-BB1B-D8A8-4C68-F3EB450F8237}"/>
                  </a:ext>
                </a:extLst>
              </p:cNvPr>
              <p:cNvSpPr txBox="1"/>
              <p:nvPr/>
            </p:nvSpPr>
            <p:spPr>
              <a:xfrm>
                <a:off x="4570998" y="5453974"/>
                <a:ext cx="1909493" cy="1264424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물류 CAPA 확보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C6FADA52-0FD3-4850-5DF1-36EA3C7E7757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1B2DEF3-4862-A5A1-1DF4-771FF4E50219}"/>
                </a:ext>
              </a:extLst>
            </p:cNvPr>
            <p:cNvGrpSpPr/>
            <p:nvPr/>
          </p:nvGrpSpPr>
          <p:grpSpPr>
            <a:xfrm>
              <a:off x="3583066" y="5730829"/>
              <a:ext cx="1024469" cy="633921"/>
              <a:chOff x="3400856" y="5398382"/>
              <a:chExt cx="3132000" cy="132000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9EC4E00-668B-465B-F418-65C20CE217BE}"/>
                  </a:ext>
                </a:extLst>
              </p:cNvPr>
              <p:cNvSpPr txBox="1"/>
              <p:nvPr/>
            </p:nvSpPr>
            <p:spPr>
              <a:xfrm>
                <a:off x="4570999" y="5453971"/>
                <a:ext cx="1909492" cy="1264415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도면 반복 설계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2C66CA82-1BF5-1ECF-7EF1-337FEA660C36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44DD6D38-1D02-31C2-6A11-CCA5A64616F1}"/>
                </a:ext>
              </a:extLst>
            </p:cNvPr>
            <p:cNvGrpSpPr/>
            <p:nvPr/>
          </p:nvGrpSpPr>
          <p:grpSpPr>
            <a:xfrm>
              <a:off x="4684664" y="5013131"/>
              <a:ext cx="1024468" cy="633924"/>
              <a:chOff x="3400856" y="5398382"/>
              <a:chExt cx="3132000" cy="1320010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24E22DC-A306-94C1-5E09-B6F1DA9EF6D4}"/>
                  </a:ext>
                </a:extLst>
              </p:cNvPr>
              <p:cNvSpPr txBox="1"/>
              <p:nvPr/>
            </p:nvSpPr>
            <p:spPr>
              <a:xfrm>
                <a:off x="4570996" y="5453971"/>
                <a:ext cx="1909495" cy="1264421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설계 공수 절감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6D9BF44E-A338-186C-0358-12F12DB9BE95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E4787679-28BD-2B98-AA44-E78A47EAEFF8}"/>
                </a:ext>
              </a:extLst>
            </p:cNvPr>
            <p:cNvGrpSpPr/>
            <p:nvPr/>
          </p:nvGrpSpPr>
          <p:grpSpPr>
            <a:xfrm>
              <a:off x="4687709" y="5730819"/>
              <a:ext cx="1024468" cy="671038"/>
              <a:chOff x="3400856" y="5398382"/>
              <a:chExt cx="3132000" cy="1397297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41126B8-61C3-A3EE-E795-178F52A21A26}"/>
                  </a:ext>
                </a:extLst>
              </p:cNvPr>
              <p:cNvSpPr txBox="1"/>
              <p:nvPr/>
            </p:nvSpPr>
            <p:spPr>
              <a:xfrm>
                <a:off x="4483653" y="5531261"/>
                <a:ext cx="1965980" cy="1264418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도면</a:t>
                </a:r>
                <a:r>
                  <a:rPr lang="en-US" altLang="ko-KR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정량 평가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52826C5E-A333-AFE9-67A6-E9FF399A38CC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</p:grpSp>
      <p:sp>
        <p:nvSpPr>
          <p:cNvPr id="80" name="텍스트 개체 틀 19">
            <a:extLst>
              <a:ext uri="{FF2B5EF4-FFF2-40B4-BE49-F238E27FC236}">
                <a16:creationId xmlns:a16="http://schemas.microsoft.com/office/drawing/2014/main" id="{8E0C07DC-893D-A136-B099-F3F091D0A081}"/>
              </a:ext>
            </a:extLst>
          </p:cNvPr>
          <p:cNvSpPr txBox="1">
            <a:spLocks/>
          </p:cNvSpPr>
          <p:nvPr/>
        </p:nvSpPr>
        <p:spPr>
          <a:xfrm>
            <a:off x="3613320" y="7997154"/>
            <a:ext cx="173896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>
                <a:solidFill>
                  <a:schemeClr val="bg1"/>
                </a:solidFill>
              </a:rPr>
              <a:t>추가 설비투자 없이운영 최적화로</a:t>
            </a:r>
            <a:br>
              <a:rPr lang="en-US" altLang="ko-KR" sz="900" b="1" kern="0">
                <a:solidFill>
                  <a:schemeClr val="bg1"/>
                </a:solidFill>
              </a:rPr>
            </a:br>
            <a:r>
              <a:rPr lang="ko-KR" altLang="en-US" sz="900" b="1" kern="0">
                <a:solidFill>
                  <a:schemeClr val="bg1"/>
                </a:solidFill>
              </a:rPr>
              <a:t>Tact Time</a:t>
            </a:r>
            <a:br>
              <a:rPr lang="en-US" altLang="ko-KR" sz="14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15% </a:t>
            </a:r>
            <a:r>
              <a:rPr lang="ko-KR" altLang="en-US" sz="900" kern="0">
                <a:solidFill>
                  <a:schemeClr val="bg1"/>
                </a:solidFill>
              </a:rPr>
              <a:t>단축</a:t>
            </a:r>
          </a:p>
        </p:txBody>
      </p:sp>
      <p:sp>
        <p:nvSpPr>
          <p:cNvPr id="109" name="텍스트 개체 틀 19">
            <a:extLst>
              <a:ext uri="{FF2B5EF4-FFF2-40B4-BE49-F238E27FC236}">
                <a16:creationId xmlns:a16="http://schemas.microsoft.com/office/drawing/2014/main" id="{A98D2AF6-D8F0-28E8-1D5E-719EA93BDF29}"/>
              </a:ext>
            </a:extLst>
          </p:cNvPr>
          <p:cNvSpPr txBox="1">
            <a:spLocks/>
          </p:cNvSpPr>
          <p:nvPr/>
        </p:nvSpPr>
        <p:spPr>
          <a:xfrm>
            <a:off x="5133459" y="80546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물류 이송 처리 최적화로</a:t>
            </a:r>
            <a:br>
              <a:rPr lang="en-US" altLang="ko-KR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lang="ko-KR" altLang="en-US" sz="900" b="1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생산 정체 시간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27% </a:t>
            </a:r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감소</a:t>
            </a:r>
            <a:endParaRPr lang="en-US" altLang="ko-KR" sz="900" kern="0"/>
          </a:p>
        </p:txBody>
      </p:sp>
      <p:sp>
        <p:nvSpPr>
          <p:cNvPr id="110" name="텍스트 개체 틀 19">
            <a:extLst>
              <a:ext uri="{FF2B5EF4-FFF2-40B4-BE49-F238E27FC236}">
                <a16:creationId xmlns:a16="http://schemas.microsoft.com/office/drawing/2014/main" id="{5E23DE43-5A0A-C4A9-546C-B71C2C818B51}"/>
              </a:ext>
            </a:extLst>
          </p:cNvPr>
          <p:cNvSpPr txBox="1">
            <a:spLocks/>
          </p:cNvSpPr>
          <p:nvPr/>
        </p:nvSpPr>
        <p:spPr>
          <a:xfrm>
            <a:off x="3982189" y="8979296"/>
            <a:ext cx="2337230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algn="ctr">
              <a:spcBef>
                <a:spcPts val="1200"/>
              </a:spcBef>
              <a:defRPr/>
            </a:pP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“AI </a:t>
            </a:r>
            <a:r>
              <a:rPr lang="ko-KR" altLang="en-US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알고리즘으로 레퍼런스에 없던 창의적이고 다양한 배치안을 확보해 최적안을 선택할 수 있었습니다</a:t>
            </a: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”</a:t>
            </a:r>
          </a:p>
          <a:p>
            <a:pPr algn="ctr">
              <a:spcBef>
                <a:spcPts val="1200"/>
              </a:spcBef>
              <a:defRPr/>
            </a:pP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배터리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A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 설계 리더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367CA7E1-96D2-A88F-3AF7-7B5B3CE89534}"/>
              </a:ext>
            </a:extLst>
          </p:cNvPr>
          <p:cNvCxnSpPr>
            <a:cxnSpLocks/>
            <a:stCxn id="152" idx="4"/>
            <a:endCxn id="133" idx="0"/>
          </p:cNvCxnSpPr>
          <p:nvPr/>
        </p:nvCxnSpPr>
        <p:spPr>
          <a:xfrm>
            <a:off x="439967" y="8332849"/>
            <a:ext cx="0" cy="59309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6FA3D60C-3684-CE40-6021-DFC208F1E39B}"/>
              </a:ext>
            </a:extLst>
          </p:cNvPr>
          <p:cNvCxnSpPr>
            <a:cxnSpLocks/>
            <a:stCxn id="133" idx="4"/>
          </p:cNvCxnSpPr>
          <p:nvPr/>
        </p:nvCxnSpPr>
        <p:spPr>
          <a:xfrm>
            <a:off x="439967" y="9069941"/>
            <a:ext cx="0" cy="30912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66" name="Image 0" descr="icon_risk.png">
            <a:extLst>
              <a:ext uri="{FF2B5EF4-FFF2-40B4-BE49-F238E27FC236}">
                <a16:creationId xmlns:a16="http://schemas.microsoft.com/office/drawing/2014/main" id="{3F52BF41-743D-0C96-56E3-C24B6B06B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230" y="4663635"/>
            <a:ext cx="282723" cy="282723"/>
          </a:xfrm>
          <a:prstGeom prst="rect">
            <a:avLst/>
          </a:prstGeom>
        </p:spPr>
      </p:pic>
      <p:pic>
        <p:nvPicPr>
          <p:cNvPr id="167" name="Image 1" descr="icon_stability.png">
            <a:extLst>
              <a:ext uri="{FF2B5EF4-FFF2-40B4-BE49-F238E27FC236}">
                <a16:creationId xmlns:a16="http://schemas.microsoft.com/office/drawing/2014/main" id="{D8DF4086-6DEB-1720-6AF2-FE3FC2C63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830" y="4663635"/>
            <a:ext cx="282723" cy="282723"/>
          </a:xfrm>
          <a:prstGeom prst="rect">
            <a:avLst/>
          </a:prstGeom>
        </p:spPr>
      </p:pic>
      <p:pic>
        <p:nvPicPr>
          <p:cNvPr id="168" name="Image 2" descr="icon_flex.png">
            <a:extLst>
              <a:ext uri="{FF2B5EF4-FFF2-40B4-BE49-F238E27FC236}">
                <a16:creationId xmlns:a16="http://schemas.microsoft.com/office/drawing/2014/main" id="{8F35BCA1-32EC-2D83-0C46-2982EB867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476" y="5163512"/>
            <a:ext cx="282723" cy="282723"/>
          </a:xfrm>
          <a:prstGeom prst="rect">
            <a:avLst/>
          </a:prstGeom>
        </p:spPr>
      </p:pic>
      <p:pic>
        <p:nvPicPr>
          <p:cNvPr id="169" name="Image 3" descr="icon_target.png">
            <a:extLst>
              <a:ext uri="{FF2B5EF4-FFF2-40B4-BE49-F238E27FC236}">
                <a16:creationId xmlns:a16="http://schemas.microsoft.com/office/drawing/2014/main" id="{B957E8E6-4650-6416-B1D7-41B826F482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077" y="5163513"/>
            <a:ext cx="282723" cy="282723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BB5991C3-4221-ADF9-4C82-39E022AE70BE}"/>
              </a:ext>
            </a:extLst>
          </p:cNvPr>
          <p:cNvGrpSpPr/>
          <p:nvPr/>
        </p:nvGrpSpPr>
        <p:grpSpPr>
          <a:xfrm>
            <a:off x="3703469" y="6418588"/>
            <a:ext cx="2759728" cy="1446296"/>
            <a:chOff x="8251198" y="2596561"/>
            <a:chExt cx="2898695" cy="1519124"/>
          </a:xfrm>
        </p:grpSpPr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A30D3E1C-FA3D-1A96-47D4-56BD0F3BB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51198" y="3412774"/>
              <a:ext cx="1655516" cy="702911"/>
            </a:xfrm>
            <a:prstGeom prst="rect">
              <a:avLst/>
            </a:prstGeom>
          </p:spPr>
        </p:pic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B142D883-06CC-448D-3B98-BC89541A6A98}"/>
                </a:ext>
              </a:extLst>
            </p:cNvPr>
            <p:cNvGrpSpPr/>
            <p:nvPr/>
          </p:nvGrpSpPr>
          <p:grpSpPr>
            <a:xfrm>
              <a:off x="8251198" y="2596561"/>
              <a:ext cx="2898695" cy="1494821"/>
              <a:chOff x="8251198" y="2596561"/>
              <a:chExt cx="2898695" cy="1494821"/>
            </a:xfrm>
          </p:grpSpPr>
          <p:pic>
            <p:nvPicPr>
              <p:cNvPr id="38" name="그림 37">
                <a:extLst>
                  <a:ext uri="{FF2B5EF4-FFF2-40B4-BE49-F238E27FC236}">
                    <a16:creationId xmlns:a16="http://schemas.microsoft.com/office/drawing/2014/main" id="{72743B95-E01D-A6C9-89E8-DA17881DF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51198" y="2596561"/>
                <a:ext cx="1655516" cy="755861"/>
              </a:xfrm>
              <a:prstGeom prst="rect">
                <a:avLst/>
              </a:prstGeom>
            </p:spPr>
          </p:pic>
          <p:pic>
            <p:nvPicPr>
              <p:cNvPr id="39" name="그림 38">
                <a:extLst>
                  <a:ext uri="{FF2B5EF4-FFF2-40B4-BE49-F238E27FC236}">
                    <a16:creationId xmlns:a16="http://schemas.microsoft.com/office/drawing/2014/main" id="{4606FB85-5D0E-E3A6-0C2D-D8EF56B02C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05230" y="3234900"/>
                <a:ext cx="1144663" cy="856482"/>
              </a:xfrm>
              <a:prstGeom prst="rect">
                <a:avLst/>
              </a:prstGeom>
            </p:spPr>
          </p:pic>
          <p:pic>
            <p:nvPicPr>
              <p:cNvPr id="40" name="그림 39">
                <a:extLst>
                  <a:ext uri="{FF2B5EF4-FFF2-40B4-BE49-F238E27FC236}">
                    <a16:creationId xmlns:a16="http://schemas.microsoft.com/office/drawing/2014/main" id="{97BD4FA4-9BAE-46B1-8BCA-366EBF94F4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05093" y="2596562"/>
                <a:ext cx="1144800" cy="575906"/>
              </a:xfrm>
              <a:prstGeom prst="rect">
                <a:avLst/>
              </a:prstGeom>
            </p:spPr>
          </p:pic>
        </p:grpSp>
      </p:grpSp>
      <p:sp>
        <p:nvSpPr>
          <p:cNvPr id="2" name="텍스트 개체 틀 7">
            <a:extLst>
              <a:ext uri="{FF2B5EF4-FFF2-40B4-BE49-F238E27FC236}">
                <a16:creationId xmlns:a16="http://schemas.microsoft.com/office/drawing/2014/main" id="{73523472-9936-FFAD-3CF9-4663C05AA82A}"/>
              </a:ext>
            </a:extLst>
          </p:cNvPr>
          <p:cNvSpPr txBox="1">
            <a:spLocks/>
          </p:cNvSpPr>
          <p:nvPr/>
        </p:nvSpPr>
        <p:spPr>
          <a:xfrm>
            <a:off x="3533485" y="569596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A659015F-2D3E-CE30-DA13-C1A0FAE5F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4918074" y="5780040"/>
            <a:ext cx="1128392" cy="18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829555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379</Words>
  <Application>Microsoft Office PowerPoint</Application>
  <PresentationFormat>A4 용지(210x297mm)</PresentationFormat>
  <Paragraphs>32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