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52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>
            <p14:sldId id="2147480952"/>
          </p14:sldIdLst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31T07:57:50.848"/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황민아" userId="S::minahwang@lgcns.com::cc1550f4-94f1-42df-8146-9c4f5cb3f6ac" providerId="AD" clId="Web-{00000000-0000-0000-0000-000000000000}"/>
    <pc:docChg chg="delSld modSection">
      <pc:chgData name="황민아" userId="S::minahwang@lgcns.com::cc1550f4-94f1-42df-8146-9c4f5cb3f6ac" providerId="AD" clId="Web-{00000000-0000-0000-0000-000000000000}" dt="2026-08-31T07:57:50.848" v="0"/>
      <pc:docMkLst>
        <pc:docMk/>
      </pc:docMkLst>
      <pc:sldChg chg="del">
        <pc:chgData name="황민아" userId="S::minahwang@lgcns.com::cc1550f4-94f1-42df-8146-9c4f5cb3f6ac" providerId="AD" clId="Web-{00000000-0000-0000-0000-000000000000}" dt="2026-08-31T07:57:50.848" v="0"/>
        <pc:sldMkLst>
          <pc:docMk/>
          <pc:sldMk cId="793064766" sldId="21474809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9BE26-60F1-26A4-DEB6-E73D49C78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D503F82-A04B-07DF-8DA2-DD4095815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2BF2D21-2029-1CD5-6C8E-47115BD90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6C207C-C51F-2F50-E86D-8B170F2F8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19800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AB782-64AF-B910-5084-078894803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FD1C49B3-5F4F-16D2-7B16-D67D9D719D5B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ko-KR" altLang="en-US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검사 설비 구축</a:t>
            </a:r>
          </a:p>
        </p:txBody>
      </p:sp>
      <p:sp>
        <p:nvSpPr>
          <p:cNvPr id="2" name="텍스트 개체 틀 6">
            <a:extLst>
              <a:ext uri="{FF2B5EF4-FFF2-40B4-BE49-F238E27FC236}">
                <a16:creationId xmlns:a16="http://schemas.microsoft.com/office/drawing/2014/main" id="{2A5669BE-533B-973A-7FE3-2E01045E9F5C}"/>
              </a:ext>
            </a:extLst>
          </p:cNvPr>
          <p:cNvSpPr txBox="1">
            <a:spLocks/>
          </p:cNvSpPr>
          <p:nvPr/>
        </p:nvSpPr>
        <p:spPr>
          <a:xfrm>
            <a:off x="355716" y="1246837"/>
            <a:ext cx="2952671" cy="30256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6960D81E-CBF3-652F-353B-673962C37FAD}"/>
              </a:ext>
            </a:extLst>
          </p:cNvPr>
          <p:cNvSpPr/>
          <p:nvPr/>
        </p:nvSpPr>
        <p:spPr>
          <a:xfrm>
            <a:off x="963431" y="1552869"/>
            <a:ext cx="2421119" cy="416188"/>
          </a:xfrm>
          <a:prstGeom prst="wedgeRoundRectCallout">
            <a:avLst>
              <a:gd name="adj1" fmla="val -55538"/>
              <a:gd name="adj2" fmla="val 31539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검사 설비는 기구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/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광학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/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제어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/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검사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SW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까지 수직적 통합 되어야 구축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/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가동 할 수 있어요</a:t>
            </a:r>
            <a:endParaRPr lang="en-US" altLang="ko-KR" sz="1000">
              <a:solidFill>
                <a:srgbClr val="FFFFFF"/>
              </a:solidFill>
              <a:sym typeface="맑은 고딕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A00F1D3-6CA9-38F6-B7BD-D7AB3B47449B}"/>
              </a:ext>
            </a:extLst>
          </p:cNvPr>
          <p:cNvGrpSpPr/>
          <p:nvPr/>
        </p:nvGrpSpPr>
        <p:grpSpPr>
          <a:xfrm>
            <a:off x="372613" y="1639193"/>
            <a:ext cx="450029" cy="325447"/>
            <a:chOff x="372613" y="1639193"/>
            <a:chExt cx="450029" cy="325447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3AEFB859-0E28-201C-276D-108CB94B8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499" y="1658633"/>
              <a:ext cx="186143" cy="186143"/>
            </a:xfrm>
            <a:custGeom>
              <a:avLst/>
              <a:gdLst>
                <a:gd name="T0" fmla="*/ 1732 w 1850"/>
                <a:gd name="T1" fmla="*/ 1254 h 1850"/>
                <a:gd name="T2" fmla="*/ 1671 w 1850"/>
                <a:gd name="T3" fmla="*/ 1213 h 1850"/>
                <a:gd name="T4" fmla="*/ 1603 w 1850"/>
                <a:gd name="T5" fmla="*/ 1186 h 1850"/>
                <a:gd name="T6" fmla="*/ 1530 w 1850"/>
                <a:gd name="T7" fmla="*/ 1174 h 1850"/>
                <a:gd name="T8" fmla="*/ 1457 w 1850"/>
                <a:gd name="T9" fmla="*/ 1179 h 1850"/>
                <a:gd name="T10" fmla="*/ 1388 w 1850"/>
                <a:gd name="T11" fmla="*/ 1197 h 1850"/>
                <a:gd name="T12" fmla="*/ 1567 w 1850"/>
                <a:gd name="T13" fmla="*/ 509 h 1850"/>
                <a:gd name="T14" fmla="*/ 1366 w 1850"/>
                <a:gd name="T15" fmla="*/ 308 h 1850"/>
                <a:gd name="T16" fmla="*/ 651 w 1850"/>
                <a:gd name="T17" fmla="*/ 463 h 1850"/>
                <a:gd name="T18" fmla="*/ 667 w 1850"/>
                <a:gd name="T19" fmla="*/ 416 h 1850"/>
                <a:gd name="T20" fmla="*/ 676 w 1850"/>
                <a:gd name="T21" fmla="*/ 343 h 1850"/>
                <a:gd name="T22" fmla="*/ 670 w 1850"/>
                <a:gd name="T23" fmla="*/ 271 h 1850"/>
                <a:gd name="T24" fmla="*/ 648 w 1850"/>
                <a:gd name="T25" fmla="*/ 201 h 1850"/>
                <a:gd name="T26" fmla="*/ 611 w 1850"/>
                <a:gd name="T27" fmla="*/ 138 h 1850"/>
                <a:gd name="T28" fmla="*/ 577 w 1850"/>
                <a:gd name="T29" fmla="*/ 97 h 1850"/>
                <a:gd name="T30" fmla="*/ 503 w 1850"/>
                <a:gd name="T31" fmla="*/ 42 h 1850"/>
                <a:gd name="T32" fmla="*/ 418 w 1850"/>
                <a:gd name="T33" fmla="*/ 9 h 1850"/>
                <a:gd name="T34" fmla="*/ 501 w 1850"/>
                <a:gd name="T35" fmla="*/ 142 h 1850"/>
                <a:gd name="T36" fmla="*/ 14 w 1850"/>
                <a:gd name="T37" fmla="*/ 238 h 1850"/>
                <a:gd name="T38" fmla="*/ 5 w 1850"/>
                <a:gd name="T39" fmla="*/ 282 h 1850"/>
                <a:gd name="T40" fmla="*/ 0 w 1850"/>
                <a:gd name="T41" fmla="*/ 350 h 1850"/>
                <a:gd name="T42" fmla="*/ 9 w 1850"/>
                <a:gd name="T43" fmla="*/ 416 h 1850"/>
                <a:gd name="T44" fmla="*/ 32 w 1850"/>
                <a:gd name="T45" fmla="*/ 481 h 1850"/>
                <a:gd name="T46" fmla="*/ 68 w 1850"/>
                <a:gd name="T47" fmla="*/ 540 h 1850"/>
                <a:gd name="T48" fmla="*/ 99 w 1850"/>
                <a:gd name="T49" fmla="*/ 575 h 1850"/>
                <a:gd name="T50" fmla="*/ 159 w 1850"/>
                <a:gd name="T51" fmla="*/ 623 h 1850"/>
                <a:gd name="T52" fmla="*/ 226 w 1850"/>
                <a:gd name="T53" fmla="*/ 656 h 1850"/>
                <a:gd name="T54" fmla="*/ 295 w 1850"/>
                <a:gd name="T55" fmla="*/ 673 h 1850"/>
                <a:gd name="T56" fmla="*/ 368 w 1850"/>
                <a:gd name="T57" fmla="*/ 673 h 1850"/>
                <a:gd name="T58" fmla="*/ 439 w 1850"/>
                <a:gd name="T59" fmla="*/ 659 h 1850"/>
                <a:gd name="T60" fmla="*/ 138 w 1850"/>
                <a:gd name="T61" fmla="*/ 1548 h 1850"/>
                <a:gd name="T62" fmla="*/ 122 w 1850"/>
                <a:gd name="T63" fmla="*/ 1568 h 1850"/>
                <a:gd name="T64" fmla="*/ 107 w 1850"/>
                <a:gd name="T65" fmla="*/ 1601 h 1850"/>
                <a:gd name="T66" fmla="*/ 101 w 1850"/>
                <a:gd name="T67" fmla="*/ 1637 h 1850"/>
                <a:gd name="T68" fmla="*/ 107 w 1850"/>
                <a:gd name="T69" fmla="*/ 1672 h 1850"/>
                <a:gd name="T70" fmla="*/ 122 w 1850"/>
                <a:gd name="T71" fmla="*/ 1706 h 1850"/>
                <a:gd name="T72" fmla="*/ 148 w 1850"/>
                <a:gd name="T73" fmla="*/ 1737 h 1850"/>
                <a:gd name="T74" fmla="*/ 169 w 1850"/>
                <a:gd name="T75" fmla="*/ 1753 h 1850"/>
                <a:gd name="T76" fmla="*/ 203 w 1850"/>
                <a:gd name="T77" fmla="*/ 1768 h 1850"/>
                <a:gd name="T78" fmla="*/ 238 w 1850"/>
                <a:gd name="T79" fmla="*/ 1774 h 1850"/>
                <a:gd name="T80" fmla="*/ 274 w 1850"/>
                <a:gd name="T81" fmla="*/ 1768 h 1850"/>
                <a:gd name="T82" fmla="*/ 308 w 1850"/>
                <a:gd name="T83" fmla="*/ 1753 h 1850"/>
                <a:gd name="T84" fmla="*/ 937 w 1850"/>
                <a:gd name="T85" fmla="*/ 1126 h 1850"/>
                <a:gd name="T86" fmla="*/ 1191 w 1850"/>
                <a:gd name="T87" fmla="*/ 1409 h 1850"/>
                <a:gd name="T88" fmla="*/ 1176 w 1850"/>
                <a:gd name="T89" fmla="*/ 1480 h 1850"/>
                <a:gd name="T90" fmla="*/ 1177 w 1850"/>
                <a:gd name="T91" fmla="*/ 1553 h 1850"/>
                <a:gd name="T92" fmla="*/ 1194 w 1850"/>
                <a:gd name="T93" fmla="*/ 1624 h 1850"/>
                <a:gd name="T94" fmla="*/ 1227 w 1850"/>
                <a:gd name="T95" fmla="*/ 1691 h 1850"/>
                <a:gd name="T96" fmla="*/ 1273 w 1850"/>
                <a:gd name="T97" fmla="*/ 1751 h 1850"/>
                <a:gd name="T98" fmla="*/ 1304 w 1850"/>
                <a:gd name="T99" fmla="*/ 1777 h 1850"/>
                <a:gd name="T100" fmla="*/ 1353 w 1850"/>
                <a:gd name="T101" fmla="*/ 1810 h 1850"/>
                <a:gd name="T102" fmla="*/ 1406 w 1850"/>
                <a:gd name="T103" fmla="*/ 1833 h 1850"/>
                <a:gd name="T104" fmla="*/ 1462 w 1850"/>
                <a:gd name="T105" fmla="*/ 1845 h 1850"/>
                <a:gd name="T106" fmla="*/ 1519 w 1850"/>
                <a:gd name="T107" fmla="*/ 1850 h 1850"/>
                <a:gd name="T108" fmla="*/ 1375 w 1850"/>
                <a:gd name="T109" fmla="*/ 1664 h 1850"/>
                <a:gd name="T110" fmla="*/ 1827 w 1850"/>
                <a:gd name="T111" fmla="*/ 1638 h 1850"/>
                <a:gd name="T112" fmla="*/ 1841 w 1850"/>
                <a:gd name="T113" fmla="*/ 1590 h 1850"/>
                <a:gd name="T114" fmla="*/ 1850 w 1850"/>
                <a:gd name="T115" fmla="*/ 1519 h 1850"/>
                <a:gd name="T116" fmla="*/ 1844 w 1850"/>
                <a:gd name="T117" fmla="*/ 1446 h 1850"/>
                <a:gd name="T118" fmla="*/ 1822 w 1850"/>
                <a:gd name="T119" fmla="*/ 1377 h 1850"/>
                <a:gd name="T120" fmla="*/ 1785 w 1850"/>
                <a:gd name="T121" fmla="*/ 1312 h 1850"/>
                <a:gd name="T122" fmla="*/ 1751 w 1850"/>
                <a:gd name="T123" fmla="*/ 1273 h 1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0" h="1850">
                  <a:moveTo>
                    <a:pt x="1751" y="1273"/>
                  </a:moveTo>
                  <a:lnTo>
                    <a:pt x="1751" y="1273"/>
                  </a:lnTo>
                  <a:lnTo>
                    <a:pt x="1732" y="1254"/>
                  </a:lnTo>
                  <a:lnTo>
                    <a:pt x="1712" y="1239"/>
                  </a:lnTo>
                  <a:lnTo>
                    <a:pt x="1692" y="1225"/>
                  </a:lnTo>
                  <a:lnTo>
                    <a:pt x="1671" y="1213"/>
                  </a:lnTo>
                  <a:lnTo>
                    <a:pt x="1647" y="1202"/>
                  </a:lnTo>
                  <a:lnTo>
                    <a:pt x="1626" y="1193"/>
                  </a:lnTo>
                  <a:lnTo>
                    <a:pt x="1603" y="1186"/>
                  </a:lnTo>
                  <a:lnTo>
                    <a:pt x="1578" y="1180"/>
                  </a:lnTo>
                  <a:lnTo>
                    <a:pt x="1555" y="1177"/>
                  </a:lnTo>
                  <a:lnTo>
                    <a:pt x="1530" y="1174"/>
                  </a:lnTo>
                  <a:lnTo>
                    <a:pt x="1507" y="1174"/>
                  </a:lnTo>
                  <a:lnTo>
                    <a:pt x="1482" y="1176"/>
                  </a:lnTo>
                  <a:lnTo>
                    <a:pt x="1457" y="1179"/>
                  </a:lnTo>
                  <a:lnTo>
                    <a:pt x="1434" y="1183"/>
                  </a:lnTo>
                  <a:lnTo>
                    <a:pt x="1411" y="1190"/>
                  </a:lnTo>
                  <a:lnTo>
                    <a:pt x="1388" y="1197"/>
                  </a:lnTo>
                  <a:lnTo>
                    <a:pt x="1087" y="899"/>
                  </a:lnTo>
                  <a:lnTo>
                    <a:pt x="1463" y="524"/>
                  </a:lnTo>
                  <a:lnTo>
                    <a:pt x="1567" y="509"/>
                  </a:lnTo>
                  <a:lnTo>
                    <a:pt x="1749" y="226"/>
                  </a:lnTo>
                  <a:lnTo>
                    <a:pt x="1649" y="125"/>
                  </a:lnTo>
                  <a:lnTo>
                    <a:pt x="1366" y="308"/>
                  </a:lnTo>
                  <a:lnTo>
                    <a:pt x="1352" y="413"/>
                  </a:lnTo>
                  <a:lnTo>
                    <a:pt x="976" y="787"/>
                  </a:lnTo>
                  <a:lnTo>
                    <a:pt x="651" y="463"/>
                  </a:lnTo>
                  <a:lnTo>
                    <a:pt x="651" y="463"/>
                  </a:lnTo>
                  <a:lnTo>
                    <a:pt x="660" y="439"/>
                  </a:lnTo>
                  <a:lnTo>
                    <a:pt x="667" y="416"/>
                  </a:lnTo>
                  <a:lnTo>
                    <a:pt x="671" y="391"/>
                  </a:lnTo>
                  <a:lnTo>
                    <a:pt x="674" y="368"/>
                  </a:lnTo>
                  <a:lnTo>
                    <a:pt x="676" y="343"/>
                  </a:lnTo>
                  <a:lnTo>
                    <a:pt x="676" y="319"/>
                  </a:lnTo>
                  <a:lnTo>
                    <a:pt x="673" y="295"/>
                  </a:lnTo>
                  <a:lnTo>
                    <a:pt x="670" y="271"/>
                  </a:lnTo>
                  <a:lnTo>
                    <a:pt x="664" y="247"/>
                  </a:lnTo>
                  <a:lnTo>
                    <a:pt x="656" y="224"/>
                  </a:lnTo>
                  <a:lnTo>
                    <a:pt x="648" y="201"/>
                  </a:lnTo>
                  <a:lnTo>
                    <a:pt x="637" y="179"/>
                  </a:lnTo>
                  <a:lnTo>
                    <a:pt x="625" y="158"/>
                  </a:lnTo>
                  <a:lnTo>
                    <a:pt x="611" y="138"/>
                  </a:lnTo>
                  <a:lnTo>
                    <a:pt x="594" y="118"/>
                  </a:lnTo>
                  <a:lnTo>
                    <a:pt x="577" y="97"/>
                  </a:lnTo>
                  <a:lnTo>
                    <a:pt x="577" y="97"/>
                  </a:lnTo>
                  <a:lnTo>
                    <a:pt x="554" y="77"/>
                  </a:lnTo>
                  <a:lnTo>
                    <a:pt x="529" y="57"/>
                  </a:lnTo>
                  <a:lnTo>
                    <a:pt x="503" y="42"/>
                  </a:lnTo>
                  <a:lnTo>
                    <a:pt x="475" y="28"/>
                  </a:lnTo>
                  <a:lnTo>
                    <a:pt x="447" y="17"/>
                  </a:lnTo>
                  <a:lnTo>
                    <a:pt x="418" y="9"/>
                  </a:lnTo>
                  <a:lnTo>
                    <a:pt x="388" y="3"/>
                  </a:lnTo>
                  <a:lnTo>
                    <a:pt x="359" y="0"/>
                  </a:lnTo>
                  <a:lnTo>
                    <a:pt x="501" y="142"/>
                  </a:lnTo>
                  <a:lnTo>
                    <a:pt x="439" y="371"/>
                  </a:lnTo>
                  <a:lnTo>
                    <a:pt x="210" y="433"/>
                  </a:lnTo>
                  <a:lnTo>
                    <a:pt x="14" y="238"/>
                  </a:lnTo>
                  <a:lnTo>
                    <a:pt x="14" y="238"/>
                  </a:lnTo>
                  <a:lnTo>
                    <a:pt x="9" y="260"/>
                  </a:lnTo>
                  <a:lnTo>
                    <a:pt x="5" y="282"/>
                  </a:lnTo>
                  <a:lnTo>
                    <a:pt x="2" y="305"/>
                  </a:lnTo>
                  <a:lnTo>
                    <a:pt x="0" y="326"/>
                  </a:lnTo>
                  <a:lnTo>
                    <a:pt x="0" y="350"/>
                  </a:lnTo>
                  <a:lnTo>
                    <a:pt x="2" y="371"/>
                  </a:lnTo>
                  <a:lnTo>
                    <a:pt x="5" y="394"/>
                  </a:lnTo>
                  <a:lnTo>
                    <a:pt x="9" y="416"/>
                  </a:lnTo>
                  <a:lnTo>
                    <a:pt x="15" y="438"/>
                  </a:lnTo>
                  <a:lnTo>
                    <a:pt x="23" y="459"/>
                  </a:lnTo>
                  <a:lnTo>
                    <a:pt x="32" y="481"/>
                  </a:lnTo>
                  <a:lnTo>
                    <a:pt x="42" y="501"/>
                  </a:lnTo>
                  <a:lnTo>
                    <a:pt x="54" y="521"/>
                  </a:lnTo>
                  <a:lnTo>
                    <a:pt x="68" y="540"/>
                  </a:lnTo>
                  <a:lnTo>
                    <a:pt x="82" y="558"/>
                  </a:lnTo>
                  <a:lnTo>
                    <a:pt x="99" y="575"/>
                  </a:lnTo>
                  <a:lnTo>
                    <a:pt x="99" y="575"/>
                  </a:lnTo>
                  <a:lnTo>
                    <a:pt x="118" y="594"/>
                  </a:lnTo>
                  <a:lnTo>
                    <a:pt x="138" y="609"/>
                  </a:lnTo>
                  <a:lnTo>
                    <a:pt x="159" y="623"/>
                  </a:lnTo>
                  <a:lnTo>
                    <a:pt x="179" y="636"/>
                  </a:lnTo>
                  <a:lnTo>
                    <a:pt x="203" y="647"/>
                  </a:lnTo>
                  <a:lnTo>
                    <a:pt x="226" y="656"/>
                  </a:lnTo>
                  <a:lnTo>
                    <a:pt x="249" y="664"/>
                  </a:lnTo>
                  <a:lnTo>
                    <a:pt x="272" y="668"/>
                  </a:lnTo>
                  <a:lnTo>
                    <a:pt x="295" y="673"/>
                  </a:lnTo>
                  <a:lnTo>
                    <a:pt x="320" y="674"/>
                  </a:lnTo>
                  <a:lnTo>
                    <a:pt x="345" y="674"/>
                  </a:lnTo>
                  <a:lnTo>
                    <a:pt x="368" y="673"/>
                  </a:lnTo>
                  <a:lnTo>
                    <a:pt x="393" y="670"/>
                  </a:lnTo>
                  <a:lnTo>
                    <a:pt x="416" y="665"/>
                  </a:lnTo>
                  <a:lnTo>
                    <a:pt x="439" y="659"/>
                  </a:lnTo>
                  <a:lnTo>
                    <a:pt x="463" y="651"/>
                  </a:lnTo>
                  <a:lnTo>
                    <a:pt x="749" y="937"/>
                  </a:lnTo>
                  <a:lnTo>
                    <a:pt x="138" y="1548"/>
                  </a:lnTo>
                  <a:lnTo>
                    <a:pt x="138" y="1548"/>
                  </a:lnTo>
                  <a:lnTo>
                    <a:pt x="130" y="1558"/>
                  </a:lnTo>
                  <a:lnTo>
                    <a:pt x="122" y="1568"/>
                  </a:lnTo>
                  <a:lnTo>
                    <a:pt x="116" y="1579"/>
                  </a:lnTo>
                  <a:lnTo>
                    <a:pt x="110" y="1590"/>
                  </a:lnTo>
                  <a:lnTo>
                    <a:pt x="107" y="1601"/>
                  </a:lnTo>
                  <a:lnTo>
                    <a:pt x="104" y="1613"/>
                  </a:lnTo>
                  <a:lnTo>
                    <a:pt x="102" y="1624"/>
                  </a:lnTo>
                  <a:lnTo>
                    <a:pt x="101" y="1637"/>
                  </a:lnTo>
                  <a:lnTo>
                    <a:pt x="102" y="1649"/>
                  </a:lnTo>
                  <a:lnTo>
                    <a:pt x="104" y="1661"/>
                  </a:lnTo>
                  <a:lnTo>
                    <a:pt x="107" y="1672"/>
                  </a:lnTo>
                  <a:lnTo>
                    <a:pt x="110" y="1684"/>
                  </a:lnTo>
                  <a:lnTo>
                    <a:pt x="116" y="1695"/>
                  </a:lnTo>
                  <a:lnTo>
                    <a:pt x="122" y="1706"/>
                  </a:lnTo>
                  <a:lnTo>
                    <a:pt x="130" y="1717"/>
                  </a:lnTo>
                  <a:lnTo>
                    <a:pt x="138" y="1726"/>
                  </a:lnTo>
                  <a:lnTo>
                    <a:pt x="148" y="1737"/>
                  </a:lnTo>
                  <a:lnTo>
                    <a:pt x="148" y="1737"/>
                  </a:lnTo>
                  <a:lnTo>
                    <a:pt x="159" y="1746"/>
                  </a:lnTo>
                  <a:lnTo>
                    <a:pt x="169" y="1753"/>
                  </a:lnTo>
                  <a:lnTo>
                    <a:pt x="179" y="1759"/>
                  </a:lnTo>
                  <a:lnTo>
                    <a:pt x="190" y="1765"/>
                  </a:lnTo>
                  <a:lnTo>
                    <a:pt x="203" y="1768"/>
                  </a:lnTo>
                  <a:lnTo>
                    <a:pt x="213" y="1771"/>
                  </a:lnTo>
                  <a:lnTo>
                    <a:pt x="226" y="1773"/>
                  </a:lnTo>
                  <a:lnTo>
                    <a:pt x="238" y="1774"/>
                  </a:lnTo>
                  <a:lnTo>
                    <a:pt x="251" y="1773"/>
                  </a:lnTo>
                  <a:lnTo>
                    <a:pt x="261" y="1771"/>
                  </a:lnTo>
                  <a:lnTo>
                    <a:pt x="274" y="1768"/>
                  </a:lnTo>
                  <a:lnTo>
                    <a:pt x="285" y="1765"/>
                  </a:lnTo>
                  <a:lnTo>
                    <a:pt x="297" y="1759"/>
                  </a:lnTo>
                  <a:lnTo>
                    <a:pt x="308" y="1753"/>
                  </a:lnTo>
                  <a:lnTo>
                    <a:pt x="317" y="1746"/>
                  </a:lnTo>
                  <a:lnTo>
                    <a:pt x="326" y="1737"/>
                  </a:lnTo>
                  <a:lnTo>
                    <a:pt x="937" y="1126"/>
                  </a:lnTo>
                  <a:lnTo>
                    <a:pt x="1199" y="1386"/>
                  </a:lnTo>
                  <a:lnTo>
                    <a:pt x="1199" y="1386"/>
                  </a:lnTo>
                  <a:lnTo>
                    <a:pt x="1191" y="1409"/>
                  </a:lnTo>
                  <a:lnTo>
                    <a:pt x="1183" y="1434"/>
                  </a:lnTo>
                  <a:lnTo>
                    <a:pt x="1179" y="1457"/>
                  </a:lnTo>
                  <a:lnTo>
                    <a:pt x="1176" y="1480"/>
                  </a:lnTo>
                  <a:lnTo>
                    <a:pt x="1174" y="1505"/>
                  </a:lnTo>
                  <a:lnTo>
                    <a:pt x="1176" y="1530"/>
                  </a:lnTo>
                  <a:lnTo>
                    <a:pt x="1177" y="1553"/>
                  </a:lnTo>
                  <a:lnTo>
                    <a:pt x="1182" y="1578"/>
                  </a:lnTo>
                  <a:lnTo>
                    <a:pt x="1186" y="1601"/>
                  </a:lnTo>
                  <a:lnTo>
                    <a:pt x="1194" y="1624"/>
                  </a:lnTo>
                  <a:lnTo>
                    <a:pt x="1203" y="1647"/>
                  </a:lnTo>
                  <a:lnTo>
                    <a:pt x="1214" y="1669"/>
                  </a:lnTo>
                  <a:lnTo>
                    <a:pt x="1227" y="1691"/>
                  </a:lnTo>
                  <a:lnTo>
                    <a:pt x="1241" y="1712"/>
                  </a:lnTo>
                  <a:lnTo>
                    <a:pt x="1256" y="1732"/>
                  </a:lnTo>
                  <a:lnTo>
                    <a:pt x="1273" y="1751"/>
                  </a:lnTo>
                  <a:lnTo>
                    <a:pt x="1273" y="1751"/>
                  </a:lnTo>
                  <a:lnTo>
                    <a:pt x="1289" y="1765"/>
                  </a:lnTo>
                  <a:lnTo>
                    <a:pt x="1304" y="1777"/>
                  </a:lnTo>
                  <a:lnTo>
                    <a:pt x="1319" y="1790"/>
                  </a:lnTo>
                  <a:lnTo>
                    <a:pt x="1336" y="1801"/>
                  </a:lnTo>
                  <a:lnTo>
                    <a:pt x="1353" y="1810"/>
                  </a:lnTo>
                  <a:lnTo>
                    <a:pt x="1370" y="1819"/>
                  </a:lnTo>
                  <a:lnTo>
                    <a:pt x="1389" y="1827"/>
                  </a:lnTo>
                  <a:lnTo>
                    <a:pt x="1406" y="1833"/>
                  </a:lnTo>
                  <a:lnTo>
                    <a:pt x="1425" y="1838"/>
                  </a:lnTo>
                  <a:lnTo>
                    <a:pt x="1443" y="1842"/>
                  </a:lnTo>
                  <a:lnTo>
                    <a:pt x="1462" y="1845"/>
                  </a:lnTo>
                  <a:lnTo>
                    <a:pt x="1482" y="1848"/>
                  </a:lnTo>
                  <a:lnTo>
                    <a:pt x="1500" y="1848"/>
                  </a:lnTo>
                  <a:lnTo>
                    <a:pt x="1519" y="1850"/>
                  </a:lnTo>
                  <a:lnTo>
                    <a:pt x="1539" y="1848"/>
                  </a:lnTo>
                  <a:lnTo>
                    <a:pt x="1558" y="1847"/>
                  </a:lnTo>
                  <a:lnTo>
                    <a:pt x="1375" y="1664"/>
                  </a:lnTo>
                  <a:lnTo>
                    <a:pt x="1426" y="1476"/>
                  </a:lnTo>
                  <a:lnTo>
                    <a:pt x="1615" y="1426"/>
                  </a:lnTo>
                  <a:lnTo>
                    <a:pt x="1827" y="1638"/>
                  </a:lnTo>
                  <a:lnTo>
                    <a:pt x="1827" y="1638"/>
                  </a:lnTo>
                  <a:lnTo>
                    <a:pt x="1835" y="1615"/>
                  </a:lnTo>
                  <a:lnTo>
                    <a:pt x="1841" y="1590"/>
                  </a:lnTo>
                  <a:lnTo>
                    <a:pt x="1845" y="1567"/>
                  </a:lnTo>
                  <a:lnTo>
                    <a:pt x="1848" y="1542"/>
                  </a:lnTo>
                  <a:lnTo>
                    <a:pt x="1850" y="1519"/>
                  </a:lnTo>
                  <a:lnTo>
                    <a:pt x="1850" y="1494"/>
                  </a:lnTo>
                  <a:lnTo>
                    <a:pt x="1848" y="1471"/>
                  </a:lnTo>
                  <a:lnTo>
                    <a:pt x="1844" y="1446"/>
                  </a:lnTo>
                  <a:lnTo>
                    <a:pt x="1839" y="1423"/>
                  </a:lnTo>
                  <a:lnTo>
                    <a:pt x="1831" y="1400"/>
                  </a:lnTo>
                  <a:lnTo>
                    <a:pt x="1822" y="1377"/>
                  </a:lnTo>
                  <a:lnTo>
                    <a:pt x="1811" y="1353"/>
                  </a:lnTo>
                  <a:lnTo>
                    <a:pt x="1799" y="1332"/>
                  </a:lnTo>
                  <a:lnTo>
                    <a:pt x="1785" y="1312"/>
                  </a:lnTo>
                  <a:lnTo>
                    <a:pt x="1770" y="1292"/>
                  </a:lnTo>
                  <a:lnTo>
                    <a:pt x="1751" y="1273"/>
                  </a:lnTo>
                  <a:lnTo>
                    <a:pt x="1751" y="1273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E025FA16-257E-2172-07D0-02D16C1E7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613" y="1639193"/>
              <a:ext cx="319636" cy="325447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20" name="텍스트 개체 틀 3">
            <a:extLst>
              <a:ext uri="{FF2B5EF4-FFF2-40B4-BE49-F238E27FC236}">
                <a16:creationId xmlns:a16="http://schemas.microsoft.com/office/drawing/2014/main" id="{4C002A68-C7AB-CF23-9E24-783CFC1D7AF0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42260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기반 비전검사 자동화 설비 구축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D703A4C8-93D6-7F0F-7D5F-13E3F289614B}"/>
              </a:ext>
            </a:extLst>
          </p:cNvPr>
          <p:cNvGrpSpPr/>
          <p:nvPr/>
        </p:nvGrpSpPr>
        <p:grpSpPr>
          <a:xfrm>
            <a:off x="225425" y="2249488"/>
            <a:ext cx="3105944" cy="1568401"/>
            <a:chOff x="366757" y="2186660"/>
            <a:chExt cx="4381016" cy="2212271"/>
          </a:xfrm>
        </p:grpSpPr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BFC2AFA8-65D2-A6D7-9799-42A13E7CDE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757" y="2786833"/>
              <a:ext cx="2159713" cy="1313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화살표: 오른쪽 24">
              <a:extLst>
                <a:ext uri="{FF2B5EF4-FFF2-40B4-BE49-F238E27FC236}">
                  <a16:creationId xmlns:a16="http://schemas.microsoft.com/office/drawing/2014/main" id="{92979B44-ABF3-6589-97F6-522064A5CDB7}"/>
                </a:ext>
              </a:extLst>
            </p:cNvPr>
            <p:cNvSpPr/>
            <p:nvPr/>
          </p:nvSpPr>
          <p:spPr>
            <a:xfrm>
              <a:off x="2747196" y="3316847"/>
              <a:ext cx="1728192" cy="137344"/>
            </a:xfrm>
            <a:prstGeom prst="rightArrow">
              <a:avLst>
                <a:gd name="adj1" fmla="val 50000"/>
                <a:gd name="adj2" fmla="val 63870"/>
              </a:avLst>
            </a:prstGeom>
            <a:solidFill>
              <a:schemeClr val="bg1">
                <a:lumMod val="75000"/>
              </a:schemeClr>
            </a:solidFill>
            <a:ln>
              <a:noFill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sz="1100">
                <a:latin typeface="+mn-ea"/>
                <a:cs typeface="Arial" pitchFamily="34" charset="0"/>
              </a:endParaRPr>
            </a:p>
          </p:txBody>
        </p:sp>
        <p:pic>
          <p:nvPicPr>
            <p:cNvPr id="26" name="Picture 2" descr="Conveyor belt, manufacturing, package, packaging, product, production line">
              <a:extLst>
                <a:ext uri="{FF2B5EF4-FFF2-40B4-BE49-F238E27FC236}">
                  <a16:creationId xmlns:a16="http://schemas.microsoft.com/office/drawing/2014/main" id="{AFF5780B-2E8E-AE8A-7FA2-C861BD5A62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862181" y="2935876"/>
              <a:ext cx="446931" cy="446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Icon, photography, light, lamp, external, flash, cleary, photographer, camera">
              <a:extLst>
                <a:ext uri="{FF2B5EF4-FFF2-40B4-BE49-F238E27FC236}">
                  <a16:creationId xmlns:a16="http://schemas.microsoft.com/office/drawing/2014/main" id="{EDFCB5EE-884A-D896-390A-4FFAD55845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6853" y="2910108"/>
              <a:ext cx="334731" cy="334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8" descr="inspection, magnifier, magnifying, search, searching tool icon">
              <a:extLst>
                <a:ext uri="{FF2B5EF4-FFF2-40B4-BE49-F238E27FC236}">
                  <a16:creationId xmlns:a16="http://schemas.microsoft.com/office/drawing/2014/main" id="{6E4EF8D9-DF6C-4429-4E99-BE3F4200B7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707" y="3882484"/>
              <a:ext cx="228008" cy="228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10" descr="Automation, controller, industry, ladder, plc, scada, factory">
              <a:extLst>
                <a:ext uri="{FF2B5EF4-FFF2-40B4-BE49-F238E27FC236}">
                  <a16:creationId xmlns:a16="http://schemas.microsoft.com/office/drawing/2014/main" id="{A63DBE0A-4A6B-B169-AB95-AB538306D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0386" y="3866668"/>
              <a:ext cx="249828" cy="249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Conveyor belt, manufacturing, package, packaging, product, production line">
              <a:extLst>
                <a:ext uri="{FF2B5EF4-FFF2-40B4-BE49-F238E27FC236}">
                  <a16:creationId xmlns:a16="http://schemas.microsoft.com/office/drawing/2014/main" id="{43FE59B4-4010-AB38-E7B8-A05A22D977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212" y="2935876"/>
              <a:ext cx="446931" cy="446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69740CFF-1045-2F7F-48C8-A4CA2ED7C423}"/>
                </a:ext>
              </a:extLst>
            </p:cNvPr>
            <p:cNvGrpSpPr/>
            <p:nvPr/>
          </p:nvGrpSpPr>
          <p:grpSpPr>
            <a:xfrm>
              <a:off x="2433553" y="2186660"/>
              <a:ext cx="1233368" cy="562215"/>
              <a:chOff x="218444" y="2370821"/>
              <a:chExt cx="1059303" cy="562215"/>
            </a:xfrm>
          </p:grpSpPr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BC14E57F-DF5F-B265-3C28-AE2535E4AEA5}"/>
                  </a:ext>
                </a:extLst>
              </p:cNvPr>
              <p:cNvSpPr/>
              <p:nvPr/>
            </p:nvSpPr>
            <p:spPr>
              <a:xfrm>
                <a:off x="338793" y="2370821"/>
                <a:ext cx="809165" cy="539864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100">
                  <a:latin typeface="+mn-ea"/>
                  <a:cs typeface="Arial" pitchFamily="34" charset="0"/>
                </a:endParaRPr>
              </a:p>
            </p:txBody>
          </p:sp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2BD6DA0A-AF01-2AD1-EB13-F1ECEAC5CBA4}"/>
                  </a:ext>
                </a:extLst>
              </p:cNvPr>
              <p:cNvSpPr/>
              <p:nvPr/>
            </p:nvSpPr>
            <p:spPr>
              <a:xfrm>
                <a:off x="218444" y="2572890"/>
                <a:ext cx="1059303" cy="360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914400" fontAlgn="base">
                  <a:lnSpc>
                    <a:spcPct val="130000"/>
                  </a:lnSpc>
                  <a:spcBef>
                    <a:spcPts val="300"/>
                  </a:spcBef>
                  <a:buClr>
                    <a:srgbClr val="000000"/>
                  </a:buClr>
                  <a:tabLst>
                    <a:tab pos="85725" algn="l"/>
                  </a:tabLst>
                  <a:defRPr/>
                </a:pPr>
                <a:r>
                  <a:rPr kumimoji="1" lang="ko-KR" altLang="en-US" sz="900">
                    <a:solidFill>
                      <a:prstClr val="black"/>
                    </a:solidFill>
                    <a:latin typeface="+mn-ea"/>
                  </a:rPr>
                  <a:t>이송</a:t>
                </a:r>
                <a:r>
                  <a:rPr kumimoji="1" lang="en-US" altLang="ko-KR" sz="900">
                    <a:solidFill>
                      <a:prstClr val="black"/>
                    </a:solidFill>
                    <a:latin typeface="+mn-ea"/>
                  </a:rPr>
                  <a:t>/</a:t>
                </a:r>
                <a:r>
                  <a:rPr kumimoji="1" lang="ko-KR" altLang="en-US" sz="900">
                    <a:solidFill>
                      <a:prstClr val="black"/>
                    </a:solidFill>
                    <a:latin typeface="+mn-ea"/>
                  </a:rPr>
                  <a:t>조정</a:t>
                </a:r>
                <a:r>
                  <a:rPr kumimoji="1" lang="en-US" altLang="ko-KR" sz="900">
                    <a:solidFill>
                      <a:prstClr val="black"/>
                    </a:solidFill>
                    <a:latin typeface="+mn-ea"/>
                  </a:rPr>
                  <a:t>/</a:t>
                </a:r>
                <a:r>
                  <a:rPr kumimoji="1" lang="ko-KR" altLang="en-US" sz="900">
                    <a:solidFill>
                      <a:prstClr val="black"/>
                    </a:solidFill>
                    <a:latin typeface="+mn-ea"/>
                  </a:rPr>
                  <a:t>검사</a:t>
                </a:r>
                <a:endParaRPr kumimoji="1" lang="en-US" altLang="ko-KR" sz="9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DB757EC3-603D-192C-026D-3AB283E6EE47}"/>
                  </a:ext>
                </a:extLst>
              </p:cNvPr>
              <p:cNvSpPr/>
              <p:nvPr/>
            </p:nvSpPr>
            <p:spPr>
              <a:xfrm>
                <a:off x="336204" y="2370821"/>
                <a:ext cx="811756" cy="16577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050" b="1" kern="0" spc="-5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+mn-ea"/>
                  </a:rPr>
                  <a:t>기구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6AC7F6B5-EAA9-7A01-9BC7-08F6DF0C8416}"/>
                </a:ext>
              </a:extLst>
            </p:cNvPr>
            <p:cNvGrpSpPr/>
            <p:nvPr/>
          </p:nvGrpSpPr>
          <p:grpSpPr>
            <a:xfrm>
              <a:off x="3652793" y="2186660"/>
              <a:ext cx="1031075" cy="552138"/>
              <a:chOff x="312590" y="2370821"/>
              <a:chExt cx="885559" cy="552138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E376FDCB-4A25-AA72-545D-47126C1B0E93}"/>
                  </a:ext>
                </a:extLst>
              </p:cNvPr>
              <p:cNvSpPr/>
              <p:nvPr/>
            </p:nvSpPr>
            <p:spPr>
              <a:xfrm>
                <a:off x="338793" y="2370821"/>
                <a:ext cx="809165" cy="539864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wrap="none" rtlCol="0" anchor="ctr"/>
              <a:lstStyle/>
              <a:p>
                <a:pPr algn="ctr"/>
                <a:endParaRPr lang="ko-KR" altLang="en-US" sz="1100">
                  <a:latin typeface="+mn-ea"/>
                  <a:cs typeface="Arial" pitchFamily="34" charset="0"/>
                </a:endParaRP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ED1EFB40-0CE4-B73B-A24E-7ED9ED73FA66}"/>
                  </a:ext>
                </a:extLst>
              </p:cNvPr>
              <p:cNvSpPr/>
              <p:nvPr/>
            </p:nvSpPr>
            <p:spPr>
              <a:xfrm>
                <a:off x="312590" y="2562813"/>
                <a:ext cx="885559" cy="360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914400" fontAlgn="base">
                  <a:lnSpc>
                    <a:spcPct val="130000"/>
                  </a:lnSpc>
                  <a:spcBef>
                    <a:spcPts val="300"/>
                  </a:spcBef>
                  <a:buClr>
                    <a:srgbClr val="000000"/>
                  </a:buClr>
                  <a:tabLst>
                    <a:tab pos="85725" algn="l"/>
                  </a:tabLst>
                  <a:defRPr/>
                </a:pPr>
                <a:r>
                  <a:rPr kumimoji="1" lang="ko-KR" altLang="en-US" sz="900">
                    <a:solidFill>
                      <a:prstClr val="black"/>
                    </a:solidFill>
                    <a:latin typeface="+mn-ea"/>
                  </a:rPr>
                  <a:t>카메라</a:t>
                </a:r>
                <a:r>
                  <a:rPr kumimoji="1" lang="en-US" altLang="ko-KR" sz="900">
                    <a:solidFill>
                      <a:prstClr val="black"/>
                    </a:solidFill>
                    <a:latin typeface="+mn-ea"/>
                  </a:rPr>
                  <a:t>/</a:t>
                </a:r>
                <a:r>
                  <a:rPr kumimoji="1" lang="ko-KR" altLang="en-US" sz="900">
                    <a:solidFill>
                      <a:prstClr val="black"/>
                    </a:solidFill>
                    <a:latin typeface="+mn-ea"/>
                  </a:rPr>
                  <a:t>조명</a:t>
                </a:r>
                <a:endParaRPr kumimoji="1" lang="en-US" altLang="ko-KR" sz="900">
                  <a:solidFill>
                    <a:prstClr val="black"/>
                  </a:solidFill>
                  <a:latin typeface="+mn-ea"/>
                </a:endParaRPr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8BC774A5-2289-C78D-7927-1A8E4BF244B9}"/>
                  </a:ext>
                </a:extLst>
              </p:cNvPr>
              <p:cNvSpPr/>
              <p:nvPr/>
            </p:nvSpPr>
            <p:spPr>
              <a:xfrm>
                <a:off x="338792" y="2370821"/>
                <a:ext cx="809167" cy="16577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050" b="1" kern="0" spc="-5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+mn-ea"/>
                  </a:rPr>
                  <a:t>광학</a:t>
                </a:r>
              </a:p>
            </p:txBody>
          </p:sp>
        </p:grp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877A4A68-979D-FA3D-DA17-4D8CA79E6311}"/>
                </a:ext>
              </a:extLst>
            </p:cNvPr>
            <p:cNvSpPr/>
            <p:nvPr/>
          </p:nvSpPr>
          <p:spPr>
            <a:xfrm>
              <a:off x="2578226" y="3640402"/>
              <a:ext cx="942128" cy="687602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sz="1100">
                <a:latin typeface="+mn-ea"/>
                <a:cs typeface="Arial" pitchFamily="34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9A72167-FE50-5B93-5CAD-417B8E0FCB18}"/>
                </a:ext>
              </a:extLst>
            </p:cNvPr>
            <p:cNvSpPr/>
            <p:nvPr/>
          </p:nvSpPr>
          <p:spPr>
            <a:xfrm>
              <a:off x="2436911" y="4015279"/>
              <a:ext cx="1236044" cy="3601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base">
                <a:lnSpc>
                  <a:spcPct val="130000"/>
                </a:lnSpc>
                <a:spcBef>
                  <a:spcPts val="300"/>
                </a:spcBef>
                <a:buClr>
                  <a:srgbClr val="000000"/>
                </a:buClr>
                <a:tabLst>
                  <a:tab pos="85725" algn="l"/>
                </a:tabLst>
                <a:defRPr/>
              </a:pPr>
              <a:r>
                <a:rPr kumimoji="1" lang="ko-KR" altLang="en-US" sz="900">
                  <a:solidFill>
                    <a:prstClr val="black"/>
                  </a:solidFill>
                  <a:latin typeface="+mn-ea"/>
                </a:rPr>
                <a:t>공정 통합</a:t>
              </a:r>
              <a:r>
                <a:rPr kumimoji="1" lang="en-US" altLang="ko-KR" sz="900">
                  <a:solidFill>
                    <a:prstClr val="black"/>
                  </a:solidFill>
                  <a:latin typeface="+mn-ea"/>
                </a:rPr>
                <a:t>/PLC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CA06B5D9-84AA-CCC2-4439-BAAC2DC3A25C}"/>
                </a:ext>
              </a:extLst>
            </p:cNvPr>
            <p:cNvSpPr/>
            <p:nvPr/>
          </p:nvSpPr>
          <p:spPr>
            <a:xfrm>
              <a:off x="2578226" y="3640402"/>
              <a:ext cx="942130" cy="1657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spc="-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+mn-ea"/>
                </a:rPr>
                <a:t>제어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13D10DF2-C44B-9030-3265-C6BFFE227BC7}"/>
                </a:ext>
              </a:extLst>
            </p:cNvPr>
            <p:cNvSpPr/>
            <p:nvPr/>
          </p:nvSpPr>
          <p:spPr>
            <a:xfrm>
              <a:off x="3687847" y="3640402"/>
              <a:ext cx="942127" cy="687602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sz="1100">
                <a:latin typeface="+mn-ea"/>
                <a:cs typeface="Arial" pitchFamily="34" charset="0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CD69D723-256D-2312-8A58-C4B67300827F}"/>
                </a:ext>
              </a:extLst>
            </p:cNvPr>
            <p:cNvSpPr/>
            <p:nvPr/>
          </p:nvSpPr>
          <p:spPr>
            <a:xfrm>
              <a:off x="3635625" y="4038787"/>
              <a:ext cx="1112148" cy="3601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base">
                <a:lnSpc>
                  <a:spcPct val="130000"/>
                </a:lnSpc>
                <a:spcBef>
                  <a:spcPts val="300"/>
                </a:spcBef>
                <a:buClr>
                  <a:srgbClr val="000000"/>
                </a:buClr>
                <a:tabLst>
                  <a:tab pos="85725" algn="l"/>
                </a:tabLst>
                <a:defRPr/>
              </a:pPr>
              <a:r>
                <a:rPr kumimoji="1" lang="ko-KR" altLang="en-US" sz="900">
                  <a:solidFill>
                    <a:prstClr val="black"/>
                  </a:solidFill>
                  <a:latin typeface="+mn-ea"/>
                </a:rPr>
                <a:t>이미지 분석</a:t>
              </a:r>
              <a:endParaRPr kumimoji="1" lang="en-US" altLang="ko-KR" sz="90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A2289D54-F2E6-263F-2414-58ED63E93713}"/>
                </a:ext>
              </a:extLst>
            </p:cNvPr>
            <p:cNvSpPr/>
            <p:nvPr/>
          </p:nvSpPr>
          <p:spPr>
            <a:xfrm>
              <a:off x="3691744" y="3640402"/>
              <a:ext cx="938232" cy="1657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spc="-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+mn-ea"/>
                </a:rPr>
                <a:t>검사</a:t>
              </a:r>
              <a:r>
                <a:rPr kumimoji="1" lang="en-US" altLang="ko-KR" sz="1050" b="1" kern="0" spc="-5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+mn-ea"/>
                </a:rPr>
                <a:t>SW</a:t>
              </a:r>
              <a:endParaRPr kumimoji="1" lang="ko-KR" altLang="en-US" sz="105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+mn-ea"/>
              </a:endParaRPr>
            </a:p>
          </p:txBody>
        </p:sp>
        <p:sp>
          <p:nvSpPr>
            <p:cNvPr id="39" name="자유형: 도형 38">
              <a:extLst>
                <a:ext uri="{FF2B5EF4-FFF2-40B4-BE49-F238E27FC236}">
                  <a16:creationId xmlns:a16="http://schemas.microsoft.com/office/drawing/2014/main" id="{1D7B0888-96ED-7651-F485-49D13E47A3BB}"/>
                </a:ext>
              </a:extLst>
            </p:cNvPr>
            <p:cNvSpPr/>
            <p:nvPr/>
          </p:nvSpPr>
          <p:spPr>
            <a:xfrm>
              <a:off x="3214814" y="2720964"/>
              <a:ext cx="0" cy="190500"/>
            </a:xfrm>
            <a:custGeom>
              <a:avLst/>
              <a:gdLst>
                <a:gd name="connsiteX0" fmla="*/ 0 w 14287"/>
                <a:gd name="connsiteY0" fmla="*/ 0 h 190500"/>
                <a:gd name="connsiteX1" fmla="*/ 0 w 14287"/>
                <a:gd name="connsiteY1" fmla="*/ 0 h 190500"/>
                <a:gd name="connsiteX2" fmla="*/ 9525 w 14287"/>
                <a:gd name="connsiteY2" fmla="*/ 71438 h 190500"/>
                <a:gd name="connsiteX3" fmla="*/ 14287 w 14287"/>
                <a:gd name="connsiteY3" fmla="*/ 85725 h 190500"/>
                <a:gd name="connsiteX4" fmla="*/ 9525 w 14287"/>
                <a:gd name="connsiteY4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" h="190500">
                  <a:moveTo>
                    <a:pt x="0" y="0"/>
                  </a:moveTo>
                  <a:lnTo>
                    <a:pt x="0" y="0"/>
                  </a:lnTo>
                  <a:cubicBezTo>
                    <a:pt x="3175" y="23813"/>
                    <a:pt x="5576" y="47741"/>
                    <a:pt x="9525" y="71438"/>
                  </a:cubicBezTo>
                  <a:cubicBezTo>
                    <a:pt x="10350" y="76390"/>
                    <a:pt x="14287" y="80705"/>
                    <a:pt x="14287" y="85725"/>
                  </a:cubicBezTo>
                  <a:cubicBezTo>
                    <a:pt x="14287" y="120686"/>
                    <a:pt x="9525" y="190500"/>
                    <a:pt x="9525" y="190500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cxnSp>
          <p:nvCxnSpPr>
            <p:cNvPr id="40" name="연결선: 꺾임 39">
              <a:extLst>
                <a:ext uri="{FF2B5EF4-FFF2-40B4-BE49-F238E27FC236}">
                  <a16:creationId xmlns:a16="http://schemas.microsoft.com/office/drawing/2014/main" id="{4D488321-802D-AD16-60C6-1CB8DE8DB610}"/>
                </a:ext>
              </a:extLst>
            </p:cNvPr>
            <p:cNvCxnSpPr>
              <a:stCxn id="45" idx="1"/>
              <a:endCxn id="27" idx="0"/>
            </p:cNvCxnSpPr>
            <p:nvPr/>
          </p:nvCxnSpPr>
          <p:spPr>
            <a:xfrm rot="10800000" flipV="1">
              <a:off x="3594220" y="2456592"/>
              <a:ext cx="89081" cy="453516"/>
            </a:xfrm>
            <a:prstGeom prst="bentConnector2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자유형: 도형 40">
              <a:extLst>
                <a:ext uri="{FF2B5EF4-FFF2-40B4-BE49-F238E27FC236}">
                  <a16:creationId xmlns:a16="http://schemas.microsoft.com/office/drawing/2014/main" id="{FE37A260-58D0-9EA4-914F-A4A59C63F4B2}"/>
                </a:ext>
              </a:extLst>
            </p:cNvPr>
            <p:cNvSpPr/>
            <p:nvPr/>
          </p:nvSpPr>
          <p:spPr>
            <a:xfrm>
              <a:off x="3067176" y="3416289"/>
              <a:ext cx="425450" cy="228600"/>
            </a:xfrm>
            <a:custGeom>
              <a:avLst/>
              <a:gdLst>
                <a:gd name="connsiteX0" fmla="*/ 0 w 422275"/>
                <a:gd name="connsiteY0" fmla="*/ 228600 h 228600"/>
                <a:gd name="connsiteX1" fmla="*/ 0 w 422275"/>
                <a:gd name="connsiteY1" fmla="*/ 88900 h 228600"/>
                <a:gd name="connsiteX2" fmla="*/ 422275 w 422275"/>
                <a:gd name="connsiteY2" fmla="*/ 101600 h 228600"/>
                <a:gd name="connsiteX3" fmla="*/ 419100 w 422275"/>
                <a:gd name="connsiteY3" fmla="*/ 0 h 228600"/>
                <a:gd name="connsiteX0" fmla="*/ 3175 w 425450"/>
                <a:gd name="connsiteY0" fmla="*/ 228600 h 228600"/>
                <a:gd name="connsiteX1" fmla="*/ 0 w 425450"/>
                <a:gd name="connsiteY1" fmla="*/ 146050 h 228600"/>
                <a:gd name="connsiteX2" fmla="*/ 425450 w 425450"/>
                <a:gd name="connsiteY2" fmla="*/ 101600 h 228600"/>
                <a:gd name="connsiteX3" fmla="*/ 422275 w 425450"/>
                <a:gd name="connsiteY3" fmla="*/ 0 h 228600"/>
                <a:gd name="connsiteX0" fmla="*/ 3175 w 425450"/>
                <a:gd name="connsiteY0" fmla="*/ 228600 h 228600"/>
                <a:gd name="connsiteX1" fmla="*/ 0 w 425450"/>
                <a:gd name="connsiteY1" fmla="*/ 146050 h 228600"/>
                <a:gd name="connsiteX2" fmla="*/ 425450 w 425450"/>
                <a:gd name="connsiteY2" fmla="*/ 149225 h 228600"/>
                <a:gd name="connsiteX3" fmla="*/ 422275 w 425450"/>
                <a:gd name="connsiteY3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450" h="228600">
                  <a:moveTo>
                    <a:pt x="3175" y="228600"/>
                  </a:moveTo>
                  <a:lnTo>
                    <a:pt x="0" y="146050"/>
                  </a:lnTo>
                  <a:cubicBezTo>
                    <a:pt x="140758" y="150283"/>
                    <a:pt x="284692" y="144992"/>
                    <a:pt x="425450" y="149225"/>
                  </a:cubicBezTo>
                  <a:cubicBezTo>
                    <a:pt x="424392" y="115358"/>
                    <a:pt x="423333" y="33867"/>
                    <a:pt x="422275" y="0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42" name="자유형: 도형 41">
              <a:extLst>
                <a:ext uri="{FF2B5EF4-FFF2-40B4-BE49-F238E27FC236}">
                  <a16:creationId xmlns:a16="http://schemas.microsoft.com/office/drawing/2014/main" id="{54E96C30-D852-0E30-1E84-6A07138D0ECD}"/>
                </a:ext>
              </a:extLst>
            </p:cNvPr>
            <p:cNvSpPr/>
            <p:nvPr/>
          </p:nvSpPr>
          <p:spPr>
            <a:xfrm rot="10800000">
              <a:off x="4085646" y="3422589"/>
              <a:ext cx="0" cy="216000"/>
            </a:xfrm>
            <a:custGeom>
              <a:avLst/>
              <a:gdLst>
                <a:gd name="connsiteX0" fmla="*/ 0 w 14287"/>
                <a:gd name="connsiteY0" fmla="*/ 0 h 190500"/>
                <a:gd name="connsiteX1" fmla="*/ 0 w 14287"/>
                <a:gd name="connsiteY1" fmla="*/ 0 h 190500"/>
                <a:gd name="connsiteX2" fmla="*/ 9525 w 14287"/>
                <a:gd name="connsiteY2" fmla="*/ 71438 h 190500"/>
                <a:gd name="connsiteX3" fmla="*/ 14287 w 14287"/>
                <a:gd name="connsiteY3" fmla="*/ 85725 h 190500"/>
                <a:gd name="connsiteX4" fmla="*/ 9525 w 14287"/>
                <a:gd name="connsiteY4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" h="190500">
                  <a:moveTo>
                    <a:pt x="0" y="0"/>
                  </a:moveTo>
                  <a:lnTo>
                    <a:pt x="0" y="0"/>
                  </a:lnTo>
                  <a:cubicBezTo>
                    <a:pt x="3175" y="23813"/>
                    <a:pt x="5576" y="47741"/>
                    <a:pt x="9525" y="71438"/>
                  </a:cubicBezTo>
                  <a:cubicBezTo>
                    <a:pt x="10350" y="76390"/>
                    <a:pt x="14287" y="80705"/>
                    <a:pt x="14287" y="85725"/>
                  </a:cubicBezTo>
                  <a:cubicBezTo>
                    <a:pt x="14287" y="120686"/>
                    <a:pt x="9525" y="190500"/>
                    <a:pt x="9525" y="190500"/>
                  </a:cubicBez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+mn-ea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C7C9D688-4F4E-7D06-C9ED-CB3D645DFCF1}"/>
                </a:ext>
              </a:extLst>
            </p:cNvPr>
            <p:cNvSpPr/>
            <p:nvPr/>
          </p:nvSpPr>
          <p:spPr>
            <a:xfrm>
              <a:off x="1043470" y="2294825"/>
              <a:ext cx="881468" cy="27953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u="sng" kern="0">
                  <a:solidFill>
                    <a:prstClr val="black"/>
                  </a:solidFill>
                  <a:latin typeface="+mn-ea"/>
                </a:rPr>
                <a:t>비전 검사</a:t>
              </a:r>
              <a:endParaRPr kumimoji="1" lang="ko-KR" altLang="en-US" sz="1200" b="1" i="0" u="sng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pic>
          <p:nvPicPr>
            <p:cNvPr id="44" name="Picture 2" descr="Conveyor belt, manufacturing, package, packaging, product, production line">
              <a:extLst>
                <a:ext uri="{FF2B5EF4-FFF2-40B4-BE49-F238E27FC236}">
                  <a16:creationId xmlns:a16="http://schemas.microsoft.com/office/drawing/2014/main" id="{D99709DA-953D-182B-A63C-F492EF24DE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6" t="39021" r="57420" b="30249"/>
            <a:stretch/>
          </p:blipFill>
          <p:spPr bwMode="auto">
            <a:xfrm>
              <a:off x="3498355" y="3218707"/>
              <a:ext cx="162608" cy="137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" name="텍스트 개체 틀 4">
            <a:extLst>
              <a:ext uri="{FF2B5EF4-FFF2-40B4-BE49-F238E27FC236}">
                <a16:creationId xmlns:a16="http://schemas.microsoft.com/office/drawing/2014/main" id="{CE66ED22-AE07-6760-D6EA-E7C4A4FA8339}"/>
              </a:ext>
            </a:extLst>
          </p:cNvPr>
          <p:cNvSpPr txBox="1">
            <a:spLocks/>
          </p:cNvSpPr>
          <p:nvPr/>
        </p:nvSpPr>
        <p:spPr>
          <a:xfrm>
            <a:off x="350838" y="4214452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투입</a:t>
            </a:r>
            <a:r>
              <a:rPr kumimoji="1" lang="en-US" altLang="ko-KR" sz="1100" b="1"/>
              <a:t>·</a:t>
            </a:r>
            <a:r>
              <a:rPr kumimoji="1" lang="ko-KR" altLang="en-US" sz="1100" b="1" err="1"/>
              <a:t>취출</a:t>
            </a:r>
            <a:r>
              <a:rPr kumimoji="1" lang="ko-KR" altLang="en-US" sz="1100" b="1"/>
              <a:t> 공정의 자동화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원자재 투입부터 가공 </a:t>
            </a:r>
            <a:r>
              <a:rPr kumimoji="1" lang="ko-KR" altLang="en-US" sz="1100" err="1"/>
              <a:t>완료품</a:t>
            </a:r>
            <a:r>
              <a:rPr kumimoji="1" lang="ko-KR" altLang="en-US" sz="1100"/>
              <a:t> </a:t>
            </a:r>
            <a:r>
              <a:rPr kumimoji="1" lang="ko-KR" altLang="en-US" sz="1100" err="1"/>
              <a:t>취출까지</a:t>
            </a:r>
            <a:r>
              <a:rPr kumimoji="1" lang="ko-KR" altLang="en-US" sz="1100"/>
              <a:t> 반복 작업을 자동화합니다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제품 손상</a:t>
            </a:r>
            <a:r>
              <a:rPr kumimoji="1" lang="en-US" altLang="ko-KR" sz="1100" b="1"/>
              <a:t>,</a:t>
            </a:r>
            <a:r>
              <a:rPr kumimoji="1" lang="ko-KR" altLang="en-US" sz="1100" b="1"/>
              <a:t>작업 오류 최소화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정렬</a:t>
            </a:r>
            <a:r>
              <a:rPr kumimoji="1" lang="en-US" altLang="ko-KR" sz="1100"/>
              <a:t>·</a:t>
            </a:r>
            <a:r>
              <a:rPr kumimoji="1" lang="ko-KR" altLang="en-US" sz="1100"/>
              <a:t>그립</a:t>
            </a:r>
            <a:r>
              <a:rPr kumimoji="1" lang="en-US" altLang="ko-KR" sz="1100"/>
              <a:t>·</a:t>
            </a:r>
            <a:r>
              <a:rPr kumimoji="1" lang="ko-KR" altLang="en-US" sz="1100"/>
              <a:t>이송 조건을 표준화 하여 낙하</a:t>
            </a:r>
            <a:r>
              <a:rPr kumimoji="1" lang="en-US" altLang="ko-KR" sz="1100"/>
              <a:t>, </a:t>
            </a:r>
            <a:r>
              <a:rPr kumimoji="1" lang="ko-KR" altLang="en-US" sz="1100"/>
              <a:t>충돌</a:t>
            </a:r>
            <a:r>
              <a:rPr kumimoji="1" lang="en-US" altLang="ko-KR" sz="1100"/>
              <a:t>, </a:t>
            </a:r>
            <a:r>
              <a:rPr kumimoji="1" lang="ko-KR" altLang="en-US" sz="1100" err="1"/>
              <a:t>오투입을</a:t>
            </a:r>
            <a:r>
              <a:rPr kumimoji="1" lang="ko-KR" altLang="en-US" sz="1100"/>
              <a:t> 방지합니다</a:t>
            </a:r>
            <a:r>
              <a:rPr kumimoji="1" lang="en-US" altLang="ko-KR" sz="1100"/>
              <a:t>.</a:t>
            </a:r>
            <a:endParaRPr kumimoji="1" lang="ko-KR" altLang="en-US" sz="1100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생산성</a:t>
            </a:r>
            <a:r>
              <a:rPr kumimoji="1" lang="en-US" altLang="ko-KR" sz="1100" b="1"/>
              <a:t>/</a:t>
            </a:r>
            <a:r>
              <a:rPr kumimoji="1" lang="ko-KR" altLang="en-US" sz="1100" b="1"/>
              <a:t>작업 안정성 향상</a:t>
            </a:r>
            <a:endParaRPr kumimoji="1" lang="en-US" altLang="ko-KR" sz="1100" b="1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인건비 절감과 작업자 의존도를 낮추고 일정한 </a:t>
            </a:r>
            <a:r>
              <a:rPr kumimoji="1" lang="en-US" altLang="ko-KR" sz="1100"/>
              <a:t>Cycle Time</a:t>
            </a:r>
            <a:r>
              <a:rPr kumimoji="1" lang="ko-KR" altLang="en-US" sz="1100"/>
              <a:t>으로 연속 생산을 실현합니다</a:t>
            </a:r>
            <a:r>
              <a:rPr kumimoji="1" lang="en-US" altLang="ko-KR" sz="1100"/>
              <a:t>.</a:t>
            </a:r>
            <a:endParaRPr kumimoji="1" lang="ko-KR" altLang="en-US" sz="1100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sp>
        <p:nvSpPr>
          <p:cNvPr id="52" name="텍스트 개체 틀 6">
            <a:extLst>
              <a:ext uri="{FF2B5EF4-FFF2-40B4-BE49-F238E27FC236}">
                <a16:creationId xmlns:a16="http://schemas.microsoft.com/office/drawing/2014/main" id="{A22F4DDA-5598-953A-0B33-3AC69BBD47B7}"/>
              </a:ext>
            </a:extLst>
          </p:cNvPr>
          <p:cNvSpPr txBox="1">
            <a:spLocks/>
          </p:cNvSpPr>
          <p:nvPr/>
        </p:nvSpPr>
        <p:spPr>
          <a:xfrm>
            <a:off x="350837" y="3936909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53" name="텍스트 개체 틀 7">
            <a:extLst>
              <a:ext uri="{FF2B5EF4-FFF2-40B4-BE49-F238E27FC236}">
                <a16:creationId xmlns:a16="http://schemas.microsoft.com/office/drawing/2014/main" id="{09FF0010-4A96-7A28-CC97-93A4ABB495B8}"/>
              </a:ext>
            </a:extLst>
          </p:cNvPr>
          <p:cNvSpPr txBox="1">
            <a:spLocks/>
          </p:cNvSpPr>
          <p:nvPr/>
        </p:nvSpPr>
        <p:spPr>
          <a:xfrm>
            <a:off x="3539273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54" name="텍스트 개체 틀 7">
            <a:extLst>
              <a:ext uri="{FF2B5EF4-FFF2-40B4-BE49-F238E27FC236}">
                <a16:creationId xmlns:a16="http://schemas.microsoft.com/office/drawing/2014/main" id="{23DA0BFE-D105-DA57-C732-289471A9826D}"/>
              </a:ext>
            </a:extLst>
          </p:cNvPr>
          <p:cNvSpPr txBox="1">
            <a:spLocks/>
          </p:cNvSpPr>
          <p:nvPr/>
        </p:nvSpPr>
        <p:spPr>
          <a:xfrm>
            <a:off x="3539273" y="2132506"/>
            <a:ext cx="2952671" cy="315577"/>
          </a:xfrm>
          <a:prstGeom prst="rect">
            <a:avLst/>
          </a:prstGeom>
        </p:spPr>
        <p:txBody>
          <a:bodyPr>
            <a:noAutofit/>
          </a:bodyPr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57" name="텍스트 개체 틀 5">
            <a:extLst>
              <a:ext uri="{FF2B5EF4-FFF2-40B4-BE49-F238E27FC236}">
                <a16:creationId xmlns:a16="http://schemas.microsoft.com/office/drawing/2014/main" id="{9ADB6688-1DFC-AFFC-ACD2-55DAD76160A0}"/>
              </a:ext>
            </a:extLst>
          </p:cNvPr>
          <p:cNvSpPr txBox="1">
            <a:spLocks/>
          </p:cNvSpPr>
          <p:nvPr/>
        </p:nvSpPr>
        <p:spPr>
          <a:xfrm>
            <a:off x="3536959" y="1534351"/>
            <a:ext cx="3213091" cy="44208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  <a:r>
              <a:rPr lang="ko-KR" altLang="en-US" sz="1100">
                <a:solidFill>
                  <a:schemeClr val="tx1"/>
                </a:solidFill>
              </a:rPr>
              <a:t> 반도체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방산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기계 등 제조 산업 전반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  <a:r>
              <a:rPr kumimoji="1" lang="ko-KR" altLang="en-US" sz="1100" spc="-25">
                <a:solidFill>
                  <a:schemeClr val="tx1"/>
                </a:solidFill>
              </a:rPr>
              <a:t>검사 자동화 투자 방향을 검토하는 기업</a:t>
            </a: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73" name="Freeform 32">
            <a:extLst>
              <a:ext uri="{FF2B5EF4-FFF2-40B4-BE49-F238E27FC236}">
                <a16:creationId xmlns:a16="http://schemas.microsoft.com/office/drawing/2014/main" id="{4DE4D855-A6FF-4122-F278-1396061AEF63}"/>
              </a:ext>
            </a:extLst>
          </p:cNvPr>
          <p:cNvSpPr>
            <a:spLocks/>
          </p:cNvSpPr>
          <p:nvPr/>
        </p:nvSpPr>
        <p:spPr bwMode="auto">
          <a:xfrm>
            <a:off x="6070668" y="4383225"/>
            <a:ext cx="319636" cy="325447"/>
          </a:xfrm>
          <a:custGeom>
            <a:avLst/>
            <a:gdLst>
              <a:gd name="T0" fmla="*/ 504 w 825"/>
              <a:gd name="T1" fmla="*/ 517 h 840"/>
              <a:gd name="T2" fmla="*/ 532 w 825"/>
              <a:gd name="T3" fmla="*/ 493 h 840"/>
              <a:gd name="T4" fmla="*/ 570 w 825"/>
              <a:gd name="T5" fmla="*/ 447 h 840"/>
              <a:gd name="T6" fmla="*/ 596 w 825"/>
              <a:gd name="T7" fmla="*/ 387 h 840"/>
              <a:gd name="T8" fmla="*/ 612 w 825"/>
              <a:gd name="T9" fmla="*/ 385 h 840"/>
              <a:gd name="T10" fmla="*/ 634 w 825"/>
              <a:gd name="T11" fmla="*/ 370 h 840"/>
              <a:gd name="T12" fmla="*/ 649 w 825"/>
              <a:gd name="T13" fmla="*/ 339 h 840"/>
              <a:gd name="T14" fmla="*/ 651 w 825"/>
              <a:gd name="T15" fmla="*/ 315 h 840"/>
              <a:gd name="T16" fmla="*/ 642 w 825"/>
              <a:gd name="T17" fmla="*/ 284 h 840"/>
              <a:gd name="T18" fmla="*/ 623 w 825"/>
              <a:gd name="T19" fmla="*/ 268 h 840"/>
              <a:gd name="T20" fmla="*/ 616 w 825"/>
              <a:gd name="T21" fmla="*/ 268 h 840"/>
              <a:gd name="T22" fmla="*/ 625 w 825"/>
              <a:gd name="T23" fmla="*/ 191 h 840"/>
              <a:gd name="T24" fmla="*/ 609 w 825"/>
              <a:gd name="T25" fmla="*/ 114 h 840"/>
              <a:gd name="T26" fmla="*/ 587 w 825"/>
              <a:gd name="T27" fmla="*/ 73 h 840"/>
              <a:gd name="T28" fmla="*/ 546 w 825"/>
              <a:gd name="T29" fmla="*/ 38 h 840"/>
              <a:gd name="T30" fmla="*/ 495 w 825"/>
              <a:gd name="T31" fmla="*/ 13 h 840"/>
              <a:gd name="T32" fmla="*/ 440 w 825"/>
              <a:gd name="T33" fmla="*/ 0 h 840"/>
              <a:gd name="T34" fmla="*/ 389 w 825"/>
              <a:gd name="T35" fmla="*/ 2 h 840"/>
              <a:gd name="T36" fmla="*/ 345 w 825"/>
              <a:gd name="T37" fmla="*/ 18 h 840"/>
              <a:gd name="T38" fmla="*/ 323 w 825"/>
              <a:gd name="T39" fmla="*/ 35 h 840"/>
              <a:gd name="T40" fmla="*/ 306 w 825"/>
              <a:gd name="T41" fmla="*/ 70 h 840"/>
              <a:gd name="T42" fmla="*/ 271 w 825"/>
              <a:gd name="T43" fmla="*/ 81 h 840"/>
              <a:gd name="T44" fmla="*/ 227 w 825"/>
              <a:gd name="T45" fmla="*/ 117 h 840"/>
              <a:gd name="T46" fmla="*/ 198 w 825"/>
              <a:gd name="T47" fmla="*/ 169 h 840"/>
              <a:gd name="T48" fmla="*/ 191 w 825"/>
              <a:gd name="T49" fmla="*/ 213 h 840"/>
              <a:gd name="T50" fmla="*/ 200 w 825"/>
              <a:gd name="T51" fmla="*/ 271 h 840"/>
              <a:gd name="T52" fmla="*/ 180 w 825"/>
              <a:gd name="T53" fmla="*/ 286 h 840"/>
              <a:gd name="T54" fmla="*/ 174 w 825"/>
              <a:gd name="T55" fmla="*/ 315 h 840"/>
              <a:gd name="T56" fmla="*/ 176 w 825"/>
              <a:gd name="T57" fmla="*/ 339 h 840"/>
              <a:gd name="T58" fmla="*/ 191 w 825"/>
              <a:gd name="T59" fmla="*/ 370 h 840"/>
              <a:gd name="T60" fmla="*/ 213 w 825"/>
              <a:gd name="T61" fmla="*/ 385 h 840"/>
              <a:gd name="T62" fmla="*/ 229 w 825"/>
              <a:gd name="T63" fmla="*/ 387 h 840"/>
              <a:gd name="T64" fmla="*/ 253 w 825"/>
              <a:gd name="T65" fmla="*/ 447 h 840"/>
              <a:gd name="T66" fmla="*/ 290 w 825"/>
              <a:gd name="T67" fmla="*/ 493 h 840"/>
              <a:gd name="T68" fmla="*/ 321 w 825"/>
              <a:gd name="T69" fmla="*/ 596 h 840"/>
              <a:gd name="T70" fmla="*/ 128 w 825"/>
              <a:gd name="T71" fmla="*/ 656 h 840"/>
              <a:gd name="T72" fmla="*/ 59 w 825"/>
              <a:gd name="T73" fmla="*/ 697 h 840"/>
              <a:gd name="T74" fmla="*/ 11 w 825"/>
              <a:gd name="T75" fmla="*/ 777 h 840"/>
              <a:gd name="T76" fmla="*/ 0 w 825"/>
              <a:gd name="T77" fmla="*/ 840 h 840"/>
              <a:gd name="T78" fmla="*/ 823 w 825"/>
              <a:gd name="T79" fmla="*/ 825 h 840"/>
              <a:gd name="T80" fmla="*/ 801 w 825"/>
              <a:gd name="T81" fmla="*/ 748 h 840"/>
              <a:gd name="T82" fmla="*/ 739 w 825"/>
              <a:gd name="T83" fmla="*/ 678 h 840"/>
              <a:gd name="T84" fmla="*/ 682 w 825"/>
              <a:gd name="T85" fmla="*/ 649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5" h="840">
                <a:moveTo>
                  <a:pt x="682" y="649"/>
                </a:moveTo>
                <a:lnTo>
                  <a:pt x="504" y="596"/>
                </a:lnTo>
                <a:lnTo>
                  <a:pt x="504" y="517"/>
                </a:lnTo>
                <a:lnTo>
                  <a:pt x="504" y="517"/>
                </a:lnTo>
                <a:lnTo>
                  <a:pt x="519" y="506"/>
                </a:lnTo>
                <a:lnTo>
                  <a:pt x="532" y="493"/>
                </a:lnTo>
                <a:lnTo>
                  <a:pt x="548" y="480"/>
                </a:lnTo>
                <a:lnTo>
                  <a:pt x="559" y="464"/>
                </a:lnTo>
                <a:lnTo>
                  <a:pt x="570" y="447"/>
                </a:lnTo>
                <a:lnTo>
                  <a:pt x="581" y="427"/>
                </a:lnTo>
                <a:lnTo>
                  <a:pt x="590" y="409"/>
                </a:lnTo>
                <a:lnTo>
                  <a:pt x="596" y="387"/>
                </a:lnTo>
                <a:lnTo>
                  <a:pt x="596" y="387"/>
                </a:lnTo>
                <a:lnTo>
                  <a:pt x="603" y="387"/>
                </a:lnTo>
                <a:lnTo>
                  <a:pt x="612" y="385"/>
                </a:lnTo>
                <a:lnTo>
                  <a:pt x="620" y="383"/>
                </a:lnTo>
                <a:lnTo>
                  <a:pt x="627" y="376"/>
                </a:lnTo>
                <a:lnTo>
                  <a:pt x="634" y="370"/>
                </a:lnTo>
                <a:lnTo>
                  <a:pt x="640" y="361"/>
                </a:lnTo>
                <a:lnTo>
                  <a:pt x="645" y="350"/>
                </a:lnTo>
                <a:lnTo>
                  <a:pt x="649" y="339"/>
                </a:lnTo>
                <a:lnTo>
                  <a:pt x="649" y="339"/>
                </a:lnTo>
                <a:lnTo>
                  <a:pt x="649" y="326"/>
                </a:lnTo>
                <a:lnTo>
                  <a:pt x="651" y="315"/>
                </a:lnTo>
                <a:lnTo>
                  <a:pt x="649" y="304"/>
                </a:lnTo>
                <a:lnTo>
                  <a:pt x="647" y="293"/>
                </a:lnTo>
                <a:lnTo>
                  <a:pt x="642" y="284"/>
                </a:lnTo>
                <a:lnTo>
                  <a:pt x="638" y="277"/>
                </a:lnTo>
                <a:lnTo>
                  <a:pt x="631" y="273"/>
                </a:lnTo>
                <a:lnTo>
                  <a:pt x="623" y="268"/>
                </a:lnTo>
                <a:lnTo>
                  <a:pt x="623" y="268"/>
                </a:lnTo>
                <a:lnTo>
                  <a:pt x="616" y="268"/>
                </a:lnTo>
                <a:lnTo>
                  <a:pt x="616" y="268"/>
                </a:lnTo>
                <a:lnTo>
                  <a:pt x="623" y="244"/>
                </a:lnTo>
                <a:lnTo>
                  <a:pt x="625" y="218"/>
                </a:lnTo>
                <a:lnTo>
                  <a:pt x="625" y="191"/>
                </a:lnTo>
                <a:lnTo>
                  <a:pt x="623" y="165"/>
                </a:lnTo>
                <a:lnTo>
                  <a:pt x="618" y="139"/>
                </a:lnTo>
                <a:lnTo>
                  <a:pt x="609" y="114"/>
                </a:lnTo>
                <a:lnTo>
                  <a:pt x="601" y="92"/>
                </a:lnTo>
                <a:lnTo>
                  <a:pt x="587" y="73"/>
                </a:lnTo>
                <a:lnTo>
                  <a:pt x="587" y="73"/>
                </a:lnTo>
                <a:lnTo>
                  <a:pt x="574" y="59"/>
                </a:lnTo>
                <a:lnTo>
                  <a:pt x="559" y="49"/>
                </a:lnTo>
                <a:lnTo>
                  <a:pt x="546" y="38"/>
                </a:lnTo>
                <a:lnTo>
                  <a:pt x="528" y="29"/>
                </a:lnTo>
                <a:lnTo>
                  <a:pt x="510" y="20"/>
                </a:lnTo>
                <a:lnTo>
                  <a:pt x="495" y="13"/>
                </a:lnTo>
                <a:lnTo>
                  <a:pt x="475" y="7"/>
                </a:lnTo>
                <a:lnTo>
                  <a:pt x="458" y="2"/>
                </a:lnTo>
                <a:lnTo>
                  <a:pt x="440" y="0"/>
                </a:lnTo>
                <a:lnTo>
                  <a:pt x="422" y="0"/>
                </a:lnTo>
                <a:lnTo>
                  <a:pt x="405" y="0"/>
                </a:lnTo>
                <a:lnTo>
                  <a:pt x="389" y="2"/>
                </a:lnTo>
                <a:lnTo>
                  <a:pt x="374" y="7"/>
                </a:lnTo>
                <a:lnTo>
                  <a:pt x="359" y="11"/>
                </a:lnTo>
                <a:lnTo>
                  <a:pt x="345" y="18"/>
                </a:lnTo>
                <a:lnTo>
                  <a:pt x="332" y="27"/>
                </a:lnTo>
                <a:lnTo>
                  <a:pt x="332" y="27"/>
                </a:lnTo>
                <a:lnTo>
                  <a:pt x="323" y="35"/>
                </a:lnTo>
                <a:lnTo>
                  <a:pt x="317" y="46"/>
                </a:lnTo>
                <a:lnTo>
                  <a:pt x="310" y="57"/>
                </a:lnTo>
                <a:lnTo>
                  <a:pt x="306" y="70"/>
                </a:lnTo>
                <a:lnTo>
                  <a:pt x="306" y="70"/>
                </a:lnTo>
                <a:lnTo>
                  <a:pt x="288" y="75"/>
                </a:lnTo>
                <a:lnTo>
                  <a:pt x="271" y="81"/>
                </a:lnTo>
                <a:lnTo>
                  <a:pt x="255" y="90"/>
                </a:lnTo>
                <a:lnTo>
                  <a:pt x="240" y="101"/>
                </a:lnTo>
                <a:lnTo>
                  <a:pt x="227" y="117"/>
                </a:lnTo>
                <a:lnTo>
                  <a:pt x="216" y="132"/>
                </a:lnTo>
                <a:lnTo>
                  <a:pt x="205" y="150"/>
                </a:lnTo>
                <a:lnTo>
                  <a:pt x="198" y="169"/>
                </a:lnTo>
                <a:lnTo>
                  <a:pt x="198" y="169"/>
                </a:lnTo>
                <a:lnTo>
                  <a:pt x="194" y="189"/>
                </a:lnTo>
                <a:lnTo>
                  <a:pt x="191" y="213"/>
                </a:lnTo>
                <a:lnTo>
                  <a:pt x="196" y="240"/>
                </a:lnTo>
                <a:lnTo>
                  <a:pt x="200" y="271"/>
                </a:lnTo>
                <a:lnTo>
                  <a:pt x="200" y="271"/>
                </a:lnTo>
                <a:lnTo>
                  <a:pt x="194" y="273"/>
                </a:lnTo>
                <a:lnTo>
                  <a:pt x="187" y="279"/>
                </a:lnTo>
                <a:lnTo>
                  <a:pt x="180" y="286"/>
                </a:lnTo>
                <a:lnTo>
                  <a:pt x="178" y="295"/>
                </a:lnTo>
                <a:lnTo>
                  <a:pt x="174" y="304"/>
                </a:lnTo>
                <a:lnTo>
                  <a:pt x="174" y="315"/>
                </a:lnTo>
                <a:lnTo>
                  <a:pt x="174" y="326"/>
                </a:lnTo>
                <a:lnTo>
                  <a:pt x="176" y="339"/>
                </a:lnTo>
                <a:lnTo>
                  <a:pt x="176" y="339"/>
                </a:lnTo>
                <a:lnTo>
                  <a:pt x="180" y="350"/>
                </a:lnTo>
                <a:lnTo>
                  <a:pt x="185" y="361"/>
                </a:lnTo>
                <a:lnTo>
                  <a:pt x="191" y="370"/>
                </a:lnTo>
                <a:lnTo>
                  <a:pt x="198" y="376"/>
                </a:lnTo>
                <a:lnTo>
                  <a:pt x="205" y="383"/>
                </a:lnTo>
                <a:lnTo>
                  <a:pt x="213" y="385"/>
                </a:lnTo>
                <a:lnTo>
                  <a:pt x="220" y="387"/>
                </a:lnTo>
                <a:lnTo>
                  <a:pt x="229" y="387"/>
                </a:lnTo>
                <a:lnTo>
                  <a:pt x="229" y="387"/>
                </a:lnTo>
                <a:lnTo>
                  <a:pt x="235" y="409"/>
                </a:lnTo>
                <a:lnTo>
                  <a:pt x="244" y="427"/>
                </a:lnTo>
                <a:lnTo>
                  <a:pt x="253" y="447"/>
                </a:lnTo>
                <a:lnTo>
                  <a:pt x="264" y="464"/>
                </a:lnTo>
                <a:lnTo>
                  <a:pt x="277" y="480"/>
                </a:lnTo>
                <a:lnTo>
                  <a:pt x="290" y="493"/>
                </a:lnTo>
                <a:lnTo>
                  <a:pt x="306" y="506"/>
                </a:lnTo>
                <a:lnTo>
                  <a:pt x="321" y="517"/>
                </a:lnTo>
                <a:lnTo>
                  <a:pt x="321" y="596"/>
                </a:lnTo>
                <a:lnTo>
                  <a:pt x="143" y="649"/>
                </a:lnTo>
                <a:lnTo>
                  <a:pt x="143" y="649"/>
                </a:lnTo>
                <a:lnTo>
                  <a:pt x="128" y="656"/>
                </a:lnTo>
                <a:lnTo>
                  <a:pt x="112" y="662"/>
                </a:lnTo>
                <a:lnTo>
                  <a:pt x="86" y="678"/>
                </a:lnTo>
                <a:lnTo>
                  <a:pt x="59" y="697"/>
                </a:lnTo>
                <a:lnTo>
                  <a:pt x="40" y="722"/>
                </a:lnTo>
                <a:lnTo>
                  <a:pt x="22" y="748"/>
                </a:lnTo>
                <a:lnTo>
                  <a:pt x="11" y="777"/>
                </a:lnTo>
                <a:lnTo>
                  <a:pt x="2" y="807"/>
                </a:lnTo>
                <a:lnTo>
                  <a:pt x="0" y="825"/>
                </a:lnTo>
                <a:lnTo>
                  <a:pt x="0" y="840"/>
                </a:lnTo>
                <a:lnTo>
                  <a:pt x="825" y="840"/>
                </a:lnTo>
                <a:lnTo>
                  <a:pt x="825" y="840"/>
                </a:lnTo>
                <a:lnTo>
                  <a:pt x="823" y="825"/>
                </a:lnTo>
                <a:lnTo>
                  <a:pt x="821" y="807"/>
                </a:lnTo>
                <a:lnTo>
                  <a:pt x="814" y="777"/>
                </a:lnTo>
                <a:lnTo>
                  <a:pt x="801" y="748"/>
                </a:lnTo>
                <a:lnTo>
                  <a:pt x="785" y="722"/>
                </a:lnTo>
                <a:lnTo>
                  <a:pt x="763" y="697"/>
                </a:lnTo>
                <a:lnTo>
                  <a:pt x="739" y="678"/>
                </a:lnTo>
                <a:lnTo>
                  <a:pt x="713" y="662"/>
                </a:lnTo>
                <a:lnTo>
                  <a:pt x="697" y="656"/>
                </a:lnTo>
                <a:lnTo>
                  <a:pt x="682" y="649"/>
                </a:lnTo>
                <a:lnTo>
                  <a:pt x="682" y="649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r>
              <a:rPr lang="en-US" altLang="ko-KR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rPr>
              <a:t> </a:t>
            </a:r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74" name="말풍선: 모서리가 둥근 사각형 73">
            <a:extLst>
              <a:ext uri="{FF2B5EF4-FFF2-40B4-BE49-F238E27FC236}">
                <a16:creationId xmlns:a16="http://schemas.microsoft.com/office/drawing/2014/main" id="{4DE336F6-841D-9012-3838-ECCE1A946438}"/>
              </a:ext>
            </a:extLst>
          </p:cNvPr>
          <p:cNvSpPr/>
          <p:nvPr/>
        </p:nvSpPr>
        <p:spPr>
          <a:xfrm>
            <a:off x="4118111" y="3820451"/>
            <a:ext cx="2384607" cy="416188"/>
          </a:xfrm>
          <a:prstGeom prst="wedgeRoundRectCallout">
            <a:avLst>
              <a:gd name="adj1" fmla="val -55538"/>
              <a:gd name="adj2" fmla="val 31539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제품 투입과 </a:t>
            </a:r>
            <a:r>
              <a:rPr lang="ko-KR" altLang="en-US" sz="1000" err="1">
                <a:solidFill>
                  <a:srgbClr val="FFFFFF"/>
                </a:solidFill>
                <a:sym typeface="맑은 고딕"/>
              </a:rPr>
              <a:t>취출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 속도가 </a:t>
            </a:r>
            <a:r>
              <a:rPr lang="ko-KR" altLang="en-US" sz="1000" err="1">
                <a:solidFill>
                  <a:srgbClr val="FFFFFF"/>
                </a:solidFill>
                <a:sym typeface="맑은 고딕"/>
              </a:rPr>
              <a:t>일정해져서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 공정 간 대기시간이 줄고 생산 흐름이 안정됐어요</a:t>
            </a:r>
            <a:endParaRPr lang="en-US" altLang="ko-KR" sz="1000">
              <a:solidFill>
                <a:srgbClr val="FFFFFF"/>
              </a:solidFill>
              <a:sym typeface="맑은 고딕"/>
            </a:endParaRPr>
          </a:p>
        </p:txBody>
      </p:sp>
      <p:sp>
        <p:nvSpPr>
          <p:cNvPr id="75" name="말풍선: 모서리가 둥근 사각형 74">
            <a:extLst>
              <a:ext uri="{FF2B5EF4-FFF2-40B4-BE49-F238E27FC236}">
                <a16:creationId xmlns:a16="http://schemas.microsoft.com/office/drawing/2014/main" id="{34DFBF7A-9752-6667-A36A-184F22E79933}"/>
              </a:ext>
            </a:extLst>
          </p:cNvPr>
          <p:cNvSpPr/>
          <p:nvPr/>
        </p:nvSpPr>
        <p:spPr>
          <a:xfrm>
            <a:off x="3521868" y="4369646"/>
            <a:ext cx="2445545" cy="416188"/>
          </a:xfrm>
          <a:prstGeom prst="wedgeRoundRectCallout">
            <a:avLst>
              <a:gd name="adj1" fmla="val 55243"/>
              <a:gd name="adj2" fmla="val 1598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</a:rPr>
              <a:t>작업자가 제품을 직접 다루는 횟수가 줄어들면서 </a:t>
            </a:r>
            <a:r>
              <a:rPr lang="ko-KR" altLang="en-US" sz="1000" err="1">
                <a:solidFill>
                  <a:srgbClr val="FFFFFF"/>
                </a:solidFill>
              </a:rPr>
              <a:t>오투입과</a:t>
            </a:r>
            <a:r>
              <a:rPr lang="ko-KR" altLang="en-US" sz="1000">
                <a:solidFill>
                  <a:srgbClr val="FFFFFF"/>
                </a:solidFill>
              </a:rPr>
              <a:t> 제품 파손이 감소했어요</a:t>
            </a:r>
            <a:r>
              <a:rPr lang="en-US" altLang="ko-KR" sz="10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78" name="Freeform 32">
            <a:extLst>
              <a:ext uri="{FF2B5EF4-FFF2-40B4-BE49-F238E27FC236}">
                <a16:creationId xmlns:a16="http://schemas.microsoft.com/office/drawing/2014/main" id="{CE7623D5-52A3-940B-7C2B-793575469C67}"/>
              </a:ext>
            </a:extLst>
          </p:cNvPr>
          <p:cNvSpPr>
            <a:spLocks/>
          </p:cNvSpPr>
          <p:nvPr/>
        </p:nvSpPr>
        <p:spPr bwMode="auto">
          <a:xfrm>
            <a:off x="3527295" y="3906775"/>
            <a:ext cx="319636" cy="325447"/>
          </a:xfrm>
          <a:custGeom>
            <a:avLst/>
            <a:gdLst>
              <a:gd name="T0" fmla="*/ 504 w 825"/>
              <a:gd name="T1" fmla="*/ 517 h 840"/>
              <a:gd name="T2" fmla="*/ 532 w 825"/>
              <a:gd name="T3" fmla="*/ 493 h 840"/>
              <a:gd name="T4" fmla="*/ 570 w 825"/>
              <a:gd name="T5" fmla="*/ 447 h 840"/>
              <a:gd name="T6" fmla="*/ 596 w 825"/>
              <a:gd name="T7" fmla="*/ 387 h 840"/>
              <a:gd name="T8" fmla="*/ 612 w 825"/>
              <a:gd name="T9" fmla="*/ 385 h 840"/>
              <a:gd name="T10" fmla="*/ 634 w 825"/>
              <a:gd name="T11" fmla="*/ 370 h 840"/>
              <a:gd name="T12" fmla="*/ 649 w 825"/>
              <a:gd name="T13" fmla="*/ 339 h 840"/>
              <a:gd name="T14" fmla="*/ 651 w 825"/>
              <a:gd name="T15" fmla="*/ 315 h 840"/>
              <a:gd name="T16" fmla="*/ 642 w 825"/>
              <a:gd name="T17" fmla="*/ 284 h 840"/>
              <a:gd name="T18" fmla="*/ 623 w 825"/>
              <a:gd name="T19" fmla="*/ 268 h 840"/>
              <a:gd name="T20" fmla="*/ 616 w 825"/>
              <a:gd name="T21" fmla="*/ 268 h 840"/>
              <a:gd name="T22" fmla="*/ 625 w 825"/>
              <a:gd name="T23" fmla="*/ 191 h 840"/>
              <a:gd name="T24" fmla="*/ 609 w 825"/>
              <a:gd name="T25" fmla="*/ 114 h 840"/>
              <a:gd name="T26" fmla="*/ 587 w 825"/>
              <a:gd name="T27" fmla="*/ 73 h 840"/>
              <a:gd name="T28" fmla="*/ 546 w 825"/>
              <a:gd name="T29" fmla="*/ 38 h 840"/>
              <a:gd name="T30" fmla="*/ 495 w 825"/>
              <a:gd name="T31" fmla="*/ 13 h 840"/>
              <a:gd name="T32" fmla="*/ 440 w 825"/>
              <a:gd name="T33" fmla="*/ 0 h 840"/>
              <a:gd name="T34" fmla="*/ 389 w 825"/>
              <a:gd name="T35" fmla="*/ 2 h 840"/>
              <a:gd name="T36" fmla="*/ 345 w 825"/>
              <a:gd name="T37" fmla="*/ 18 h 840"/>
              <a:gd name="T38" fmla="*/ 323 w 825"/>
              <a:gd name="T39" fmla="*/ 35 h 840"/>
              <a:gd name="T40" fmla="*/ 306 w 825"/>
              <a:gd name="T41" fmla="*/ 70 h 840"/>
              <a:gd name="T42" fmla="*/ 271 w 825"/>
              <a:gd name="T43" fmla="*/ 81 h 840"/>
              <a:gd name="T44" fmla="*/ 227 w 825"/>
              <a:gd name="T45" fmla="*/ 117 h 840"/>
              <a:gd name="T46" fmla="*/ 198 w 825"/>
              <a:gd name="T47" fmla="*/ 169 h 840"/>
              <a:gd name="T48" fmla="*/ 191 w 825"/>
              <a:gd name="T49" fmla="*/ 213 h 840"/>
              <a:gd name="T50" fmla="*/ 200 w 825"/>
              <a:gd name="T51" fmla="*/ 271 h 840"/>
              <a:gd name="T52" fmla="*/ 180 w 825"/>
              <a:gd name="T53" fmla="*/ 286 h 840"/>
              <a:gd name="T54" fmla="*/ 174 w 825"/>
              <a:gd name="T55" fmla="*/ 315 h 840"/>
              <a:gd name="T56" fmla="*/ 176 w 825"/>
              <a:gd name="T57" fmla="*/ 339 h 840"/>
              <a:gd name="T58" fmla="*/ 191 w 825"/>
              <a:gd name="T59" fmla="*/ 370 h 840"/>
              <a:gd name="T60" fmla="*/ 213 w 825"/>
              <a:gd name="T61" fmla="*/ 385 h 840"/>
              <a:gd name="T62" fmla="*/ 229 w 825"/>
              <a:gd name="T63" fmla="*/ 387 h 840"/>
              <a:gd name="T64" fmla="*/ 253 w 825"/>
              <a:gd name="T65" fmla="*/ 447 h 840"/>
              <a:gd name="T66" fmla="*/ 290 w 825"/>
              <a:gd name="T67" fmla="*/ 493 h 840"/>
              <a:gd name="T68" fmla="*/ 321 w 825"/>
              <a:gd name="T69" fmla="*/ 596 h 840"/>
              <a:gd name="T70" fmla="*/ 128 w 825"/>
              <a:gd name="T71" fmla="*/ 656 h 840"/>
              <a:gd name="T72" fmla="*/ 59 w 825"/>
              <a:gd name="T73" fmla="*/ 697 h 840"/>
              <a:gd name="T74" fmla="*/ 11 w 825"/>
              <a:gd name="T75" fmla="*/ 777 h 840"/>
              <a:gd name="T76" fmla="*/ 0 w 825"/>
              <a:gd name="T77" fmla="*/ 840 h 840"/>
              <a:gd name="T78" fmla="*/ 823 w 825"/>
              <a:gd name="T79" fmla="*/ 825 h 840"/>
              <a:gd name="T80" fmla="*/ 801 w 825"/>
              <a:gd name="T81" fmla="*/ 748 h 840"/>
              <a:gd name="T82" fmla="*/ 739 w 825"/>
              <a:gd name="T83" fmla="*/ 678 h 840"/>
              <a:gd name="T84" fmla="*/ 682 w 825"/>
              <a:gd name="T85" fmla="*/ 649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5" h="840">
                <a:moveTo>
                  <a:pt x="682" y="649"/>
                </a:moveTo>
                <a:lnTo>
                  <a:pt x="504" y="596"/>
                </a:lnTo>
                <a:lnTo>
                  <a:pt x="504" y="517"/>
                </a:lnTo>
                <a:lnTo>
                  <a:pt x="504" y="517"/>
                </a:lnTo>
                <a:lnTo>
                  <a:pt x="519" y="506"/>
                </a:lnTo>
                <a:lnTo>
                  <a:pt x="532" y="493"/>
                </a:lnTo>
                <a:lnTo>
                  <a:pt x="548" y="480"/>
                </a:lnTo>
                <a:lnTo>
                  <a:pt x="559" y="464"/>
                </a:lnTo>
                <a:lnTo>
                  <a:pt x="570" y="447"/>
                </a:lnTo>
                <a:lnTo>
                  <a:pt x="581" y="427"/>
                </a:lnTo>
                <a:lnTo>
                  <a:pt x="590" y="409"/>
                </a:lnTo>
                <a:lnTo>
                  <a:pt x="596" y="387"/>
                </a:lnTo>
                <a:lnTo>
                  <a:pt x="596" y="387"/>
                </a:lnTo>
                <a:lnTo>
                  <a:pt x="603" y="387"/>
                </a:lnTo>
                <a:lnTo>
                  <a:pt x="612" y="385"/>
                </a:lnTo>
                <a:lnTo>
                  <a:pt x="620" y="383"/>
                </a:lnTo>
                <a:lnTo>
                  <a:pt x="627" y="376"/>
                </a:lnTo>
                <a:lnTo>
                  <a:pt x="634" y="370"/>
                </a:lnTo>
                <a:lnTo>
                  <a:pt x="640" y="361"/>
                </a:lnTo>
                <a:lnTo>
                  <a:pt x="645" y="350"/>
                </a:lnTo>
                <a:lnTo>
                  <a:pt x="649" y="339"/>
                </a:lnTo>
                <a:lnTo>
                  <a:pt x="649" y="339"/>
                </a:lnTo>
                <a:lnTo>
                  <a:pt x="649" y="326"/>
                </a:lnTo>
                <a:lnTo>
                  <a:pt x="651" y="315"/>
                </a:lnTo>
                <a:lnTo>
                  <a:pt x="649" y="304"/>
                </a:lnTo>
                <a:lnTo>
                  <a:pt x="647" y="293"/>
                </a:lnTo>
                <a:lnTo>
                  <a:pt x="642" y="284"/>
                </a:lnTo>
                <a:lnTo>
                  <a:pt x="638" y="277"/>
                </a:lnTo>
                <a:lnTo>
                  <a:pt x="631" y="273"/>
                </a:lnTo>
                <a:lnTo>
                  <a:pt x="623" y="268"/>
                </a:lnTo>
                <a:lnTo>
                  <a:pt x="623" y="268"/>
                </a:lnTo>
                <a:lnTo>
                  <a:pt x="616" y="268"/>
                </a:lnTo>
                <a:lnTo>
                  <a:pt x="616" y="268"/>
                </a:lnTo>
                <a:lnTo>
                  <a:pt x="623" y="244"/>
                </a:lnTo>
                <a:lnTo>
                  <a:pt x="625" y="218"/>
                </a:lnTo>
                <a:lnTo>
                  <a:pt x="625" y="191"/>
                </a:lnTo>
                <a:lnTo>
                  <a:pt x="623" y="165"/>
                </a:lnTo>
                <a:lnTo>
                  <a:pt x="618" y="139"/>
                </a:lnTo>
                <a:lnTo>
                  <a:pt x="609" y="114"/>
                </a:lnTo>
                <a:lnTo>
                  <a:pt x="601" y="92"/>
                </a:lnTo>
                <a:lnTo>
                  <a:pt x="587" y="73"/>
                </a:lnTo>
                <a:lnTo>
                  <a:pt x="587" y="73"/>
                </a:lnTo>
                <a:lnTo>
                  <a:pt x="574" y="59"/>
                </a:lnTo>
                <a:lnTo>
                  <a:pt x="559" y="49"/>
                </a:lnTo>
                <a:lnTo>
                  <a:pt x="546" y="38"/>
                </a:lnTo>
                <a:lnTo>
                  <a:pt x="528" y="29"/>
                </a:lnTo>
                <a:lnTo>
                  <a:pt x="510" y="20"/>
                </a:lnTo>
                <a:lnTo>
                  <a:pt x="495" y="13"/>
                </a:lnTo>
                <a:lnTo>
                  <a:pt x="475" y="7"/>
                </a:lnTo>
                <a:lnTo>
                  <a:pt x="458" y="2"/>
                </a:lnTo>
                <a:lnTo>
                  <a:pt x="440" y="0"/>
                </a:lnTo>
                <a:lnTo>
                  <a:pt x="422" y="0"/>
                </a:lnTo>
                <a:lnTo>
                  <a:pt x="405" y="0"/>
                </a:lnTo>
                <a:lnTo>
                  <a:pt x="389" y="2"/>
                </a:lnTo>
                <a:lnTo>
                  <a:pt x="374" y="7"/>
                </a:lnTo>
                <a:lnTo>
                  <a:pt x="359" y="11"/>
                </a:lnTo>
                <a:lnTo>
                  <a:pt x="345" y="18"/>
                </a:lnTo>
                <a:lnTo>
                  <a:pt x="332" y="27"/>
                </a:lnTo>
                <a:lnTo>
                  <a:pt x="332" y="27"/>
                </a:lnTo>
                <a:lnTo>
                  <a:pt x="323" y="35"/>
                </a:lnTo>
                <a:lnTo>
                  <a:pt x="317" y="46"/>
                </a:lnTo>
                <a:lnTo>
                  <a:pt x="310" y="57"/>
                </a:lnTo>
                <a:lnTo>
                  <a:pt x="306" y="70"/>
                </a:lnTo>
                <a:lnTo>
                  <a:pt x="306" y="70"/>
                </a:lnTo>
                <a:lnTo>
                  <a:pt x="288" y="75"/>
                </a:lnTo>
                <a:lnTo>
                  <a:pt x="271" y="81"/>
                </a:lnTo>
                <a:lnTo>
                  <a:pt x="255" y="90"/>
                </a:lnTo>
                <a:lnTo>
                  <a:pt x="240" y="101"/>
                </a:lnTo>
                <a:lnTo>
                  <a:pt x="227" y="117"/>
                </a:lnTo>
                <a:lnTo>
                  <a:pt x="216" y="132"/>
                </a:lnTo>
                <a:lnTo>
                  <a:pt x="205" y="150"/>
                </a:lnTo>
                <a:lnTo>
                  <a:pt x="198" y="169"/>
                </a:lnTo>
                <a:lnTo>
                  <a:pt x="198" y="169"/>
                </a:lnTo>
                <a:lnTo>
                  <a:pt x="194" y="189"/>
                </a:lnTo>
                <a:lnTo>
                  <a:pt x="191" y="213"/>
                </a:lnTo>
                <a:lnTo>
                  <a:pt x="196" y="240"/>
                </a:lnTo>
                <a:lnTo>
                  <a:pt x="200" y="271"/>
                </a:lnTo>
                <a:lnTo>
                  <a:pt x="200" y="271"/>
                </a:lnTo>
                <a:lnTo>
                  <a:pt x="194" y="273"/>
                </a:lnTo>
                <a:lnTo>
                  <a:pt x="187" y="279"/>
                </a:lnTo>
                <a:lnTo>
                  <a:pt x="180" y="286"/>
                </a:lnTo>
                <a:lnTo>
                  <a:pt x="178" y="295"/>
                </a:lnTo>
                <a:lnTo>
                  <a:pt x="174" y="304"/>
                </a:lnTo>
                <a:lnTo>
                  <a:pt x="174" y="315"/>
                </a:lnTo>
                <a:lnTo>
                  <a:pt x="174" y="326"/>
                </a:lnTo>
                <a:lnTo>
                  <a:pt x="176" y="339"/>
                </a:lnTo>
                <a:lnTo>
                  <a:pt x="176" y="339"/>
                </a:lnTo>
                <a:lnTo>
                  <a:pt x="180" y="350"/>
                </a:lnTo>
                <a:lnTo>
                  <a:pt x="185" y="361"/>
                </a:lnTo>
                <a:lnTo>
                  <a:pt x="191" y="370"/>
                </a:lnTo>
                <a:lnTo>
                  <a:pt x="198" y="376"/>
                </a:lnTo>
                <a:lnTo>
                  <a:pt x="205" y="383"/>
                </a:lnTo>
                <a:lnTo>
                  <a:pt x="213" y="385"/>
                </a:lnTo>
                <a:lnTo>
                  <a:pt x="220" y="387"/>
                </a:lnTo>
                <a:lnTo>
                  <a:pt x="229" y="387"/>
                </a:lnTo>
                <a:lnTo>
                  <a:pt x="229" y="387"/>
                </a:lnTo>
                <a:lnTo>
                  <a:pt x="235" y="409"/>
                </a:lnTo>
                <a:lnTo>
                  <a:pt x="244" y="427"/>
                </a:lnTo>
                <a:lnTo>
                  <a:pt x="253" y="447"/>
                </a:lnTo>
                <a:lnTo>
                  <a:pt x="264" y="464"/>
                </a:lnTo>
                <a:lnTo>
                  <a:pt x="277" y="480"/>
                </a:lnTo>
                <a:lnTo>
                  <a:pt x="290" y="493"/>
                </a:lnTo>
                <a:lnTo>
                  <a:pt x="306" y="506"/>
                </a:lnTo>
                <a:lnTo>
                  <a:pt x="321" y="517"/>
                </a:lnTo>
                <a:lnTo>
                  <a:pt x="321" y="596"/>
                </a:lnTo>
                <a:lnTo>
                  <a:pt x="143" y="649"/>
                </a:lnTo>
                <a:lnTo>
                  <a:pt x="143" y="649"/>
                </a:lnTo>
                <a:lnTo>
                  <a:pt x="128" y="656"/>
                </a:lnTo>
                <a:lnTo>
                  <a:pt x="112" y="662"/>
                </a:lnTo>
                <a:lnTo>
                  <a:pt x="86" y="678"/>
                </a:lnTo>
                <a:lnTo>
                  <a:pt x="59" y="697"/>
                </a:lnTo>
                <a:lnTo>
                  <a:pt x="40" y="722"/>
                </a:lnTo>
                <a:lnTo>
                  <a:pt x="22" y="748"/>
                </a:lnTo>
                <a:lnTo>
                  <a:pt x="11" y="777"/>
                </a:lnTo>
                <a:lnTo>
                  <a:pt x="2" y="807"/>
                </a:lnTo>
                <a:lnTo>
                  <a:pt x="0" y="825"/>
                </a:lnTo>
                <a:lnTo>
                  <a:pt x="0" y="840"/>
                </a:lnTo>
                <a:lnTo>
                  <a:pt x="825" y="840"/>
                </a:lnTo>
                <a:lnTo>
                  <a:pt x="825" y="840"/>
                </a:lnTo>
                <a:lnTo>
                  <a:pt x="823" y="825"/>
                </a:lnTo>
                <a:lnTo>
                  <a:pt x="821" y="807"/>
                </a:lnTo>
                <a:lnTo>
                  <a:pt x="814" y="777"/>
                </a:lnTo>
                <a:lnTo>
                  <a:pt x="801" y="748"/>
                </a:lnTo>
                <a:lnTo>
                  <a:pt x="785" y="722"/>
                </a:lnTo>
                <a:lnTo>
                  <a:pt x="763" y="697"/>
                </a:lnTo>
                <a:lnTo>
                  <a:pt x="739" y="678"/>
                </a:lnTo>
                <a:lnTo>
                  <a:pt x="713" y="662"/>
                </a:lnTo>
                <a:lnTo>
                  <a:pt x="697" y="656"/>
                </a:lnTo>
                <a:lnTo>
                  <a:pt x="682" y="649"/>
                </a:lnTo>
                <a:lnTo>
                  <a:pt x="682" y="649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r>
              <a:rPr lang="en-US" altLang="ko-KR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rPr>
              <a:t> </a:t>
            </a:r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2B472DF-5748-B041-4698-05FE204F0284}"/>
              </a:ext>
            </a:extLst>
          </p:cNvPr>
          <p:cNvSpPr txBox="1"/>
          <p:nvPr/>
        </p:nvSpPr>
        <p:spPr bwMode="auto">
          <a:xfrm>
            <a:off x="5969000" y="4717036"/>
            <a:ext cx="533400" cy="19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t" anchorCtr="0">
            <a:noAutofit/>
          </a:bodyPr>
          <a:lstStyle/>
          <a:p>
            <a:pPr algn="ctr" defTabSz="457200" latinLnBrk="1"/>
            <a:r>
              <a:rPr lang="ko-KR" altLang="en-US" sz="900" kern="0">
                <a:solidFill>
                  <a:srgbClr val="000000"/>
                </a:solidFill>
                <a:latin typeface="+mn-ea"/>
              </a:rPr>
              <a:t>배터리사</a:t>
            </a:r>
          </a:p>
        </p:txBody>
      </p:sp>
      <p:sp>
        <p:nvSpPr>
          <p:cNvPr id="80" name="텍스트 개체 틀 7">
            <a:extLst>
              <a:ext uri="{FF2B5EF4-FFF2-40B4-BE49-F238E27FC236}">
                <a16:creationId xmlns:a16="http://schemas.microsoft.com/office/drawing/2014/main" id="{7878C21C-7159-3D6B-7726-6BDDA01DA310}"/>
              </a:ext>
            </a:extLst>
          </p:cNvPr>
          <p:cNvSpPr txBox="1">
            <a:spLocks/>
          </p:cNvSpPr>
          <p:nvPr/>
        </p:nvSpPr>
        <p:spPr>
          <a:xfrm>
            <a:off x="3533485" y="550744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8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7ADE908D-6D6D-5E43-C262-6279400F6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689" y="5832190"/>
            <a:ext cx="745222" cy="19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1C1E9107-9D54-8C7B-8EE6-D6EA3E558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3658195" y="5844691"/>
            <a:ext cx="1081473" cy="18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그림 85">
            <a:extLst>
              <a:ext uri="{FF2B5EF4-FFF2-40B4-BE49-F238E27FC236}">
                <a16:creationId xmlns:a16="http://schemas.microsoft.com/office/drawing/2014/main" id="{E753BD90-CB24-AB59-8FA0-C09F0516C0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7049" y="5829837"/>
            <a:ext cx="911226" cy="167738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0A902F1E-3281-D2D1-1123-23B3FFEB9D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5375" y="5590826"/>
            <a:ext cx="1323975" cy="208403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873F972A-BEB5-4922-55AD-1803561DC50C}"/>
              </a:ext>
            </a:extLst>
          </p:cNvPr>
          <p:cNvSpPr txBox="1"/>
          <p:nvPr/>
        </p:nvSpPr>
        <p:spPr bwMode="auto">
          <a:xfrm>
            <a:off x="3308591" y="4193161"/>
            <a:ext cx="806210" cy="19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t" anchorCtr="0">
            <a:noAutofit/>
          </a:bodyPr>
          <a:lstStyle/>
          <a:p>
            <a:pPr algn="ctr" defTabSz="457200" latinLnBrk="1"/>
            <a:r>
              <a:rPr lang="ko-KR" altLang="en-US" sz="900" kern="0">
                <a:solidFill>
                  <a:srgbClr val="000000"/>
                </a:solidFill>
                <a:latin typeface="+mn-ea"/>
              </a:rPr>
              <a:t>보일러사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80116288-E8F7-8A31-2816-AA45977EE53F}"/>
              </a:ext>
            </a:extLst>
          </p:cNvPr>
          <p:cNvGrpSpPr/>
          <p:nvPr/>
        </p:nvGrpSpPr>
        <p:grpSpPr>
          <a:xfrm>
            <a:off x="3537118" y="2515045"/>
            <a:ext cx="3095456" cy="980632"/>
            <a:chOff x="10912794" y="1537446"/>
            <a:chExt cx="3661119" cy="1159831"/>
          </a:xfrm>
        </p:grpSpPr>
        <p:sp>
          <p:nvSpPr>
            <p:cNvPr id="7" name="Text Box 22">
              <a:extLst>
                <a:ext uri="{FF2B5EF4-FFF2-40B4-BE49-F238E27FC236}">
                  <a16:creationId xmlns:a16="http://schemas.microsoft.com/office/drawing/2014/main" id="{CA1E4981-CDE8-5002-AFBB-3AAC1D36C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06682" y="1537446"/>
              <a:ext cx="726144" cy="1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itchFamily="50" charset="-127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91439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[</a:t>
              </a:r>
              <a:r>
                <a:rPr kumimoji="0" lang="ko-KR" altLang="en-US" sz="9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리뷰 작업자</a:t>
              </a:r>
              <a:r>
                <a:rPr kumimoji="0" lang="en-US" altLang="ko-KR" sz="9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]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35620968-59C9-4FEF-95FE-D7DDDD086749}"/>
                </a:ext>
              </a:extLst>
            </p:cNvPr>
            <p:cNvSpPr/>
            <p:nvPr/>
          </p:nvSpPr>
          <p:spPr>
            <a:xfrm>
              <a:off x="11056386" y="2533468"/>
              <a:ext cx="384875" cy="16380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</a:rPr>
                <a:t>개선 전</a:t>
              </a:r>
              <a:endParaRPr kumimoji="0" lang="en-US" altLang="ko-KR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9E1B372E-1A9E-2832-23BE-35BEB12BA81C}"/>
                </a:ext>
              </a:extLst>
            </p:cNvPr>
            <p:cNvSpPr/>
            <p:nvPr/>
          </p:nvSpPr>
          <p:spPr>
            <a:xfrm>
              <a:off x="11568623" y="2524485"/>
              <a:ext cx="384875" cy="16380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</a:rPr>
                <a:t>개선 후</a:t>
              </a:r>
              <a:endParaRPr kumimoji="0" lang="en-US" altLang="ko-KR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E0C8274-0220-9562-F684-134CAE73C20C}"/>
                </a:ext>
              </a:extLst>
            </p:cNvPr>
            <p:cNvSpPr/>
            <p:nvPr/>
          </p:nvSpPr>
          <p:spPr>
            <a:xfrm>
              <a:off x="11029922" y="1916543"/>
              <a:ext cx="347790" cy="596127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kern="0">
                  <a:solidFill>
                    <a:prstClr val="black"/>
                  </a:solidFill>
                  <a:latin typeface="+mn-ea"/>
                </a:rPr>
                <a:t>48</a:t>
              </a:r>
              <a:r>
                <a:rPr kumimoji="0" lang="ko-KR" altLang="en-US" sz="9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대</a:t>
              </a:r>
              <a:endParaRPr kumimoji="0" lang="en-US" altLang="ko-KR" sz="9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1" name="Freeform 146">
              <a:extLst>
                <a:ext uri="{FF2B5EF4-FFF2-40B4-BE49-F238E27FC236}">
                  <a16:creationId xmlns:a16="http://schemas.microsoft.com/office/drawing/2014/main" id="{60B41941-733A-F078-F8E1-224468EDC989}"/>
                </a:ext>
              </a:extLst>
            </p:cNvPr>
            <p:cNvSpPr>
              <a:spLocks/>
            </p:cNvSpPr>
            <p:nvPr/>
          </p:nvSpPr>
          <p:spPr bwMode="auto">
            <a:xfrm rot="20641822">
              <a:off x="11447129" y="1860765"/>
              <a:ext cx="314532" cy="495345"/>
            </a:xfrm>
            <a:custGeom>
              <a:avLst/>
              <a:gdLst>
                <a:gd name="T0" fmla="*/ 2147483647 w 1645"/>
                <a:gd name="T1" fmla="*/ 0 h 823"/>
                <a:gd name="T2" fmla="*/ 2147483647 w 1645"/>
                <a:gd name="T3" fmla="*/ 0 h 823"/>
                <a:gd name="T4" fmla="*/ 2147483647 w 1645"/>
                <a:gd name="T5" fmla="*/ 2147483647 h 823"/>
                <a:gd name="T6" fmla="*/ 2147483647 w 1645"/>
                <a:gd name="T7" fmla="*/ 2147483647 h 823"/>
                <a:gd name="T8" fmla="*/ 2147483647 w 1645"/>
                <a:gd name="T9" fmla="*/ 2147483647 h 823"/>
                <a:gd name="T10" fmla="*/ 2147483647 w 1645"/>
                <a:gd name="T11" fmla="*/ 2147483647 h 823"/>
                <a:gd name="T12" fmla="*/ 2147483647 w 1645"/>
                <a:gd name="T13" fmla="*/ 2147483647 h 823"/>
                <a:gd name="T14" fmla="*/ 2147483647 w 1645"/>
                <a:gd name="T15" fmla="*/ 2147483647 h 823"/>
                <a:gd name="T16" fmla="*/ 2147483647 w 1645"/>
                <a:gd name="T17" fmla="*/ 2147483647 h 823"/>
                <a:gd name="T18" fmla="*/ 2147483647 w 1645"/>
                <a:gd name="T19" fmla="*/ 2147483647 h 823"/>
                <a:gd name="T20" fmla="*/ 2147483647 w 1645"/>
                <a:gd name="T21" fmla="*/ 2147483647 h 823"/>
                <a:gd name="T22" fmla="*/ 2147483647 w 1645"/>
                <a:gd name="T23" fmla="*/ 2147483647 h 823"/>
                <a:gd name="T24" fmla="*/ 2147483647 w 1645"/>
                <a:gd name="T25" fmla="*/ 2147483647 h 823"/>
                <a:gd name="T26" fmla="*/ 2147483647 w 1645"/>
                <a:gd name="T27" fmla="*/ 2147483647 h 823"/>
                <a:gd name="T28" fmla="*/ 2147483647 w 1645"/>
                <a:gd name="T29" fmla="*/ 2147483647 h 823"/>
                <a:gd name="T30" fmla="*/ 2147483647 w 1645"/>
                <a:gd name="T31" fmla="*/ 2147483647 h 823"/>
                <a:gd name="T32" fmla="*/ 2147483647 w 1645"/>
                <a:gd name="T33" fmla="*/ 2147483647 h 823"/>
                <a:gd name="T34" fmla="*/ 2147483647 w 1645"/>
                <a:gd name="T35" fmla="*/ 2147483647 h 823"/>
                <a:gd name="T36" fmla="*/ 2147483647 w 1645"/>
                <a:gd name="T37" fmla="*/ 2147483647 h 823"/>
                <a:gd name="T38" fmla="*/ 2147483647 w 1645"/>
                <a:gd name="T39" fmla="*/ 2147483647 h 823"/>
                <a:gd name="T40" fmla="*/ 2147483647 w 1645"/>
                <a:gd name="T41" fmla="*/ 2147483647 h 823"/>
                <a:gd name="T42" fmla="*/ 2147483647 w 1645"/>
                <a:gd name="T43" fmla="*/ 2147483647 h 823"/>
                <a:gd name="T44" fmla="*/ 2147483647 w 1645"/>
                <a:gd name="T45" fmla="*/ 2147483647 h 823"/>
                <a:gd name="T46" fmla="*/ 2147483647 w 1645"/>
                <a:gd name="T47" fmla="*/ 2147483647 h 823"/>
                <a:gd name="T48" fmla="*/ 2147483647 w 1645"/>
                <a:gd name="T49" fmla="*/ 2147483647 h 823"/>
                <a:gd name="T50" fmla="*/ 2147483647 w 1645"/>
                <a:gd name="T51" fmla="*/ 2147483647 h 823"/>
                <a:gd name="T52" fmla="*/ 2147483647 w 1645"/>
                <a:gd name="T53" fmla="*/ 2147483647 h 823"/>
                <a:gd name="T54" fmla="*/ 2147483647 w 1645"/>
                <a:gd name="T55" fmla="*/ 2147483647 h 823"/>
                <a:gd name="T56" fmla="*/ 2147483647 w 1645"/>
                <a:gd name="T57" fmla="*/ 2147483647 h 823"/>
                <a:gd name="T58" fmla="*/ 2147483647 w 1645"/>
                <a:gd name="T59" fmla="*/ 2147483647 h 823"/>
                <a:gd name="T60" fmla="*/ 2147483647 w 1645"/>
                <a:gd name="T61" fmla="*/ 2147483647 h 823"/>
                <a:gd name="T62" fmla="*/ 2147483647 w 1645"/>
                <a:gd name="T63" fmla="*/ 2147483647 h 823"/>
                <a:gd name="T64" fmla="*/ 2147483647 w 1645"/>
                <a:gd name="T65" fmla="*/ 2147483647 h 823"/>
                <a:gd name="T66" fmla="*/ 2147483647 w 1645"/>
                <a:gd name="T67" fmla="*/ 2147483647 h 823"/>
                <a:gd name="T68" fmla="*/ 2147483647 w 1645"/>
                <a:gd name="T69" fmla="*/ 2147483647 h 823"/>
                <a:gd name="T70" fmla="*/ 2147483647 w 1645"/>
                <a:gd name="T71" fmla="*/ 2147483647 h 823"/>
                <a:gd name="T72" fmla="*/ 2147483647 w 1645"/>
                <a:gd name="T73" fmla="*/ 2147483647 h 823"/>
                <a:gd name="T74" fmla="*/ 2147483647 w 1645"/>
                <a:gd name="T75" fmla="*/ 2147483647 h 823"/>
                <a:gd name="T76" fmla="*/ 2147483647 w 1645"/>
                <a:gd name="T77" fmla="*/ 2147483647 h 823"/>
                <a:gd name="T78" fmla="*/ 2147483647 w 1645"/>
                <a:gd name="T79" fmla="*/ 2147483647 h 823"/>
                <a:gd name="T80" fmla="*/ 2147483647 w 1645"/>
                <a:gd name="T81" fmla="*/ 2147483647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ea"/>
                <a:cs typeface="Arial" pitchFamily="34" charset="0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831B77A-E172-C2F4-137A-08550531EF84}"/>
                </a:ext>
              </a:extLst>
            </p:cNvPr>
            <p:cNvCxnSpPr>
              <a:cxnSpLocks/>
            </p:cNvCxnSpPr>
            <p:nvPr/>
          </p:nvCxnSpPr>
          <p:spPr>
            <a:xfrm>
              <a:off x="10912794" y="2518367"/>
              <a:ext cx="113473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/>
          </p:spPr>
        </p:cxnSp>
        <p:sp>
          <p:nvSpPr>
            <p:cNvPr id="13" name="Text Box 22">
              <a:extLst>
                <a:ext uri="{FF2B5EF4-FFF2-40B4-BE49-F238E27FC236}">
                  <a16:creationId xmlns:a16="http://schemas.microsoft.com/office/drawing/2014/main" id="{429826D1-DC78-F8DF-2843-AAF694DBD1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34568" y="1537446"/>
              <a:ext cx="726144" cy="1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itchFamily="50" charset="-127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91439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[</a:t>
              </a:r>
              <a:r>
                <a:rPr kumimoji="0" lang="ko-KR" altLang="en-US" sz="900" b="1" dirty="0">
                  <a:latin typeface="+mn-ea"/>
                  <a:ea typeface="+mn-ea"/>
                </a:rPr>
                <a:t>리뷰 검사기</a:t>
              </a: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]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00DEF01-53CD-D1E7-33AA-0A19251E2615}"/>
                </a:ext>
              </a:extLst>
            </p:cNvPr>
            <p:cNvSpPr/>
            <p:nvPr/>
          </p:nvSpPr>
          <p:spPr>
            <a:xfrm>
              <a:off x="12267868" y="2533469"/>
              <a:ext cx="384875" cy="16380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</a:rPr>
                <a:t>개선 전</a:t>
              </a:r>
              <a:endParaRPr kumimoji="0" lang="en-US" altLang="ko-KR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C1DE7C0-BC88-822F-CBFB-D53BDF1F4397}"/>
                </a:ext>
              </a:extLst>
            </p:cNvPr>
            <p:cNvSpPr/>
            <p:nvPr/>
          </p:nvSpPr>
          <p:spPr>
            <a:xfrm>
              <a:off x="12775607" y="2524485"/>
              <a:ext cx="384875" cy="16380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</a:rPr>
                <a:t>개선 후</a:t>
              </a:r>
              <a:endParaRPr kumimoji="0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5399744-2691-F21E-2DBB-53B60373B549}"/>
                </a:ext>
              </a:extLst>
            </p:cNvPr>
            <p:cNvSpPr/>
            <p:nvPr/>
          </p:nvSpPr>
          <p:spPr>
            <a:xfrm>
              <a:off x="12279504" y="1895261"/>
              <a:ext cx="347790" cy="617410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96</a:t>
              </a:r>
              <a:r>
                <a:rPr kumimoji="0" lang="ko-KR" altLang="en-US" sz="9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명</a:t>
              </a:r>
              <a:endParaRPr kumimoji="0" lang="en-US" altLang="ko-KR" sz="9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FA5A6DB8-8ACD-86FE-B3F8-45C85D5C233F}"/>
                </a:ext>
              </a:extLst>
            </p:cNvPr>
            <p:cNvCxnSpPr>
              <a:cxnSpLocks/>
            </p:cNvCxnSpPr>
            <p:nvPr/>
          </p:nvCxnSpPr>
          <p:spPr>
            <a:xfrm>
              <a:off x="12162376" y="2518367"/>
              <a:ext cx="113473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/>
          </p:spPr>
        </p:cxnSp>
        <p:sp>
          <p:nvSpPr>
            <p:cNvPr id="21" name="Freeform 146">
              <a:extLst>
                <a:ext uri="{FF2B5EF4-FFF2-40B4-BE49-F238E27FC236}">
                  <a16:creationId xmlns:a16="http://schemas.microsoft.com/office/drawing/2014/main" id="{970FBDB5-E4F2-03C4-0DB9-D65D8F6C2F0B}"/>
                </a:ext>
              </a:extLst>
            </p:cNvPr>
            <p:cNvSpPr>
              <a:spLocks/>
            </p:cNvSpPr>
            <p:nvPr/>
          </p:nvSpPr>
          <p:spPr bwMode="auto">
            <a:xfrm rot="20641822">
              <a:off x="12656244" y="1879985"/>
              <a:ext cx="314532" cy="401973"/>
            </a:xfrm>
            <a:custGeom>
              <a:avLst/>
              <a:gdLst>
                <a:gd name="T0" fmla="*/ 2147483647 w 1645"/>
                <a:gd name="T1" fmla="*/ 0 h 823"/>
                <a:gd name="T2" fmla="*/ 2147483647 w 1645"/>
                <a:gd name="T3" fmla="*/ 0 h 823"/>
                <a:gd name="T4" fmla="*/ 2147483647 w 1645"/>
                <a:gd name="T5" fmla="*/ 2147483647 h 823"/>
                <a:gd name="T6" fmla="*/ 2147483647 w 1645"/>
                <a:gd name="T7" fmla="*/ 2147483647 h 823"/>
                <a:gd name="T8" fmla="*/ 2147483647 w 1645"/>
                <a:gd name="T9" fmla="*/ 2147483647 h 823"/>
                <a:gd name="T10" fmla="*/ 2147483647 w 1645"/>
                <a:gd name="T11" fmla="*/ 2147483647 h 823"/>
                <a:gd name="T12" fmla="*/ 2147483647 w 1645"/>
                <a:gd name="T13" fmla="*/ 2147483647 h 823"/>
                <a:gd name="T14" fmla="*/ 2147483647 w 1645"/>
                <a:gd name="T15" fmla="*/ 2147483647 h 823"/>
                <a:gd name="T16" fmla="*/ 2147483647 w 1645"/>
                <a:gd name="T17" fmla="*/ 2147483647 h 823"/>
                <a:gd name="T18" fmla="*/ 2147483647 w 1645"/>
                <a:gd name="T19" fmla="*/ 2147483647 h 823"/>
                <a:gd name="T20" fmla="*/ 2147483647 w 1645"/>
                <a:gd name="T21" fmla="*/ 2147483647 h 823"/>
                <a:gd name="T22" fmla="*/ 2147483647 w 1645"/>
                <a:gd name="T23" fmla="*/ 2147483647 h 823"/>
                <a:gd name="T24" fmla="*/ 2147483647 w 1645"/>
                <a:gd name="T25" fmla="*/ 2147483647 h 823"/>
                <a:gd name="T26" fmla="*/ 2147483647 w 1645"/>
                <a:gd name="T27" fmla="*/ 2147483647 h 823"/>
                <a:gd name="T28" fmla="*/ 2147483647 w 1645"/>
                <a:gd name="T29" fmla="*/ 2147483647 h 823"/>
                <a:gd name="T30" fmla="*/ 2147483647 w 1645"/>
                <a:gd name="T31" fmla="*/ 2147483647 h 823"/>
                <a:gd name="T32" fmla="*/ 2147483647 w 1645"/>
                <a:gd name="T33" fmla="*/ 2147483647 h 823"/>
                <a:gd name="T34" fmla="*/ 2147483647 w 1645"/>
                <a:gd name="T35" fmla="*/ 2147483647 h 823"/>
                <a:gd name="T36" fmla="*/ 2147483647 w 1645"/>
                <a:gd name="T37" fmla="*/ 2147483647 h 823"/>
                <a:gd name="T38" fmla="*/ 2147483647 w 1645"/>
                <a:gd name="T39" fmla="*/ 2147483647 h 823"/>
                <a:gd name="T40" fmla="*/ 2147483647 w 1645"/>
                <a:gd name="T41" fmla="*/ 2147483647 h 823"/>
                <a:gd name="T42" fmla="*/ 2147483647 w 1645"/>
                <a:gd name="T43" fmla="*/ 2147483647 h 823"/>
                <a:gd name="T44" fmla="*/ 2147483647 w 1645"/>
                <a:gd name="T45" fmla="*/ 2147483647 h 823"/>
                <a:gd name="T46" fmla="*/ 2147483647 w 1645"/>
                <a:gd name="T47" fmla="*/ 2147483647 h 823"/>
                <a:gd name="T48" fmla="*/ 2147483647 w 1645"/>
                <a:gd name="T49" fmla="*/ 2147483647 h 823"/>
                <a:gd name="T50" fmla="*/ 2147483647 w 1645"/>
                <a:gd name="T51" fmla="*/ 2147483647 h 823"/>
                <a:gd name="T52" fmla="*/ 2147483647 w 1645"/>
                <a:gd name="T53" fmla="*/ 2147483647 h 823"/>
                <a:gd name="T54" fmla="*/ 2147483647 w 1645"/>
                <a:gd name="T55" fmla="*/ 2147483647 h 823"/>
                <a:gd name="T56" fmla="*/ 2147483647 w 1645"/>
                <a:gd name="T57" fmla="*/ 2147483647 h 823"/>
                <a:gd name="T58" fmla="*/ 2147483647 w 1645"/>
                <a:gd name="T59" fmla="*/ 2147483647 h 823"/>
                <a:gd name="T60" fmla="*/ 2147483647 w 1645"/>
                <a:gd name="T61" fmla="*/ 2147483647 h 823"/>
                <a:gd name="T62" fmla="*/ 2147483647 w 1645"/>
                <a:gd name="T63" fmla="*/ 2147483647 h 823"/>
                <a:gd name="T64" fmla="*/ 2147483647 w 1645"/>
                <a:gd name="T65" fmla="*/ 2147483647 h 823"/>
                <a:gd name="T66" fmla="*/ 2147483647 w 1645"/>
                <a:gd name="T67" fmla="*/ 2147483647 h 823"/>
                <a:gd name="T68" fmla="*/ 2147483647 w 1645"/>
                <a:gd name="T69" fmla="*/ 2147483647 h 823"/>
                <a:gd name="T70" fmla="*/ 2147483647 w 1645"/>
                <a:gd name="T71" fmla="*/ 2147483647 h 823"/>
                <a:gd name="T72" fmla="*/ 2147483647 w 1645"/>
                <a:gd name="T73" fmla="*/ 2147483647 h 823"/>
                <a:gd name="T74" fmla="*/ 2147483647 w 1645"/>
                <a:gd name="T75" fmla="*/ 2147483647 h 823"/>
                <a:gd name="T76" fmla="*/ 2147483647 w 1645"/>
                <a:gd name="T77" fmla="*/ 2147483647 h 823"/>
                <a:gd name="T78" fmla="*/ 2147483647 w 1645"/>
                <a:gd name="T79" fmla="*/ 2147483647 h 823"/>
                <a:gd name="T80" fmla="*/ 2147483647 w 1645"/>
                <a:gd name="T81" fmla="*/ 2147483647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ea"/>
                <a:cs typeface="Arial" pitchFamily="34" charset="0"/>
              </a:endParaRPr>
            </a:p>
          </p:txBody>
        </p:sp>
        <p:sp>
          <p:nvSpPr>
            <p:cNvPr id="55" name="Text Box 22">
              <a:extLst>
                <a:ext uri="{FF2B5EF4-FFF2-40B4-BE49-F238E27FC236}">
                  <a16:creationId xmlns:a16="http://schemas.microsoft.com/office/drawing/2014/main" id="{5B45E4B9-2D1F-59D4-8D31-0818D99406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12698" y="1950158"/>
              <a:ext cx="533265" cy="1638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marR="0" lvl="0" indent="0" algn="ctr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i="0" u="none" strike="noStrike" cap="none" spc="0" normalizeH="0" baseline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0" i="0" u="none" strike="noStrike" kern="0" cap="none" spc="0" normalizeH="0" baseline="0" noProof="0" dirty="0">
                  <a:ln>
                    <a:noFill/>
                  </a:ln>
                  <a:solidFill>
                    <a:srgbClr val="A50034"/>
                  </a:solidFill>
                  <a:effectLst/>
                  <a:uLnTx/>
                  <a:uFillTx/>
                  <a:latin typeface="+mn-ea"/>
                  <a:ea typeface="+mn-ea"/>
                </a:rPr>
                <a:t>8</a:t>
              </a:r>
              <a:r>
                <a:rPr lang="en-US" altLang="ko-KR" kern="0" dirty="0">
                  <a:solidFill>
                    <a:srgbClr val="A50034"/>
                  </a:solidFill>
                  <a:latin typeface="+mn-ea"/>
                  <a:ea typeface="+mn-ea"/>
                </a:rPr>
                <a:t>0</a:t>
              </a:r>
              <a:r>
                <a:rPr kumimoji="0" lang="ko-KR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A50034"/>
                  </a:solidFill>
                  <a:effectLst/>
                  <a:uLnTx/>
                  <a:uFillTx/>
                  <a:latin typeface="+mn-ea"/>
                  <a:ea typeface="+mn-ea"/>
                </a:rPr>
                <a:t>명 ↓</a:t>
              </a: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4912AC1-8401-132B-F0E8-C56652D6C9BB}"/>
                </a:ext>
              </a:extLst>
            </p:cNvPr>
            <p:cNvSpPr/>
            <p:nvPr/>
          </p:nvSpPr>
          <p:spPr>
            <a:xfrm>
              <a:off x="11549065" y="2335410"/>
              <a:ext cx="347790" cy="177259"/>
            </a:xfrm>
            <a:prstGeom prst="rect">
              <a:avLst/>
            </a:prstGeom>
            <a:solidFill>
              <a:srgbClr val="00A2F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kern="0" dirty="0">
                  <a:solidFill>
                    <a:schemeClr val="bg1"/>
                  </a:solidFill>
                  <a:latin typeface="+mn-ea"/>
                </a:rPr>
                <a:t>8</a:t>
              </a:r>
              <a:r>
                <a:rPr kumimoji="0" lang="ko-KR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</a:rPr>
                <a:t>대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25E30FE4-EEE6-46FD-D229-95FBCB673130}"/>
                </a:ext>
              </a:extLst>
            </p:cNvPr>
            <p:cNvSpPr/>
            <p:nvPr/>
          </p:nvSpPr>
          <p:spPr>
            <a:xfrm>
              <a:off x="12780381" y="2270496"/>
              <a:ext cx="347790" cy="242174"/>
            </a:xfrm>
            <a:prstGeom prst="rect">
              <a:avLst/>
            </a:prstGeom>
            <a:solidFill>
              <a:srgbClr val="00A2F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kern="0">
                  <a:solidFill>
                    <a:schemeClr val="bg1"/>
                  </a:solidFill>
                  <a:latin typeface="+mn-ea"/>
                </a:rPr>
                <a:t>16</a:t>
              </a:r>
              <a:r>
                <a:rPr kumimoji="0" lang="ko-KR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</a:rPr>
                <a:t>명</a:t>
              </a:r>
              <a:endParaRPr kumimoji="0" lang="en-US" altLang="ko-KR" sz="9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76" name="Text Box 22">
              <a:extLst>
                <a:ext uri="{FF2B5EF4-FFF2-40B4-BE49-F238E27FC236}">
                  <a16:creationId xmlns:a16="http://schemas.microsoft.com/office/drawing/2014/main" id="{289169E9-2D87-AC96-7763-115345F872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1054" y="1950158"/>
              <a:ext cx="533121" cy="1638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marR="0" lvl="0" indent="0" algn="ctr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i="0" u="none" strike="noStrike" cap="none" spc="0" normalizeH="0" baseline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kern="0" dirty="0">
                  <a:solidFill>
                    <a:srgbClr val="A50034"/>
                  </a:solidFill>
                  <a:latin typeface="+mn-ea"/>
                  <a:ea typeface="+mn-ea"/>
                </a:rPr>
                <a:t>40</a:t>
              </a:r>
              <a:r>
                <a:rPr kumimoji="0" lang="ko-KR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A50034"/>
                  </a:solidFill>
                  <a:effectLst/>
                  <a:uLnTx/>
                  <a:uFillTx/>
                  <a:latin typeface="+mn-ea"/>
                  <a:ea typeface="+mn-ea"/>
                </a:rPr>
                <a:t>대 ↓</a:t>
              </a:r>
            </a:p>
          </p:txBody>
        </p:sp>
        <p:sp>
          <p:nvSpPr>
            <p:cNvPr id="77" name="Text Box 22">
              <a:extLst>
                <a:ext uri="{FF2B5EF4-FFF2-40B4-BE49-F238E27FC236}">
                  <a16:creationId xmlns:a16="http://schemas.microsoft.com/office/drawing/2014/main" id="{2A2131A8-8A50-7AA8-5B51-E5C2FC1C9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83490" y="1537446"/>
              <a:ext cx="726144" cy="192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itchFamily="50" charset="-127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algn="ctr" defTabSz="91439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[</a:t>
              </a:r>
              <a:r>
                <a:rPr kumimoji="0" lang="ko-KR" alt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판정 정확도</a:t>
              </a: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</a:rPr>
                <a:t>]</a:t>
              </a: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F3471F05-00D9-C7E5-90F6-ACA8C97E6CF3}"/>
                </a:ext>
              </a:extLst>
            </p:cNvPr>
            <p:cNvSpPr/>
            <p:nvPr/>
          </p:nvSpPr>
          <p:spPr>
            <a:xfrm>
              <a:off x="13544674" y="2533469"/>
              <a:ext cx="384875" cy="16380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</a:rPr>
                <a:t>개선 전</a:t>
              </a:r>
              <a:endParaRPr kumimoji="0" lang="en-US" altLang="ko-KR" sz="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030C54A5-4427-4C7E-BB57-7E64CC7F00EF}"/>
                </a:ext>
              </a:extLst>
            </p:cNvPr>
            <p:cNvSpPr/>
            <p:nvPr/>
          </p:nvSpPr>
          <p:spPr>
            <a:xfrm>
              <a:off x="14052415" y="2524485"/>
              <a:ext cx="384875" cy="16380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Arial" panose="020B0604020202020204" pitchFamily="34" charset="0"/>
                </a:rPr>
                <a:t>개선 후</a:t>
              </a:r>
              <a:endParaRPr kumimoji="0" lang="en-US" altLang="ko-KR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DD018C6E-72ED-5452-BBB8-E498CA0D4919}"/>
                </a:ext>
              </a:extLst>
            </p:cNvPr>
            <p:cNvSpPr/>
            <p:nvPr/>
          </p:nvSpPr>
          <p:spPr>
            <a:xfrm>
              <a:off x="13556311" y="2090875"/>
              <a:ext cx="347790" cy="421795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70%</a:t>
              </a:r>
            </a:p>
          </p:txBody>
        </p: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4C45B871-7125-B09E-032E-24BCFAB89053}"/>
                </a:ext>
              </a:extLst>
            </p:cNvPr>
            <p:cNvCxnSpPr>
              <a:cxnSpLocks/>
            </p:cNvCxnSpPr>
            <p:nvPr/>
          </p:nvCxnSpPr>
          <p:spPr>
            <a:xfrm>
              <a:off x="13439183" y="2518367"/>
              <a:ext cx="113473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/>
          </p:spPr>
        </p:cxnSp>
        <p:sp>
          <p:nvSpPr>
            <p:cNvPr id="90" name="Freeform 146">
              <a:extLst>
                <a:ext uri="{FF2B5EF4-FFF2-40B4-BE49-F238E27FC236}">
                  <a16:creationId xmlns:a16="http://schemas.microsoft.com/office/drawing/2014/main" id="{E632C265-3D70-D79F-9036-6EB20B11026F}"/>
                </a:ext>
              </a:extLst>
            </p:cNvPr>
            <p:cNvSpPr>
              <a:spLocks/>
            </p:cNvSpPr>
            <p:nvPr/>
          </p:nvSpPr>
          <p:spPr bwMode="auto">
            <a:xfrm rot="15507660">
              <a:off x="13730988" y="1672696"/>
              <a:ext cx="314532" cy="401973"/>
            </a:xfrm>
            <a:custGeom>
              <a:avLst/>
              <a:gdLst>
                <a:gd name="T0" fmla="*/ 2147483647 w 1645"/>
                <a:gd name="T1" fmla="*/ 0 h 823"/>
                <a:gd name="T2" fmla="*/ 2147483647 w 1645"/>
                <a:gd name="T3" fmla="*/ 0 h 823"/>
                <a:gd name="T4" fmla="*/ 2147483647 w 1645"/>
                <a:gd name="T5" fmla="*/ 2147483647 h 823"/>
                <a:gd name="T6" fmla="*/ 2147483647 w 1645"/>
                <a:gd name="T7" fmla="*/ 2147483647 h 823"/>
                <a:gd name="T8" fmla="*/ 2147483647 w 1645"/>
                <a:gd name="T9" fmla="*/ 2147483647 h 823"/>
                <a:gd name="T10" fmla="*/ 2147483647 w 1645"/>
                <a:gd name="T11" fmla="*/ 2147483647 h 823"/>
                <a:gd name="T12" fmla="*/ 2147483647 w 1645"/>
                <a:gd name="T13" fmla="*/ 2147483647 h 823"/>
                <a:gd name="T14" fmla="*/ 2147483647 w 1645"/>
                <a:gd name="T15" fmla="*/ 2147483647 h 823"/>
                <a:gd name="T16" fmla="*/ 2147483647 w 1645"/>
                <a:gd name="T17" fmla="*/ 2147483647 h 823"/>
                <a:gd name="T18" fmla="*/ 2147483647 w 1645"/>
                <a:gd name="T19" fmla="*/ 2147483647 h 823"/>
                <a:gd name="T20" fmla="*/ 2147483647 w 1645"/>
                <a:gd name="T21" fmla="*/ 2147483647 h 823"/>
                <a:gd name="T22" fmla="*/ 2147483647 w 1645"/>
                <a:gd name="T23" fmla="*/ 2147483647 h 823"/>
                <a:gd name="T24" fmla="*/ 2147483647 w 1645"/>
                <a:gd name="T25" fmla="*/ 2147483647 h 823"/>
                <a:gd name="T26" fmla="*/ 2147483647 w 1645"/>
                <a:gd name="T27" fmla="*/ 2147483647 h 823"/>
                <a:gd name="T28" fmla="*/ 2147483647 w 1645"/>
                <a:gd name="T29" fmla="*/ 2147483647 h 823"/>
                <a:gd name="T30" fmla="*/ 2147483647 w 1645"/>
                <a:gd name="T31" fmla="*/ 2147483647 h 823"/>
                <a:gd name="T32" fmla="*/ 2147483647 w 1645"/>
                <a:gd name="T33" fmla="*/ 2147483647 h 823"/>
                <a:gd name="T34" fmla="*/ 2147483647 w 1645"/>
                <a:gd name="T35" fmla="*/ 2147483647 h 823"/>
                <a:gd name="T36" fmla="*/ 2147483647 w 1645"/>
                <a:gd name="T37" fmla="*/ 2147483647 h 823"/>
                <a:gd name="T38" fmla="*/ 2147483647 w 1645"/>
                <a:gd name="T39" fmla="*/ 2147483647 h 823"/>
                <a:gd name="T40" fmla="*/ 2147483647 w 1645"/>
                <a:gd name="T41" fmla="*/ 2147483647 h 823"/>
                <a:gd name="T42" fmla="*/ 2147483647 w 1645"/>
                <a:gd name="T43" fmla="*/ 2147483647 h 823"/>
                <a:gd name="T44" fmla="*/ 2147483647 w 1645"/>
                <a:gd name="T45" fmla="*/ 2147483647 h 823"/>
                <a:gd name="T46" fmla="*/ 2147483647 w 1645"/>
                <a:gd name="T47" fmla="*/ 2147483647 h 823"/>
                <a:gd name="T48" fmla="*/ 2147483647 w 1645"/>
                <a:gd name="T49" fmla="*/ 2147483647 h 823"/>
                <a:gd name="T50" fmla="*/ 2147483647 w 1645"/>
                <a:gd name="T51" fmla="*/ 2147483647 h 823"/>
                <a:gd name="T52" fmla="*/ 2147483647 w 1645"/>
                <a:gd name="T53" fmla="*/ 2147483647 h 823"/>
                <a:gd name="T54" fmla="*/ 2147483647 w 1645"/>
                <a:gd name="T55" fmla="*/ 2147483647 h 823"/>
                <a:gd name="T56" fmla="*/ 2147483647 w 1645"/>
                <a:gd name="T57" fmla="*/ 2147483647 h 823"/>
                <a:gd name="T58" fmla="*/ 2147483647 w 1645"/>
                <a:gd name="T59" fmla="*/ 2147483647 h 823"/>
                <a:gd name="T60" fmla="*/ 2147483647 w 1645"/>
                <a:gd name="T61" fmla="*/ 2147483647 h 823"/>
                <a:gd name="T62" fmla="*/ 2147483647 w 1645"/>
                <a:gd name="T63" fmla="*/ 2147483647 h 823"/>
                <a:gd name="T64" fmla="*/ 2147483647 w 1645"/>
                <a:gd name="T65" fmla="*/ 2147483647 h 823"/>
                <a:gd name="T66" fmla="*/ 2147483647 w 1645"/>
                <a:gd name="T67" fmla="*/ 2147483647 h 823"/>
                <a:gd name="T68" fmla="*/ 2147483647 w 1645"/>
                <a:gd name="T69" fmla="*/ 2147483647 h 823"/>
                <a:gd name="T70" fmla="*/ 2147483647 w 1645"/>
                <a:gd name="T71" fmla="*/ 2147483647 h 823"/>
                <a:gd name="T72" fmla="*/ 2147483647 w 1645"/>
                <a:gd name="T73" fmla="*/ 2147483647 h 823"/>
                <a:gd name="T74" fmla="*/ 2147483647 w 1645"/>
                <a:gd name="T75" fmla="*/ 2147483647 h 823"/>
                <a:gd name="T76" fmla="*/ 2147483647 w 1645"/>
                <a:gd name="T77" fmla="*/ 2147483647 h 823"/>
                <a:gd name="T78" fmla="*/ 2147483647 w 1645"/>
                <a:gd name="T79" fmla="*/ 2147483647 h 823"/>
                <a:gd name="T80" fmla="*/ 2147483647 w 1645"/>
                <a:gd name="T81" fmla="*/ 2147483647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9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ea"/>
                <a:cs typeface="Arial" pitchFamily="34" charset="0"/>
              </a:endParaRP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CD56B9EE-0895-AEE1-BA7F-7BC47C2F9F8E}"/>
                </a:ext>
              </a:extLst>
            </p:cNvPr>
            <p:cNvSpPr/>
            <p:nvPr/>
          </p:nvSpPr>
          <p:spPr>
            <a:xfrm>
              <a:off x="14057188" y="1872182"/>
              <a:ext cx="347790" cy="640488"/>
            </a:xfrm>
            <a:prstGeom prst="rect">
              <a:avLst/>
            </a:prstGeom>
            <a:solidFill>
              <a:srgbClr val="00A2FF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kern="0" dirty="0">
                  <a:solidFill>
                    <a:schemeClr val="bg1"/>
                  </a:solidFill>
                  <a:latin typeface="+mn-ea"/>
                </a:rPr>
                <a:t>90%</a:t>
              </a:r>
              <a:endParaRPr kumimoji="0" lang="en-US" altLang="ko-KR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92" name="Text Box 22">
              <a:extLst>
                <a:ext uri="{FF2B5EF4-FFF2-40B4-BE49-F238E27FC236}">
                  <a16:creationId xmlns:a16="http://schemas.microsoft.com/office/drawing/2014/main" id="{085561BC-1741-024D-D9DD-02CB3CE012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11208" y="1801389"/>
              <a:ext cx="533225" cy="1638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marR="0" lvl="0" indent="0" algn="ctr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00" i="0" u="none" strike="noStrike" cap="none" spc="0" normalizeH="0" baseline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defRPr>
              </a:lvl1pPr>
            </a:lstStyle>
            <a:p>
              <a:pPr marL="0" marR="0" lvl="0" indent="0" algn="ctr" defTabSz="914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b="0" i="0" u="none" strike="noStrike" kern="0" cap="none" spc="0" normalizeH="0" baseline="0" noProof="0" dirty="0">
                  <a:ln>
                    <a:noFill/>
                  </a:ln>
                  <a:solidFill>
                    <a:srgbClr val="A50034"/>
                  </a:solidFill>
                  <a:effectLst/>
                  <a:uLnTx/>
                  <a:uFillTx/>
                  <a:latin typeface="+mn-ea"/>
                  <a:ea typeface="+mn-ea"/>
                </a:rPr>
                <a:t>20%</a:t>
              </a:r>
              <a:r>
                <a:rPr kumimoji="0" lang="ko-KR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A50034"/>
                  </a:solidFill>
                  <a:effectLst/>
                  <a:uLnTx/>
                  <a:uFillTx/>
                  <a:latin typeface="+mn-ea"/>
                  <a:ea typeface="+mn-ea"/>
                </a:rPr>
                <a:t> ↑</a:t>
              </a:r>
            </a:p>
          </p:txBody>
        </p:sp>
      </p:grpSp>
      <p:sp>
        <p:nvSpPr>
          <p:cNvPr id="93" name="말풍선: 모서리가 둥근 사각형 92">
            <a:extLst>
              <a:ext uri="{FF2B5EF4-FFF2-40B4-BE49-F238E27FC236}">
                <a16:creationId xmlns:a16="http://schemas.microsoft.com/office/drawing/2014/main" id="{149582FF-1249-FF17-6E18-6384E6F64887}"/>
              </a:ext>
            </a:extLst>
          </p:cNvPr>
          <p:cNvSpPr/>
          <p:nvPr/>
        </p:nvSpPr>
        <p:spPr>
          <a:xfrm>
            <a:off x="4118111" y="4916422"/>
            <a:ext cx="2384607" cy="586447"/>
          </a:xfrm>
          <a:prstGeom prst="wedgeRoundRectCallout">
            <a:avLst>
              <a:gd name="adj1" fmla="val -56337"/>
              <a:gd name="adj2" fmla="val 17463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en-US" altLang="ko-KR" sz="1000" dirty="0" err="1">
                <a:solidFill>
                  <a:srgbClr val="FFFFFF"/>
                </a:solidFill>
                <a:sym typeface="맑은 고딕"/>
              </a:rPr>
              <a:t>Loader·Unloader</a:t>
            </a:r>
            <a:r>
              <a:rPr lang="ko-KR" altLang="en-US" sz="1000" dirty="0">
                <a:solidFill>
                  <a:srgbClr val="FFFFFF"/>
                </a:solidFill>
                <a:sym typeface="맑은 고딕"/>
              </a:rPr>
              <a:t>가 설비와 자동으로 연계되고 이력까지 남으니 생산 현황과 문제 원인을 관리</a:t>
            </a:r>
            <a:r>
              <a:rPr lang="en-US" altLang="ko-KR" sz="1000" dirty="0">
                <a:solidFill>
                  <a:srgbClr val="FFFFFF"/>
                </a:solidFill>
                <a:sym typeface="맑은 고딕"/>
              </a:rPr>
              <a:t>, </a:t>
            </a:r>
            <a:r>
              <a:rPr lang="ko-KR" altLang="en-US" sz="1000" dirty="0">
                <a:solidFill>
                  <a:srgbClr val="FFFFFF"/>
                </a:solidFill>
                <a:sym typeface="맑은 고딕"/>
              </a:rPr>
              <a:t>품질 </a:t>
            </a:r>
            <a:r>
              <a:rPr lang="en-US" altLang="ko-KR" sz="1000" dirty="0">
                <a:solidFill>
                  <a:srgbClr val="FFFFFF"/>
                </a:solidFill>
                <a:sym typeface="맑은 고딕"/>
              </a:rPr>
              <a:t>Tracking</a:t>
            </a:r>
            <a:r>
              <a:rPr lang="ko-KR" altLang="en-US" sz="1000" dirty="0">
                <a:solidFill>
                  <a:srgbClr val="FFFFFF"/>
                </a:solidFill>
                <a:sym typeface="맑은 고딕"/>
              </a:rPr>
              <a:t>이 쉬워졌어요</a:t>
            </a:r>
            <a:endParaRPr lang="en-US" altLang="ko-KR" sz="1000" dirty="0">
              <a:solidFill>
                <a:srgbClr val="FFFFFF"/>
              </a:solidFill>
              <a:sym typeface="맑은 고딕"/>
            </a:endParaRPr>
          </a:p>
        </p:txBody>
      </p:sp>
      <p:sp>
        <p:nvSpPr>
          <p:cNvPr id="94" name="Freeform 32">
            <a:extLst>
              <a:ext uri="{FF2B5EF4-FFF2-40B4-BE49-F238E27FC236}">
                <a16:creationId xmlns:a16="http://schemas.microsoft.com/office/drawing/2014/main" id="{8B35B7C8-D436-6CB5-5770-11A095AA23D2}"/>
              </a:ext>
            </a:extLst>
          </p:cNvPr>
          <p:cNvSpPr>
            <a:spLocks/>
          </p:cNvSpPr>
          <p:nvPr/>
        </p:nvSpPr>
        <p:spPr bwMode="auto">
          <a:xfrm>
            <a:off x="3527295" y="5087875"/>
            <a:ext cx="319636" cy="325447"/>
          </a:xfrm>
          <a:custGeom>
            <a:avLst/>
            <a:gdLst>
              <a:gd name="T0" fmla="*/ 504 w 825"/>
              <a:gd name="T1" fmla="*/ 517 h 840"/>
              <a:gd name="T2" fmla="*/ 532 w 825"/>
              <a:gd name="T3" fmla="*/ 493 h 840"/>
              <a:gd name="T4" fmla="*/ 570 w 825"/>
              <a:gd name="T5" fmla="*/ 447 h 840"/>
              <a:gd name="T6" fmla="*/ 596 w 825"/>
              <a:gd name="T7" fmla="*/ 387 h 840"/>
              <a:gd name="T8" fmla="*/ 612 w 825"/>
              <a:gd name="T9" fmla="*/ 385 h 840"/>
              <a:gd name="T10" fmla="*/ 634 w 825"/>
              <a:gd name="T11" fmla="*/ 370 h 840"/>
              <a:gd name="T12" fmla="*/ 649 w 825"/>
              <a:gd name="T13" fmla="*/ 339 h 840"/>
              <a:gd name="T14" fmla="*/ 651 w 825"/>
              <a:gd name="T15" fmla="*/ 315 h 840"/>
              <a:gd name="T16" fmla="*/ 642 w 825"/>
              <a:gd name="T17" fmla="*/ 284 h 840"/>
              <a:gd name="T18" fmla="*/ 623 w 825"/>
              <a:gd name="T19" fmla="*/ 268 h 840"/>
              <a:gd name="T20" fmla="*/ 616 w 825"/>
              <a:gd name="T21" fmla="*/ 268 h 840"/>
              <a:gd name="T22" fmla="*/ 625 w 825"/>
              <a:gd name="T23" fmla="*/ 191 h 840"/>
              <a:gd name="T24" fmla="*/ 609 w 825"/>
              <a:gd name="T25" fmla="*/ 114 h 840"/>
              <a:gd name="T26" fmla="*/ 587 w 825"/>
              <a:gd name="T27" fmla="*/ 73 h 840"/>
              <a:gd name="T28" fmla="*/ 546 w 825"/>
              <a:gd name="T29" fmla="*/ 38 h 840"/>
              <a:gd name="T30" fmla="*/ 495 w 825"/>
              <a:gd name="T31" fmla="*/ 13 h 840"/>
              <a:gd name="T32" fmla="*/ 440 w 825"/>
              <a:gd name="T33" fmla="*/ 0 h 840"/>
              <a:gd name="T34" fmla="*/ 389 w 825"/>
              <a:gd name="T35" fmla="*/ 2 h 840"/>
              <a:gd name="T36" fmla="*/ 345 w 825"/>
              <a:gd name="T37" fmla="*/ 18 h 840"/>
              <a:gd name="T38" fmla="*/ 323 w 825"/>
              <a:gd name="T39" fmla="*/ 35 h 840"/>
              <a:gd name="T40" fmla="*/ 306 w 825"/>
              <a:gd name="T41" fmla="*/ 70 h 840"/>
              <a:gd name="T42" fmla="*/ 271 w 825"/>
              <a:gd name="T43" fmla="*/ 81 h 840"/>
              <a:gd name="T44" fmla="*/ 227 w 825"/>
              <a:gd name="T45" fmla="*/ 117 h 840"/>
              <a:gd name="T46" fmla="*/ 198 w 825"/>
              <a:gd name="T47" fmla="*/ 169 h 840"/>
              <a:gd name="T48" fmla="*/ 191 w 825"/>
              <a:gd name="T49" fmla="*/ 213 h 840"/>
              <a:gd name="T50" fmla="*/ 200 w 825"/>
              <a:gd name="T51" fmla="*/ 271 h 840"/>
              <a:gd name="T52" fmla="*/ 180 w 825"/>
              <a:gd name="T53" fmla="*/ 286 h 840"/>
              <a:gd name="T54" fmla="*/ 174 w 825"/>
              <a:gd name="T55" fmla="*/ 315 h 840"/>
              <a:gd name="T56" fmla="*/ 176 w 825"/>
              <a:gd name="T57" fmla="*/ 339 h 840"/>
              <a:gd name="T58" fmla="*/ 191 w 825"/>
              <a:gd name="T59" fmla="*/ 370 h 840"/>
              <a:gd name="T60" fmla="*/ 213 w 825"/>
              <a:gd name="T61" fmla="*/ 385 h 840"/>
              <a:gd name="T62" fmla="*/ 229 w 825"/>
              <a:gd name="T63" fmla="*/ 387 h 840"/>
              <a:gd name="T64" fmla="*/ 253 w 825"/>
              <a:gd name="T65" fmla="*/ 447 h 840"/>
              <a:gd name="T66" fmla="*/ 290 w 825"/>
              <a:gd name="T67" fmla="*/ 493 h 840"/>
              <a:gd name="T68" fmla="*/ 321 w 825"/>
              <a:gd name="T69" fmla="*/ 596 h 840"/>
              <a:gd name="T70" fmla="*/ 128 w 825"/>
              <a:gd name="T71" fmla="*/ 656 h 840"/>
              <a:gd name="T72" fmla="*/ 59 w 825"/>
              <a:gd name="T73" fmla="*/ 697 h 840"/>
              <a:gd name="T74" fmla="*/ 11 w 825"/>
              <a:gd name="T75" fmla="*/ 777 h 840"/>
              <a:gd name="T76" fmla="*/ 0 w 825"/>
              <a:gd name="T77" fmla="*/ 840 h 840"/>
              <a:gd name="T78" fmla="*/ 823 w 825"/>
              <a:gd name="T79" fmla="*/ 825 h 840"/>
              <a:gd name="T80" fmla="*/ 801 w 825"/>
              <a:gd name="T81" fmla="*/ 748 h 840"/>
              <a:gd name="T82" fmla="*/ 739 w 825"/>
              <a:gd name="T83" fmla="*/ 678 h 840"/>
              <a:gd name="T84" fmla="*/ 682 w 825"/>
              <a:gd name="T85" fmla="*/ 649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5" h="840">
                <a:moveTo>
                  <a:pt x="682" y="649"/>
                </a:moveTo>
                <a:lnTo>
                  <a:pt x="504" y="596"/>
                </a:lnTo>
                <a:lnTo>
                  <a:pt x="504" y="517"/>
                </a:lnTo>
                <a:lnTo>
                  <a:pt x="504" y="517"/>
                </a:lnTo>
                <a:lnTo>
                  <a:pt x="519" y="506"/>
                </a:lnTo>
                <a:lnTo>
                  <a:pt x="532" y="493"/>
                </a:lnTo>
                <a:lnTo>
                  <a:pt x="548" y="480"/>
                </a:lnTo>
                <a:lnTo>
                  <a:pt x="559" y="464"/>
                </a:lnTo>
                <a:lnTo>
                  <a:pt x="570" y="447"/>
                </a:lnTo>
                <a:lnTo>
                  <a:pt x="581" y="427"/>
                </a:lnTo>
                <a:lnTo>
                  <a:pt x="590" y="409"/>
                </a:lnTo>
                <a:lnTo>
                  <a:pt x="596" y="387"/>
                </a:lnTo>
                <a:lnTo>
                  <a:pt x="596" y="387"/>
                </a:lnTo>
                <a:lnTo>
                  <a:pt x="603" y="387"/>
                </a:lnTo>
                <a:lnTo>
                  <a:pt x="612" y="385"/>
                </a:lnTo>
                <a:lnTo>
                  <a:pt x="620" y="383"/>
                </a:lnTo>
                <a:lnTo>
                  <a:pt x="627" y="376"/>
                </a:lnTo>
                <a:lnTo>
                  <a:pt x="634" y="370"/>
                </a:lnTo>
                <a:lnTo>
                  <a:pt x="640" y="361"/>
                </a:lnTo>
                <a:lnTo>
                  <a:pt x="645" y="350"/>
                </a:lnTo>
                <a:lnTo>
                  <a:pt x="649" y="339"/>
                </a:lnTo>
                <a:lnTo>
                  <a:pt x="649" y="339"/>
                </a:lnTo>
                <a:lnTo>
                  <a:pt x="649" y="326"/>
                </a:lnTo>
                <a:lnTo>
                  <a:pt x="651" y="315"/>
                </a:lnTo>
                <a:lnTo>
                  <a:pt x="649" y="304"/>
                </a:lnTo>
                <a:lnTo>
                  <a:pt x="647" y="293"/>
                </a:lnTo>
                <a:lnTo>
                  <a:pt x="642" y="284"/>
                </a:lnTo>
                <a:lnTo>
                  <a:pt x="638" y="277"/>
                </a:lnTo>
                <a:lnTo>
                  <a:pt x="631" y="273"/>
                </a:lnTo>
                <a:lnTo>
                  <a:pt x="623" y="268"/>
                </a:lnTo>
                <a:lnTo>
                  <a:pt x="623" y="268"/>
                </a:lnTo>
                <a:lnTo>
                  <a:pt x="616" y="268"/>
                </a:lnTo>
                <a:lnTo>
                  <a:pt x="616" y="268"/>
                </a:lnTo>
                <a:lnTo>
                  <a:pt x="623" y="244"/>
                </a:lnTo>
                <a:lnTo>
                  <a:pt x="625" y="218"/>
                </a:lnTo>
                <a:lnTo>
                  <a:pt x="625" y="191"/>
                </a:lnTo>
                <a:lnTo>
                  <a:pt x="623" y="165"/>
                </a:lnTo>
                <a:lnTo>
                  <a:pt x="618" y="139"/>
                </a:lnTo>
                <a:lnTo>
                  <a:pt x="609" y="114"/>
                </a:lnTo>
                <a:lnTo>
                  <a:pt x="601" y="92"/>
                </a:lnTo>
                <a:lnTo>
                  <a:pt x="587" y="73"/>
                </a:lnTo>
                <a:lnTo>
                  <a:pt x="587" y="73"/>
                </a:lnTo>
                <a:lnTo>
                  <a:pt x="574" y="59"/>
                </a:lnTo>
                <a:lnTo>
                  <a:pt x="559" y="49"/>
                </a:lnTo>
                <a:lnTo>
                  <a:pt x="546" y="38"/>
                </a:lnTo>
                <a:lnTo>
                  <a:pt x="528" y="29"/>
                </a:lnTo>
                <a:lnTo>
                  <a:pt x="510" y="20"/>
                </a:lnTo>
                <a:lnTo>
                  <a:pt x="495" y="13"/>
                </a:lnTo>
                <a:lnTo>
                  <a:pt x="475" y="7"/>
                </a:lnTo>
                <a:lnTo>
                  <a:pt x="458" y="2"/>
                </a:lnTo>
                <a:lnTo>
                  <a:pt x="440" y="0"/>
                </a:lnTo>
                <a:lnTo>
                  <a:pt x="422" y="0"/>
                </a:lnTo>
                <a:lnTo>
                  <a:pt x="405" y="0"/>
                </a:lnTo>
                <a:lnTo>
                  <a:pt x="389" y="2"/>
                </a:lnTo>
                <a:lnTo>
                  <a:pt x="374" y="7"/>
                </a:lnTo>
                <a:lnTo>
                  <a:pt x="359" y="11"/>
                </a:lnTo>
                <a:lnTo>
                  <a:pt x="345" y="18"/>
                </a:lnTo>
                <a:lnTo>
                  <a:pt x="332" y="27"/>
                </a:lnTo>
                <a:lnTo>
                  <a:pt x="332" y="27"/>
                </a:lnTo>
                <a:lnTo>
                  <a:pt x="323" y="35"/>
                </a:lnTo>
                <a:lnTo>
                  <a:pt x="317" y="46"/>
                </a:lnTo>
                <a:lnTo>
                  <a:pt x="310" y="57"/>
                </a:lnTo>
                <a:lnTo>
                  <a:pt x="306" y="70"/>
                </a:lnTo>
                <a:lnTo>
                  <a:pt x="306" y="70"/>
                </a:lnTo>
                <a:lnTo>
                  <a:pt x="288" y="75"/>
                </a:lnTo>
                <a:lnTo>
                  <a:pt x="271" y="81"/>
                </a:lnTo>
                <a:lnTo>
                  <a:pt x="255" y="90"/>
                </a:lnTo>
                <a:lnTo>
                  <a:pt x="240" y="101"/>
                </a:lnTo>
                <a:lnTo>
                  <a:pt x="227" y="117"/>
                </a:lnTo>
                <a:lnTo>
                  <a:pt x="216" y="132"/>
                </a:lnTo>
                <a:lnTo>
                  <a:pt x="205" y="150"/>
                </a:lnTo>
                <a:lnTo>
                  <a:pt x="198" y="169"/>
                </a:lnTo>
                <a:lnTo>
                  <a:pt x="198" y="169"/>
                </a:lnTo>
                <a:lnTo>
                  <a:pt x="194" y="189"/>
                </a:lnTo>
                <a:lnTo>
                  <a:pt x="191" y="213"/>
                </a:lnTo>
                <a:lnTo>
                  <a:pt x="196" y="240"/>
                </a:lnTo>
                <a:lnTo>
                  <a:pt x="200" y="271"/>
                </a:lnTo>
                <a:lnTo>
                  <a:pt x="200" y="271"/>
                </a:lnTo>
                <a:lnTo>
                  <a:pt x="194" y="273"/>
                </a:lnTo>
                <a:lnTo>
                  <a:pt x="187" y="279"/>
                </a:lnTo>
                <a:lnTo>
                  <a:pt x="180" y="286"/>
                </a:lnTo>
                <a:lnTo>
                  <a:pt x="178" y="295"/>
                </a:lnTo>
                <a:lnTo>
                  <a:pt x="174" y="304"/>
                </a:lnTo>
                <a:lnTo>
                  <a:pt x="174" y="315"/>
                </a:lnTo>
                <a:lnTo>
                  <a:pt x="174" y="326"/>
                </a:lnTo>
                <a:lnTo>
                  <a:pt x="176" y="339"/>
                </a:lnTo>
                <a:lnTo>
                  <a:pt x="176" y="339"/>
                </a:lnTo>
                <a:lnTo>
                  <a:pt x="180" y="350"/>
                </a:lnTo>
                <a:lnTo>
                  <a:pt x="185" y="361"/>
                </a:lnTo>
                <a:lnTo>
                  <a:pt x="191" y="370"/>
                </a:lnTo>
                <a:lnTo>
                  <a:pt x="198" y="376"/>
                </a:lnTo>
                <a:lnTo>
                  <a:pt x="205" y="383"/>
                </a:lnTo>
                <a:lnTo>
                  <a:pt x="213" y="385"/>
                </a:lnTo>
                <a:lnTo>
                  <a:pt x="220" y="387"/>
                </a:lnTo>
                <a:lnTo>
                  <a:pt x="229" y="387"/>
                </a:lnTo>
                <a:lnTo>
                  <a:pt x="229" y="387"/>
                </a:lnTo>
                <a:lnTo>
                  <a:pt x="235" y="409"/>
                </a:lnTo>
                <a:lnTo>
                  <a:pt x="244" y="427"/>
                </a:lnTo>
                <a:lnTo>
                  <a:pt x="253" y="447"/>
                </a:lnTo>
                <a:lnTo>
                  <a:pt x="264" y="464"/>
                </a:lnTo>
                <a:lnTo>
                  <a:pt x="277" y="480"/>
                </a:lnTo>
                <a:lnTo>
                  <a:pt x="290" y="493"/>
                </a:lnTo>
                <a:lnTo>
                  <a:pt x="306" y="506"/>
                </a:lnTo>
                <a:lnTo>
                  <a:pt x="321" y="517"/>
                </a:lnTo>
                <a:lnTo>
                  <a:pt x="321" y="596"/>
                </a:lnTo>
                <a:lnTo>
                  <a:pt x="143" y="649"/>
                </a:lnTo>
                <a:lnTo>
                  <a:pt x="143" y="649"/>
                </a:lnTo>
                <a:lnTo>
                  <a:pt x="128" y="656"/>
                </a:lnTo>
                <a:lnTo>
                  <a:pt x="112" y="662"/>
                </a:lnTo>
                <a:lnTo>
                  <a:pt x="86" y="678"/>
                </a:lnTo>
                <a:lnTo>
                  <a:pt x="59" y="697"/>
                </a:lnTo>
                <a:lnTo>
                  <a:pt x="40" y="722"/>
                </a:lnTo>
                <a:lnTo>
                  <a:pt x="22" y="748"/>
                </a:lnTo>
                <a:lnTo>
                  <a:pt x="11" y="777"/>
                </a:lnTo>
                <a:lnTo>
                  <a:pt x="2" y="807"/>
                </a:lnTo>
                <a:lnTo>
                  <a:pt x="0" y="825"/>
                </a:lnTo>
                <a:lnTo>
                  <a:pt x="0" y="840"/>
                </a:lnTo>
                <a:lnTo>
                  <a:pt x="825" y="840"/>
                </a:lnTo>
                <a:lnTo>
                  <a:pt x="825" y="840"/>
                </a:lnTo>
                <a:lnTo>
                  <a:pt x="823" y="825"/>
                </a:lnTo>
                <a:lnTo>
                  <a:pt x="821" y="807"/>
                </a:lnTo>
                <a:lnTo>
                  <a:pt x="814" y="777"/>
                </a:lnTo>
                <a:lnTo>
                  <a:pt x="801" y="748"/>
                </a:lnTo>
                <a:lnTo>
                  <a:pt x="785" y="722"/>
                </a:lnTo>
                <a:lnTo>
                  <a:pt x="763" y="697"/>
                </a:lnTo>
                <a:lnTo>
                  <a:pt x="739" y="678"/>
                </a:lnTo>
                <a:lnTo>
                  <a:pt x="713" y="662"/>
                </a:lnTo>
                <a:lnTo>
                  <a:pt x="697" y="656"/>
                </a:lnTo>
                <a:lnTo>
                  <a:pt x="682" y="649"/>
                </a:lnTo>
                <a:lnTo>
                  <a:pt x="682" y="649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r>
              <a:rPr lang="en-US" altLang="ko-KR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rPr>
              <a:t> </a:t>
            </a:r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1C0FCC8-C465-34D5-5F26-72B3092ADD10}"/>
              </a:ext>
            </a:extLst>
          </p:cNvPr>
          <p:cNvSpPr txBox="1"/>
          <p:nvPr/>
        </p:nvSpPr>
        <p:spPr bwMode="auto">
          <a:xfrm>
            <a:off x="3391141" y="5374261"/>
            <a:ext cx="571259" cy="19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t" anchorCtr="0">
            <a:noAutofit/>
          </a:bodyPr>
          <a:lstStyle/>
          <a:p>
            <a:pPr algn="ctr" defTabSz="457200" latinLnBrk="1"/>
            <a:r>
              <a:rPr lang="ko-KR" altLang="en-US" sz="900" kern="0" dirty="0" err="1">
                <a:solidFill>
                  <a:srgbClr val="000000"/>
                </a:solidFill>
                <a:latin typeface="+mn-ea"/>
              </a:rPr>
              <a:t>방산사</a:t>
            </a:r>
            <a:endParaRPr lang="ko-KR" altLang="en-US" sz="900" kern="0" dirty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97" name="텍스트 개체 틀 19">
            <a:extLst>
              <a:ext uri="{FF2B5EF4-FFF2-40B4-BE49-F238E27FC236}">
                <a16:creationId xmlns:a16="http://schemas.microsoft.com/office/drawing/2014/main" id="{F8F19174-CCEF-7960-3217-BAC50C9755D9}"/>
              </a:ext>
            </a:extLst>
          </p:cNvPr>
          <p:cNvSpPr txBox="1">
            <a:spLocks/>
          </p:cNvSpPr>
          <p:nvPr/>
        </p:nvSpPr>
        <p:spPr>
          <a:xfrm>
            <a:off x="279219" y="6351965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597A4800-892C-349F-104C-390D51A906F8}"/>
              </a:ext>
            </a:extLst>
          </p:cNvPr>
          <p:cNvSpPr/>
          <p:nvPr/>
        </p:nvSpPr>
        <p:spPr>
          <a:xfrm>
            <a:off x="322381" y="6709612"/>
            <a:ext cx="6103819" cy="900000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36000" rIns="72000" bIns="36000" numCol="1" spcCol="38100" rtlCol="0" anchor="ctr">
            <a:noAutofit/>
          </a:bodyPr>
          <a:lstStyle/>
          <a:p>
            <a:pPr defTabSz="550333" hangingPunct="0"/>
            <a:r>
              <a:rPr lang="ko-KR" altLang="en-US" sz="1050" b="1" dirty="0">
                <a:solidFill>
                  <a:srgbClr val="FFFFFF"/>
                </a:solidFill>
              </a:rPr>
              <a:t>검증 대상</a:t>
            </a:r>
            <a:r>
              <a:rPr lang="en-US" altLang="ko-KR" sz="1050" b="1" dirty="0">
                <a:solidFill>
                  <a:srgbClr val="FFFFFF"/>
                </a:solidFill>
              </a:rPr>
              <a:t>AI </a:t>
            </a:r>
            <a:r>
              <a:rPr lang="ko-KR" altLang="en-US" sz="1050" b="1" dirty="0">
                <a:solidFill>
                  <a:srgbClr val="FFFFFF"/>
                </a:solidFill>
              </a:rPr>
              <a:t>판정에 적합한 </a:t>
            </a:r>
            <a:r>
              <a:rPr lang="en-US" altLang="ko-KR" sz="1050" b="1" dirty="0">
                <a:solidFill>
                  <a:srgbClr val="FFFFFF"/>
                </a:solidFill>
              </a:rPr>
              <a:t>H/W </a:t>
            </a:r>
            <a:r>
              <a:rPr lang="ko-KR" altLang="en-US" sz="1050" b="1" dirty="0">
                <a:solidFill>
                  <a:srgbClr val="FFFFFF"/>
                </a:solidFill>
              </a:rPr>
              <a:t>엔지니어링</a:t>
            </a:r>
            <a:endParaRPr lang="en-US" altLang="ko-KR" sz="1050" b="1" dirty="0">
              <a:solidFill>
                <a:srgbClr val="FFFFFF"/>
              </a:solidFill>
            </a:endParaRP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FFFF"/>
                </a:solidFill>
              </a:rPr>
              <a:t>AI </a:t>
            </a:r>
            <a:r>
              <a:rPr lang="ko-KR" altLang="en-US" sz="1000" dirty="0">
                <a:solidFill>
                  <a:srgbClr val="FFFFFF"/>
                </a:solidFill>
              </a:rPr>
              <a:t>정확도 향상 및 일정한 판정 추론을 진행하기 위한 </a:t>
            </a:r>
            <a:r>
              <a:rPr lang="en-US" altLang="ko-KR" sz="1000" dirty="0">
                <a:solidFill>
                  <a:srgbClr val="FFFFFF"/>
                </a:solidFill>
              </a:rPr>
              <a:t>H/W </a:t>
            </a:r>
            <a:r>
              <a:rPr lang="ko-KR" altLang="en-US" sz="1000" dirty="0">
                <a:solidFill>
                  <a:srgbClr val="FFFFFF"/>
                </a:solidFill>
              </a:rPr>
              <a:t>엔지니어링</a:t>
            </a: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39FF2F0A-291C-29C0-599B-D610DE465509}"/>
              </a:ext>
            </a:extLst>
          </p:cNvPr>
          <p:cNvGrpSpPr/>
          <p:nvPr/>
        </p:nvGrpSpPr>
        <p:grpSpPr>
          <a:xfrm>
            <a:off x="4344050" y="6776057"/>
            <a:ext cx="1709090" cy="759805"/>
            <a:chOff x="5764860" y="3991582"/>
            <a:chExt cx="2156681" cy="857233"/>
          </a:xfrm>
        </p:grpSpPr>
        <p:pic>
          <p:nvPicPr>
            <p:cNvPr id="127" name="그림 126">
              <a:extLst>
                <a:ext uri="{FF2B5EF4-FFF2-40B4-BE49-F238E27FC236}">
                  <a16:creationId xmlns:a16="http://schemas.microsoft.com/office/drawing/2014/main" id="{2B7776C6-F4BD-4FAE-2A4B-B5580CC17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140"/>
            <a:stretch>
              <a:fillRect/>
            </a:stretch>
          </p:blipFill>
          <p:spPr>
            <a:xfrm>
              <a:off x="5764860" y="3991582"/>
              <a:ext cx="1000057" cy="857233"/>
            </a:xfrm>
            <a:prstGeom prst="rect">
              <a:avLst/>
            </a:prstGeom>
          </p:spPr>
        </p:pic>
        <p:pic>
          <p:nvPicPr>
            <p:cNvPr id="128" name="그림 127">
              <a:extLst>
                <a:ext uri="{FF2B5EF4-FFF2-40B4-BE49-F238E27FC236}">
                  <a16:creationId xmlns:a16="http://schemas.microsoft.com/office/drawing/2014/main" id="{BD8F4B19-5F3E-F418-585C-62BC97440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5235" r="21765"/>
            <a:stretch>
              <a:fillRect/>
            </a:stretch>
          </p:blipFill>
          <p:spPr>
            <a:xfrm>
              <a:off x="6822618" y="3995653"/>
              <a:ext cx="1098923" cy="852209"/>
            </a:xfrm>
            <a:prstGeom prst="rect">
              <a:avLst/>
            </a:prstGeom>
          </p:spPr>
        </p:pic>
      </p:grpSp>
      <p:sp>
        <p:nvSpPr>
          <p:cNvPr id="129" name="사각형: 둥근 모서리 128">
            <a:extLst>
              <a:ext uri="{FF2B5EF4-FFF2-40B4-BE49-F238E27FC236}">
                <a16:creationId xmlns:a16="http://schemas.microsoft.com/office/drawing/2014/main" id="{50404D7B-FD2F-F6A2-D794-04D2FD3AE7DE}"/>
              </a:ext>
            </a:extLst>
          </p:cNvPr>
          <p:cNvSpPr/>
          <p:nvPr/>
        </p:nvSpPr>
        <p:spPr>
          <a:xfrm>
            <a:off x="322381" y="7710372"/>
            <a:ext cx="6103819" cy="900000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36000" rIns="72000" bIns="36000" numCol="1" spcCol="38100" rtlCol="0" anchor="ctr">
            <a:noAutofit/>
          </a:bodyPr>
          <a:lstStyle/>
          <a:p>
            <a:pPr defTabSz="550333" hangingPunct="0"/>
            <a:r>
              <a:rPr lang="en-US" altLang="ko-KR" sz="1050" b="1" dirty="0">
                <a:solidFill>
                  <a:srgbClr val="FFFFFF"/>
                </a:solidFill>
              </a:rPr>
              <a:t>AI</a:t>
            </a:r>
            <a:r>
              <a:rPr lang="ko-KR" altLang="en-US" sz="1050" b="1" dirty="0">
                <a:solidFill>
                  <a:srgbClr val="FFFFFF"/>
                </a:solidFill>
              </a:rPr>
              <a:t>모델 및 </a:t>
            </a:r>
            <a:r>
              <a:rPr lang="en-US" altLang="ko-KR" sz="1050" b="1" dirty="0">
                <a:solidFill>
                  <a:srgbClr val="FFFFFF"/>
                </a:solidFill>
              </a:rPr>
              <a:t>AI </a:t>
            </a:r>
            <a:r>
              <a:rPr lang="ko-KR" altLang="en-US" sz="1050" b="1" dirty="0">
                <a:solidFill>
                  <a:srgbClr val="FFFFFF"/>
                </a:solidFill>
              </a:rPr>
              <a:t>판정 플랫폼 개발</a:t>
            </a: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FFFF"/>
                </a:solidFill>
              </a:rPr>
              <a:t>n</a:t>
            </a:r>
            <a:r>
              <a:rPr lang="ko-KR" altLang="en-US" sz="1000" dirty="0">
                <a:solidFill>
                  <a:srgbClr val="FFFFFF"/>
                </a:solidFill>
              </a:rPr>
              <a:t>개 등급</a:t>
            </a:r>
            <a:r>
              <a:rPr lang="en-US" altLang="ko-KR" sz="1000" dirty="0">
                <a:solidFill>
                  <a:srgbClr val="FFFFFF"/>
                </a:solidFill>
              </a:rPr>
              <a:t>, m</a:t>
            </a:r>
            <a:r>
              <a:rPr lang="ko-KR" altLang="en-US" sz="1000" dirty="0">
                <a:solidFill>
                  <a:srgbClr val="FFFFFF"/>
                </a:solidFill>
              </a:rPr>
              <a:t>여개 품목에 대해 판정이 가능한 </a:t>
            </a:r>
            <a:r>
              <a:rPr lang="en-US" altLang="ko-KR" sz="1000" dirty="0">
                <a:solidFill>
                  <a:srgbClr val="FFFFFF"/>
                </a:solidFill>
              </a:rPr>
              <a:t>AI</a:t>
            </a:r>
            <a:r>
              <a:rPr lang="ko-KR" altLang="en-US" sz="1000" dirty="0">
                <a:solidFill>
                  <a:srgbClr val="FFFFFF"/>
                </a:solidFill>
              </a:rPr>
              <a:t>모델 개발</a:t>
            </a:r>
          </a:p>
        </p:txBody>
      </p:sp>
      <p:pic>
        <p:nvPicPr>
          <p:cNvPr id="133" name="그림 132">
            <a:extLst>
              <a:ext uri="{FF2B5EF4-FFF2-40B4-BE49-F238E27FC236}">
                <a16:creationId xmlns:a16="http://schemas.microsoft.com/office/drawing/2014/main" id="{058BE5B9-B501-B61B-1979-09DDC76145F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34937" y="7756497"/>
            <a:ext cx="1635650" cy="816004"/>
          </a:xfrm>
          <a:prstGeom prst="rect">
            <a:avLst/>
          </a:prstGeom>
        </p:spPr>
      </p:pic>
      <p:sp>
        <p:nvSpPr>
          <p:cNvPr id="135" name="사각형: 둥근 모서리 134">
            <a:extLst>
              <a:ext uri="{FF2B5EF4-FFF2-40B4-BE49-F238E27FC236}">
                <a16:creationId xmlns:a16="http://schemas.microsoft.com/office/drawing/2014/main" id="{E44FC5ED-C5B8-F25A-EC55-78ACC459A0E5}"/>
              </a:ext>
            </a:extLst>
          </p:cNvPr>
          <p:cNvSpPr/>
          <p:nvPr/>
        </p:nvSpPr>
        <p:spPr>
          <a:xfrm>
            <a:off x="322381" y="8708592"/>
            <a:ext cx="6103819" cy="900000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000" tIns="36000" rIns="72000" bIns="36000" numCol="1" spcCol="38100" rtlCol="0" anchor="ctr">
            <a:noAutofit/>
          </a:bodyPr>
          <a:lstStyle/>
          <a:p>
            <a:pPr defTabSz="550333" hangingPunct="0"/>
            <a:r>
              <a:rPr lang="ko-KR" altLang="en-US" sz="1050" b="1" dirty="0">
                <a:solidFill>
                  <a:srgbClr val="FFFFFF"/>
                </a:solidFill>
              </a:rPr>
              <a:t>제품 특성에 맞춘 이송</a:t>
            </a:r>
            <a:r>
              <a:rPr lang="en-US" altLang="ko-KR" sz="1050" b="1" dirty="0">
                <a:solidFill>
                  <a:srgbClr val="FFFFFF"/>
                </a:solidFill>
              </a:rPr>
              <a:t>·</a:t>
            </a:r>
            <a:r>
              <a:rPr lang="ko-KR" altLang="en-US" sz="1050" b="1" dirty="0">
                <a:solidFill>
                  <a:srgbClr val="FFFFFF"/>
                </a:solidFill>
              </a:rPr>
              <a:t>정렬 기구와 센서</a:t>
            </a:r>
            <a:r>
              <a:rPr lang="en-US" altLang="ko-KR" sz="1050" b="1" dirty="0">
                <a:solidFill>
                  <a:srgbClr val="FFFFFF"/>
                </a:solidFill>
              </a:rPr>
              <a:t>·PLC </a:t>
            </a:r>
            <a:r>
              <a:rPr lang="ko-KR" altLang="en-US" sz="1050" b="1" dirty="0">
                <a:solidFill>
                  <a:srgbClr val="FFFFFF"/>
                </a:solidFill>
              </a:rPr>
              <a:t>제어를 통합 설계하여</a:t>
            </a:r>
            <a:r>
              <a:rPr lang="en-US" altLang="ko-KR" sz="1050" b="1" dirty="0">
                <a:solidFill>
                  <a:srgbClr val="FFFFFF"/>
                </a:solidFill>
              </a:rPr>
              <a:t>, </a:t>
            </a:r>
            <a:r>
              <a:rPr lang="ko-KR" altLang="en-US" sz="1050" b="1" dirty="0">
                <a:solidFill>
                  <a:srgbClr val="FFFFFF"/>
                </a:solidFill>
              </a:rPr>
              <a:t>공정 간 제품 흐름이 끊김 없이 자동으로 연결되도록 최적화 구축</a:t>
            </a: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FFFF"/>
                </a:solidFill>
              </a:rPr>
              <a:t>AI </a:t>
            </a:r>
            <a:r>
              <a:rPr lang="ko-KR" altLang="en-US" sz="1000" dirty="0">
                <a:solidFill>
                  <a:srgbClr val="FFFFFF"/>
                </a:solidFill>
              </a:rPr>
              <a:t>기술 컨설팅부터 개발까지 </a:t>
            </a:r>
            <a:r>
              <a:rPr lang="en-US" altLang="ko-KR" sz="1000" dirty="0">
                <a:solidFill>
                  <a:srgbClr val="FFFFFF"/>
                </a:solidFill>
              </a:rPr>
              <a:t>One-stop </a:t>
            </a:r>
            <a:r>
              <a:rPr lang="ko-KR" altLang="en-US" sz="1000" dirty="0">
                <a:solidFill>
                  <a:srgbClr val="FFFFFF"/>
                </a:solidFill>
              </a:rPr>
              <a:t>서비스 제공</a:t>
            </a: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rgbClr val="FFFFFF"/>
                </a:solidFill>
              </a:rPr>
              <a:t>비전검사 </a:t>
            </a:r>
            <a:r>
              <a:rPr lang="en-US" altLang="ko-KR" sz="1000" dirty="0">
                <a:solidFill>
                  <a:srgbClr val="FFFFFF"/>
                </a:solidFill>
              </a:rPr>
              <a:t>AI </a:t>
            </a:r>
            <a:r>
              <a:rPr lang="ko-KR" altLang="en-US" sz="1000" dirty="0">
                <a:solidFill>
                  <a:srgbClr val="FFFFFF"/>
                </a:solidFill>
              </a:rPr>
              <a:t>개발 전문성 및 현장적용 전문 인력 투입</a:t>
            </a:r>
          </a:p>
          <a:p>
            <a:pPr marL="171450" indent="-171450" defTabSz="550333" hangingPunct="0"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FFFF"/>
                </a:solidFill>
              </a:rPr>
              <a:t>HW </a:t>
            </a:r>
            <a:r>
              <a:rPr lang="ko-KR" altLang="en-US" sz="1000" dirty="0">
                <a:solidFill>
                  <a:srgbClr val="FFFFFF"/>
                </a:solidFill>
              </a:rPr>
              <a:t>리소스 절감을 위한 </a:t>
            </a:r>
            <a:r>
              <a:rPr lang="en-US" altLang="ko-KR" sz="1000" dirty="0">
                <a:solidFill>
                  <a:srgbClr val="FFFFFF"/>
                </a:solidFill>
              </a:rPr>
              <a:t>AI </a:t>
            </a:r>
            <a:r>
              <a:rPr lang="ko-KR" altLang="en-US" sz="1000" dirty="0">
                <a:solidFill>
                  <a:srgbClr val="FFFFFF"/>
                </a:solidFill>
              </a:rPr>
              <a:t>경량화 및 </a:t>
            </a:r>
            <a:r>
              <a:rPr lang="en-US" altLang="ko-KR" sz="1000" dirty="0">
                <a:solidFill>
                  <a:srgbClr val="FFFFFF"/>
                </a:solidFill>
              </a:rPr>
              <a:t>Edge </a:t>
            </a:r>
            <a:r>
              <a:rPr lang="ko-KR" altLang="en-US" sz="1000" dirty="0">
                <a:solidFill>
                  <a:srgbClr val="FFFFFF"/>
                </a:solidFill>
              </a:rPr>
              <a:t>추론 최적화</a:t>
            </a:r>
          </a:p>
        </p:txBody>
      </p:sp>
    </p:spTree>
    <p:extLst>
      <p:ext uri="{BB962C8B-B14F-4D97-AF65-F5344CB8AC3E}">
        <p14:creationId xmlns:p14="http://schemas.microsoft.com/office/powerpoint/2010/main" val="816475068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="" xmlns:ma14="http://schemas.microsoft.com/office/mac/drawingml/2011/main" xmlns:a14="http://schemas.microsoft.com/office/drawing/2010/main" xmlns:m="http://schemas.openxmlformats.org/officeDocument/2006/math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328</Words>
  <Application>Microsoft Office PowerPoint</Application>
  <PresentationFormat>A4 용지(210x297mm)</PresentationFormat>
  <Paragraphs>63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맑은 고딕</vt:lpstr>
      <vt:lpstr>LG스마트체2.0 Bold</vt:lpstr>
      <vt:lpstr>Arial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4</cp:revision>
  <cp:lastPrinted>2025-05-16T06:49:14Z</cp:lastPrinted>
  <dcterms:created xsi:type="dcterms:W3CDTF">2024-04-30T01:52:28Z</dcterms:created>
  <dcterms:modified xsi:type="dcterms:W3CDTF">2026-08-31T08:17:22Z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