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21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>
            <p14:sldId id="2147480921"/>
          </p14:sldIdLst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9403-B93D-CF3B-5AA1-4FF8F5915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107A434-6E7C-FAC7-2512-E1E9EB91C897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Worldworks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en-US" altLang="ko-KR" sz="2000" b="1" i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FMCS</a:t>
            </a:r>
            <a:endParaRPr lang="ko-KR" altLang="en-US" sz="2000" b="1" i="1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3384BA0-DB51-249A-B122-6D3BB83D3887}"/>
              </a:ext>
            </a:extLst>
          </p:cNvPr>
          <p:cNvSpPr txBox="1">
            <a:spLocks/>
          </p:cNvSpPr>
          <p:nvPr/>
        </p:nvSpPr>
        <p:spPr>
          <a:xfrm>
            <a:off x="250702" y="750873"/>
            <a:ext cx="6499347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생산현장의 문제를 직관적으로 분석하여 빠르게 해결하는 현장 통합 관제 시스템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E56E593E-5A45-4D37-96B1-A06C5F78578E}"/>
              </a:ext>
            </a:extLst>
          </p:cNvPr>
          <p:cNvSpPr txBox="1">
            <a:spLocks/>
          </p:cNvSpPr>
          <p:nvPr/>
        </p:nvSpPr>
        <p:spPr>
          <a:xfrm>
            <a:off x="355717" y="1807861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생산 및 물류 현장에서는 설비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이상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반송 지연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등 다양한 이슈가 발생합니다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하지만 정보 부족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복잡한 에러 코드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담당자 분산으로 문제 상황을 파악하는 것 뿐만 아니라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그 문제를 해결하는데도 많은 시간이 소요됩니다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FMCS</a:t>
            </a:r>
            <a:r>
              <a:rPr kumimoji="1" lang="ko-KR" altLang="en-US" sz="1100" spc="-25">
                <a:solidFill>
                  <a:schemeClr val="tx1"/>
                </a:solidFill>
              </a:rPr>
              <a:t>를 통해 생산 현장의 데이터를 실시간으로 수집하고 </a:t>
            </a:r>
            <a:r>
              <a:rPr kumimoji="1" lang="en-US" altLang="ko-KR" sz="1100" spc="-25">
                <a:solidFill>
                  <a:schemeClr val="tx1"/>
                </a:solidFill>
              </a:rPr>
              <a:t>3D </a:t>
            </a:r>
            <a:r>
              <a:rPr kumimoji="1" lang="ko-KR" altLang="en-US" sz="1100" spc="-25">
                <a:solidFill>
                  <a:schemeClr val="tx1"/>
                </a:solidFill>
              </a:rPr>
              <a:t>공간 정보와 결합하여 시각화 해보세요</a:t>
            </a:r>
            <a:r>
              <a:rPr kumimoji="1" lang="en-US" altLang="ko-KR" sz="1100" spc="-25">
                <a:solidFill>
                  <a:schemeClr val="tx1"/>
                </a:solidFill>
              </a:rPr>
              <a:t>. </a:t>
            </a:r>
            <a:r>
              <a:rPr kumimoji="1" lang="ko-KR" altLang="en-US" sz="1100" spc="-25">
                <a:solidFill>
                  <a:schemeClr val="tx1"/>
                </a:solidFill>
              </a:rPr>
              <a:t>현장 상황을 한눈에 파악하고 이상 발생 시 신속하게 대응할 수 있도록 지원합니다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D3298916-A28B-8AE3-2881-00C8C3A8F016}"/>
              </a:ext>
            </a:extLst>
          </p:cNvPr>
          <p:cNvSpPr txBox="1">
            <a:spLocks/>
          </p:cNvSpPr>
          <p:nvPr/>
        </p:nvSpPr>
        <p:spPr>
          <a:xfrm>
            <a:off x="355716" y="13928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502B9A2E-F6A6-E632-84CD-AFD830726D7D}"/>
              </a:ext>
            </a:extLst>
          </p:cNvPr>
          <p:cNvSpPr txBox="1">
            <a:spLocks/>
          </p:cNvSpPr>
          <p:nvPr/>
        </p:nvSpPr>
        <p:spPr>
          <a:xfrm>
            <a:off x="3539273" y="1389063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050F6B3B-5E0C-1D76-CAE1-480966CC888B}"/>
              </a:ext>
            </a:extLst>
          </p:cNvPr>
          <p:cNvSpPr txBox="1">
            <a:spLocks/>
          </p:cNvSpPr>
          <p:nvPr/>
        </p:nvSpPr>
        <p:spPr>
          <a:xfrm>
            <a:off x="350837" y="3694157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DD493A18-5277-3C01-530E-9AFADD290F36}"/>
              </a:ext>
            </a:extLst>
          </p:cNvPr>
          <p:cNvSpPr txBox="1">
            <a:spLocks/>
          </p:cNvSpPr>
          <p:nvPr/>
        </p:nvSpPr>
        <p:spPr>
          <a:xfrm>
            <a:off x="3536959" y="1804096"/>
            <a:ext cx="2952671" cy="235051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: </a:t>
            </a:r>
            <a:r>
              <a:rPr lang="ko-KR" altLang="en-US" sz="1100" b="1">
                <a:solidFill>
                  <a:schemeClr val="tx1"/>
                </a:solidFill>
              </a:rPr>
              <a:t>배터리</a:t>
            </a:r>
            <a:r>
              <a:rPr lang="en-US" altLang="ko-KR" sz="1100" b="1">
                <a:solidFill>
                  <a:schemeClr val="tx1"/>
                </a:solidFill>
              </a:rPr>
              <a:t>, </a:t>
            </a:r>
            <a:r>
              <a:rPr lang="ko-KR" altLang="en-US" sz="1100" b="1">
                <a:solidFill>
                  <a:schemeClr val="tx1"/>
                </a:solidFill>
              </a:rPr>
              <a:t>반도체 등</a:t>
            </a:r>
            <a:endParaRPr lang="en-US" altLang="ko-KR" sz="1100" b="1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반송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이동 설비가 많아 실시간 위치와 상태 파악이 중요한 제조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생산 현장의 상태가 품질에 직접적인 영향을 미치는 설비 중심의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현장의 운영 현황을 코드나 텍스트만으로 파악하기 어려워 시각화가 필요한 기업</a:t>
            </a: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1FE6BDBD-C1F0-6EC3-1648-FA8B37D10E6A}"/>
              </a:ext>
            </a:extLst>
          </p:cNvPr>
          <p:cNvSpPr txBox="1">
            <a:spLocks/>
          </p:cNvSpPr>
          <p:nvPr/>
        </p:nvSpPr>
        <p:spPr>
          <a:xfrm>
            <a:off x="3536958" y="14689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endParaRPr kumimoji="1" lang="en-US" altLang="ko-KR" sz="1100"/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242336E7-6E26-DE8D-F55F-DB5F0452704F}"/>
              </a:ext>
            </a:extLst>
          </p:cNvPr>
          <p:cNvCxnSpPr>
            <a:cxnSpLocks/>
          </p:cNvCxnSpPr>
          <p:nvPr/>
        </p:nvCxnSpPr>
        <p:spPr>
          <a:xfrm>
            <a:off x="3626222" y="7746372"/>
            <a:ext cx="0" cy="35994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1F0E20AD-8CEF-BD73-9E72-6FD25659C644}"/>
              </a:ext>
            </a:extLst>
          </p:cNvPr>
          <p:cNvCxnSpPr>
            <a:cxnSpLocks/>
          </p:cNvCxnSpPr>
          <p:nvPr/>
        </p:nvCxnSpPr>
        <p:spPr>
          <a:xfrm>
            <a:off x="3626222" y="8250318"/>
            <a:ext cx="0" cy="38428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5BB81785-1F4E-3281-A67D-66F08B8FA7CD}"/>
              </a:ext>
            </a:extLst>
          </p:cNvPr>
          <p:cNvCxnSpPr>
            <a:cxnSpLocks/>
          </p:cNvCxnSpPr>
          <p:nvPr/>
        </p:nvCxnSpPr>
        <p:spPr>
          <a:xfrm>
            <a:off x="3626222" y="9343941"/>
            <a:ext cx="0" cy="24669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9" name="타원 148">
            <a:extLst>
              <a:ext uri="{FF2B5EF4-FFF2-40B4-BE49-F238E27FC236}">
                <a16:creationId xmlns:a16="http://schemas.microsoft.com/office/drawing/2014/main" id="{F9A4A6EA-D974-57D0-4888-E934C204646E}"/>
              </a:ext>
            </a:extLst>
          </p:cNvPr>
          <p:cNvSpPr/>
          <p:nvPr/>
        </p:nvSpPr>
        <p:spPr>
          <a:xfrm>
            <a:off x="3554222" y="7602372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151" name="타원 150">
            <a:extLst>
              <a:ext uri="{FF2B5EF4-FFF2-40B4-BE49-F238E27FC236}">
                <a16:creationId xmlns:a16="http://schemas.microsoft.com/office/drawing/2014/main" id="{2D2A677A-6DFA-3993-52A1-486B4FC47FE3}"/>
              </a:ext>
            </a:extLst>
          </p:cNvPr>
          <p:cNvSpPr/>
          <p:nvPr/>
        </p:nvSpPr>
        <p:spPr>
          <a:xfrm>
            <a:off x="3554222" y="8106318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152" name="타원 151">
            <a:extLst>
              <a:ext uri="{FF2B5EF4-FFF2-40B4-BE49-F238E27FC236}">
                <a16:creationId xmlns:a16="http://schemas.microsoft.com/office/drawing/2014/main" id="{3E2968D0-4609-06A8-36FE-CA0021693D4E}"/>
              </a:ext>
            </a:extLst>
          </p:cNvPr>
          <p:cNvSpPr/>
          <p:nvPr/>
        </p:nvSpPr>
        <p:spPr>
          <a:xfrm>
            <a:off x="3554222" y="9199941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sp>
        <p:nvSpPr>
          <p:cNvPr id="157" name="타원 156">
            <a:extLst>
              <a:ext uri="{FF2B5EF4-FFF2-40B4-BE49-F238E27FC236}">
                <a16:creationId xmlns:a16="http://schemas.microsoft.com/office/drawing/2014/main" id="{3B8DF3F3-C366-7F99-007F-5BFB2F774BB8}"/>
              </a:ext>
            </a:extLst>
          </p:cNvPr>
          <p:cNvSpPr/>
          <p:nvPr/>
        </p:nvSpPr>
        <p:spPr>
          <a:xfrm>
            <a:off x="3554222" y="8634604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E4B9D726-0A16-2498-6C20-B1CCD4537520}"/>
              </a:ext>
            </a:extLst>
          </p:cNvPr>
          <p:cNvCxnSpPr>
            <a:cxnSpLocks/>
          </p:cNvCxnSpPr>
          <p:nvPr/>
        </p:nvCxnSpPr>
        <p:spPr>
          <a:xfrm>
            <a:off x="3626222" y="8778604"/>
            <a:ext cx="0" cy="421337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5" name="텍스트 개체 틀 19">
            <a:extLst>
              <a:ext uri="{FF2B5EF4-FFF2-40B4-BE49-F238E27FC236}">
                <a16:creationId xmlns:a16="http://schemas.microsoft.com/office/drawing/2014/main" id="{3D9DB188-5291-5AE4-2FF0-ADA983B4AC29}"/>
              </a:ext>
            </a:extLst>
          </p:cNvPr>
          <p:cNvSpPr txBox="1">
            <a:spLocks/>
          </p:cNvSpPr>
          <p:nvPr/>
        </p:nvSpPr>
        <p:spPr>
          <a:xfrm>
            <a:off x="279219" y="7192691"/>
            <a:ext cx="215960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통합관제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 Capabilities</a:t>
            </a:r>
          </a:p>
        </p:txBody>
      </p: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FD1F0F53-4872-2FD6-ED5B-81BF754F95C1}"/>
              </a:ext>
            </a:extLst>
          </p:cNvPr>
          <p:cNvGrpSpPr/>
          <p:nvPr/>
        </p:nvGrpSpPr>
        <p:grpSpPr>
          <a:xfrm>
            <a:off x="3753395" y="3797184"/>
            <a:ext cx="2617106" cy="1101942"/>
            <a:chOff x="8361691" y="2572803"/>
            <a:chExt cx="2617106" cy="1101942"/>
          </a:xfrm>
        </p:grpSpPr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B4457F88-6276-56B3-8943-9BAFDE3CC1FA}"/>
                </a:ext>
              </a:extLst>
            </p:cNvPr>
            <p:cNvGrpSpPr/>
            <p:nvPr/>
          </p:nvGrpSpPr>
          <p:grpSpPr>
            <a:xfrm>
              <a:off x="8361691" y="2652853"/>
              <a:ext cx="949325" cy="693719"/>
              <a:chOff x="623044" y="3940081"/>
              <a:chExt cx="949325" cy="741044"/>
            </a:xfrm>
          </p:grpSpPr>
          <p:sp>
            <p:nvSpPr>
              <p:cNvPr id="57" name="사각형: 둥근 위쪽 모서리 56">
                <a:extLst>
                  <a:ext uri="{FF2B5EF4-FFF2-40B4-BE49-F238E27FC236}">
                    <a16:creationId xmlns:a16="http://schemas.microsoft.com/office/drawing/2014/main" id="{633435AB-62B7-10D6-F03F-B0F7F8C701DA}"/>
                  </a:ext>
                </a:extLst>
              </p:cNvPr>
              <p:cNvSpPr/>
              <p:nvPr/>
            </p:nvSpPr>
            <p:spPr>
              <a:xfrm>
                <a:off x="867933" y="4152405"/>
                <a:ext cx="231673" cy="512584"/>
              </a:xfrm>
              <a:prstGeom prst="round2SameRect">
                <a:avLst/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  <p:sp>
            <p:nvSpPr>
              <p:cNvPr id="59" name="사각형: 둥근 위쪽 모서리 58">
                <a:extLst>
                  <a:ext uri="{FF2B5EF4-FFF2-40B4-BE49-F238E27FC236}">
                    <a16:creationId xmlns:a16="http://schemas.microsoft.com/office/drawing/2014/main" id="{109AE4C3-67C9-ED1C-43C4-F1D1699A7983}"/>
                  </a:ext>
                </a:extLst>
              </p:cNvPr>
              <p:cNvSpPr/>
              <p:nvPr/>
            </p:nvSpPr>
            <p:spPr>
              <a:xfrm>
                <a:off x="1230319" y="4516114"/>
                <a:ext cx="231673" cy="152367"/>
              </a:xfrm>
              <a:prstGeom prst="round2SameRect">
                <a:avLst/>
              </a:prstGeom>
              <a:solidFill>
                <a:schemeClr val="accent1">
                  <a:lumOff val="13529"/>
                </a:schemeClr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5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  <p:grpSp>
            <p:nvGrpSpPr>
              <p:cNvPr id="55" name="그룹 54">
                <a:extLst>
                  <a:ext uri="{FF2B5EF4-FFF2-40B4-BE49-F238E27FC236}">
                    <a16:creationId xmlns:a16="http://schemas.microsoft.com/office/drawing/2014/main" id="{A6A1ABF9-31E3-126B-8BD4-3539B9BC3A77}"/>
                  </a:ext>
                </a:extLst>
              </p:cNvPr>
              <p:cNvGrpSpPr/>
              <p:nvPr/>
            </p:nvGrpSpPr>
            <p:grpSpPr>
              <a:xfrm>
                <a:off x="623044" y="3940081"/>
                <a:ext cx="949325" cy="741044"/>
                <a:chOff x="1250950" y="3896246"/>
                <a:chExt cx="949325" cy="771004"/>
              </a:xfrm>
            </p:grpSpPr>
            <p:cxnSp>
              <p:nvCxnSpPr>
                <p:cNvPr id="52" name="직선 화살표 연결선 51">
                  <a:extLst>
                    <a:ext uri="{FF2B5EF4-FFF2-40B4-BE49-F238E27FC236}">
                      <a16:creationId xmlns:a16="http://schemas.microsoft.com/office/drawing/2014/main" id="{9B043184-7B15-24CA-A545-BA264C92D1DF}"/>
                    </a:ext>
                  </a:extLst>
                </p:cNvPr>
                <p:cNvCxnSpPr/>
                <p:nvPr/>
              </p:nvCxnSpPr>
              <p:spPr>
                <a:xfrm flipV="1">
                  <a:off x="1250950" y="3896246"/>
                  <a:ext cx="0" cy="771004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53" name="직선 화살표 연결선 52">
                  <a:extLst>
                    <a:ext uri="{FF2B5EF4-FFF2-40B4-BE49-F238E27FC236}">
                      <a16:creationId xmlns:a16="http://schemas.microsoft.com/office/drawing/2014/main" id="{386AA175-506A-9049-A85A-B63C2F5BD9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0950" y="4657725"/>
                  <a:ext cx="949325" cy="0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C780B287-F233-DA57-3EAB-6AFE0DE3F966}"/>
                </a:ext>
              </a:extLst>
            </p:cNvPr>
            <p:cNvGrpSpPr/>
            <p:nvPr/>
          </p:nvGrpSpPr>
          <p:grpSpPr>
            <a:xfrm>
              <a:off x="9561367" y="2652884"/>
              <a:ext cx="949325" cy="693724"/>
              <a:chOff x="623044" y="3940081"/>
              <a:chExt cx="949325" cy="741044"/>
            </a:xfrm>
          </p:grpSpPr>
          <p:sp>
            <p:nvSpPr>
              <p:cNvPr id="62" name="사각형: 둥근 위쪽 모서리 61">
                <a:extLst>
                  <a:ext uri="{FF2B5EF4-FFF2-40B4-BE49-F238E27FC236}">
                    <a16:creationId xmlns:a16="http://schemas.microsoft.com/office/drawing/2014/main" id="{14E688CB-2216-DAC8-BB5D-8E47F61E2C2A}"/>
                  </a:ext>
                </a:extLst>
              </p:cNvPr>
              <p:cNvSpPr/>
              <p:nvPr/>
            </p:nvSpPr>
            <p:spPr>
              <a:xfrm>
                <a:off x="867933" y="4152405"/>
                <a:ext cx="231673" cy="512585"/>
              </a:xfrm>
              <a:prstGeom prst="round2SameRect">
                <a:avLst/>
              </a:prstGeom>
              <a:solidFill>
                <a:srgbClr val="C7A7E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  <p:sp>
            <p:nvSpPr>
              <p:cNvPr id="63" name="사각형: 둥근 위쪽 모서리 62">
                <a:extLst>
                  <a:ext uri="{FF2B5EF4-FFF2-40B4-BE49-F238E27FC236}">
                    <a16:creationId xmlns:a16="http://schemas.microsoft.com/office/drawing/2014/main" id="{A8539AE3-28B8-86EB-D95A-3E49A751368C}"/>
                  </a:ext>
                </a:extLst>
              </p:cNvPr>
              <p:cNvSpPr/>
              <p:nvPr/>
            </p:nvSpPr>
            <p:spPr>
              <a:xfrm>
                <a:off x="1230319" y="4419190"/>
                <a:ext cx="231673" cy="247248"/>
              </a:xfrm>
              <a:prstGeom prst="round2SameRect">
                <a:avLst/>
              </a:prstGeom>
              <a:solidFill>
                <a:schemeClr val="accent1">
                  <a:lumOff val="13529"/>
                </a:schemeClr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5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  <p:grpSp>
            <p:nvGrpSpPr>
              <p:cNvPr id="64" name="그룹 63">
                <a:extLst>
                  <a:ext uri="{FF2B5EF4-FFF2-40B4-BE49-F238E27FC236}">
                    <a16:creationId xmlns:a16="http://schemas.microsoft.com/office/drawing/2014/main" id="{E28C8C8B-DE78-70D1-2197-92CBF1D90D4C}"/>
                  </a:ext>
                </a:extLst>
              </p:cNvPr>
              <p:cNvGrpSpPr/>
              <p:nvPr/>
            </p:nvGrpSpPr>
            <p:grpSpPr>
              <a:xfrm>
                <a:off x="623044" y="3940081"/>
                <a:ext cx="949325" cy="741044"/>
                <a:chOff x="1250950" y="3896246"/>
                <a:chExt cx="949325" cy="771004"/>
              </a:xfrm>
            </p:grpSpPr>
            <p:cxnSp>
              <p:nvCxnSpPr>
                <p:cNvPr id="65" name="직선 화살표 연결선 64">
                  <a:extLst>
                    <a:ext uri="{FF2B5EF4-FFF2-40B4-BE49-F238E27FC236}">
                      <a16:creationId xmlns:a16="http://schemas.microsoft.com/office/drawing/2014/main" id="{986FC1C2-B1E0-4B10-48E8-0F270D8E409A}"/>
                    </a:ext>
                  </a:extLst>
                </p:cNvPr>
                <p:cNvCxnSpPr/>
                <p:nvPr/>
              </p:nvCxnSpPr>
              <p:spPr>
                <a:xfrm flipV="1">
                  <a:off x="1250950" y="3896246"/>
                  <a:ext cx="0" cy="771004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66" name="직선 화살표 연결선 65">
                  <a:extLst>
                    <a:ext uri="{FF2B5EF4-FFF2-40B4-BE49-F238E27FC236}">
                      <a16:creationId xmlns:a16="http://schemas.microsoft.com/office/drawing/2014/main" id="{B08707BF-D62B-BD8D-2FB0-35312206C7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0950" y="4657725"/>
                  <a:ext cx="949325" cy="0"/>
                </a:xfrm>
                <a:prstGeom prst="straightConnector1">
                  <a:avLst/>
                </a:prstGeom>
                <a:noFill/>
                <a:ln w="12700" cap="flat">
                  <a:solidFill>
                    <a:schemeClr val="tx1"/>
                  </a:solidFill>
                  <a:prstDash val="solid"/>
                  <a:miter lim="400000"/>
                  <a:tailEnd type="triangle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sp>
          <p:nvSpPr>
            <p:cNvPr id="69" name="화살표: 원형 68">
              <a:extLst>
                <a:ext uri="{FF2B5EF4-FFF2-40B4-BE49-F238E27FC236}">
                  <a16:creationId xmlns:a16="http://schemas.microsoft.com/office/drawing/2014/main" id="{F1C710F6-CC75-3607-5F46-15D3287FB604}"/>
                </a:ext>
              </a:extLst>
            </p:cNvPr>
            <p:cNvSpPr/>
            <p:nvPr/>
          </p:nvSpPr>
          <p:spPr>
            <a:xfrm rot="21353688">
              <a:off x="8491856" y="2775679"/>
              <a:ext cx="684497" cy="71550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7378035"/>
                <a:gd name="adj5" fmla="val 125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  <p:sp>
          <p:nvSpPr>
            <p:cNvPr id="70" name="화살표: 원형 69">
              <a:extLst>
                <a:ext uri="{FF2B5EF4-FFF2-40B4-BE49-F238E27FC236}">
                  <a16:creationId xmlns:a16="http://schemas.microsoft.com/office/drawing/2014/main" id="{11F55F98-D9D7-F1BC-B30E-9EB81BDB7E7C}"/>
                </a:ext>
              </a:extLst>
            </p:cNvPr>
            <p:cNvSpPr/>
            <p:nvPr/>
          </p:nvSpPr>
          <p:spPr>
            <a:xfrm rot="21353688">
              <a:off x="9676647" y="2720189"/>
              <a:ext cx="684497" cy="715508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8189170"/>
                <a:gd name="adj5" fmla="val 1250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  <p:sp>
          <p:nvSpPr>
            <p:cNvPr id="71" name="텍스트 개체 틀 4">
              <a:extLst>
                <a:ext uri="{FF2B5EF4-FFF2-40B4-BE49-F238E27FC236}">
                  <a16:creationId xmlns:a16="http://schemas.microsoft.com/office/drawing/2014/main" id="{95B770B4-C252-09FD-95C7-52F108AC1F51}"/>
                </a:ext>
              </a:extLst>
            </p:cNvPr>
            <p:cNvSpPr txBox="1">
              <a:spLocks/>
            </p:cNvSpPr>
            <p:nvPr/>
          </p:nvSpPr>
          <p:spPr>
            <a:xfrm>
              <a:off x="8440228" y="2572803"/>
              <a:ext cx="126685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9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시스템 처리 시간</a:t>
              </a:r>
              <a:endParaRPr kumimoji="1" lang="en-US" altLang="ko-KR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3" name="텍스트 개체 틀 4">
              <a:extLst>
                <a:ext uri="{FF2B5EF4-FFF2-40B4-BE49-F238E27FC236}">
                  <a16:creationId xmlns:a16="http://schemas.microsoft.com/office/drawing/2014/main" id="{3BA2BA9F-0521-6801-C7D2-9D7BD1CCEB8F}"/>
                </a:ext>
              </a:extLst>
            </p:cNvPr>
            <p:cNvSpPr txBox="1">
              <a:spLocks/>
            </p:cNvSpPr>
            <p:nvPr/>
          </p:nvSpPr>
          <p:spPr>
            <a:xfrm>
              <a:off x="9015962" y="2793050"/>
              <a:ext cx="673921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92.5% </a:t>
              </a:r>
              <a:r>
                <a:rPr kumimoji="1" lang="ko-KR" altLang="en-US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↓</a:t>
              </a:r>
              <a:endPara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4" name="텍스트 개체 틀 4">
              <a:extLst>
                <a:ext uri="{FF2B5EF4-FFF2-40B4-BE49-F238E27FC236}">
                  <a16:creationId xmlns:a16="http://schemas.microsoft.com/office/drawing/2014/main" id="{C3D5F8DB-F964-04FE-6EF6-5242BADEE405}"/>
                </a:ext>
              </a:extLst>
            </p:cNvPr>
            <p:cNvSpPr txBox="1">
              <a:spLocks/>
            </p:cNvSpPr>
            <p:nvPr/>
          </p:nvSpPr>
          <p:spPr>
            <a:xfrm>
              <a:off x="10282821" y="2794464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98.3% </a:t>
              </a:r>
              <a:r>
                <a:rPr kumimoji="1" lang="ko-KR" altLang="en-US" sz="900" spc="-25">
                  <a:solidFill>
                    <a:srgbClr val="00A2FF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↓</a:t>
              </a:r>
              <a:endPara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5" name="텍스트 개체 틀 4">
              <a:extLst>
                <a:ext uri="{FF2B5EF4-FFF2-40B4-BE49-F238E27FC236}">
                  <a16:creationId xmlns:a16="http://schemas.microsoft.com/office/drawing/2014/main" id="{DC2C1F8E-22C5-4EF7-6779-B603E5792CF7}"/>
                </a:ext>
              </a:extLst>
            </p:cNvPr>
            <p:cNvSpPr txBox="1">
              <a:spLocks/>
            </p:cNvSpPr>
            <p:nvPr/>
          </p:nvSpPr>
          <p:spPr>
            <a:xfrm>
              <a:off x="8531866" y="3173348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6" name="텍스트 개체 틀 4">
              <a:extLst>
                <a:ext uri="{FF2B5EF4-FFF2-40B4-BE49-F238E27FC236}">
                  <a16:creationId xmlns:a16="http://schemas.microsoft.com/office/drawing/2014/main" id="{01F35A07-E2F4-155E-27B6-DC055611510A}"/>
                </a:ext>
              </a:extLst>
            </p:cNvPr>
            <p:cNvSpPr txBox="1">
              <a:spLocks/>
            </p:cNvSpPr>
            <p:nvPr/>
          </p:nvSpPr>
          <p:spPr>
            <a:xfrm>
              <a:off x="9730069" y="3175907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7" name="텍스트 개체 틀 4">
              <a:extLst>
                <a:ext uri="{FF2B5EF4-FFF2-40B4-BE49-F238E27FC236}">
                  <a16:creationId xmlns:a16="http://schemas.microsoft.com/office/drawing/2014/main" id="{DC4D4092-430A-A4A1-0CAF-6A735127CC70}"/>
                </a:ext>
              </a:extLst>
            </p:cNvPr>
            <p:cNvSpPr txBox="1">
              <a:spLocks/>
            </p:cNvSpPr>
            <p:nvPr/>
          </p:nvSpPr>
          <p:spPr>
            <a:xfrm>
              <a:off x="10088802" y="3179735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8" name="텍스트 개체 틀 4">
              <a:extLst>
                <a:ext uri="{FF2B5EF4-FFF2-40B4-BE49-F238E27FC236}">
                  <a16:creationId xmlns:a16="http://schemas.microsoft.com/office/drawing/2014/main" id="{23F947A6-C74E-45F5-3023-92ADC047D4B9}"/>
                </a:ext>
              </a:extLst>
            </p:cNvPr>
            <p:cNvSpPr txBox="1">
              <a:spLocks/>
            </p:cNvSpPr>
            <p:nvPr/>
          </p:nvSpPr>
          <p:spPr>
            <a:xfrm>
              <a:off x="8894530" y="3179932"/>
              <a:ext cx="581058" cy="305334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구축</a:t>
              </a:r>
              <a:r>
                <a:rPr kumimoji="1" lang="en-US" altLang="ko-KR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 </a:t>
              </a:r>
              <a:r>
                <a:rPr kumimoji="1" lang="ko-KR" altLang="en-US" sz="600" spc="-25">
                  <a:solidFill>
                    <a:schemeClr val="bg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후</a:t>
              </a:r>
              <a:endPara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79" name="텍스트 개체 틀 4">
              <a:extLst>
                <a:ext uri="{FF2B5EF4-FFF2-40B4-BE49-F238E27FC236}">
                  <a16:creationId xmlns:a16="http://schemas.microsoft.com/office/drawing/2014/main" id="{8AAE7D41-177C-091B-F0B5-237F9B43807A}"/>
                </a:ext>
              </a:extLst>
            </p:cNvPr>
            <p:cNvSpPr txBox="1">
              <a:spLocks/>
            </p:cNvSpPr>
            <p:nvPr/>
          </p:nvSpPr>
          <p:spPr>
            <a:xfrm>
              <a:off x="9812019" y="3359599"/>
              <a:ext cx="116677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3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분 </a:t>
              </a:r>
              <a:r>
                <a:rPr kumimoji="1" lang="en-US" altLang="ko-KR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 3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초</a:t>
              </a:r>
              <a:endPara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80" name="텍스트 개체 틀 4">
              <a:extLst>
                <a:ext uri="{FF2B5EF4-FFF2-40B4-BE49-F238E27FC236}">
                  <a16:creationId xmlns:a16="http://schemas.microsoft.com/office/drawing/2014/main" id="{04EE80B9-C69B-A1DD-7545-469723EDFBA7}"/>
                </a:ext>
              </a:extLst>
            </p:cNvPr>
            <p:cNvSpPr txBox="1">
              <a:spLocks/>
            </p:cNvSpPr>
            <p:nvPr/>
          </p:nvSpPr>
          <p:spPr>
            <a:xfrm>
              <a:off x="8540837" y="3352140"/>
              <a:ext cx="116677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en-US" altLang="ko-KR" sz="8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12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초 </a:t>
              </a:r>
              <a:r>
                <a:rPr kumimoji="1" lang="en-US" altLang="ko-KR" sz="800" spc="-25">
                  <a:solidFill>
                    <a:schemeClr val="tx1"/>
                  </a:solidFill>
                  <a:latin typeface="Pretendard" panose="020005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 </a:t>
              </a:r>
              <a:r>
                <a:rPr kumimoji="1" lang="en-US" altLang="ko-KR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0.9</a:t>
              </a:r>
              <a:r>
                <a:rPr kumimoji="1" lang="ko-KR" altLang="en-US" sz="8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  <a:sym typeface="Wingdings" panose="05000000000000000000" pitchFamily="2" charset="2"/>
                </a:rPr>
                <a:t>초</a:t>
              </a:r>
              <a:endPara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46" name="텍스트 개체 틀 4">
              <a:extLst>
                <a:ext uri="{FF2B5EF4-FFF2-40B4-BE49-F238E27FC236}">
                  <a16:creationId xmlns:a16="http://schemas.microsoft.com/office/drawing/2014/main" id="{84B29D35-6BA6-8BCD-983C-E1829F0526AF}"/>
                </a:ext>
              </a:extLst>
            </p:cNvPr>
            <p:cNvSpPr txBox="1">
              <a:spLocks/>
            </p:cNvSpPr>
            <p:nvPr/>
          </p:nvSpPr>
          <p:spPr>
            <a:xfrm>
              <a:off x="9698541" y="2572803"/>
              <a:ext cx="1266858" cy="315146"/>
            </a:xfrm>
            <a:prstGeom prst="rect">
              <a:avLst/>
            </a:prstGeom>
          </p:spPr>
          <p:txBody>
            <a:bodyPr/>
            <a:lstStyle>
              <a:lvl1pPr marL="17859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marL="0" indent="0">
                <a:spcBef>
                  <a:spcPts val="800"/>
                </a:spcBef>
                <a:buClr>
                  <a:schemeClr val="tx1"/>
                </a:buClr>
                <a:buSzPct val="100000"/>
                <a:buNone/>
              </a:pPr>
              <a:r>
                <a:rPr kumimoji="1" lang="ko-KR" altLang="en-US" sz="900" spc="-25">
                  <a:solidFill>
                    <a:schemeClr val="tx1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데이터 연계 속도</a:t>
              </a:r>
              <a:endParaRPr kumimoji="1" lang="en-US" altLang="ko-KR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</p:grpSp>
      <p:sp>
        <p:nvSpPr>
          <p:cNvPr id="48" name="텍스트 개체 틀 7">
            <a:extLst>
              <a:ext uri="{FF2B5EF4-FFF2-40B4-BE49-F238E27FC236}">
                <a16:creationId xmlns:a16="http://schemas.microsoft.com/office/drawing/2014/main" id="{3A6D6C61-A065-1163-C108-434AA3C039A6}"/>
              </a:ext>
            </a:extLst>
          </p:cNvPr>
          <p:cNvSpPr txBox="1">
            <a:spLocks/>
          </p:cNvSpPr>
          <p:nvPr/>
        </p:nvSpPr>
        <p:spPr>
          <a:xfrm>
            <a:off x="3539273" y="3450641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C2F6841E-D97E-4ABD-D95B-E111F4BFC6DD}"/>
              </a:ext>
            </a:extLst>
          </p:cNvPr>
          <p:cNvGrpSpPr/>
          <p:nvPr/>
        </p:nvGrpSpPr>
        <p:grpSpPr>
          <a:xfrm>
            <a:off x="3580417" y="4797541"/>
            <a:ext cx="2911527" cy="486547"/>
            <a:chOff x="3400856" y="5333609"/>
            <a:chExt cx="3132000" cy="161501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C6B3E46-BCB7-087C-C8C9-082AEC051E24}"/>
                </a:ext>
              </a:extLst>
            </p:cNvPr>
            <p:cNvSpPr txBox="1"/>
            <p:nvPr/>
          </p:nvSpPr>
          <p:spPr>
            <a:xfrm>
              <a:off x="4192016" y="5333609"/>
              <a:ext cx="2338350" cy="1615012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공장 전체 공간 구현으로 문제 현황을</a:t>
              </a: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쉽게</a:t>
              </a:r>
              <a: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</a:t>
              </a: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한눈에 파악 </a:t>
              </a:r>
            </a:p>
          </p:txBody>
        </p:sp>
        <p:sp>
          <p:nvSpPr>
            <p:cNvPr id="122" name="사각형: 둥근 모서리 121">
              <a:extLst>
                <a:ext uri="{FF2B5EF4-FFF2-40B4-BE49-F238E27FC236}">
                  <a16:creationId xmlns:a16="http://schemas.microsoft.com/office/drawing/2014/main" id="{A23A16B7-151E-4926-07D2-92041C16CC2E}"/>
                </a:ext>
              </a:extLst>
            </p:cNvPr>
            <p:cNvSpPr/>
            <p:nvPr/>
          </p:nvSpPr>
          <p:spPr>
            <a:xfrm>
              <a:off x="3400856" y="5398379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sp>
        <p:nvSpPr>
          <p:cNvPr id="123" name="Text 62">
            <a:extLst>
              <a:ext uri="{FF2B5EF4-FFF2-40B4-BE49-F238E27FC236}">
                <a16:creationId xmlns:a16="http://schemas.microsoft.com/office/drawing/2014/main" id="{8BE38E48-45AB-E67D-CA2C-B896159AD460}"/>
              </a:ext>
            </a:extLst>
          </p:cNvPr>
          <p:cNvSpPr/>
          <p:nvPr/>
        </p:nvSpPr>
        <p:spPr>
          <a:xfrm>
            <a:off x="3782749" y="7594853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3D </a:t>
            </a: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모델 자동 생성</a:t>
            </a:r>
            <a:r>
              <a:rPr lang="en-US" altLang="ko-KR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배치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STK, AGV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3D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모델 생성과 배치를 자동화하여 신속한 구축이 가능합니다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8" name="Text 65">
            <a:extLst>
              <a:ext uri="{FF2B5EF4-FFF2-40B4-BE49-F238E27FC236}">
                <a16:creationId xmlns:a16="http://schemas.microsoft.com/office/drawing/2014/main" id="{CD387E2D-2E32-A9BA-AD8A-6DFF164154AC}"/>
              </a:ext>
            </a:extLst>
          </p:cNvPr>
          <p:cNvSpPr/>
          <p:nvPr/>
        </p:nvSpPr>
        <p:spPr>
          <a:xfrm>
            <a:off x="3782749" y="8105863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</a:t>
            </a:r>
            <a:r>
              <a:rPr lang="en-US" altLang="ko-KR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물류</a:t>
            </a:r>
            <a:r>
              <a:rPr lang="en-US" altLang="ko-KR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 데이터 통합 연계</a:t>
            </a:r>
            <a:endParaRPr lang="en-US" altLang="ko-KR" sz="97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MES, WMS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 기존 시스템의 데이터를 연계하여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수집한</a:t>
            </a: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데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</a:t>
            </a:r>
            <a:r>
              <a:rPr lang="en-US" sz="780" err="1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터를</a:t>
            </a: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3D 공간 모델과 결합해 한눈에 보여줍니다.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29" name="Text 68">
            <a:extLst>
              <a:ext uri="{FF2B5EF4-FFF2-40B4-BE49-F238E27FC236}">
                <a16:creationId xmlns:a16="http://schemas.microsoft.com/office/drawing/2014/main" id="{210E1CE9-0F70-05FF-783E-5882232B94B5}"/>
              </a:ext>
            </a:extLst>
          </p:cNvPr>
          <p:cNvSpPr/>
          <p:nvPr/>
        </p:nvSpPr>
        <p:spPr>
          <a:xfrm>
            <a:off x="3782749" y="8638038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핵심 지표 </a:t>
            </a:r>
            <a:r>
              <a:rPr lang="en-US" sz="970" b="1" err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</a:t>
            </a:r>
            <a:r>
              <a:rPr 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en-US" sz="970" b="1" err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이상</a:t>
            </a:r>
            <a:r>
              <a:rPr 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감지·알림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현장의 </a:t>
            </a:r>
            <a:r>
              <a:rPr lang="en-US" sz="780" err="1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주요</a:t>
            </a: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원인 지표를 </a:t>
            </a:r>
            <a:r>
              <a:rPr lang="en-US" sz="780" err="1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기준으로</a:t>
            </a:r>
            <a:r>
              <a:rPr 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예방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현상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조치 알람 체계를 구축하여 무정지 대응을 빠르게 수행할 수 있습니다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30" name="Text 71">
            <a:extLst>
              <a:ext uri="{FF2B5EF4-FFF2-40B4-BE49-F238E27FC236}">
                <a16:creationId xmlns:a16="http://schemas.microsoft.com/office/drawing/2014/main" id="{8D4CEDF9-708C-BAED-7378-95ACF27A760A}"/>
              </a:ext>
            </a:extLst>
          </p:cNvPr>
          <p:cNvSpPr/>
          <p:nvPr/>
        </p:nvSpPr>
        <p:spPr>
          <a:xfrm>
            <a:off x="3782749" y="9191390"/>
            <a:ext cx="2587752" cy="39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</a:t>
            </a:r>
            <a:r>
              <a:rPr lang="en-US" altLang="ko-KR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970" b="1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엔지니어 커뮤니케이션 툴</a:t>
            </a:r>
            <a:endParaRPr lang="en-US" altLang="ko-KR" sz="970" b="1">
              <a:solidFill>
                <a:srgbClr val="FFFFFF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현장 작업자와 엔지니어가 동일한 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View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정확하게 의사소통을 하고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원인을 파악하여 문제를 해결할 수 있습니다</a:t>
            </a:r>
            <a:r>
              <a:rPr lang="en-US" altLang="ko-KR" sz="780">
                <a:solidFill>
                  <a:srgbClr val="EDE9FA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en-US" sz="97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1424A3C5-D822-5F41-B732-628737EFE2FA}"/>
              </a:ext>
            </a:extLst>
          </p:cNvPr>
          <p:cNvGrpSpPr/>
          <p:nvPr/>
        </p:nvGrpSpPr>
        <p:grpSpPr>
          <a:xfrm>
            <a:off x="3580417" y="5255524"/>
            <a:ext cx="2911527" cy="394714"/>
            <a:chOff x="3400856" y="5384195"/>
            <a:chExt cx="3132000" cy="131018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173489-9FD8-135B-48DA-8A91F9005F13}"/>
                </a:ext>
              </a:extLst>
            </p:cNvPr>
            <p:cNvSpPr txBox="1"/>
            <p:nvPr/>
          </p:nvSpPr>
          <p:spPr>
            <a:xfrm>
              <a:off x="4192016" y="5384195"/>
              <a:ext cx="2338350" cy="130255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물류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 시스템 데이터 연계 및 표현으로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빠른 원인 확인</a:t>
              </a:r>
            </a:p>
          </p:txBody>
        </p:sp>
        <p:sp>
          <p:nvSpPr>
            <p:cNvPr id="156" name="사각형: 둥근 모서리 155">
              <a:extLst>
                <a:ext uri="{FF2B5EF4-FFF2-40B4-BE49-F238E27FC236}">
                  <a16:creationId xmlns:a16="http://schemas.microsoft.com/office/drawing/2014/main" id="{16B3A6E5-6D4B-3E53-2C08-F46FC5B4808F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158" name="그룹 157">
            <a:extLst>
              <a:ext uri="{FF2B5EF4-FFF2-40B4-BE49-F238E27FC236}">
                <a16:creationId xmlns:a16="http://schemas.microsoft.com/office/drawing/2014/main" id="{8271014D-FEE8-2DC6-432A-AB0B3E53C30A}"/>
              </a:ext>
            </a:extLst>
          </p:cNvPr>
          <p:cNvGrpSpPr/>
          <p:nvPr/>
        </p:nvGrpSpPr>
        <p:grpSpPr>
          <a:xfrm>
            <a:off x="3580417" y="5694462"/>
            <a:ext cx="2911527" cy="393221"/>
            <a:chOff x="3400856" y="5398382"/>
            <a:chExt cx="3132000" cy="1305231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6B39A51-5155-05EB-A3B3-C560842A2E94}"/>
                </a:ext>
              </a:extLst>
            </p:cNvPr>
            <p:cNvSpPr txBox="1"/>
            <p:nvPr/>
          </p:nvSpPr>
          <p:spPr>
            <a:xfrm>
              <a:off x="4192016" y="5401057"/>
              <a:ext cx="2338350" cy="1302556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실시간 문제 해결 상황 가시화로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커뮤니케이션 간소화</a:t>
              </a:r>
            </a:p>
          </p:txBody>
        </p:sp>
        <p:sp>
          <p:nvSpPr>
            <p:cNvPr id="161" name="사각형: 둥근 모서리 160">
              <a:extLst>
                <a:ext uri="{FF2B5EF4-FFF2-40B4-BE49-F238E27FC236}">
                  <a16:creationId xmlns:a16="http://schemas.microsoft.com/office/drawing/2014/main" id="{5E33C035-9F19-C368-5FCB-AF8329B0E0B6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1B78652A-668B-78FF-1FCB-3EFFBBF36082}"/>
              </a:ext>
            </a:extLst>
          </p:cNvPr>
          <p:cNvGrpSpPr/>
          <p:nvPr/>
        </p:nvGrpSpPr>
        <p:grpSpPr>
          <a:xfrm>
            <a:off x="3580417" y="6133762"/>
            <a:ext cx="2911527" cy="409954"/>
            <a:chOff x="3400856" y="5333609"/>
            <a:chExt cx="3132000" cy="1360773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F95D32E-18B0-60BC-2D2D-3F12DA34108D}"/>
                </a:ext>
              </a:extLst>
            </p:cNvPr>
            <p:cNvSpPr txBox="1"/>
            <p:nvPr/>
          </p:nvSpPr>
          <p:spPr>
            <a:xfrm>
              <a:off x="4192016" y="5333609"/>
              <a:ext cx="2338350" cy="1302555"/>
            </a:xfrm>
            <a:prstGeom prst="rect">
              <a:avLst/>
            </a:prstGeom>
            <a:noFill/>
            <a:ln w="3175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>
              <a:spAutoFit/>
            </a:bodyPr>
            <a:lstStyle/>
            <a:p>
              <a:pPr>
                <a:spcAft>
                  <a:spcPts val="800"/>
                </a:spcAft>
              </a:pPr>
              <a:r>
                <a:rPr lang="ko-KR" altLang="en-US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공장 운영 효율은 높이고</a:t>
              </a:r>
              <a:r>
                <a:rPr lang="en-US" altLang="ko-KR" sz="9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</a:t>
              </a:r>
              <a:br>
                <a: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50" b="1" err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비가동</a:t>
              </a:r>
              <a:r>
                <a:rPr lang="ko-KR" altLang="en-US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시간은 최소화</a:t>
              </a:r>
            </a:p>
          </p:txBody>
        </p:sp>
        <p:sp>
          <p:nvSpPr>
            <p:cNvPr id="172" name="사각형: 둥근 모서리 171">
              <a:extLst>
                <a:ext uri="{FF2B5EF4-FFF2-40B4-BE49-F238E27FC236}">
                  <a16:creationId xmlns:a16="http://schemas.microsoft.com/office/drawing/2014/main" id="{60C521CD-6EFC-FFE0-6E01-86D3572BA00D}"/>
                </a:ext>
              </a:extLst>
            </p:cNvPr>
            <p:cNvSpPr/>
            <p:nvPr/>
          </p:nvSpPr>
          <p:spPr>
            <a:xfrm>
              <a:off x="3400856" y="5398382"/>
              <a:ext cx="3132000" cy="1296000"/>
            </a:xfrm>
            <a:prstGeom prst="roundRect">
              <a:avLst/>
            </a:prstGeom>
            <a:noFill/>
            <a:ln w="3175" cap="flat">
              <a:solidFill>
                <a:schemeClr val="bg1">
                  <a:lumMod val="65000"/>
                </a:schemeClr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맑은 고딕"/>
              </a:endParaRPr>
            </a:p>
          </p:txBody>
        </p:sp>
      </p:grpSp>
      <p:grpSp>
        <p:nvGrpSpPr>
          <p:cNvPr id="184" name="그룹 183">
            <a:extLst>
              <a:ext uri="{FF2B5EF4-FFF2-40B4-BE49-F238E27FC236}">
                <a16:creationId xmlns:a16="http://schemas.microsoft.com/office/drawing/2014/main" id="{AAA59968-CEAB-C394-62A0-EC6CE54ED87C}"/>
              </a:ext>
            </a:extLst>
          </p:cNvPr>
          <p:cNvGrpSpPr/>
          <p:nvPr/>
        </p:nvGrpSpPr>
        <p:grpSpPr>
          <a:xfrm>
            <a:off x="3782749" y="4844739"/>
            <a:ext cx="360000" cy="360000"/>
            <a:chOff x="9160796" y="833434"/>
            <a:chExt cx="877824" cy="877824"/>
          </a:xfrm>
        </p:grpSpPr>
        <p:sp>
          <p:nvSpPr>
            <p:cNvPr id="175" name="Shape 4">
              <a:extLst>
                <a:ext uri="{FF2B5EF4-FFF2-40B4-BE49-F238E27FC236}">
                  <a16:creationId xmlns:a16="http://schemas.microsoft.com/office/drawing/2014/main" id="{AE660F97-1ACE-7877-06F8-6E241BE35CE6}"/>
                </a:ext>
              </a:extLst>
            </p:cNvPr>
            <p:cNvSpPr/>
            <p:nvPr/>
          </p:nvSpPr>
          <p:spPr>
            <a:xfrm>
              <a:off x="9160796" y="833434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76" name="Image 0" descr="icon_eye.png">
              <a:extLst>
                <a:ext uri="{FF2B5EF4-FFF2-40B4-BE49-F238E27FC236}">
                  <a16:creationId xmlns:a16="http://schemas.microsoft.com/office/drawing/2014/main" id="{906B226F-D439-5FEA-810D-9FA5D173A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16244" y="988882"/>
              <a:ext cx="566928" cy="566928"/>
            </a:xfrm>
            <a:prstGeom prst="rect">
              <a:avLst/>
            </a:prstGeom>
          </p:spPr>
        </p:pic>
      </p:grpSp>
      <p:grpSp>
        <p:nvGrpSpPr>
          <p:cNvPr id="185" name="그룹 184">
            <a:extLst>
              <a:ext uri="{FF2B5EF4-FFF2-40B4-BE49-F238E27FC236}">
                <a16:creationId xmlns:a16="http://schemas.microsoft.com/office/drawing/2014/main" id="{1167B523-F420-5783-1599-995D9A53772B}"/>
              </a:ext>
            </a:extLst>
          </p:cNvPr>
          <p:cNvGrpSpPr/>
          <p:nvPr/>
        </p:nvGrpSpPr>
        <p:grpSpPr>
          <a:xfrm>
            <a:off x="3782749" y="5264879"/>
            <a:ext cx="360000" cy="360000"/>
            <a:chOff x="9160796" y="2177602"/>
            <a:chExt cx="877824" cy="877824"/>
          </a:xfrm>
        </p:grpSpPr>
        <p:sp>
          <p:nvSpPr>
            <p:cNvPr id="177" name="Shape 8">
              <a:extLst>
                <a:ext uri="{FF2B5EF4-FFF2-40B4-BE49-F238E27FC236}">
                  <a16:creationId xmlns:a16="http://schemas.microsoft.com/office/drawing/2014/main" id="{E63A9303-C029-C40A-075E-49BBA9E85B51}"/>
                </a:ext>
              </a:extLst>
            </p:cNvPr>
            <p:cNvSpPr/>
            <p:nvPr/>
          </p:nvSpPr>
          <p:spPr>
            <a:xfrm>
              <a:off x="9160796" y="2177602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78" name="Image 1" descr="icon_search.png">
              <a:extLst>
                <a:ext uri="{FF2B5EF4-FFF2-40B4-BE49-F238E27FC236}">
                  <a16:creationId xmlns:a16="http://schemas.microsoft.com/office/drawing/2014/main" id="{CB53A609-7501-7034-603E-2EA4FE2AA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16244" y="2333050"/>
              <a:ext cx="566928" cy="566928"/>
            </a:xfrm>
            <a:prstGeom prst="rect">
              <a:avLst/>
            </a:prstGeom>
          </p:spPr>
        </p:pic>
      </p:grpSp>
      <p:grpSp>
        <p:nvGrpSpPr>
          <p:cNvPr id="186" name="그룹 185">
            <a:extLst>
              <a:ext uri="{FF2B5EF4-FFF2-40B4-BE49-F238E27FC236}">
                <a16:creationId xmlns:a16="http://schemas.microsoft.com/office/drawing/2014/main" id="{666943A5-63D4-3D44-8B16-92623EDDAE33}"/>
              </a:ext>
            </a:extLst>
          </p:cNvPr>
          <p:cNvGrpSpPr/>
          <p:nvPr/>
        </p:nvGrpSpPr>
        <p:grpSpPr>
          <a:xfrm>
            <a:off x="3782749" y="5700521"/>
            <a:ext cx="360000" cy="360000"/>
            <a:chOff x="9160796" y="3521770"/>
            <a:chExt cx="877824" cy="877824"/>
          </a:xfrm>
        </p:grpSpPr>
        <p:sp>
          <p:nvSpPr>
            <p:cNvPr id="179" name="Shape 12">
              <a:extLst>
                <a:ext uri="{FF2B5EF4-FFF2-40B4-BE49-F238E27FC236}">
                  <a16:creationId xmlns:a16="http://schemas.microsoft.com/office/drawing/2014/main" id="{B2E1E6C8-2F0B-B8FC-5407-47009300AE88}"/>
                </a:ext>
              </a:extLst>
            </p:cNvPr>
            <p:cNvSpPr/>
            <p:nvPr/>
          </p:nvSpPr>
          <p:spPr>
            <a:xfrm>
              <a:off x="9160796" y="3521770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80" name="Image 2" descr="icon_message.png">
              <a:extLst>
                <a:ext uri="{FF2B5EF4-FFF2-40B4-BE49-F238E27FC236}">
                  <a16:creationId xmlns:a16="http://schemas.microsoft.com/office/drawing/2014/main" id="{611999CE-1BC2-C3C4-E7E7-B2F639D22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16244" y="3677218"/>
              <a:ext cx="566928" cy="566928"/>
            </a:xfrm>
            <a:prstGeom prst="rect">
              <a:avLst/>
            </a:prstGeom>
          </p:spPr>
        </p:pic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DBB4EB72-44C3-08C0-F365-D12964833C8B}"/>
              </a:ext>
            </a:extLst>
          </p:cNvPr>
          <p:cNvGrpSpPr/>
          <p:nvPr/>
        </p:nvGrpSpPr>
        <p:grpSpPr>
          <a:xfrm>
            <a:off x="3782749" y="6168113"/>
            <a:ext cx="360000" cy="360000"/>
            <a:chOff x="9160796" y="4865938"/>
            <a:chExt cx="877824" cy="877824"/>
          </a:xfrm>
        </p:grpSpPr>
        <p:sp>
          <p:nvSpPr>
            <p:cNvPr id="181" name="Shape 16">
              <a:extLst>
                <a:ext uri="{FF2B5EF4-FFF2-40B4-BE49-F238E27FC236}">
                  <a16:creationId xmlns:a16="http://schemas.microsoft.com/office/drawing/2014/main" id="{689BB6B8-781F-06CB-C909-8CC946209EFE}"/>
                </a:ext>
              </a:extLst>
            </p:cNvPr>
            <p:cNvSpPr/>
            <p:nvPr/>
          </p:nvSpPr>
          <p:spPr>
            <a:xfrm>
              <a:off x="9160796" y="4865938"/>
              <a:ext cx="877824" cy="877824"/>
            </a:xfrm>
            <a:prstGeom prst="ellipse">
              <a:avLst/>
            </a:prstGeom>
            <a:solidFill>
              <a:srgbClr val="EDEBF5"/>
            </a:solidFill>
            <a:ln/>
          </p:spPr>
          <p:txBody>
            <a:bodyPr/>
            <a:lstStyle/>
            <a:p>
              <a:endParaRPr lang="ko-KR" altLang="en-US"/>
            </a:p>
          </p:txBody>
        </p:sp>
        <p:pic>
          <p:nvPicPr>
            <p:cNvPr id="182" name="Image 3" descr="icon_trending.png">
              <a:extLst>
                <a:ext uri="{FF2B5EF4-FFF2-40B4-BE49-F238E27FC236}">
                  <a16:creationId xmlns:a16="http://schemas.microsoft.com/office/drawing/2014/main" id="{A1753C00-8641-56F3-B2B8-12BC84824C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16244" y="5021386"/>
              <a:ext cx="566928" cy="566928"/>
            </a:xfrm>
            <a:prstGeom prst="rect">
              <a:avLst/>
            </a:prstGeom>
          </p:spPr>
        </p:pic>
      </p:grpSp>
      <p:sp>
        <p:nvSpPr>
          <p:cNvPr id="34" name="텍스트 개체 틀 4">
            <a:extLst>
              <a:ext uri="{FF2B5EF4-FFF2-40B4-BE49-F238E27FC236}">
                <a16:creationId xmlns:a16="http://schemas.microsoft.com/office/drawing/2014/main" id="{8B1B6901-817E-3001-69EE-DBBFE2785F12}"/>
              </a:ext>
            </a:extLst>
          </p:cNvPr>
          <p:cNvSpPr txBox="1">
            <a:spLocks/>
          </p:cNvSpPr>
          <p:nvPr/>
        </p:nvSpPr>
        <p:spPr>
          <a:xfrm>
            <a:off x="350837" y="4046085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스마트 팩토리 구축 경험 기반 통합 연계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MES·OCAP·EMS </a:t>
            </a:r>
            <a:r>
              <a:rPr kumimoji="1" lang="ko-KR" altLang="en-US" sz="1100"/>
              <a:t>등 서로 다른 현장 시스템을 직접 구축</a:t>
            </a:r>
            <a:r>
              <a:rPr kumimoji="1" lang="en-US" altLang="ko-KR" sz="1100"/>
              <a:t>·</a:t>
            </a:r>
            <a:r>
              <a:rPr kumimoji="1" lang="ko-KR" altLang="en-US" sz="1100"/>
              <a:t>운영해 온 경험으로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생산</a:t>
            </a:r>
            <a:r>
              <a:rPr kumimoji="1" lang="en-US" altLang="ko-KR" sz="1100"/>
              <a:t>·</a:t>
            </a:r>
            <a:r>
              <a:rPr kumimoji="1" lang="ko-KR" altLang="en-US" sz="1100"/>
              <a:t>물류</a:t>
            </a:r>
            <a:r>
              <a:rPr kumimoji="1" lang="en-US" altLang="ko-KR" sz="1100"/>
              <a:t>·</a:t>
            </a:r>
            <a:r>
              <a:rPr kumimoji="1" lang="ko-KR" altLang="en-US" sz="1100"/>
              <a:t>공정 데이터를 하나의 화면에 정교하게 통합 연계합니다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대규모 데이터 모델링 및 </a:t>
            </a:r>
            <a:r>
              <a:rPr kumimoji="1" lang="en-US" altLang="ko-KR" sz="1100" b="1"/>
              <a:t>3D </a:t>
            </a:r>
            <a:r>
              <a:rPr kumimoji="1" lang="ko-KR" altLang="en-US" sz="1100" b="1"/>
              <a:t>자동화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대량의 실시간 데이터를 </a:t>
            </a:r>
            <a:r>
              <a:rPr kumimoji="1" lang="en-US" altLang="ko-KR" sz="1100"/>
              <a:t>3D </a:t>
            </a:r>
            <a:r>
              <a:rPr kumimoji="1" lang="ko-KR" altLang="en-US" sz="1100"/>
              <a:t>공간 모델에 연결하는 데이터 모델링과 </a:t>
            </a:r>
            <a:r>
              <a:rPr kumimoji="1" lang="en-US" altLang="ko-KR" sz="1100"/>
              <a:t>STK·AGV 3D </a:t>
            </a:r>
            <a:r>
              <a:rPr kumimoji="1" lang="ko-KR" altLang="en-US" sz="1100"/>
              <a:t>생성</a:t>
            </a:r>
            <a:r>
              <a:rPr kumimoji="1" lang="en-US" altLang="ko-KR" sz="1100"/>
              <a:t>·</a:t>
            </a:r>
            <a:r>
              <a:rPr kumimoji="1" lang="ko-KR" altLang="en-US" sz="1100"/>
              <a:t>배치 자동화로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개발 비용과 구축 기간을 단축합니다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현장 맞춤형 시각화 표현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시스템 데이터를 </a:t>
            </a:r>
            <a:r>
              <a:rPr kumimoji="1" lang="en-US" altLang="ko-KR" sz="1100"/>
              <a:t>3D </a:t>
            </a:r>
            <a:r>
              <a:rPr kumimoji="1" lang="ko-KR" altLang="en-US" sz="1100"/>
              <a:t>공간모델과 결합할 때 산업과 현장마다 중요하게 보는 지표와 표현 방식에 맞춰 정교하게 </a:t>
            </a:r>
            <a:r>
              <a:rPr kumimoji="1" lang="ko-KR" altLang="en-US" sz="1100" err="1"/>
              <a:t>시각화할</a:t>
            </a:r>
            <a:r>
              <a:rPr kumimoji="1" lang="ko-KR" altLang="en-US" sz="1100"/>
              <a:t> 수 있습니다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D5294692-C5C4-6EC2-BDBA-722CD8F80392}"/>
              </a:ext>
            </a:extLst>
          </p:cNvPr>
          <p:cNvGrpSpPr/>
          <p:nvPr/>
        </p:nvGrpSpPr>
        <p:grpSpPr>
          <a:xfrm>
            <a:off x="357232" y="7563092"/>
            <a:ext cx="3112462" cy="1951243"/>
            <a:chOff x="655638" y="801688"/>
            <a:chExt cx="11904484" cy="6566852"/>
          </a:xfrm>
        </p:grpSpPr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5B18A15F-46D2-40EE-DAD3-DDF279069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66322" y="801688"/>
              <a:ext cx="5893800" cy="3318769"/>
            </a:xfrm>
            <a:prstGeom prst="rect">
              <a:avLst/>
            </a:prstGeom>
          </p:spPr>
        </p:pic>
        <p:pic>
          <p:nvPicPr>
            <p:cNvPr id="54" name="그림 53">
              <a:extLst>
                <a:ext uri="{FF2B5EF4-FFF2-40B4-BE49-F238E27FC236}">
                  <a16:creationId xmlns:a16="http://schemas.microsoft.com/office/drawing/2014/main" id="{339FEFC0-5CC8-BB94-876B-D4F5D0C67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4044" y="4281854"/>
              <a:ext cx="5397619" cy="3086686"/>
            </a:xfrm>
            <a:prstGeom prst="rect">
              <a:avLst/>
            </a:prstGeom>
          </p:spPr>
        </p:pic>
        <p:pic>
          <p:nvPicPr>
            <p:cNvPr id="56" name="그림 55">
              <a:extLst>
                <a:ext uri="{FF2B5EF4-FFF2-40B4-BE49-F238E27FC236}">
                  <a16:creationId xmlns:a16="http://schemas.microsoft.com/office/drawing/2014/main" id="{40B48F8B-B75E-AE5C-F3CC-5B10BA8DC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66322" y="4281854"/>
              <a:ext cx="5893800" cy="3086686"/>
            </a:xfrm>
            <a:prstGeom prst="rect">
              <a:avLst/>
            </a:prstGeom>
          </p:spPr>
        </p:pic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10B9349B-4CF9-3E2F-9060-909B51BF7959}"/>
                </a:ext>
              </a:extLst>
            </p:cNvPr>
            <p:cNvGrpSpPr/>
            <p:nvPr/>
          </p:nvGrpSpPr>
          <p:grpSpPr>
            <a:xfrm>
              <a:off x="655638" y="801688"/>
              <a:ext cx="5446026" cy="3318769"/>
              <a:chOff x="583894" y="896117"/>
              <a:chExt cx="4594933" cy="2587384"/>
            </a:xfrm>
          </p:grpSpPr>
          <p:pic>
            <p:nvPicPr>
              <p:cNvPr id="67" name="그림 66">
                <a:extLst>
                  <a:ext uri="{FF2B5EF4-FFF2-40B4-BE49-F238E27FC236}">
                    <a16:creationId xmlns:a16="http://schemas.microsoft.com/office/drawing/2014/main" id="{E85F6CCE-D5A2-87AD-95C4-08BD6E8C37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3894" y="896117"/>
                <a:ext cx="4594933" cy="2587384"/>
              </a:xfrm>
              <a:prstGeom prst="rect">
                <a:avLst/>
              </a:prstGeom>
            </p:spPr>
          </p:pic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A566260A-5D51-17D6-6718-69D0407981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3894" y="1039984"/>
                <a:ext cx="4572000" cy="2331178"/>
              </a:xfrm>
              <a:prstGeom prst="rect">
                <a:avLst/>
              </a:prstGeom>
            </p:spPr>
          </p:pic>
        </p:grpSp>
      </p:grpSp>
      <p:sp>
        <p:nvSpPr>
          <p:cNvPr id="2" name="텍스트 개체 틀 7">
            <a:extLst>
              <a:ext uri="{FF2B5EF4-FFF2-40B4-BE49-F238E27FC236}">
                <a16:creationId xmlns:a16="http://schemas.microsoft.com/office/drawing/2014/main" id="{E7377CA2-C50F-7E7A-F40C-A1F7310E2657}"/>
              </a:ext>
            </a:extLst>
          </p:cNvPr>
          <p:cNvSpPr txBox="1">
            <a:spLocks/>
          </p:cNvSpPr>
          <p:nvPr/>
        </p:nvSpPr>
        <p:spPr>
          <a:xfrm>
            <a:off x="3533485" y="656621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55376D53-EB16-5EF7-0F70-73C91D6824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4918074" y="6650292"/>
            <a:ext cx="1128392" cy="18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539465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395</Words>
  <Application>Microsoft Office PowerPoint</Application>
  <PresentationFormat>A4 용지(210x297mm)</PresentationFormat>
  <Paragraphs>43</Paragraphs>
  <Slides>1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