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35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>
            <p14:sldId id="2147480935"/>
          </p14:sldIdLst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27467-EFEA-E129-FBF6-7810471D3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>
            <a:extLst>
              <a:ext uri="{FF2B5EF4-FFF2-40B4-BE49-F238E27FC236}">
                <a16:creationId xmlns:a16="http://schemas.microsoft.com/office/drawing/2014/main" id="{81FDF054-CCCB-75BF-B8FD-B8385FFC35A7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5915025" cy="82429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kern="0">
                <a:solidFill>
                  <a:srgbClr val="FF1D57"/>
                </a:solidFill>
                <a:latin typeface="Pretendard ExtraBold"/>
                <a:ea typeface="Pretendard ExtraBold"/>
                <a:cs typeface="Pretendard ExtraBold"/>
              </a:rPr>
              <a:t>Factova FEMS</a:t>
            </a:r>
            <a:endParaRPr lang="ko-KR" altLang="en-US" sz="2800" kern="0">
              <a:solidFill>
                <a:srgbClr val="FF1D57"/>
              </a:solidFill>
              <a:latin typeface="Pretendard ExtraBold"/>
              <a:ea typeface="Pretendard ExtraBold"/>
              <a:cs typeface="Pretendard ExtraBold"/>
            </a:endParaRPr>
          </a:p>
        </p:txBody>
      </p:sp>
      <p:sp>
        <p:nvSpPr>
          <p:cNvPr id="10" name="텍스트 개체 틀 3">
            <a:extLst>
              <a:ext uri="{FF2B5EF4-FFF2-40B4-BE49-F238E27FC236}">
                <a16:creationId xmlns:a16="http://schemas.microsoft.com/office/drawing/2014/main" id="{B206239C-4551-8B84-91F9-ACC64131DF9F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효율적인 에너지 사용을 위한 통합 에너지 관리 시스템</a:t>
            </a:r>
          </a:p>
        </p:txBody>
      </p:sp>
      <p:sp>
        <p:nvSpPr>
          <p:cNvPr id="23" name="텍스트 개체 틀 19">
            <a:extLst>
              <a:ext uri="{FF2B5EF4-FFF2-40B4-BE49-F238E27FC236}">
                <a16:creationId xmlns:a16="http://schemas.microsoft.com/office/drawing/2014/main" id="{9C781666-7676-15B2-7AEC-2B7E4EBF0616}"/>
              </a:ext>
            </a:extLst>
          </p:cNvPr>
          <p:cNvSpPr txBox="1">
            <a:spLocks/>
          </p:cNvSpPr>
          <p:nvPr/>
        </p:nvSpPr>
        <p:spPr>
          <a:xfrm>
            <a:off x="340066" y="7540380"/>
            <a:ext cx="3068254" cy="1594425"/>
          </a:xfrm>
          <a:prstGeom prst="rect">
            <a:avLst/>
          </a:prstGeom>
          <a:noFill/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1600"/>
              </a:spcBef>
              <a:buNone/>
            </a:pP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에너지 모니터링</a:t>
            </a:r>
            <a:b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Energy Balance Map, Point Table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기반 에너지원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공정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설비별 실시간 모니터링</a:t>
            </a:r>
            <a:b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에너지 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Dashboard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시간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월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년 단위 사용량 조회</a:t>
            </a:r>
            <a:b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Peak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현황 및 원별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공간별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설비별 사용현황 확인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ko-KR" altLang="en-US" sz="10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분석</a:t>
            </a:r>
            <a:r>
              <a:rPr lang="en-US" altLang="ko-KR" sz="10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0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진단</a:t>
            </a:r>
            <a:br>
              <a:rPr lang="en-US" altLang="ko-KR" sz="10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/>
              <a:t>사용량</a:t>
            </a:r>
            <a:r>
              <a:rPr lang="en-US" altLang="ko-KR" sz="1000"/>
              <a:t>·</a:t>
            </a:r>
            <a:r>
              <a:rPr lang="ko-KR" altLang="en-US" sz="1000"/>
              <a:t>비용 비교</a:t>
            </a:r>
            <a:r>
              <a:rPr lang="en-US" altLang="ko-KR" sz="1000"/>
              <a:t> </a:t>
            </a:r>
            <a:r>
              <a:rPr lang="ko-KR" altLang="en-US" sz="1000"/>
              <a:t>분석을 통해 소비 패턴 파악</a:t>
            </a:r>
            <a:br>
              <a:rPr lang="en-US" altLang="ko-KR" sz="10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실시간 이상 감지 및 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Alarm</a:t>
            </a:r>
          </a:p>
        </p:txBody>
      </p:sp>
      <p:sp>
        <p:nvSpPr>
          <p:cNvPr id="42" name="텍스트 개체 틀 19">
            <a:extLst>
              <a:ext uri="{FF2B5EF4-FFF2-40B4-BE49-F238E27FC236}">
                <a16:creationId xmlns:a16="http://schemas.microsoft.com/office/drawing/2014/main" id="{C116AB1F-A21C-85AA-6CC1-C1AEF62B0B2F}"/>
              </a:ext>
            </a:extLst>
          </p:cNvPr>
          <p:cNvSpPr txBox="1">
            <a:spLocks/>
          </p:cNvSpPr>
          <p:nvPr/>
        </p:nvSpPr>
        <p:spPr>
          <a:xfrm>
            <a:off x="279218" y="7192691"/>
            <a:ext cx="3517719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Factova FEMS Key Capabilities</a:t>
            </a:r>
          </a:p>
        </p:txBody>
      </p:sp>
      <p:sp>
        <p:nvSpPr>
          <p:cNvPr id="11" name="텍스트 개체 틀 4">
            <a:extLst>
              <a:ext uri="{FF2B5EF4-FFF2-40B4-BE49-F238E27FC236}">
                <a16:creationId xmlns:a16="http://schemas.microsoft.com/office/drawing/2014/main" id="{C8A21642-78C2-B093-7D6F-FDA8CF655347}"/>
              </a:ext>
            </a:extLst>
          </p:cNvPr>
          <p:cNvSpPr txBox="1">
            <a:spLocks/>
          </p:cNvSpPr>
          <p:nvPr/>
        </p:nvSpPr>
        <p:spPr>
          <a:xfrm>
            <a:off x="350637" y="1654126"/>
            <a:ext cx="3057683" cy="218501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</a:rPr>
              <a:t>에너지 단가와 사용량은 지속적으로 상승하고 있으며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효율적인 </a:t>
            </a:r>
            <a:r>
              <a:rPr kumimoji="1" lang="en-US" altLang="ko-KR" sz="1100" spc="-25">
                <a:solidFill>
                  <a:schemeClr val="tx1"/>
                </a:solidFill>
              </a:rPr>
              <a:t>Utility </a:t>
            </a:r>
            <a:r>
              <a:rPr kumimoji="1" lang="ko-KR" altLang="en-US" sz="1100" spc="-25">
                <a:solidFill>
                  <a:schemeClr val="tx1"/>
                </a:solidFill>
              </a:rPr>
              <a:t>관리 없이는 공장 운영 비용이 계속 늘어날 수밖에 없습니다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  <a:r>
              <a:rPr kumimoji="1" lang="ko-KR" altLang="en-US" sz="1100" spc="-25">
                <a:solidFill>
                  <a:schemeClr val="tx1"/>
                </a:solidFill>
              </a:rPr>
              <a:t> 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>
              <a:spcBef>
                <a:spcPts val="800"/>
              </a:spcBef>
              <a:buClr>
                <a:schemeClr val="tx1"/>
              </a:buClr>
              <a:buSzPct val="100000"/>
            </a:pPr>
            <a:r>
              <a:rPr kumimoji="1" lang="ko-KR" altLang="en-US" sz="1100" spc="-25">
                <a:solidFill>
                  <a:schemeClr val="tx1"/>
                </a:solidFill>
              </a:rPr>
              <a:t>설비별 에너지 사용 현황에 대한 가시성 부족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>
              <a:spcBef>
                <a:spcPts val="800"/>
              </a:spcBef>
              <a:buClr>
                <a:schemeClr val="tx1"/>
              </a:buClr>
              <a:buSzPct val="100000"/>
            </a:pPr>
            <a:r>
              <a:rPr kumimoji="1" lang="ko-KR" altLang="en-US" sz="1100" spc="-25">
                <a:solidFill>
                  <a:schemeClr val="tx1"/>
                </a:solidFill>
              </a:rPr>
              <a:t>에너지 과다 사용 설비</a:t>
            </a:r>
            <a:r>
              <a:rPr kumimoji="1" lang="en-US" altLang="ko-KR" sz="1100" spc="-25">
                <a:solidFill>
                  <a:schemeClr val="tx1"/>
                </a:solidFill>
              </a:rPr>
              <a:t>,</a:t>
            </a:r>
            <a:r>
              <a:rPr kumimoji="1" lang="ko-KR" altLang="en-US" sz="1100" spc="-25">
                <a:solidFill>
                  <a:schemeClr val="tx1"/>
                </a:solidFill>
              </a:rPr>
              <a:t> 비효율 구간 식별의 어려움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>
              <a:spcBef>
                <a:spcPts val="800"/>
              </a:spcBef>
              <a:buClr>
                <a:schemeClr val="tx1"/>
              </a:buClr>
              <a:buSzPct val="100000"/>
            </a:pPr>
            <a:r>
              <a:rPr kumimoji="1" lang="ko-KR" altLang="en-US" sz="1100" spc="-25" err="1">
                <a:solidFill>
                  <a:schemeClr val="tx1"/>
                </a:solidFill>
              </a:rPr>
              <a:t>저효율</a:t>
            </a:r>
            <a:r>
              <a:rPr kumimoji="1" lang="ko-KR" altLang="en-US" sz="1100" spc="-25">
                <a:solidFill>
                  <a:schemeClr val="tx1"/>
                </a:solidFill>
              </a:rPr>
              <a:t> 설비와 이상 패턴에 대한 실시간 파악 및 대응의 한계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1100" spc="-25">
                <a:solidFill>
                  <a:schemeClr val="tx1"/>
                </a:solidFill>
              </a:rPr>
              <a:t>Factova FEMS</a:t>
            </a:r>
            <a:r>
              <a:rPr kumimoji="1" lang="ko-KR" altLang="en-US" sz="1100" spc="-25">
                <a:solidFill>
                  <a:schemeClr val="tx1"/>
                </a:solidFill>
              </a:rPr>
              <a:t>는 공장 내 에너지와 설비 데이터를 통합하여 에너지 사용 현황과 감축 이력을 체계적으로 관리합니다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 </a:t>
            </a:r>
            <a:r>
              <a:rPr kumimoji="1" lang="ko-KR" altLang="en-US" sz="1100" spc="-25">
                <a:solidFill>
                  <a:schemeClr val="tx1"/>
                </a:solidFill>
              </a:rPr>
              <a:t>에너지 비용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탄소 배출 목표</a:t>
            </a:r>
            <a:r>
              <a:rPr kumimoji="1" lang="en-US" altLang="ko-KR" sz="1100" spc="-25">
                <a:solidFill>
                  <a:schemeClr val="tx1"/>
                </a:solidFill>
              </a:rPr>
              <a:t>,</a:t>
            </a:r>
            <a:r>
              <a:rPr kumimoji="1" lang="ko-KR" altLang="en-US" sz="1100" spc="-25">
                <a:solidFill>
                  <a:schemeClr val="tx1"/>
                </a:solidFill>
              </a:rPr>
              <a:t> 환경 지표 등을 종합적으로 고려한 에너지 사용 최적 전략 수립을 지원하여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공장의 에너지 효율 향상과 지속 가능한 운영을 </a:t>
            </a:r>
            <a:r>
              <a:rPr kumimoji="1" lang="ko-KR" altLang="en-US" sz="1100" spc="-25" err="1">
                <a:solidFill>
                  <a:schemeClr val="tx1"/>
                </a:solidFill>
              </a:rPr>
              <a:t>돕습니다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  <a:endParaRPr kumimoji="1" lang="ko-KR" altLang="en-US" sz="1100" spc="-25">
              <a:solidFill>
                <a:schemeClr val="tx1"/>
              </a:solidFill>
            </a:endParaRPr>
          </a:p>
        </p:txBody>
      </p:sp>
      <p:sp>
        <p:nvSpPr>
          <p:cNvPr id="14" name="텍스트 개체 틀 6">
            <a:extLst>
              <a:ext uri="{FF2B5EF4-FFF2-40B4-BE49-F238E27FC236}">
                <a16:creationId xmlns:a16="http://schemas.microsoft.com/office/drawing/2014/main" id="{DDAA3CD5-7512-195E-8D05-16E1EDE05519}"/>
              </a:ext>
            </a:extLst>
          </p:cNvPr>
          <p:cNvSpPr txBox="1">
            <a:spLocks/>
          </p:cNvSpPr>
          <p:nvPr/>
        </p:nvSpPr>
        <p:spPr>
          <a:xfrm>
            <a:off x="355716" y="132932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7" name="텍스트 개체 틀 4">
            <a:extLst>
              <a:ext uri="{FF2B5EF4-FFF2-40B4-BE49-F238E27FC236}">
                <a16:creationId xmlns:a16="http://schemas.microsoft.com/office/drawing/2014/main" id="{E49BB542-5CD3-3B4C-ED42-2E4490FD51DB}"/>
              </a:ext>
            </a:extLst>
          </p:cNvPr>
          <p:cNvSpPr txBox="1">
            <a:spLocks/>
          </p:cNvSpPr>
          <p:nvPr/>
        </p:nvSpPr>
        <p:spPr>
          <a:xfrm>
            <a:off x="350838" y="4893234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en-US" altLang="ko-KR" sz="1100" b="1"/>
              <a:t>Data Intelligence X Industry Expertise</a:t>
            </a:r>
            <a:endParaRPr kumimoji="1" lang="ko-KR" altLang="en-US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복잡한 에너지 데이터를 실행 가능한 정보로 바꾸는 </a:t>
            </a:r>
            <a:r>
              <a:rPr kumimoji="1" lang="en-US" altLang="ko-KR" sz="1100"/>
              <a:t>FEMS </a:t>
            </a:r>
            <a:r>
              <a:rPr kumimoji="1" lang="ko-KR" altLang="en-US" sz="1100"/>
              <a:t>기술력에 산업별 분석 전문성이 더해져</a:t>
            </a:r>
            <a:r>
              <a:rPr kumimoji="1" lang="en-US" altLang="ko-KR" sz="1100"/>
              <a:t>, </a:t>
            </a:r>
            <a:r>
              <a:rPr kumimoji="1" lang="ko-KR" altLang="en-US" sz="1100"/>
              <a:t>에너지 절감과 운영</a:t>
            </a:r>
            <a:r>
              <a:rPr kumimoji="1" lang="en-US" altLang="ko-KR" sz="1100"/>
              <a:t>·</a:t>
            </a:r>
            <a:r>
              <a:rPr kumimoji="1" lang="ko-KR" altLang="en-US" sz="1100"/>
              <a:t>생산 최적화를 동시에 실현합니다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현장 맞춤형 실현 가능한 </a:t>
            </a:r>
            <a:r>
              <a:rPr kumimoji="1" lang="en-US" altLang="ko-KR" sz="1100" b="1"/>
              <a:t>4</a:t>
            </a:r>
            <a:r>
              <a:rPr kumimoji="1" lang="ko-KR" altLang="en-US" sz="1100" b="1"/>
              <a:t>단계 접근</a:t>
            </a:r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계측</a:t>
            </a:r>
            <a:r>
              <a:rPr kumimoji="1" lang="en-US" altLang="ko-KR" sz="1100"/>
              <a:t>·</a:t>
            </a:r>
            <a:r>
              <a:rPr kumimoji="1" lang="ko-KR" altLang="en-US" sz="1100"/>
              <a:t>가시화 단계를 현장 상황에 맞게 점진적으로 구체화하며 실질적인 절감 과제를 함께 찾아가는 실행 중심의 방법론을 제공합니다</a:t>
            </a:r>
            <a:r>
              <a:rPr kumimoji="1" lang="en-US" altLang="ko-KR" sz="1100"/>
              <a:t>.</a:t>
            </a:r>
          </a:p>
        </p:txBody>
      </p:sp>
      <p:sp>
        <p:nvSpPr>
          <p:cNvPr id="18" name="텍스트 개체 틀 6">
            <a:extLst>
              <a:ext uri="{FF2B5EF4-FFF2-40B4-BE49-F238E27FC236}">
                <a16:creationId xmlns:a16="http://schemas.microsoft.com/office/drawing/2014/main" id="{4197BF42-2A10-2A96-3895-9407B68C0DEB}"/>
              </a:ext>
            </a:extLst>
          </p:cNvPr>
          <p:cNvSpPr txBox="1">
            <a:spLocks/>
          </p:cNvSpPr>
          <p:nvPr/>
        </p:nvSpPr>
        <p:spPr>
          <a:xfrm>
            <a:off x="350837" y="4552363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145" name="텍스트 개체 틀 7">
            <a:extLst>
              <a:ext uri="{FF2B5EF4-FFF2-40B4-BE49-F238E27FC236}">
                <a16:creationId xmlns:a16="http://schemas.microsoft.com/office/drawing/2014/main" id="{2FCB7C2D-5747-2CA1-A6D2-E6941C952AE5}"/>
              </a:ext>
            </a:extLst>
          </p:cNvPr>
          <p:cNvSpPr txBox="1">
            <a:spLocks/>
          </p:cNvSpPr>
          <p:nvPr/>
        </p:nvSpPr>
        <p:spPr>
          <a:xfrm>
            <a:off x="3539273" y="241200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46" name="텍스트 개체 틀 5">
            <a:extLst>
              <a:ext uri="{FF2B5EF4-FFF2-40B4-BE49-F238E27FC236}">
                <a16:creationId xmlns:a16="http://schemas.microsoft.com/office/drawing/2014/main" id="{2B7616D8-9C0C-7407-2FA8-EF27ABEBFB6D}"/>
              </a:ext>
            </a:extLst>
          </p:cNvPr>
          <p:cNvSpPr txBox="1">
            <a:spLocks/>
          </p:cNvSpPr>
          <p:nvPr/>
        </p:nvSpPr>
        <p:spPr>
          <a:xfrm>
            <a:off x="3536959" y="2727046"/>
            <a:ext cx="2952671" cy="1670213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:</a:t>
            </a: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전자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전기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자동차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부품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기계 등 이산 제조 산업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전력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가스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스팀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용수</a:t>
            </a:r>
            <a:r>
              <a:rPr lang="en-US" altLang="ko-KR" sz="1100">
                <a:solidFill>
                  <a:schemeClr val="tx1"/>
                </a:solidFill>
              </a:rPr>
              <a:t>·Air </a:t>
            </a:r>
            <a:r>
              <a:rPr lang="ko-KR" altLang="en-US" sz="1100">
                <a:solidFill>
                  <a:schemeClr val="tx1"/>
                </a:solidFill>
              </a:rPr>
              <a:t>등 </a:t>
            </a:r>
            <a:r>
              <a:rPr lang="en-US" altLang="ko-KR" sz="1100">
                <a:solidFill>
                  <a:schemeClr val="tx1"/>
                </a:solidFill>
              </a:rPr>
              <a:t>Utility </a:t>
            </a:r>
            <a:r>
              <a:rPr lang="ko-KR" altLang="en-US" sz="1100">
                <a:solidFill>
                  <a:schemeClr val="tx1"/>
                </a:solidFill>
              </a:rPr>
              <a:t>사용량이 많은 제조 현장</a:t>
            </a:r>
            <a:endParaRPr lang="en-US" altLang="ko-KR" sz="110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고객 </a:t>
            </a:r>
            <a:r>
              <a:rPr lang="en-US" altLang="ko-KR" sz="1100" b="1">
                <a:solidFill>
                  <a:schemeClr val="tx1"/>
                </a:solidFill>
              </a:rPr>
              <a:t>: </a:t>
            </a:r>
          </a:p>
          <a:p>
            <a:pPr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에너지 다소비 대기업 제조기업</a:t>
            </a:r>
            <a:endParaRPr lang="en-US" altLang="ko-KR" sz="1100">
              <a:solidFill>
                <a:schemeClr val="tx1"/>
              </a:solidFill>
            </a:endParaRPr>
          </a:p>
          <a:p>
            <a:pPr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자동화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스마트 설비 도입에 따른 에너지 비용 절감이 필요한 기업</a:t>
            </a:r>
            <a:endParaRPr lang="en-US" altLang="ko-KR" sz="1100">
              <a:solidFill>
                <a:schemeClr val="tx1"/>
              </a:solidFill>
            </a:endParaRPr>
          </a:p>
        </p:txBody>
      </p:sp>
      <p:sp>
        <p:nvSpPr>
          <p:cNvPr id="147" name="텍스트 개체 틀 4">
            <a:extLst>
              <a:ext uri="{FF2B5EF4-FFF2-40B4-BE49-F238E27FC236}">
                <a16:creationId xmlns:a16="http://schemas.microsoft.com/office/drawing/2014/main" id="{38957033-A081-4D83-BDAF-05436ECD7400}"/>
              </a:ext>
            </a:extLst>
          </p:cNvPr>
          <p:cNvSpPr txBox="1">
            <a:spLocks/>
          </p:cNvSpPr>
          <p:nvPr/>
        </p:nvSpPr>
        <p:spPr>
          <a:xfrm>
            <a:off x="3536958" y="1405496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선순환 에너지 관리 프로세스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 b="1"/>
              <a:t>목표설정 → 절감항목 도출 → 개선실행 → 모니터링 → 분석 및 </a:t>
            </a:r>
            <a:r>
              <a:rPr kumimoji="1" lang="en-US" altLang="ko-KR" sz="1100" b="1"/>
              <a:t>Feedback</a:t>
            </a:r>
            <a:r>
              <a:rPr kumimoji="1" lang="ko-KR" altLang="en-US" sz="1100"/>
              <a:t>으로 이어지는 선순환 구조를 통해</a:t>
            </a:r>
            <a:r>
              <a:rPr kumimoji="1" lang="en-US" altLang="ko-KR" sz="1100"/>
              <a:t>, </a:t>
            </a:r>
            <a:r>
              <a:rPr kumimoji="1" lang="ko-KR" altLang="en-US" sz="1100"/>
              <a:t>에너지 절감이 일회성 활동이 아닌 지속적인 성과로 이어지도록 관리합니다</a:t>
            </a:r>
            <a:r>
              <a:rPr kumimoji="1" lang="en-US" altLang="ko-KR" sz="1100"/>
              <a:t>.</a:t>
            </a:r>
            <a:endParaRPr kumimoji="1" lang="en-US" altLang="ko-KR" sz="1100" b="1"/>
          </a:p>
        </p:txBody>
      </p:sp>
      <p:grpSp>
        <p:nvGrpSpPr>
          <p:cNvPr id="149" name="그룹 148">
            <a:extLst>
              <a:ext uri="{FF2B5EF4-FFF2-40B4-BE49-F238E27FC236}">
                <a16:creationId xmlns:a16="http://schemas.microsoft.com/office/drawing/2014/main" id="{B3D40B66-02BE-0C56-30B2-D18F36D1B14E}"/>
              </a:ext>
            </a:extLst>
          </p:cNvPr>
          <p:cNvGrpSpPr/>
          <p:nvPr/>
        </p:nvGrpSpPr>
        <p:grpSpPr>
          <a:xfrm>
            <a:off x="3573906" y="5719647"/>
            <a:ext cx="2952680" cy="924851"/>
            <a:chOff x="3580021" y="5013134"/>
            <a:chExt cx="2132156" cy="1351615"/>
          </a:xfrm>
        </p:grpSpPr>
        <p:grpSp>
          <p:nvGrpSpPr>
            <p:cNvPr id="150" name="그룹 149">
              <a:extLst>
                <a:ext uri="{FF2B5EF4-FFF2-40B4-BE49-F238E27FC236}">
                  <a16:creationId xmlns:a16="http://schemas.microsoft.com/office/drawing/2014/main" id="{9CFC33F6-C293-14D9-4F02-81B45A48E8F2}"/>
                </a:ext>
              </a:extLst>
            </p:cNvPr>
            <p:cNvGrpSpPr/>
            <p:nvPr/>
          </p:nvGrpSpPr>
          <p:grpSpPr>
            <a:xfrm>
              <a:off x="3580021" y="5013134"/>
              <a:ext cx="1024469" cy="633922"/>
              <a:chOff x="3400856" y="5398382"/>
              <a:chExt cx="3132000" cy="1320004"/>
            </a:xfrm>
          </p:grpSpPr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773537E3-95D6-B8C7-4BAF-710F3D003B67}"/>
                  </a:ext>
                </a:extLst>
              </p:cNvPr>
              <p:cNvSpPr txBox="1"/>
              <p:nvPr/>
            </p:nvSpPr>
            <p:spPr>
              <a:xfrm>
                <a:off x="4457409" y="5453974"/>
                <a:ext cx="2023082" cy="1264412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ko-KR" altLang="en-US" sz="1050" b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에너지 비용 절감</a:t>
                </a:r>
                <a:endPara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61" name="사각형: 둥근 모서리 160">
                <a:extLst>
                  <a:ext uri="{FF2B5EF4-FFF2-40B4-BE49-F238E27FC236}">
                    <a16:creationId xmlns:a16="http://schemas.microsoft.com/office/drawing/2014/main" id="{EDBACB9F-5C0B-FDB8-2101-9EE6CE545159}"/>
                  </a:ext>
                </a:extLst>
              </p:cNvPr>
              <p:cNvSpPr/>
              <p:nvPr/>
            </p:nvSpPr>
            <p:spPr>
              <a:xfrm>
                <a:off x="3400856" y="5398382"/>
                <a:ext cx="3132000" cy="12960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grpSp>
          <p:nvGrpSpPr>
            <p:cNvPr id="151" name="그룹 150">
              <a:extLst>
                <a:ext uri="{FF2B5EF4-FFF2-40B4-BE49-F238E27FC236}">
                  <a16:creationId xmlns:a16="http://schemas.microsoft.com/office/drawing/2014/main" id="{EBDD6DC7-2395-0B00-779E-DAD0C888B13D}"/>
                </a:ext>
              </a:extLst>
            </p:cNvPr>
            <p:cNvGrpSpPr/>
            <p:nvPr/>
          </p:nvGrpSpPr>
          <p:grpSpPr>
            <a:xfrm>
              <a:off x="3583066" y="5730827"/>
              <a:ext cx="1024469" cy="633922"/>
              <a:chOff x="3400856" y="5398382"/>
              <a:chExt cx="3132000" cy="1320007"/>
            </a:xfrm>
          </p:grpSpPr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98590EDA-85C7-38C0-7944-E48E453527EC}"/>
                  </a:ext>
                </a:extLst>
              </p:cNvPr>
              <p:cNvSpPr txBox="1"/>
              <p:nvPr/>
            </p:nvSpPr>
            <p:spPr>
              <a:xfrm>
                <a:off x="4407206" y="5453971"/>
                <a:ext cx="2073285" cy="1264418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ko-KR" altLang="en-US" sz="1050" b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에너지 운영 인사이트 확보</a:t>
                </a:r>
                <a:endPara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59" name="사각형: 둥근 모서리 158">
                <a:extLst>
                  <a:ext uri="{FF2B5EF4-FFF2-40B4-BE49-F238E27FC236}">
                    <a16:creationId xmlns:a16="http://schemas.microsoft.com/office/drawing/2014/main" id="{D77D987F-A1E0-B453-3A78-57C2AD5A86E7}"/>
                  </a:ext>
                </a:extLst>
              </p:cNvPr>
              <p:cNvSpPr/>
              <p:nvPr/>
            </p:nvSpPr>
            <p:spPr>
              <a:xfrm>
                <a:off x="3400856" y="5398382"/>
                <a:ext cx="3132000" cy="12960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grpSp>
          <p:nvGrpSpPr>
            <p:cNvPr id="152" name="그룹 151">
              <a:extLst>
                <a:ext uri="{FF2B5EF4-FFF2-40B4-BE49-F238E27FC236}">
                  <a16:creationId xmlns:a16="http://schemas.microsoft.com/office/drawing/2014/main" id="{1BDC2415-6CF4-2023-31B7-EC8F933530CE}"/>
                </a:ext>
              </a:extLst>
            </p:cNvPr>
            <p:cNvGrpSpPr/>
            <p:nvPr/>
          </p:nvGrpSpPr>
          <p:grpSpPr>
            <a:xfrm>
              <a:off x="4684663" y="5013134"/>
              <a:ext cx="1024467" cy="633922"/>
              <a:chOff x="3400856" y="5398382"/>
              <a:chExt cx="3132000" cy="1320004"/>
            </a:xfrm>
          </p:grpSpPr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5759426B-63DF-525E-3F5D-DD1DE61A1D8C}"/>
                  </a:ext>
                </a:extLst>
              </p:cNvPr>
              <p:cNvSpPr txBox="1"/>
              <p:nvPr/>
            </p:nvSpPr>
            <p:spPr>
              <a:xfrm>
                <a:off x="4383155" y="5453971"/>
                <a:ext cx="2097336" cy="1264415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en-US" altLang="ko-KR" sz="1050" b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Utility </a:t>
                </a:r>
                <a:r>
                  <a:rPr lang="ko-KR" altLang="en-US" sz="1050" b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설비 효율 향상</a:t>
                </a:r>
                <a:endParaRPr lang="en-US" altLang="ko-KR" sz="105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57" name="사각형: 둥근 모서리 156">
                <a:extLst>
                  <a:ext uri="{FF2B5EF4-FFF2-40B4-BE49-F238E27FC236}">
                    <a16:creationId xmlns:a16="http://schemas.microsoft.com/office/drawing/2014/main" id="{7C8A6477-47E6-85FA-E02B-431764607E42}"/>
                  </a:ext>
                </a:extLst>
              </p:cNvPr>
              <p:cNvSpPr/>
              <p:nvPr/>
            </p:nvSpPr>
            <p:spPr>
              <a:xfrm>
                <a:off x="3400856" y="5398382"/>
                <a:ext cx="3132000" cy="12960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grpSp>
          <p:nvGrpSpPr>
            <p:cNvPr id="153" name="그룹 152">
              <a:extLst>
                <a:ext uri="{FF2B5EF4-FFF2-40B4-BE49-F238E27FC236}">
                  <a16:creationId xmlns:a16="http://schemas.microsoft.com/office/drawing/2014/main" id="{5D2FD6B0-C275-6FFC-36EE-86E74E464AF1}"/>
                </a:ext>
              </a:extLst>
            </p:cNvPr>
            <p:cNvGrpSpPr/>
            <p:nvPr/>
          </p:nvGrpSpPr>
          <p:grpSpPr>
            <a:xfrm>
              <a:off x="4687709" y="5730817"/>
              <a:ext cx="1024468" cy="625548"/>
              <a:chOff x="3400856" y="5398382"/>
              <a:chExt cx="3132000" cy="1302575"/>
            </a:xfrm>
          </p:grpSpPr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D7FBA03B-F7C7-F2FA-B888-E49387EA2B09}"/>
                  </a:ext>
                </a:extLst>
              </p:cNvPr>
              <p:cNvSpPr txBox="1"/>
              <p:nvPr/>
            </p:nvSpPr>
            <p:spPr>
              <a:xfrm>
                <a:off x="4369651" y="5436534"/>
                <a:ext cx="2073286" cy="1264423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ko-KR" altLang="en-US" sz="1050" b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데이터 기반 의사결정 지원</a:t>
                </a:r>
                <a:endPara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55" name="사각형: 둥근 모서리 154">
                <a:extLst>
                  <a:ext uri="{FF2B5EF4-FFF2-40B4-BE49-F238E27FC236}">
                    <a16:creationId xmlns:a16="http://schemas.microsoft.com/office/drawing/2014/main" id="{DCC448ED-4941-FBB5-5228-F54BB689A4FB}"/>
                  </a:ext>
                </a:extLst>
              </p:cNvPr>
              <p:cNvSpPr/>
              <p:nvPr/>
            </p:nvSpPr>
            <p:spPr>
              <a:xfrm>
                <a:off x="3400856" y="5398382"/>
                <a:ext cx="3132000" cy="12960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</p:grpSp>
      <p:pic>
        <p:nvPicPr>
          <p:cNvPr id="162" name="Image 0" descr="icon_risk.png">
            <a:extLst>
              <a:ext uri="{FF2B5EF4-FFF2-40B4-BE49-F238E27FC236}">
                <a16:creationId xmlns:a16="http://schemas.microsoft.com/office/drawing/2014/main" id="{AFBDCD32-0319-6FBE-0B3F-7963AEC4D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230" y="5784648"/>
            <a:ext cx="282723" cy="282723"/>
          </a:xfrm>
          <a:prstGeom prst="rect">
            <a:avLst/>
          </a:prstGeom>
        </p:spPr>
      </p:pic>
      <p:pic>
        <p:nvPicPr>
          <p:cNvPr id="163" name="Image 1" descr="icon_stability.png">
            <a:extLst>
              <a:ext uri="{FF2B5EF4-FFF2-40B4-BE49-F238E27FC236}">
                <a16:creationId xmlns:a16="http://schemas.microsoft.com/office/drawing/2014/main" id="{4D8A538A-D300-8D34-185A-14F02CB89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830" y="5784648"/>
            <a:ext cx="282723" cy="282723"/>
          </a:xfrm>
          <a:prstGeom prst="rect">
            <a:avLst/>
          </a:prstGeom>
        </p:spPr>
      </p:pic>
      <p:pic>
        <p:nvPicPr>
          <p:cNvPr id="164" name="Image 2" descr="icon_flex.png">
            <a:extLst>
              <a:ext uri="{FF2B5EF4-FFF2-40B4-BE49-F238E27FC236}">
                <a16:creationId xmlns:a16="http://schemas.microsoft.com/office/drawing/2014/main" id="{39909F6B-56AA-2BF7-5E3A-B16648EA8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1476" y="6284525"/>
            <a:ext cx="282723" cy="282723"/>
          </a:xfrm>
          <a:prstGeom prst="rect">
            <a:avLst/>
          </a:prstGeom>
        </p:spPr>
      </p:pic>
      <p:pic>
        <p:nvPicPr>
          <p:cNvPr id="165" name="Image 3" descr="icon_target.png">
            <a:extLst>
              <a:ext uri="{FF2B5EF4-FFF2-40B4-BE49-F238E27FC236}">
                <a16:creationId xmlns:a16="http://schemas.microsoft.com/office/drawing/2014/main" id="{19CFFE23-8A7B-BA4F-540B-28A5D234E5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077" y="6284526"/>
            <a:ext cx="282723" cy="282723"/>
          </a:xfrm>
          <a:prstGeom prst="rect">
            <a:avLst/>
          </a:prstGeom>
        </p:spPr>
      </p:pic>
      <p:grpSp>
        <p:nvGrpSpPr>
          <p:cNvPr id="232" name="그룹 231">
            <a:extLst>
              <a:ext uri="{FF2B5EF4-FFF2-40B4-BE49-F238E27FC236}">
                <a16:creationId xmlns:a16="http://schemas.microsoft.com/office/drawing/2014/main" id="{6F7EE565-0214-D891-2192-9C1626C6D184}"/>
              </a:ext>
            </a:extLst>
          </p:cNvPr>
          <p:cNvGrpSpPr/>
          <p:nvPr/>
        </p:nvGrpSpPr>
        <p:grpSpPr>
          <a:xfrm>
            <a:off x="3753395" y="4759367"/>
            <a:ext cx="949325" cy="693719"/>
            <a:chOff x="623044" y="3940081"/>
            <a:chExt cx="949325" cy="741044"/>
          </a:xfrm>
        </p:grpSpPr>
        <p:sp>
          <p:nvSpPr>
            <p:cNvPr id="251" name="사각형: 둥근 위쪽 모서리 250">
              <a:extLst>
                <a:ext uri="{FF2B5EF4-FFF2-40B4-BE49-F238E27FC236}">
                  <a16:creationId xmlns:a16="http://schemas.microsoft.com/office/drawing/2014/main" id="{4F5E9421-A0F7-4339-68CC-400B0ED02EBA}"/>
                </a:ext>
              </a:extLst>
            </p:cNvPr>
            <p:cNvSpPr/>
            <p:nvPr/>
          </p:nvSpPr>
          <p:spPr>
            <a:xfrm>
              <a:off x="867933" y="4152405"/>
              <a:ext cx="231673" cy="512584"/>
            </a:xfrm>
            <a:prstGeom prst="round2SameRect">
              <a:avLst/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  <p:sp>
          <p:nvSpPr>
            <p:cNvPr id="252" name="사각형: 둥근 위쪽 모서리 251">
              <a:extLst>
                <a:ext uri="{FF2B5EF4-FFF2-40B4-BE49-F238E27FC236}">
                  <a16:creationId xmlns:a16="http://schemas.microsoft.com/office/drawing/2014/main" id="{AA484205-D259-E16A-714C-A0A04EEDB582}"/>
                </a:ext>
              </a:extLst>
            </p:cNvPr>
            <p:cNvSpPr/>
            <p:nvPr/>
          </p:nvSpPr>
          <p:spPr>
            <a:xfrm>
              <a:off x="1230319" y="4243653"/>
              <a:ext cx="231673" cy="424828"/>
            </a:xfrm>
            <a:prstGeom prst="round2SameRect">
              <a:avLst/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no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  <p:grpSp>
          <p:nvGrpSpPr>
            <p:cNvPr id="253" name="그룹 252">
              <a:extLst>
                <a:ext uri="{FF2B5EF4-FFF2-40B4-BE49-F238E27FC236}">
                  <a16:creationId xmlns:a16="http://schemas.microsoft.com/office/drawing/2014/main" id="{80E41123-BDC3-00F0-19D0-3DFC409E00E8}"/>
                </a:ext>
              </a:extLst>
            </p:cNvPr>
            <p:cNvGrpSpPr/>
            <p:nvPr/>
          </p:nvGrpSpPr>
          <p:grpSpPr>
            <a:xfrm>
              <a:off x="623044" y="3940081"/>
              <a:ext cx="949325" cy="741044"/>
              <a:chOff x="1250950" y="3896246"/>
              <a:chExt cx="949325" cy="771004"/>
            </a:xfrm>
          </p:grpSpPr>
          <p:cxnSp>
            <p:nvCxnSpPr>
              <p:cNvPr id="254" name="직선 화살표 연결선 253">
                <a:extLst>
                  <a:ext uri="{FF2B5EF4-FFF2-40B4-BE49-F238E27FC236}">
                    <a16:creationId xmlns:a16="http://schemas.microsoft.com/office/drawing/2014/main" id="{2B49D57D-E56B-5464-1C64-E30C6929C68D}"/>
                  </a:ext>
                </a:extLst>
              </p:cNvPr>
              <p:cNvCxnSpPr/>
              <p:nvPr/>
            </p:nvCxnSpPr>
            <p:spPr>
              <a:xfrm flipV="1">
                <a:off x="1250950" y="3896246"/>
                <a:ext cx="0" cy="771004"/>
              </a:xfrm>
              <a:prstGeom prst="straightConnector1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55" name="직선 화살표 연결선 254">
                <a:extLst>
                  <a:ext uri="{FF2B5EF4-FFF2-40B4-BE49-F238E27FC236}">
                    <a16:creationId xmlns:a16="http://schemas.microsoft.com/office/drawing/2014/main" id="{88C37895-2419-97DD-1C42-56DAF04A52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50950" y="4657725"/>
                <a:ext cx="949325" cy="0"/>
              </a:xfrm>
              <a:prstGeom prst="straightConnector1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  <p:sp>
        <p:nvSpPr>
          <p:cNvPr id="234" name="화살표: 원형 233">
            <a:extLst>
              <a:ext uri="{FF2B5EF4-FFF2-40B4-BE49-F238E27FC236}">
                <a16:creationId xmlns:a16="http://schemas.microsoft.com/office/drawing/2014/main" id="{61D638B1-BFFA-50B8-2E15-DCED7E482D7F}"/>
              </a:ext>
            </a:extLst>
          </p:cNvPr>
          <p:cNvSpPr/>
          <p:nvPr/>
        </p:nvSpPr>
        <p:spPr>
          <a:xfrm rot="19490061">
            <a:off x="4035689" y="4843232"/>
            <a:ext cx="483113" cy="585681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7378035"/>
              <a:gd name="adj5" fmla="val 1250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no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sp>
        <p:nvSpPr>
          <p:cNvPr id="236" name="텍스트 개체 틀 4">
            <a:extLst>
              <a:ext uri="{FF2B5EF4-FFF2-40B4-BE49-F238E27FC236}">
                <a16:creationId xmlns:a16="http://schemas.microsoft.com/office/drawing/2014/main" id="{1997BA85-0963-575B-68EE-CB99495D4C8B}"/>
              </a:ext>
            </a:extLst>
          </p:cNvPr>
          <p:cNvSpPr txBox="1">
            <a:spLocks/>
          </p:cNvSpPr>
          <p:nvPr/>
        </p:nvSpPr>
        <p:spPr>
          <a:xfrm>
            <a:off x="3900784" y="4679317"/>
            <a:ext cx="1266858" cy="315146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9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에너지 절감</a:t>
            </a:r>
            <a:endParaRPr kumimoji="1" lang="en-US" altLang="ko-KR" sz="900" spc="-25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37" name="텍스트 개체 틀 4">
            <a:extLst>
              <a:ext uri="{FF2B5EF4-FFF2-40B4-BE49-F238E27FC236}">
                <a16:creationId xmlns:a16="http://schemas.microsoft.com/office/drawing/2014/main" id="{EE3B54F2-BAA9-B027-519F-58EF092FC521}"/>
              </a:ext>
            </a:extLst>
          </p:cNvPr>
          <p:cNvSpPr txBox="1">
            <a:spLocks/>
          </p:cNvSpPr>
          <p:nvPr/>
        </p:nvSpPr>
        <p:spPr>
          <a:xfrm>
            <a:off x="4369056" y="4827860"/>
            <a:ext cx="673921" cy="30533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900" spc="-25">
                <a:solidFill>
                  <a:srgbClr val="00A2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8% </a:t>
            </a:r>
            <a:r>
              <a:rPr kumimoji="1" lang="ko-KR" altLang="en-US" sz="900" spc="-25">
                <a:solidFill>
                  <a:srgbClr val="00A2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↓</a:t>
            </a:r>
            <a:endParaRPr kumimoji="1" lang="en-US" altLang="ko-KR" sz="900" spc="-25">
              <a:solidFill>
                <a:srgbClr val="00A2FF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39" name="텍스트 개체 틀 4">
            <a:extLst>
              <a:ext uri="{FF2B5EF4-FFF2-40B4-BE49-F238E27FC236}">
                <a16:creationId xmlns:a16="http://schemas.microsoft.com/office/drawing/2014/main" id="{8036F07D-3CFB-4682-5FF2-BEA1AC1347A9}"/>
              </a:ext>
            </a:extLst>
          </p:cNvPr>
          <p:cNvSpPr txBox="1">
            <a:spLocks/>
          </p:cNvSpPr>
          <p:nvPr/>
        </p:nvSpPr>
        <p:spPr>
          <a:xfrm>
            <a:off x="3923570" y="5279862"/>
            <a:ext cx="581058" cy="30533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구축</a:t>
            </a:r>
            <a:r>
              <a:rPr kumimoji="1" lang="en-US" altLang="ko-KR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전</a:t>
            </a:r>
            <a:endParaRPr kumimoji="1" lang="en-US" altLang="ko-KR" sz="600" spc="-25">
              <a:solidFill>
                <a:schemeClr val="bg1"/>
              </a:solidFill>
              <a:latin typeface="Pretendard" panose="020005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2" name="텍스트 개체 틀 4">
            <a:extLst>
              <a:ext uri="{FF2B5EF4-FFF2-40B4-BE49-F238E27FC236}">
                <a16:creationId xmlns:a16="http://schemas.microsoft.com/office/drawing/2014/main" id="{63597C3F-F077-EB4F-5A15-16E56867A540}"/>
              </a:ext>
            </a:extLst>
          </p:cNvPr>
          <p:cNvSpPr txBox="1">
            <a:spLocks/>
          </p:cNvSpPr>
          <p:nvPr/>
        </p:nvSpPr>
        <p:spPr>
          <a:xfrm>
            <a:off x="4286234" y="5286446"/>
            <a:ext cx="581058" cy="30533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구축</a:t>
            </a:r>
            <a:r>
              <a:rPr kumimoji="1" lang="en-US" altLang="ko-KR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후</a:t>
            </a:r>
            <a:endParaRPr kumimoji="1" lang="en-US" altLang="ko-KR" sz="600" spc="-25">
              <a:solidFill>
                <a:schemeClr val="bg1"/>
              </a:solidFill>
              <a:latin typeface="Pretendard" panose="020005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3" name="텍스트 개체 틀 4">
            <a:extLst>
              <a:ext uri="{FF2B5EF4-FFF2-40B4-BE49-F238E27FC236}">
                <a16:creationId xmlns:a16="http://schemas.microsoft.com/office/drawing/2014/main" id="{C8FCAEAB-29DE-22C5-4886-17525248FB03}"/>
              </a:ext>
            </a:extLst>
          </p:cNvPr>
          <p:cNvSpPr txBox="1">
            <a:spLocks/>
          </p:cNvSpPr>
          <p:nvPr/>
        </p:nvSpPr>
        <p:spPr>
          <a:xfrm>
            <a:off x="5018079" y="5466113"/>
            <a:ext cx="1166778" cy="315146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8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설비 효율 평균 </a:t>
            </a:r>
            <a:r>
              <a:rPr kumimoji="1" lang="en-US" altLang="ko-KR" sz="8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10% </a:t>
            </a:r>
            <a:r>
              <a:rPr kumimoji="1" lang="ko-KR" altLang="en-US" sz="8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개선</a:t>
            </a:r>
            <a:endParaRPr kumimoji="1" lang="en-US" altLang="ko-KR" sz="800" spc="-25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4" name="텍스트 개체 틀 4">
            <a:extLst>
              <a:ext uri="{FF2B5EF4-FFF2-40B4-BE49-F238E27FC236}">
                <a16:creationId xmlns:a16="http://schemas.microsoft.com/office/drawing/2014/main" id="{5A21A85E-A760-584B-4CC3-F9916832AA89}"/>
              </a:ext>
            </a:extLst>
          </p:cNvPr>
          <p:cNvSpPr txBox="1">
            <a:spLocks/>
          </p:cNvSpPr>
          <p:nvPr/>
        </p:nvSpPr>
        <p:spPr>
          <a:xfrm>
            <a:off x="3700514" y="5458654"/>
            <a:ext cx="1166778" cy="315146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800" spc="-25" err="1">
                <a:solidFill>
                  <a:schemeClr val="tx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비생산</a:t>
            </a:r>
            <a:r>
              <a:rPr kumimoji="1" lang="ko-KR" altLang="en-US" sz="800" spc="-25">
                <a:solidFill>
                  <a:schemeClr val="tx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가동설비 </a:t>
            </a:r>
            <a:r>
              <a:rPr kumimoji="1" lang="en-US" altLang="ko-KR" sz="800" spc="-25">
                <a:solidFill>
                  <a:schemeClr val="tx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8% </a:t>
            </a:r>
            <a:r>
              <a:rPr kumimoji="1" lang="ko-KR" altLang="en-US" sz="800" spc="-25">
                <a:solidFill>
                  <a:schemeClr val="tx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감소</a:t>
            </a:r>
            <a:endParaRPr kumimoji="1" lang="en-US" altLang="ko-KR" sz="800" spc="-25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58" name="텍스트 개체 틀 4">
            <a:extLst>
              <a:ext uri="{FF2B5EF4-FFF2-40B4-BE49-F238E27FC236}">
                <a16:creationId xmlns:a16="http://schemas.microsoft.com/office/drawing/2014/main" id="{D1EBF001-37F1-0239-4B48-30AA3475AEDF}"/>
              </a:ext>
            </a:extLst>
          </p:cNvPr>
          <p:cNvSpPr txBox="1">
            <a:spLocks/>
          </p:cNvSpPr>
          <p:nvPr/>
        </p:nvSpPr>
        <p:spPr>
          <a:xfrm>
            <a:off x="3522324" y="4763888"/>
            <a:ext cx="227106" cy="162261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700" b="1" spc="-25">
                <a:solidFill>
                  <a:schemeClr val="tx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원</a:t>
            </a:r>
            <a:endParaRPr kumimoji="1" lang="en-US" altLang="ko-KR" sz="700" b="1" spc="-25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233" name="그룹 232">
            <a:extLst>
              <a:ext uri="{FF2B5EF4-FFF2-40B4-BE49-F238E27FC236}">
                <a16:creationId xmlns:a16="http://schemas.microsoft.com/office/drawing/2014/main" id="{9C696648-5DF2-2F9E-60A9-806341FE8296}"/>
              </a:ext>
            </a:extLst>
          </p:cNvPr>
          <p:cNvGrpSpPr/>
          <p:nvPr/>
        </p:nvGrpSpPr>
        <p:grpSpPr>
          <a:xfrm>
            <a:off x="5072020" y="4759398"/>
            <a:ext cx="949325" cy="693724"/>
            <a:chOff x="623044" y="3940081"/>
            <a:chExt cx="949325" cy="741044"/>
          </a:xfrm>
        </p:grpSpPr>
        <p:sp>
          <p:nvSpPr>
            <p:cNvPr id="246" name="사각형: 둥근 위쪽 모서리 245">
              <a:extLst>
                <a:ext uri="{FF2B5EF4-FFF2-40B4-BE49-F238E27FC236}">
                  <a16:creationId xmlns:a16="http://schemas.microsoft.com/office/drawing/2014/main" id="{A810F18E-9E43-E691-84D2-B7375999E44B}"/>
                </a:ext>
              </a:extLst>
            </p:cNvPr>
            <p:cNvSpPr/>
            <p:nvPr/>
          </p:nvSpPr>
          <p:spPr>
            <a:xfrm>
              <a:off x="867933" y="4152405"/>
              <a:ext cx="231673" cy="512585"/>
            </a:xfrm>
            <a:prstGeom prst="round2SameRect">
              <a:avLst/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  <p:sp>
          <p:nvSpPr>
            <p:cNvPr id="247" name="사각형: 둥근 위쪽 모서리 246">
              <a:extLst>
                <a:ext uri="{FF2B5EF4-FFF2-40B4-BE49-F238E27FC236}">
                  <a16:creationId xmlns:a16="http://schemas.microsoft.com/office/drawing/2014/main" id="{CD56B0FD-4F9B-58A5-B3E3-10DF96D4EF38}"/>
                </a:ext>
              </a:extLst>
            </p:cNvPr>
            <p:cNvSpPr/>
            <p:nvPr/>
          </p:nvSpPr>
          <p:spPr>
            <a:xfrm>
              <a:off x="1230319" y="4276570"/>
              <a:ext cx="231673" cy="389868"/>
            </a:xfrm>
            <a:prstGeom prst="round2SameRect">
              <a:avLst/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no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  <p:grpSp>
          <p:nvGrpSpPr>
            <p:cNvPr id="248" name="그룹 247">
              <a:extLst>
                <a:ext uri="{FF2B5EF4-FFF2-40B4-BE49-F238E27FC236}">
                  <a16:creationId xmlns:a16="http://schemas.microsoft.com/office/drawing/2014/main" id="{8A932F10-A0B5-656E-E137-E5C07500FA6B}"/>
                </a:ext>
              </a:extLst>
            </p:cNvPr>
            <p:cNvGrpSpPr/>
            <p:nvPr/>
          </p:nvGrpSpPr>
          <p:grpSpPr>
            <a:xfrm>
              <a:off x="623044" y="3940081"/>
              <a:ext cx="949325" cy="741044"/>
              <a:chOff x="1250950" y="3896246"/>
              <a:chExt cx="949325" cy="771004"/>
            </a:xfrm>
          </p:grpSpPr>
          <p:cxnSp>
            <p:nvCxnSpPr>
              <p:cNvPr id="249" name="직선 화살표 연결선 248">
                <a:extLst>
                  <a:ext uri="{FF2B5EF4-FFF2-40B4-BE49-F238E27FC236}">
                    <a16:creationId xmlns:a16="http://schemas.microsoft.com/office/drawing/2014/main" id="{B0263B22-D80C-56FD-14FD-8EA4EC2A376E}"/>
                  </a:ext>
                </a:extLst>
              </p:cNvPr>
              <p:cNvCxnSpPr/>
              <p:nvPr/>
            </p:nvCxnSpPr>
            <p:spPr>
              <a:xfrm flipV="1">
                <a:off x="1250950" y="3896246"/>
                <a:ext cx="0" cy="771004"/>
              </a:xfrm>
              <a:prstGeom prst="straightConnector1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50" name="직선 화살표 연결선 249">
                <a:extLst>
                  <a:ext uri="{FF2B5EF4-FFF2-40B4-BE49-F238E27FC236}">
                    <a16:creationId xmlns:a16="http://schemas.microsoft.com/office/drawing/2014/main" id="{4DD3BC29-E55C-6EBB-C76F-907DCB66EC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50950" y="4657725"/>
                <a:ext cx="949325" cy="0"/>
              </a:xfrm>
              <a:prstGeom prst="straightConnector1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  <p:sp>
        <p:nvSpPr>
          <p:cNvPr id="238" name="텍스트 개체 틀 4">
            <a:extLst>
              <a:ext uri="{FF2B5EF4-FFF2-40B4-BE49-F238E27FC236}">
                <a16:creationId xmlns:a16="http://schemas.microsoft.com/office/drawing/2014/main" id="{80E4D1BE-6825-998A-BAEF-4E76913562B5}"/>
              </a:ext>
            </a:extLst>
          </p:cNvPr>
          <p:cNvSpPr txBox="1">
            <a:spLocks/>
          </p:cNvSpPr>
          <p:nvPr/>
        </p:nvSpPr>
        <p:spPr>
          <a:xfrm>
            <a:off x="5793474" y="4900978"/>
            <a:ext cx="581058" cy="30533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900" spc="-25">
                <a:solidFill>
                  <a:srgbClr val="00A2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10% </a:t>
            </a:r>
            <a:r>
              <a:rPr kumimoji="1" lang="ko-KR" altLang="en-US" sz="900" spc="-25">
                <a:solidFill>
                  <a:srgbClr val="00A2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↓</a:t>
            </a:r>
            <a:endParaRPr kumimoji="1" lang="en-US" altLang="ko-KR" sz="900" spc="-25">
              <a:solidFill>
                <a:srgbClr val="00A2FF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0" name="텍스트 개체 틀 4">
            <a:extLst>
              <a:ext uri="{FF2B5EF4-FFF2-40B4-BE49-F238E27FC236}">
                <a16:creationId xmlns:a16="http://schemas.microsoft.com/office/drawing/2014/main" id="{DF13407F-5B8C-CD75-30D1-0F93240A9C32}"/>
              </a:ext>
            </a:extLst>
          </p:cNvPr>
          <p:cNvSpPr txBox="1">
            <a:spLocks/>
          </p:cNvSpPr>
          <p:nvPr/>
        </p:nvSpPr>
        <p:spPr>
          <a:xfrm>
            <a:off x="5240722" y="5282421"/>
            <a:ext cx="581058" cy="30533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구축</a:t>
            </a:r>
            <a:r>
              <a:rPr kumimoji="1" lang="en-US" altLang="ko-KR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전</a:t>
            </a:r>
            <a:endParaRPr kumimoji="1" lang="en-US" altLang="ko-KR" sz="600" spc="-25">
              <a:solidFill>
                <a:schemeClr val="bg1"/>
              </a:solidFill>
              <a:latin typeface="Pretendard" panose="020005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1" name="텍스트 개체 틀 4">
            <a:extLst>
              <a:ext uri="{FF2B5EF4-FFF2-40B4-BE49-F238E27FC236}">
                <a16:creationId xmlns:a16="http://schemas.microsoft.com/office/drawing/2014/main" id="{D3CDB8C6-1EEE-6057-7899-4C2BCD845705}"/>
              </a:ext>
            </a:extLst>
          </p:cNvPr>
          <p:cNvSpPr txBox="1">
            <a:spLocks/>
          </p:cNvSpPr>
          <p:nvPr/>
        </p:nvSpPr>
        <p:spPr>
          <a:xfrm>
            <a:off x="5599455" y="5286249"/>
            <a:ext cx="581058" cy="30533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구축</a:t>
            </a:r>
            <a:r>
              <a:rPr kumimoji="1" lang="en-US" altLang="ko-KR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후</a:t>
            </a:r>
            <a:endParaRPr kumimoji="1" lang="en-US" altLang="ko-KR" sz="600" spc="-25">
              <a:solidFill>
                <a:schemeClr val="bg1"/>
              </a:solidFill>
              <a:latin typeface="Pretendard" panose="020005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5" name="텍스트 개체 틀 4">
            <a:extLst>
              <a:ext uri="{FF2B5EF4-FFF2-40B4-BE49-F238E27FC236}">
                <a16:creationId xmlns:a16="http://schemas.microsoft.com/office/drawing/2014/main" id="{B84A3725-048C-AF85-031F-7C71FEEECFDE}"/>
              </a:ext>
            </a:extLst>
          </p:cNvPr>
          <p:cNvSpPr txBox="1">
            <a:spLocks/>
          </p:cNvSpPr>
          <p:nvPr/>
        </p:nvSpPr>
        <p:spPr>
          <a:xfrm>
            <a:off x="5209194" y="4679317"/>
            <a:ext cx="1266858" cy="315146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9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UT </a:t>
            </a:r>
            <a:r>
              <a:rPr kumimoji="1" lang="ko-KR" altLang="en-US" sz="9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설비 효율</a:t>
            </a:r>
            <a:endParaRPr kumimoji="1" lang="en-US" altLang="ko-KR" sz="900" spc="-25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57" name="화살표: 원형 256">
            <a:extLst>
              <a:ext uri="{FF2B5EF4-FFF2-40B4-BE49-F238E27FC236}">
                <a16:creationId xmlns:a16="http://schemas.microsoft.com/office/drawing/2014/main" id="{A87BC41D-2831-6845-CDF2-9BD37BC38831}"/>
              </a:ext>
            </a:extLst>
          </p:cNvPr>
          <p:cNvSpPr/>
          <p:nvPr/>
        </p:nvSpPr>
        <p:spPr>
          <a:xfrm rot="20101568">
            <a:off x="5321107" y="4843232"/>
            <a:ext cx="483113" cy="585681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7378035"/>
              <a:gd name="adj5" fmla="val 1250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no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sp>
        <p:nvSpPr>
          <p:cNvPr id="259" name="텍스트 개체 틀 4">
            <a:extLst>
              <a:ext uri="{FF2B5EF4-FFF2-40B4-BE49-F238E27FC236}">
                <a16:creationId xmlns:a16="http://schemas.microsoft.com/office/drawing/2014/main" id="{5C0072CF-9B9D-5FDB-4152-8D8FA8D59E7C}"/>
              </a:ext>
            </a:extLst>
          </p:cNvPr>
          <p:cNvSpPr txBox="1">
            <a:spLocks/>
          </p:cNvSpPr>
          <p:nvPr/>
        </p:nvSpPr>
        <p:spPr>
          <a:xfrm>
            <a:off x="4789422" y="4763888"/>
            <a:ext cx="336667" cy="162261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700" b="1" spc="-25">
                <a:solidFill>
                  <a:schemeClr val="tx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Ton</a:t>
            </a:r>
            <a:endParaRPr kumimoji="1" lang="en-US" altLang="ko-KR" sz="700" b="1" spc="-25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56" name="텍스트 개체 틀 7">
            <a:extLst>
              <a:ext uri="{FF2B5EF4-FFF2-40B4-BE49-F238E27FC236}">
                <a16:creationId xmlns:a16="http://schemas.microsoft.com/office/drawing/2014/main" id="{64012311-3862-96C5-D70A-9A61C839D351}"/>
              </a:ext>
            </a:extLst>
          </p:cNvPr>
          <p:cNvSpPr txBox="1">
            <a:spLocks/>
          </p:cNvSpPr>
          <p:nvPr/>
        </p:nvSpPr>
        <p:spPr>
          <a:xfrm>
            <a:off x="3539273" y="4381673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효과</a:t>
            </a:r>
          </a:p>
        </p:txBody>
      </p:sp>
      <p:grpSp>
        <p:nvGrpSpPr>
          <p:cNvPr id="266" name="그룹 265">
            <a:extLst>
              <a:ext uri="{FF2B5EF4-FFF2-40B4-BE49-F238E27FC236}">
                <a16:creationId xmlns:a16="http://schemas.microsoft.com/office/drawing/2014/main" id="{46409726-153B-2F91-7CCD-83D0F1633A41}"/>
              </a:ext>
            </a:extLst>
          </p:cNvPr>
          <p:cNvGrpSpPr/>
          <p:nvPr/>
        </p:nvGrpSpPr>
        <p:grpSpPr>
          <a:xfrm>
            <a:off x="4857764" y="6703713"/>
            <a:ext cx="1664575" cy="184958"/>
            <a:chOff x="7117838" y="7252392"/>
            <a:chExt cx="2128313" cy="234000"/>
          </a:xfrm>
        </p:grpSpPr>
        <p:pic>
          <p:nvPicPr>
            <p:cNvPr id="263" name="Picture 12" descr="LG에너지솔루션, ESS용 배터리 자발적 교체 &lt; 자동차&amp;에너지 &lt; 뉴스룸 &lt; 기사본문 - KIPOST(키포스트)">
              <a:extLst>
                <a:ext uri="{FF2B5EF4-FFF2-40B4-BE49-F238E27FC236}">
                  <a16:creationId xmlns:a16="http://schemas.microsoft.com/office/drawing/2014/main" id="{DDD9B9EE-62AC-AA91-B38C-07AB185723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80" b="21735"/>
            <a:stretch/>
          </p:blipFill>
          <p:spPr bwMode="auto">
            <a:xfrm>
              <a:off x="7117838" y="7252392"/>
              <a:ext cx="1311787" cy="23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4" name="Picture 14" descr="LG화학 - 나무위키">
              <a:extLst>
                <a:ext uri="{FF2B5EF4-FFF2-40B4-BE49-F238E27FC236}">
                  <a16:creationId xmlns:a16="http://schemas.microsoft.com/office/drawing/2014/main" id="{7F793CE4-DC7C-DFB8-28FE-8BFA81F171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0627" y="7275349"/>
              <a:ext cx="745524" cy="197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7" name="텍스트 개체 틀 7">
            <a:extLst>
              <a:ext uri="{FF2B5EF4-FFF2-40B4-BE49-F238E27FC236}">
                <a16:creationId xmlns:a16="http://schemas.microsoft.com/office/drawing/2014/main" id="{D5457A47-E2F4-A0A8-ABED-7E94127A5751}"/>
              </a:ext>
            </a:extLst>
          </p:cNvPr>
          <p:cNvSpPr txBox="1">
            <a:spLocks/>
          </p:cNvSpPr>
          <p:nvPr/>
        </p:nvSpPr>
        <p:spPr>
          <a:xfrm>
            <a:off x="3533485" y="6619652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9F1E5E-159B-C615-C103-96BEF68D9907}"/>
              </a:ext>
            </a:extLst>
          </p:cNvPr>
          <p:cNvSpPr txBox="1"/>
          <p:nvPr/>
        </p:nvSpPr>
        <p:spPr>
          <a:xfrm>
            <a:off x="491256" y="9174604"/>
            <a:ext cx="5834128" cy="630942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pPr algn="ctr" defTabSz="232177">
              <a:spcBef>
                <a:spcPts val="600"/>
              </a:spcBef>
              <a:buClr>
                <a:srgbClr val="FFFFFF"/>
              </a:buClr>
              <a:buSzPct val="125000"/>
              <a:defRPr/>
            </a:pPr>
            <a:r>
              <a:rPr lang="ko-KR" altLang="en-US" sz="105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“에너지 원재료 가격</a:t>
            </a:r>
            <a:r>
              <a:rPr lang="en-US" altLang="ko-KR" sz="105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, </a:t>
            </a:r>
            <a:r>
              <a:rPr lang="ko-KR" altLang="en-US" sz="105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제품의 </a:t>
            </a:r>
            <a:r>
              <a:rPr lang="ko-KR" altLang="en-US" sz="1050" b="1" i="1" kern="0" spc="-42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시장가</a:t>
            </a:r>
            <a:r>
              <a:rPr lang="en-US" altLang="ko-KR" sz="105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, </a:t>
            </a:r>
            <a:r>
              <a:rPr lang="ko-KR" altLang="en-US" sz="105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설비 운용 효율 등 다양한 요소를 종합적으로 고려한 최적의 에너지 소비 전략이 도출되었습니다</a:t>
            </a:r>
            <a:r>
              <a:rPr lang="en-US" altLang="ko-KR" sz="1050" b="1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.”</a:t>
            </a:r>
          </a:p>
          <a:p>
            <a:pPr algn="ctr" defTabSz="232177">
              <a:spcBef>
                <a:spcPts val="600"/>
              </a:spcBef>
              <a:buClr>
                <a:srgbClr val="FFFFFF"/>
              </a:buClr>
              <a:buSzPct val="125000"/>
              <a:defRPr/>
            </a:pPr>
            <a:r>
              <a:rPr lang="en-US" altLang="ko-KR" sz="900" i="1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-</a:t>
            </a:r>
            <a:r>
              <a:rPr lang="en-US" altLang="ko-KR" sz="800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- B</a:t>
            </a:r>
            <a:r>
              <a:rPr lang="ko-KR" altLang="en-US" sz="800" kern="0" spc="-42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rPr>
              <a:t>사 에너지 담당</a:t>
            </a:r>
          </a:p>
        </p:txBody>
      </p:sp>
      <p:sp>
        <p:nvSpPr>
          <p:cNvPr id="32" name="텍스트 개체 틀 19">
            <a:extLst>
              <a:ext uri="{FF2B5EF4-FFF2-40B4-BE49-F238E27FC236}">
                <a16:creationId xmlns:a16="http://schemas.microsoft.com/office/drawing/2014/main" id="{5C7A5CCF-B764-7C5D-FD92-8182E346AF77}"/>
              </a:ext>
            </a:extLst>
          </p:cNvPr>
          <p:cNvSpPr txBox="1">
            <a:spLocks/>
          </p:cNvSpPr>
          <p:nvPr/>
        </p:nvSpPr>
        <p:spPr>
          <a:xfrm>
            <a:off x="3569829" y="7540380"/>
            <a:ext cx="3041817" cy="1594425"/>
          </a:xfrm>
          <a:prstGeom prst="rect">
            <a:avLst/>
          </a:prstGeom>
          <a:noFill/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1600"/>
              </a:spcBef>
              <a:buNone/>
            </a:pPr>
            <a:r>
              <a:rPr lang="ko-KR" altLang="en-US" sz="11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에너지 운영 관리</a:t>
            </a:r>
            <a:br>
              <a:rPr lang="en-US" altLang="ko-KR" sz="11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에너지 비용</a:t>
            </a: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탄소 배출 목표</a:t>
            </a: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환경 지표를 종합 고려한 에너지 사용 전략 수립 지원</a:t>
            </a:r>
            <a:b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원단위 기준 지표관리 및 목표수립</a:t>
            </a: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실적 관리</a:t>
            </a:r>
            <a:b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요금</a:t>
            </a: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단가 산출</a:t>
            </a: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계약</a:t>
            </a: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사용량 그룹 관리</a:t>
            </a:r>
            <a:endParaRPr lang="en-US" altLang="ko-KR" sz="1050" b="1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효율 운전</a:t>
            </a:r>
            <a:br>
              <a:rPr lang="en-US" altLang="ko-KR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에너지 소비예측 및 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Peak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 기반 최적 기동 운전</a:t>
            </a:r>
            <a:b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상황별 제어 시나리오를 통한 에너지 사용 최적화</a:t>
            </a:r>
            <a:endParaRPr lang="en-US" altLang="ko-KR" sz="105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B660663C-6A2F-E983-2692-C0AC91B8BDA4}"/>
              </a:ext>
            </a:extLst>
          </p:cNvPr>
          <p:cNvSpPr/>
          <p:nvPr/>
        </p:nvSpPr>
        <p:spPr>
          <a:xfrm>
            <a:off x="234614" y="7503526"/>
            <a:ext cx="3149935" cy="944622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no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927D34F0-DD8D-1EFA-A83E-BE24D16217D1}"/>
              </a:ext>
            </a:extLst>
          </p:cNvPr>
          <p:cNvSpPr/>
          <p:nvPr/>
        </p:nvSpPr>
        <p:spPr>
          <a:xfrm>
            <a:off x="3482643" y="7503526"/>
            <a:ext cx="3150000" cy="944622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no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E814E7E5-1B02-411E-8FA0-39EC055E1414}"/>
              </a:ext>
            </a:extLst>
          </p:cNvPr>
          <p:cNvSpPr/>
          <p:nvPr/>
        </p:nvSpPr>
        <p:spPr>
          <a:xfrm>
            <a:off x="234614" y="8510664"/>
            <a:ext cx="3149935" cy="570774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no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B6EC5CC3-8791-8EE8-5C22-F620E8468576}"/>
              </a:ext>
            </a:extLst>
          </p:cNvPr>
          <p:cNvSpPr/>
          <p:nvPr/>
        </p:nvSpPr>
        <p:spPr>
          <a:xfrm>
            <a:off x="3482643" y="8510664"/>
            <a:ext cx="3150000" cy="570774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no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331419123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459</Words>
  <Application>Microsoft Office PowerPoint</Application>
  <PresentationFormat>A4 용지(210x297mm)</PresentationFormat>
  <Paragraphs>47</Paragraphs>
  <Slides>1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LG스마트체2.0 Regular</vt:lpstr>
      <vt:lpstr>Wingdings</vt:lpstr>
      <vt:lpstr>Pretendard SemiBold</vt:lpstr>
      <vt:lpstr>LG스마트체2.0 SemiBold</vt:lpstr>
      <vt:lpstr>LG스마트체 Regular</vt:lpstr>
      <vt:lpstr>맑은 고딕</vt:lpstr>
      <vt:lpstr>LG스마트체2.0 Bold</vt:lpstr>
      <vt:lpstr>Arial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