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14" r:id="rId6"/>
    <p:sldId id="2147480917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>
            <p14:sldId id="2147480914"/>
            <p14:sldId id="2147480917"/>
          </p14:sldIdLst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ADC35-3483-EABF-0645-A4F447B36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8E090A5-7435-70C7-B5C5-FA02F2ABA6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F944B46-1B72-65C8-9999-3B248DD08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EFF9AF-28B1-6334-964F-E63C43CE1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85260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png"/><Relationship Id="rId3" Type="http://schemas.openxmlformats.org/officeDocument/2006/relationships/image" Target="../media/image10.emf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C24C1-9838-7F18-0BE7-29B9E1B60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6A4F296B-D679-A22C-FE00-156D07E129D6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FDC</a:t>
            </a:r>
            <a:endParaRPr lang="ko-KR" altLang="en-US" sz="2800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9284B5CD-F24D-F709-4D6B-5E08A5E5084A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CTP, CTE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관리를 위한 공정 관리 시스템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66CF2AB4-2C70-33E9-3696-C9F4D6119749}"/>
              </a:ext>
            </a:extLst>
          </p:cNvPr>
          <p:cNvSpPr txBox="1">
            <a:spLocks/>
          </p:cNvSpPr>
          <p:nvPr/>
        </p:nvSpPr>
        <p:spPr>
          <a:xfrm>
            <a:off x="355717" y="1858661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설비의 온도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압력 등 공정 파라미터의 변화는 설비 상태와 공정 안정성에 영향을 미치며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미세한 변동도 품질 저하로 이어질 수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1100" spc="-25">
                <a:solidFill>
                  <a:schemeClr val="tx1"/>
                </a:solidFill>
              </a:rPr>
              <a:t>FDC</a:t>
            </a:r>
            <a:r>
              <a:rPr kumimoji="1" lang="ko-KR" altLang="en-US" sz="1100" spc="-25">
                <a:solidFill>
                  <a:schemeClr val="tx1"/>
                </a:solidFill>
              </a:rPr>
              <a:t>는 공정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파라미터를 실시간으로 모니터링하고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이상 패턴을 조기에 감지합니다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 TPD(Time Process Data) </a:t>
            </a:r>
            <a:r>
              <a:rPr kumimoji="1" lang="ko-KR" altLang="en-US" sz="1100" spc="-25">
                <a:solidFill>
                  <a:schemeClr val="tx1"/>
                </a:solidFill>
              </a:rPr>
              <a:t>구간 분석을 수행하여 설비 동작 상태를 정밀하게 파악할 수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CD13D3B3-265C-23D5-32A7-8249173E232A}"/>
              </a:ext>
            </a:extLst>
          </p:cNvPr>
          <p:cNvSpPr txBox="1">
            <a:spLocks/>
          </p:cNvSpPr>
          <p:nvPr/>
        </p:nvSpPr>
        <p:spPr>
          <a:xfrm>
            <a:off x="355716" y="13928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617B90C2-6F55-6A1A-F37A-73F8DA1C3EF4}"/>
              </a:ext>
            </a:extLst>
          </p:cNvPr>
          <p:cNvSpPr txBox="1">
            <a:spLocks/>
          </p:cNvSpPr>
          <p:nvPr/>
        </p:nvSpPr>
        <p:spPr>
          <a:xfrm>
            <a:off x="3539273" y="3625127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72A61E32-E53E-8509-FADA-BFBE86DB2786}"/>
              </a:ext>
            </a:extLst>
          </p:cNvPr>
          <p:cNvSpPr txBox="1">
            <a:spLocks/>
          </p:cNvSpPr>
          <p:nvPr/>
        </p:nvSpPr>
        <p:spPr>
          <a:xfrm>
            <a:off x="350838" y="5687895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이기종 설비</a:t>
            </a:r>
            <a:r>
              <a:rPr kumimoji="1" lang="en-US" altLang="ko-KR" sz="1100" b="1"/>
              <a:t>/</a:t>
            </a:r>
            <a:r>
              <a:rPr kumimoji="1" lang="ko-KR" altLang="en-US" sz="1100" b="1"/>
              <a:t>센서 데이터 통합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다양한 제조사 및 기종의 설비</a:t>
            </a:r>
            <a:r>
              <a:rPr kumimoji="1" lang="en-US" altLang="ko-KR" sz="1100"/>
              <a:t>/</a:t>
            </a:r>
            <a:r>
              <a:rPr kumimoji="1" lang="ko-KR" altLang="en-US" sz="1100"/>
              <a:t>센서 데이터를 안정적으로 수집</a:t>
            </a:r>
            <a:r>
              <a:rPr kumimoji="1" lang="en-US" altLang="ko-KR" sz="1100"/>
              <a:t>·</a:t>
            </a:r>
            <a:r>
              <a:rPr kumimoji="1" lang="ko-KR" altLang="en-US" sz="1100"/>
              <a:t>정제하고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정합성 검증을 통해 신뢰성 있는 데이터 활용 기반을 제공합니다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D20C42FB-72C4-ACE3-B357-005033310AFE}"/>
              </a:ext>
            </a:extLst>
          </p:cNvPr>
          <p:cNvSpPr txBox="1">
            <a:spLocks/>
          </p:cNvSpPr>
          <p:nvPr/>
        </p:nvSpPr>
        <p:spPr>
          <a:xfrm>
            <a:off x="350837" y="5161346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D5A12CA2-C199-295A-C93F-86739A14CCBC}"/>
              </a:ext>
            </a:extLst>
          </p:cNvPr>
          <p:cNvSpPr txBox="1">
            <a:spLocks/>
          </p:cNvSpPr>
          <p:nvPr/>
        </p:nvSpPr>
        <p:spPr>
          <a:xfrm>
            <a:off x="3536959" y="4090960"/>
            <a:ext cx="2952671" cy="235051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 </a:t>
            </a:r>
            <a:r>
              <a:rPr lang="ko-KR" altLang="en-US" sz="1100">
                <a:solidFill>
                  <a:schemeClr val="tx1"/>
                </a:solidFill>
              </a:rPr>
              <a:t>화학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정유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반도체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디스플레이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의료기기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제약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항공우주 등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관리해야 하는 공정 파라미터가 많은 제조 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</a:pPr>
            <a:r>
              <a:rPr kumimoji="1" lang="ko-KR" altLang="en-US" sz="1100" spc="-25">
                <a:solidFill>
                  <a:schemeClr val="tx1"/>
                </a:solidFill>
              </a:rPr>
              <a:t>설비의 상태가 품질에 직접적인 영향을 미치는 설비 중심 제조 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공정 환경이 제품 </a:t>
            </a:r>
            <a:r>
              <a:rPr kumimoji="1" lang="en-US" altLang="ko-KR" sz="1100" spc="-25">
                <a:solidFill>
                  <a:schemeClr val="tx1"/>
                </a:solidFill>
              </a:rPr>
              <a:t>Spec</a:t>
            </a:r>
            <a:r>
              <a:rPr kumimoji="1" lang="ko-KR" altLang="en-US" sz="1100" spc="-25">
                <a:solidFill>
                  <a:schemeClr val="tx1"/>
                </a:solidFill>
              </a:rPr>
              <a:t>에 미치는 영향이 높아 정밀한 </a:t>
            </a:r>
            <a:r>
              <a:rPr kumimoji="1" lang="en-US" altLang="ko-KR" sz="1100" spc="-25">
                <a:solidFill>
                  <a:schemeClr val="tx1"/>
                </a:solidFill>
              </a:rPr>
              <a:t>Recipe </a:t>
            </a:r>
            <a:r>
              <a:rPr kumimoji="1" lang="ko-KR" altLang="en-US" sz="1100" spc="-25">
                <a:solidFill>
                  <a:schemeClr val="tx1"/>
                </a:solidFill>
              </a:rPr>
              <a:t>관리가 필요한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설비 데이터는 수집되고 있으나 분석 및 활용으로 연결되지 못하고 있는 기업</a:t>
            </a:r>
            <a:endParaRPr lang="en-US" altLang="ko-KR" sz="1100">
              <a:solidFill>
                <a:schemeClr val="tx1"/>
              </a:solidFill>
            </a:endParaRP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설비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고장 및 공정 중단의 리스크가 높아 사전 감지 및 대응 체계가 필요한 기업</a:t>
            </a: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93D69762-E650-FFA1-9D39-F3B9C7CA2CF7}"/>
              </a:ext>
            </a:extLst>
          </p:cNvPr>
          <p:cNvSpPr txBox="1">
            <a:spLocks/>
          </p:cNvSpPr>
          <p:nvPr/>
        </p:nvSpPr>
        <p:spPr>
          <a:xfrm>
            <a:off x="3536958" y="14689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 err="1"/>
              <a:t>유관시스템과의</a:t>
            </a:r>
            <a:r>
              <a:rPr kumimoji="1" lang="ko-KR" altLang="en-US" sz="1100" b="1"/>
              <a:t> 연계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MES, OCAP, EMS</a:t>
            </a:r>
            <a:r>
              <a:rPr kumimoji="1" lang="ko-KR" altLang="en-US" sz="1100"/>
              <a:t>와의 연계를 통해 설비 및 공정 이상 발생시 공정 제어 및 후속 조치가 가능한 체계를 제공합니다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산업 </a:t>
            </a:r>
            <a:r>
              <a:rPr kumimoji="1" lang="en-US" altLang="ko-KR" sz="1100" b="1"/>
              <a:t>Reference </a:t>
            </a:r>
            <a:r>
              <a:rPr kumimoji="1" lang="ko-KR" altLang="en-US" sz="1100" b="1"/>
              <a:t>기반 적용 역량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디스플레이</a:t>
            </a:r>
            <a:r>
              <a:rPr kumimoji="1" lang="en-US" altLang="ko-KR" sz="1100"/>
              <a:t>, </a:t>
            </a:r>
            <a:r>
              <a:rPr kumimoji="1" lang="ko-KR" altLang="en-US" sz="1100"/>
              <a:t>화학 등 정밀 이산 및 연속 공정 전반의 </a:t>
            </a:r>
            <a:r>
              <a:rPr kumimoji="1" lang="en-US" altLang="ko-KR" sz="1100"/>
              <a:t>FDC </a:t>
            </a:r>
            <a:r>
              <a:rPr kumimoji="1" lang="ko-KR" altLang="en-US" sz="1100"/>
              <a:t>구축 경험을 바탕으로 제조 환경에 맞는 정교한 적용이 가능합니다</a:t>
            </a:r>
            <a:r>
              <a:rPr kumimoji="1" lang="en-US" altLang="ko-KR" sz="1100"/>
              <a:t>.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endParaRPr kumimoji="1" lang="en-US" altLang="ko-KR" sz="1100"/>
          </a:p>
        </p:txBody>
      </p:sp>
      <p:sp>
        <p:nvSpPr>
          <p:cNvPr id="34" name="텍스트 개체 틀 19">
            <a:extLst>
              <a:ext uri="{FF2B5EF4-FFF2-40B4-BE49-F238E27FC236}">
                <a16:creationId xmlns:a16="http://schemas.microsoft.com/office/drawing/2014/main" id="{25A781BD-9B86-10EC-5A54-85CFA5A0EECE}"/>
              </a:ext>
            </a:extLst>
          </p:cNvPr>
          <p:cNvSpPr txBox="1">
            <a:spLocks/>
          </p:cNvSpPr>
          <p:nvPr/>
        </p:nvSpPr>
        <p:spPr>
          <a:xfrm>
            <a:off x="3689014" y="7718146"/>
            <a:ext cx="3162822" cy="1815535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공정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실시간 데이터 수집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데이터 분석 및 주요 인자 식별을 위한 데이터 시각화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다양한 통계적 기법에 기반한 이상 감지 모델링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실시간 이상감지와 공정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설비 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Interlock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유관시스템과의 연계 및 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Action Plan</a:t>
            </a: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 따른</a:t>
            </a:r>
            <a:r>
              <a:rPr lang="en-US" altLang="ko-KR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05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조치</a:t>
            </a:r>
            <a:endParaRPr lang="en-US" altLang="ko-KR" sz="105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E8A5B2D7-93C9-9D01-EC71-99DE58863371}"/>
              </a:ext>
            </a:extLst>
          </p:cNvPr>
          <p:cNvGrpSpPr/>
          <p:nvPr/>
        </p:nvGrpSpPr>
        <p:grpSpPr>
          <a:xfrm>
            <a:off x="685801" y="3348656"/>
            <a:ext cx="996950" cy="693719"/>
            <a:chOff x="685801" y="3940081"/>
            <a:chExt cx="996950" cy="741044"/>
          </a:xfrm>
        </p:grpSpPr>
        <p:sp>
          <p:nvSpPr>
            <p:cNvPr id="57" name="사각형: 둥근 위쪽 모서리 56">
              <a:extLst>
                <a:ext uri="{FF2B5EF4-FFF2-40B4-BE49-F238E27FC236}">
                  <a16:creationId xmlns:a16="http://schemas.microsoft.com/office/drawing/2014/main" id="{899963E7-FAA3-CBCB-3631-01699868A3A8}"/>
                </a:ext>
              </a:extLst>
            </p:cNvPr>
            <p:cNvSpPr/>
            <p:nvPr/>
          </p:nvSpPr>
          <p:spPr>
            <a:xfrm>
              <a:off x="867933" y="4152405"/>
              <a:ext cx="231673" cy="512584"/>
            </a:xfrm>
            <a:prstGeom prst="round2SameRect">
              <a:avLst/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59" name="사각형: 둥근 위쪽 모서리 58">
              <a:extLst>
                <a:ext uri="{FF2B5EF4-FFF2-40B4-BE49-F238E27FC236}">
                  <a16:creationId xmlns:a16="http://schemas.microsoft.com/office/drawing/2014/main" id="{361F10B8-0968-661E-068C-5CB190392C0A}"/>
                </a:ext>
              </a:extLst>
            </p:cNvPr>
            <p:cNvSpPr/>
            <p:nvPr/>
          </p:nvSpPr>
          <p:spPr>
            <a:xfrm>
              <a:off x="1230319" y="4516114"/>
              <a:ext cx="231673" cy="152366"/>
            </a:xfrm>
            <a:prstGeom prst="round2SameRect">
              <a:avLst/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3B35603D-3CD8-22A1-EDE5-AA88C79D9C89}"/>
                </a:ext>
              </a:extLst>
            </p:cNvPr>
            <p:cNvGrpSpPr/>
            <p:nvPr/>
          </p:nvGrpSpPr>
          <p:grpSpPr>
            <a:xfrm>
              <a:off x="685801" y="3940081"/>
              <a:ext cx="996950" cy="741044"/>
              <a:chOff x="1250950" y="3896246"/>
              <a:chExt cx="949325" cy="771004"/>
            </a:xfrm>
          </p:grpSpPr>
          <p:cxnSp>
            <p:nvCxnSpPr>
              <p:cNvPr id="52" name="직선 화살표 연결선 51">
                <a:extLst>
                  <a:ext uri="{FF2B5EF4-FFF2-40B4-BE49-F238E27FC236}">
                    <a16:creationId xmlns:a16="http://schemas.microsoft.com/office/drawing/2014/main" id="{2A9B4D43-574B-A0D5-5943-4ECC964792BB}"/>
                  </a:ext>
                </a:extLst>
              </p:cNvPr>
              <p:cNvCxnSpPr/>
              <p:nvPr/>
            </p:nvCxnSpPr>
            <p:spPr>
              <a:xfrm flipV="1">
                <a:off x="1250950" y="3896246"/>
                <a:ext cx="0" cy="771004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3" name="직선 화살표 연결선 52">
                <a:extLst>
                  <a:ext uri="{FF2B5EF4-FFF2-40B4-BE49-F238E27FC236}">
                    <a16:creationId xmlns:a16="http://schemas.microsoft.com/office/drawing/2014/main" id="{2FD9BED5-21E6-A271-A5C6-CF73B43C16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0950" y="4657725"/>
                <a:ext cx="949325" cy="0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58E1E4B7-FB10-EE5E-3874-567B973BEA20}"/>
              </a:ext>
            </a:extLst>
          </p:cNvPr>
          <p:cNvGrpSpPr/>
          <p:nvPr/>
        </p:nvGrpSpPr>
        <p:grpSpPr>
          <a:xfrm>
            <a:off x="1885477" y="3348687"/>
            <a:ext cx="996950" cy="693724"/>
            <a:chOff x="685801" y="3940081"/>
            <a:chExt cx="996950" cy="741044"/>
          </a:xfrm>
        </p:grpSpPr>
        <p:sp>
          <p:nvSpPr>
            <p:cNvPr id="62" name="사각형: 둥근 위쪽 모서리 61">
              <a:extLst>
                <a:ext uri="{FF2B5EF4-FFF2-40B4-BE49-F238E27FC236}">
                  <a16:creationId xmlns:a16="http://schemas.microsoft.com/office/drawing/2014/main" id="{18E127A0-4514-DAEA-E557-C8D07A7345BC}"/>
                </a:ext>
              </a:extLst>
            </p:cNvPr>
            <p:cNvSpPr/>
            <p:nvPr/>
          </p:nvSpPr>
          <p:spPr>
            <a:xfrm>
              <a:off x="867933" y="4152405"/>
              <a:ext cx="231673" cy="512584"/>
            </a:xfrm>
            <a:prstGeom prst="round2SameRect">
              <a:avLst/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63" name="사각형: 둥근 위쪽 모서리 62">
              <a:extLst>
                <a:ext uri="{FF2B5EF4-FFF2-40B4-BE49-F238E27FC236}">
                  <a16:creationId xmlns:a16="http://schemas.microsoft.com/office/drawing/2014/main" id="{EB710517-0F9D-AB16-49B8-D5303C630733}"/>
                </a:ext>
              </a:extLst>
            </p:cNvPr>
            <p:cNvSpPr/>
            <p:nvPr/>
          </p:nvSpPr>
          <p:spPr>
            <a:xfrm>
              <a:off x="1230319" y="4419190"/>
              <a:ext cx="231673" cy="247248"/>
            </a:xfrm>
            <a:prstGeom prst="round2SameRect">
              <a:avLst/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77A95B59-23FA-EE6F-29D2-0657FDBE8781}"/>
                </a:ext>
              </a:extLst>
            </p:cNvPr>
            <p:cNvGrpSpPr/>
            <p:nvPr/>
          </p:nvGrpSpPr>
          <p:grpSpPr>
            <a:xfrm>
              <a:off x="685801" y="3940081"/>
              <a:ext cx="996950" cy="741044"/>
              <a:chOff x="1250950" y="3896246"/>
              <a:chExt cx="949325" cy="771004"/>
            </a:xfrm>
          </p:grpSpPr>
          <p:cxnSp>
            <p:nvCxnSpPr>
              <p:cNvPr id="65" name="직선 화살표 연결선 64">
                <a:extLst>
                  <a:ext uri="{FF2B5EF4-FFF2-40B4-BE49-F238E27FC236}">
                    <a16:creationId xmlns:a16="http://schemas.microsoft.com/office/drawing/2014/main" id="{EC79297B-67C8-D1A2-8E1C-46D55DA3BC02}"/>
                  </a:ext>
                </a:extLst>
              </p:cNvPr>
              <p:cNvCxnSpPr/>
              <p:nvPr/>
            </p:nvCxnSpPr>
            <p:spPr>
              <a:xfrm flipV="1">
                <a:off x="1250950" y="3896246"/>
                <a:ext cx="0" cy="771004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6" name="직선 화살표 연결선 65">
                <a:extLst>
                  <a:ext uri="{FF2B5EF4-FFF2-40B4-BE49-F238E27FC236}">
                    <a16:creationId xmlns:a16="http://schemas.microsoft.com/office/drawing/2014/main" id="{F9851C51-3183-8954-621E-9E9B1C2CB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50950" y="4657725"/>
                <a:ext cx="949325" cy="0"/>
              </a:xfrm>
              <a:prstGeom prst="straightConnector1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  <p:sp>
        <p:nvSpPr>
          <p:cNvPr id="67" name="텍스트 개체 틀 4">
            <a:extLst>
              <a:ext uri="{FF2B5EF4-FFF2-40B4-BE49-F238E27FC236}">
                <a16:creationId xmlns:a16="http://schemas.microsoft.com/office/drawing/2014/main" id="{5652A596-E01C-D798-B0E7-E8F3A0B79D02}"/>
              </a:ext>
            </a:extLst>
          </p:cNvPr>
          <p:cNvSpPr txBox="1">
            <a:spLocks/>
          </p:cNvSpPr>
          <p:nvPr/>
        </p:nvSpPr>
        <p:spPr>
          <a:xfrm>
            <a:off x="350837" y="4285820"/>
            <a:ext cx="2952671" cy="64827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이를 통해 이상 감지 시간을 단축하고</a:t>
            </a:r>
            <a:r>
              <a:rPr kumimoji="1" lang="en-US" altLang="ko-KR" sz="1100" spc="-25">
                <a:solidFill>
                  <a:schemeClr val="tx1"/>
                </a:solidFill>
              </a:rPr>
              <a:t>,</a:t>
            </a:r>
            <a:r>
              <a:rPr kumimoji="1" lang="ko-KR" altLang="en-US" sz="1100" spc="-25">
                <a:solidFill>
                  <a:schemeClr val="tx1"/>
                </a:solidFill>
              </a:rPr>
              <a:t> 설비의 고장을 사전 예방하여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스크랩 감소와 공정 안정성 향상을 달성할 수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9" name="화살표: 원형 68">
            <a:extLst>
              <a:ext uri="{FF2B5EF4-FFF2-40B4-BE49-F238E27FC236}">
                <a16:creationId xmlns:a16="http://schemas.microsoft.com/office/drawing/2014/main" id="{F8C575E1-2940-A343-0ADF-7D679673FA93}"/>
              </a:ext>
            </a:extLst>
          </p:cNvPr>
          <p:cNvSpPr/>
          <p:nvPr/>
        </p:nvSpPr>
        <p:spPr>
          <a:xfrm rot="21353688">
            <a:off x="753209" y="3471482"/>
            <a:ext cx="684497" cy="7155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7378035"/>
              <a:gd name="adj5" fmla="val 125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70" name="화살표: 원형 69">
            <a:extLst>
              <a:ext uri="{FF2B5EF4-FFF2-40B4-BE49-F238E27FC236}">
                <a16:creationId xmlns:a16="http://schemas.microsoft.com/office/drawing/2014/main" id="{287083B7-4742-11D3-C7AE-7DBAAE78D017}"/>
              </a:ext>
            </a:extLst>
          </p:cNvPr>
          <p:cNvSpPr/>
          <p:nvPr/>
        </p:nvSpPr>
        <p:spPr>
          <a:xfrm rot="21353688">
            <a:off x="1938000" y="3415992"/>
            <a:ext cx="684497" cy="715508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8189170"/>
              <a:gd name="adj5" fmla="val 125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71" name="텍스트 개체 틀 4">
            <a:extLst>
              <a:ext uri="{FF2B5EF4-FFF2-40B4-BE49-F238E27FC236}">
                <a16:creationId xmlns:a16="http://schemas.microsoft.com/office/drawing/2014/main" id="{5FEC0A51-FB27-614C-B627-0C24205181AE}"/>
              </a:ext>
            </a:extLst>
          </p:cNvPr>
          <p:cNvSpPr txBox="1">
            <a:spLocks/>
          </p:cNvSpPr>
          <p:nvPr/>
        </p:nvSpPr>
        <p:spPr>
          <a:xfrm>
            <a:off x="801653" y="3268606"/>
            <a:ext cx="126685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이상감지시간</a:t>
            </a:r>
            <a:endParaRPr kumimoji="1" lang="en-US" altLang="ko-KR" sz="900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2" name="텍스트 개체 틀 4">
            <a:extLst>
              <a:ext uri="{FF2B5EF4-FFF2-40B4-BE49-F238E27FC236}">
                <a16:creationId xmlns:a16="http://schemas.microsoft.com/office/drawing/2014/main" id="{84BB8A31-7114-2084-3AD8-B5B394DABA45}"/>
              </a:ext>
            </a:extLst>
          </p:cNvPr>
          <p:cNvSpPr txBox="1">
            <a:spLocks/>
          </p:cNvSpPr>
          <p:nvPr/>
        </p:nvSpPr>
        <p:spPr>
          <a:xfrm>
            <a:off x="2155505" y="3258360"/>
            <a:ext cx="116677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9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Scrap</a:t>
            </a:r>
          </a:p>
        </p:txBody>
      </p:sp>
      <p:sp>
        <p:nvSpPr>
          <p:cNvPr id="73" name="텍스트 개체 틀 4">
            <a:extLst>
              <a:ext uri="{FF2B5EF4-FFF2-40B4-BE49-F238E27FC236}">
                <a16:creationId xmlns:a16="http://schemas.microsoft.com/office/drawing/2014/main" id="{ED2DDE47-7D27-D581-24D0-69D8C6314580}"/>
              </a:ext>
            </a:extLst>
          </p:cNvPr>
          <p:cNvSpPr txBox="1">
            <a:spLocks/>
          </p:cNvSpPr>
          <p:nvPr/>
        </p:nvSpPr>
        <p:spPr>
          <a:xfrm>
            <a:off x="1277316" y="3488853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99% </a:t>
            </a:r>
            <a:r>
              <a:rPr kumimoji="1" lang="ko-KR" altLang="en-US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↓</a:t>
            </a:r>
            <a:endParaRPr kumimoji="1" lang="en-US" altLang="ko-KR" sz="900" spc="-25">
              <a:solidFill>
                <a:srgbClr val="00A2FF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4" name="텍스트 개체 틀 4">
            <a:extLst>
              <a:ext uri="{FF2B5EF4-FFF2-40B4-BE49-F238E27FC236}">
                <a16:creationId xmlns:a16="http://schemas.microsoft.com/office/drawing/2014/main" id="{C5B68902-2323-79FD-666D-D38CE187BD9E}"/>
              </a:ext>
            </a:extLst>
          </p:cNvPr>
          <p:cNvSpPr txBox="1">
            <a:spLocks/>
          </p:cNvSpPr>
          <p:nvPr/>
        </p:nvSpPr>
        <p:spPr>
          <a:xfrm>
            <a:off x="2544174" y="3490267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kumimoji="1" lang="ko-KR" altLang="en-US" sz="900" spc="-25">
                <a:solidFill>
                  <a:srgbClr val="00A2FF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↓</a:t>
            </a:r>
            <a:endParaRPr kumimoji="1" lang="en-US" altLang="ko-KR" sz="900" spc="-25">
              <a:solidFill>
                <a:srgbClr val="00A2FF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5" name="텍스트 개체 틀 4">
            <a:extLst>
              <a:ext uri="{FF2B5EF4-FFF2-40B4-BE49-F238E27FC236}">
                <a16:creationId xmlns:a16="http://schemas.microsoft.com/office/drawing/2014/main" id="{7BE269DC-006D-5344-C7D6-33C65F6D93EF}"/>
              </a:ext>
            </a:extLst>
          </p:cNvPr>
          <p:cNvSpPr txBox="1">
            <a:spLocks/>
          </p:cNvSpPr>
          <p:nvPr/>
        </p:nvSpPr>
        <p:spPr>
          <a:xfrm>
            <a:off x="793219" y="3869151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6" name="텍스트 개체 틀 4">
            <a:extLst>
              <a:ext uri="{FF2B5EF4-FFF2-40B4-BE49-F238E27FC236}">
                <a16:creationId xmlns:a16="http://schemas.microsoft.com/office/drawing/2014/main" id="{E537A75C-F222-3085-175B-E5151BF68DE8}"/>
              </a:ext>
            </a:extLst>
          </p:cNvPr>
          <p:cNvSpPr txBox="1">
            <a:spLocks/>
          </p:cNvSpPr>
          <p:nvPr/>
        </p:nvSpPr>
        <p:spPr>
          <a:xfrm>
            <a:off x="1991422" y="3871710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7" name="텍스트 개체 틀 4">
            <a:extLst>
              <a:ext uri="{FF2B5EF4-FFF2-40B4-BE49-F238E27FC236}">
                <a16:creationId xmlns:a16="http://schemas.microsoft.com/office/drawing/2014/main" id="{0325D468-34DA-24C5-175A-659440E1A22E}"/>
              </a:ext>
            </a:extLst>
          </p:cNvPr>
          <p:cNvSpPr txBox="1">
            <a:spLocks/>
          </p:cNvSpPr>
          <p:nvPr/>
        </p:nvSpPr>
        <p:spPr>
          <a:xfrm>
            <a:off x="2350155" y="3875538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8" name="텍스트 개체 틀 4">
            <a:extLst>
              <a:ext uri="{FF2B5EF4-FFF2-40B4-BE49-F238E27FC236}">
                <a16:creationId xmlns:a16="http://schemas.microsoft.com/office/drawing/2014/main" id="{30189E7C-4C10-D21E-B4C2-C3DC010E2310}"/>
              </a:ext>
            </a:extLst>
          </p:cNvPr>
          <p:cNvSpPr txBox="1">
            <a:spLocks/>
          </p:cNvSpPr>
          <p:nvPr/>
        </p:nvSpPr>
        <p:spPr>
          <a:xfrm>
            <a:off x="1155883" y="3875735"/>
            <a:ext cx="581058" cy="30533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구축</a:t>
            </a:r>
            <a:r>
              <a:rPr kumimoji="1" lang="en-US" altLang="ko-KR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ko-KR" altLang="en-US" sz="600" spc="-25">
                <a:solidFill>
                  <a:schemeClr val="bg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후</a:t>
            </a:r>
            <a:endParaRPr kumimoji="1" lang="en-US" altLang="ko-KR" sz="600" spc="-25">
              <a:solidFill>
                <a:schemeClr val="bg1"/>
              </a:solidFill>
              <a:latin typeface="Pretendard" panose="020005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79" name="텍스트 개체 틀 4">
            <a:extLst>
              <a:ext uri="{FF2B5EF4-FFF2-40B4-BE49-F238E27FC236}">
                <a16:creationId xmlns:a16="http://schemas.microsoft.com/office/drawing/2014/main" id="{58B6CDE3-7C59-999B-3936-F25176C4E151}"/>
              </a:ext>
            </a:extLst>
          </p:cNvPr>
          <p:cNvSpPr txBox="1">
            <a:spLocks/>
          </p:cNvSpPr>
          <p:nvPr/>
        </p:nvSpPr>
        <p:spPr>
          <a:xfrm>
            <a:off x="2091630" y="4040999"/>
            <a:ext cx="116677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en-US" altLang="ko-KR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kumimoji="1" lang="ko-KR" altLang="en-US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저감</a:t>
            </a:r>
            <a:endParaRPr kumimoji="1" lang="en-US" altLang="ko-KR" sz="800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0" name="텍스트 개체 틀 4">
            <a:extLst>
              <a:ext uri="{FF2B5EF4-FFF2-40B4-BE49-F238E27FC236}">
                <a16:creationId xmlns:a16="http://schemas.microsoft.com/office/drawing/2014/main" id="{1250FAB5-E35C-F670-8488-52793CA5B711}"/>
              </a:ext>
            </a:extLst>
          </p:cNvPr>
          <p:cNvSpPr txBox="1">
            <a:spLocks/>
          </p:cNvSpPr>
          <p:nvPr/>
        </p:nvSpPr>
        <p:spPr>
          <a:xfrm>
            <a:off x="656989" y="4047943"/>
            <a:ext cx="1166778" cy="315146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800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최소 </a:t>
            </a:r>
            <a:r>
              <a:rPr kumimoji="1" lang="ko-KR" altLang="en-US" sz="800" spc="-25" err="1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수십분</a:t>
            </a:r>
            <a:r>
              <a:rPr kumimoji="1" lang="ko-KR" altLang="en-US" sz="800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kumimoji="1" lang="en-US" altLang="ko-KR" sz="800" spc="-25">
                <a:solidFill>
                  <a:schemeClr val="tx1"/>
                </a:solidFill>
                <a:latin typeface="Pretendard" panose="020005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  <a:sym typeface="Wingdings" panose="05000000000000000000" pitchFamily="2" charset="2"/>
              </a:rPr>
              <a:t> </a:t>
            </a:r>
            <a:r>
              <a:rPr kumimoji="1" lang="ko-KR" altLang="en-US" sz="800" spc="-25"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  <a:sym typeface="Wingdings" panose="05000000000000000000" pitchFamily="2" charset="2"/>
              </a:rPr>
              <a:t>실시간</a:t>
            </a:r>
            <a:endParaRPr kumimoji="1" lang="en-US" altLang="ko-KR" sz="800" spc="-25">
              <a:solidFill>
                <a:schemeClr val="tx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45003780-D2EF-6B69-CE3C-93D6DB3B877B}"/>
              </a:ext>
            </a:extLst>
          </p:cNvPr>
          <p:cNvGrpSpPr/>
          <p:nvPr/>
        </p:nvGrpSpPr>
        <p:grpSpPr>
          <a:xfrm>
            <a:off x="432997" y="7743321"/>
            <a:ext cx="2887155" cy="1590594"/>
            <a:chOff x="489364" y="7737058"/>
            <a:chExt cx="2887155" cy="1590594"/>
          </a:xfrm>
        </p:grpSpPr>
        <p:sp>
          <p:nvSpPr>
            <p:cNvPr id="91" name="Text Box 45">
              <a:extLst>
                <a:ext uri="{FF2B5EF4-FFF2-40B4-BE49-F238E27FC236}">
                  <a16:creationId xmlns:a16="http://schemas.microsoft.com/office/drawing/2014/main" id="{F315B3E1-478D-8A4E-9CAB-CCD84D664F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2871" y="7742809"/>
              <a:ext cx="1063648" cy="219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이상 통보 </a:t>
              </a:r>
              <a:b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(SMS/Mail)</a:t>
              </a:r>
              <a:endParaRPr kumimoji="1" lang="ko-KR" altLang="en-US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83" name="Picture 13">
              <a:extLst>
                <a:ext uri="{FF2B5EF4-FFF2-40B4-BE49-F238E27FC236}">
                  <a16:creationId xmlns:a16="http://schemas.microsoft.com/office/drawing/2014/main" id="{F1AAD0E8-6BC1-4142-17C7-AE6300B50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364" y="8630394"/>
              <a:ext cx="402217" cy="435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" name="Text Box 45">
              <a:extLst>
                <a:ext uri="{FF2B5EF4-FFF2-40B4-BE49-F238E27FC236}">
                  <a16:creationId xmlns:a16="http://schemas.microsoft.com/office/drawing/2014/main" id="{CDE38179-76AC-4173-ADF1-A86849FA4B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295" y="9105739"/>
              <a:ext cx="389012" cy="161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생산장비</a:t>
              </a:r>
            </a:p>
          </p:txBody>
        </p:sp>
        <p:sp>
          <p:nvSpPr>
            <p:cNvPr id="85" name="순서도: 자기 디스크 84">
              <a:extLst>
                <a:ext uri="{FF2B5EF4-FFF2-40B4-BE49-F238E27FC236}">
                  <a16:creationId xmlns:a16="http://schemas.microsoft.com/office/drawing/2014/main" id="{06A26CA6-DD07-BAD5-0B45-6FFC3D52ED0C}"/>
                </a:ext>
              </a:extLst>
            </p:cNvPr>
            <p:cNvSpPr/>
            <p:nvPr/>
          </p:nvSpPr>
          <p:spPr>
            <a:xfrm>
              <a:off x="1227569" y="8654813"/>
              <a:ext cx="367780" cy="386355"/>
            </a:xfrm>
            <a:prstGeom prst="flowChartMagneticDisk">
              <a:avLst/>
            </a:prstGeom>
            <a:solidFill>
              <a:srgbClr val="00A2FF"/>
            </a:solidFill>
            <a:ln w="3175" cap="flat" cmpd="sng" algn="ctr">
              <a:solidFill>
                <a:sysClr val="window" lastClr="FFFFFF">
                  <a:lumMod val="50000"/>
                  <a:alpha val="54000"/>
                </a:sys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Data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80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저장소</a:t>
              </a:r>
            </a:p>
          </p:txBody>
        </p:sp>
        <p:cxnSp>
          <p:nvCxnSpPr>
            <p:cNvPr id="86" name="직선 화살표 연결선 85">
              <a:extLst>
                <a:ext uri="{FF2B5EF4-FFF2-40B4-BE49-F238E27FC236}">
                  <a16:creationId xmlns:a16="http://schemas.microsoft.com/office/drawing/2014/main" id="{C6195975-A514-12D8-3670-BC1365D2C517}"/>
                </a:ext>
              </a:extLst>
            </p:cNvPr>
            <p:cNvCxnSpPr>
              <a:stCxn id="83" idx="3"/>
              <a:endCxn id="85" idx="2"/>
            </p:cNvCxnSpPr>
            <p:nvPr/>
          </p:nvCxnSpPr>
          <p:spPr>
            <a:xfrm>
              <a:off x="891581" y="8847990"/>
              <a:ext cx="3359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tailEnd type="arrow"/>
            </a:ln>
            <a:effectLst/>
          </p:spPr>
        </p:cxnSp>
        <p:sp>
          <p:nvSpPr>
            <p:cNvPr id="87" name="Text Box 45">
              <a:extLst>
                <a:ext uri="{FF2B5EF4-FFF2-40B4-BE49-F238E27FC236}">
                  <a16:creationId xmlns:a16="http://schemas.microsoft.com/office/drawing/2014/main" id="{68CC991F-A556-739D-DDA8-3F99B450AC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073" y="8902254"/>
              <a:ext cx="257566" cy="4253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CTP</a:t>
              </a: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b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</a:br>
              <a: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Data</a:t>
              </a: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수집</a:t>
              </a:r>
            </a:p>
          </p:txBody>
        </p:sp>
        <p:cxnSp>
          <p:nvCxnSpPr>
            <p:cNvPr id="88" name="직선 화살표 연결선 87">
              <a:extLst>
                <a:ext uri="{FF2B5EF4-FFF2-40B4-BE49-F238E27FC236}">
                  <a16:creationId xmlns:a16="http://schemas.microsoft.com/office/drawing/2014/main" id="{04E7725C-DBB8-06A5-94E1-5F2B4550B206}"/>
                </a:ext>
              </a:extLst>
            </p:cNvPr>
            <p:cNvCxnSpPr>
              <a:stCxn id="85" idx="4"/>
              <a:endCxn id="115" idx="1"/>
            </p:cNvCxnSpPr>
            <p:nvPr/>
          </p:nvCxnSpPr>
          <p:spPr>
            <a:xfrm flipV="1">
              <a:off x="1595349" y="8844549"/>
              <a:ext cx="344876" cy="3442"/>
            </a:xfrm>
            <a:prstGeom prst="straightConnector1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tailEnd type="arrow"/>
            </a:ln>
            <a:effectLst/>
          </p:spPr>
        </p:cxnSp>
        <p:sp>
          <p:nvSpPr>
            <p:cNvPr id="89" name="Text Box 45">
              <a:extLst>
                <a:ext uri="{FF2B5EF4-FFF2-40B4-BE49-F238E27FC236}">
                  <a16:creationId xmlns:a16="http://schemas.microsoft.com/office/drawing/2014/main" id="{A3698FAA-096A-F33C-AB72-520D4B6A6F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0570" y="8697881"/>
              <a:ext cx="566946" cy="161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Data  </a:t>
              </a: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시각화</a:t>
              </a:r>
            </a:p>
          </p:txBody>
        </p:sp>
        <p:cxnSp>
          <p:nvCxnSpPr>
            <p:cNvPr id="90" name="꺾인 연결선 279">
              <a:extLst>
                <a:ext uri="{FF2B5EF4-FFF2-40B4-BE49-F238E27FC236}">
                  <a16:creationId xmlns:a16="http://schemas.microsoft.com/office/drawing/2014/main" id="{214B4C68-75B8-E704-E97D-8F836C1AF9F3}"/>
                </a:ext>
              </a:extLst>
            </p:cNvPr>
            <p:cNvCxnSpPr>
              <a:stCxn id="127" idx="1"/>
              <a:endCxn id="104" idx="0"/>
            </p:cNvCxnSpPr>
            <p:nvPr/>
          </p:nvCxnSpPr>
          <p:spPr>
            <a:xfrm rot="16200000" flipH="1">
              <a:off x="2381953" y="7902643"/>
              <a:ext cx="503180" cy="1087294"/>
            </a:xfrm>
            <a:prstGeom prst="bentConnector3">
              <a:avLst>
                <a:gd name="adj1" fmla="val -37013"/>
              </a:avLst>
            </a:prstGeom>
            <a:noFill/>
            <a:ln w="9525" cap="flat" cmpd="sng" algn="ctr">
              <a:solidFill>
                <a:schemeClr val="bg1"/>
              </a:solidFill>
              <a:prstDash val="solid"/>
              <a:tailEnd type="arrow"/>
            </a:ln>
            <a:effectLst/>
          </p:spPr>
        </p:cxnSp>
        <p:cxnSp>
          <p:nvCxnSpPr>
            <p:cNvPr id="92" name="꺾인 연결선 281">
              <a:extLst>
                <a:ext uri="{FF2B5EF4-FFF2-40B4-BE49-F238E27FC236}">
                  <a16:creationId xmlns:a16="http://schemas.microsoft.com/office/drawing/2014/main" id="{9F0C8485-3129-2F8E-C119-823F052C200B}"/>
                </a:ext>
              </a:extLst>
            </p:cNvPr>
            <p:cNvCxnSpPr>
              <a:stCxn id="124" idx="0"/>
              <a:endCxn id="83" idx="0"/>
            </p:cNvCxnSpPr>
            <p:nvPr/>
          </p:nvCxnSpPr>
          <p:spPr>
            <a:xfrm rot="16200000" flipH="1" flipV="1">
              <a:off x="1139039" y="7721860"/>
              <a:ext cx="459967" cy="1357100"/>
            </a:xfrm>
            <a:prstGeom prst="bentConnector3">
              <a:avLst>
                <a:gd name="adj1" fmla="val -35894"/>
              </a:avLst>
            </a:prstGeom>
            <a:noFill/>
            <a:ln w="9525" cap="flat" cmpd="sng" algn="ctr">
              <a:solidFill>
                <a:schemeClr val="bg1"/>
              </a:solidFill>
              <a:prstDash val="solid"/>
              <a:tailEnd type="arrow"/>
            </a:ln>
            <a:effectLst/>
          </p:spPr>
        </p:cxnSp>
        <p:sp>
          <p:nvSpPr>
            <p:cNvPr id="93" name="Text Box 45">
              <a:extLst>
                <a:ext uri="{FF2B5EF4-FFF2-40B4-BE49-F238E27FC236}">
                  <a16:creationId xmlns:a16="http://schemas.microsoft.com/office/drawing/2014/main" id="{F1E9EC9D-FD6F-369C-B455-D876D0E499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058" y="7737058"/>
              <a:ext cx="616639" cy="161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자동 투입 금지</a:t>
              </a:r>
            </a:p>
          </p:txBody>
        </p: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F5826DD1-E459-03C6-3303-4101DD6DAF14}"/>
                </a:ext>
              </a:extLst>
            </p:cNvPr>
            <p:cNvGrpSpPr/>
            <p:nvPr/>
          </p:nvGrpSpPr>
          <p:grpSpPr>
            <a:xfrm>
              <a:off x="1910381" y="8170427"/>
              <a:ext cx="274383" cy="372781"/>
              <a:chOff x="9187252" y="6858790"/>
              <a:chExt cx="1177644" cy="1080000"/>
            </a:xfrm>
          </p:grpSpPr>
          <p:pic>
            <p:nvPicPr>
              <p:cNvPr id="124" name="Picture 6">
                <a:extLst>
                  <a:ext uri="{FF2B5EF4-FFF2-40B4-BE49-F238E27FC236}">
                    <a16:creationId xmlns:a16="http://schemas.microsoft.com/office/drawing/2014/main" id="{9DBA8131-D04E-F6C5-1210-7E625EA964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7252" y="6858790"/>
                <a:ext cx="1177644" cy="10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25" name="직선 연결선 124">
                <a:extLst>
                  <a:ext uri="{FF2B5EF4-FFF2-40B4-BE49-F238E27FC236}">
                    <a16:creationId xmlns:a16="http://schemas.microsoft.com/office/drawing/2014/main" id="{69EC3173-F71F-F27C-6DA6-A1FE37403220}"/>
                  </a:ext>
                </a:extLst>
              </p:cNvPr>
              <p:cNvCxnSpPr/>
              <p:nvPr/>
            </p:nvCxnSpPr>
            <p:spPr>
              <a:xfrm>
                <a:off x="9204384" y="7196440"/>
                <a:ext cx="11605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</a:ln>
              <a:effectLst/>
            </p:spPr>
          </p:cxnSp>
          <p:cxnSp>
            <p:nvCxnSpPr>
              <p:cNvPr id="126" name="직선 연결선 125">
                <a:extLst>
                  <a:ext uri="{FF2B5EF4-FFF2-40B4-BE49-F238E27FC236}">
                    <a16:creationId xmlns:a16="http://schemas.microsoft.com/office/drawing/2014/main" id="{ABA8C77F-F1E9-3CC7-8BCD-7AC5BE70A317}"/>
                  </a:ext>
                </a:extLst>
              </p:cNvPr>
              <p:cNvCxnSpPr/>
              <p:nvPr/>
            </p:nvCxnSpPr>
            <p:spPr>
              <a:xfrm>
                <a:off x="9204384" y="7820846"/>
                <a:ext cx="11605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</a:ln>
              <a:effectLst/>
            </p:spPr>
          </p:cxnSp>
          <p:sp>
            <p:nvSpPr>
              <p:cNvPr id="127" name="타원 126">
                <a:extLst>
                  <a:ext uri="{FF2B5EF4-FFF2-40B4-BE49-F238E27FC236}">
                    <a16:creationId xmlns:a16="http://schemas.microsoft.com/office/drawing/2014/main" id="{5B7A9527-AF49-D931-B454-607335636335}"/>
                  </a:ext>
                </a:extLst>
              </p:cNvPr>
              <p:cNvSpPr/>
              <p:nvPr/>
            </p:nvSpPr>
            <p:spPr>
              <a:xfrm>
                <a:off x="9889308" y="6867858"/>
                <a:ext cx="467204" cy="418278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800" b="0" i="0" u="none" strike="noStrike" kern="0" cap="none" spc="0" normalizeH="0" baseline="0" noProof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  <p:pic>
          <p:nvPicPr>
            <p:cNvPr id="104" name="Picture 15">
              <a:extLst>
                <a:ext uri="{FF2B5EF4-FFF2-40B4-BE49-F238E27FC236}">
                  <a16:creationId xmlns:a16="http://schemas.microsoft.com/office/drawing/2014/main" id="{49A6E050-4A28-F9BF-D6A9-4EA1BB0A06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0872" y="8697880"/>
              <a:ext cx="252636" cy="286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3" name="꺾인 연결선 312">
              <a:extLst>
                <a:ext uri="{FF2B5EF4-FFF2-40B4-BE49-F238E27FC236}">
                  <a16:creationId xmlns:a16="http://schemas.microsoft.com/office/drawing/2014/main" id="{A60D7039-0939-7D74-4BFC-D7558C54F51B}"/>
                </a:ext>
              </a:extLst>
            </p:cNvPr>
            <p:cNvCxnSpPr>
              <a:stCxn id="85" idx="1"/>
              <a:endCxn id="124" idx="1"/>
            </p:cNvCxnSpPr>
            <p:nvPr/>
          </p:nvCxnSpPr>
          <p:spPr>
            <a:xfrm rot="5400000" flipH="1" flipV="1">
              <a:off x="1511923" y="8256355"/>
              <a:ext cx="297995" cy="498922"/>
            </a:xfrm>
            <a:prstGeom prst="bentConnector2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tailEnd type="arrow"/>
            </a:ln>
            <a:effectLst/>
          </p:spPr>
        </p:cxnSp>
        <p:cxnSp>
          <p:nvCxnSpPr>
            <p:cNvPr id="114" name="직선 화살표 연결선 113">
              <a:extLst>
                <a:ext uri="{FF2B5EF4-FFF2-40B4-BE49-F238E27FC236}">
                  <a16:creationId xmlns:a16="http://schemas.microsoft.com/office/drawing/2014/main" id="{A5B8FFB2-1D01-0D91-97FC-43DD93E6F72C}"/>
                </a:ext>
              </a:extLst>
            </p:cNvPr>
            <p:cNvCxnSpPr>
              <a:stCxn id="115" idx="3"/>
              <a:endCxn id="104" idx="1"/>
            </p:cNvCxnSpPr>
            <p:nvPr/>
          </p:nvCxnSpPr>
          <p:spPr>
            <a:xfrm flipV="1">
              <a:off x="2199317" y="8841174"/>
              <a:ext cx="851555" cy="3375"/>
            </a:xfrm>
            <a:prstGeom prst="straightConnector1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tailEnd type="arrow"/>
            </a:ln>
            <a:effectLst/>
          </p:spPr>
        </p:cxnSp>
        <p:pic>
          <p:nvPicPr>
            <p:cNvPr id="115" name="Picture 16">
              <a:extLst>
                <a:ext uri="{FF2B5EF4-FFF2-40B4-BE49-F238E27FC236}">
                  <a16:creationId xmlns:a16="http://schemas.microsoft.com/office/drawing/2014/main" id="{93D600B2-29F4-C087-3179-7F263F338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0225" y="8679230"/>
              <a:ext cx="259092" cy="330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6" name="Text Box 45">
              <a:extLst>
                <a:ext uri="{FF2B5EF4-FFF2-40B4-BE49-F238E27FC236}">
                  <a16:creationId xmlns:a16="http://schemas.microsoft.com/office/drawing/2014/main" id="{CE7061B5-9772-B4BD-C3E2-440C55870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3426" y="8213443"/>
              <a:ext cx="743276" cy="2934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실시간</a:t>
              </a:r>
              <a: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Data </a:t>
              </a: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분석</a:t>
              </a:r>
              <a:endParaRPr kumimoji="1" lang="en-US" altLang="ko-KR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이상 판단</a:t>
              </a:r>
            </a:p>
          </p:txBody>
        </p:sp>
        <p:sp>
          <p:nvSpPr>
            <p:cNvPr id="117" name="Text Box 45">
              <a:extLst>
                <a:ext uri="{FF2B5EF4-FFF2-40B4-BE49-F238E27FC236}">
                  <a16:creationId xmlns:a16="http://schemas.microsoft.com/office/drawing/2014/main" id="{1C5051EF-4685-ACB2-C5CF-31854B3600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3701" y="8241649"/>
              <a:ext cx="244742" cy="161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MES</a:t>
              </a:r>
              <a:endParaRPr kumimoji="1" lang="ko-KR" altLang="en-US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18" name="Text Box 45">
              <a:extLst>
                <a:ext uri="{FF2B5EF4-FFF2-40B4-BE49-F238E27FC236}">
                  <a16:creationId xmlns:a16="http://schemas.microsoft.com/office/drawing/2014/main" id="{30224614-3F76-180F-6890-547AEE0B81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6210" y="8932785"/>
              <a:ext cx="600609" cy="2190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OCAP</a:t>
              </a: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을 통한</a:t>
              </a:r>
              <a:endParaRPr kumimoji="1" lang="en-US" altLang="ko-KR" sz="8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  <a:p>
              <a:pPr algn="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8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이상 조치</a:t>
              </a:r>
            </a:p>
          </p:txBody>
        </p:sp>
        <p:sp>
          <p:nvSpPr>
            <p:cNvPr id="119" name="Text Box 45">
              <a:extLst>
                <a:ext uri="{FF2B5EF4-FFF2-40B4-BE49-F238E27FC236}">
                  <a16:creationId xmlns:a16="http://schemas.microsoft.com/office/drawing/2014/main" id="{7C8DB758-DE2E-162D-7DE2-FAF861786D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4268" y="8530077"/>
              <a:ext cx="284818" cy="1945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FDC</a:t>
              </a:r>
              <a:endParaRPr kumimoji="1" lang="ko-KR" altLang="en-US" sz="100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82" name="Picture 292">
              <a:extLst>
                <a:ext uri="{FF2B5EF4-FFF2-40B4-BE49-F238E27FC236}">
                  <a16:creationId xmlns:a16="http://schemas.microsoft.com/office/drawing/2014/main" id="{A288DEA9-0EDC-A18F-056F-065477EC3A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 t="2098"/>
            <a:stretch>
              <a:fillRect/>
            </a:stretch>
          </p:blipFill>
          <p:spPr bwMode="auto">
            <a:xfrm>
              <a:off x="863364" y="7892692"/>
              <a:ext cx="282327" cy="27773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5664F981-5AB8-961F-93D1-D75337837EB3}"/>
              </a:ext>
            </a:extLst>
          </p:cNvPr>
          <p:cNvCxnSpPr>
            <a:cxnSpLocks/>
            <a:stCxn id="149" idx="4"/>
            <a:endCxn id="151" idx="0"/>
          </p:cNvCxnSpPr>
          <p:nvPr/>
        </p:nvCxnSpPr>
        <p:spPr>
          <a:xfrm>
            <a:off x="3626222" y="7911665"/>
            <a:ext cx="0" cy="1705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DC4AC3C1-C781-74AD-F4D3-C15550E66F48}"/>
              </a:ext>
            </a:extLst>
          </p:cNvPr>
          <p:cNvCxnSpPr>
            <a:cxnSpLocks/>
            <a:stCxn id="151" idx="4"/>
            <a:endCxn id="157" idx="0"/>
          </p:cNvCxnSpPr>
          <p:nvPr/>
        </p:nvCxnSpPr>
        <p:spPr>
          <a:xfrm>
            <a:off x="3626222" y="8226165"/>
            <a:ext cx="0" cy="1705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5" name="직선 연결선 154">
            <a:extLst>
              <a:ext uri="{FF2B5EF4-FFF2-40B4-BE49-F238E27FC236}">
                <a16:creationId xmlns:a16="http://schemas.microsoft.com/office/drawing/2014/main" id="{361BC771-668D-297A-03AC-B12FA7815FEB}"/>
              </a:ext>
            </a:extLst>
          </p:cNvPr>
          <p:cNvCxnSpPr>
            <a:cxnSpLocks/>
            <a:stCxn id="152" idx="4"/>
            <a:endCxn id="154" idx="0"/>
          </p:cNvCxnSpPr>
          <p:nvPr/>
        </p:nvCxnSpPr>
        <p:spPr>
          <a:xfrm>
            <a:off x="3626222" y="8855164"/>
            <a:ext cx="0" cy="17049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A9D9C062-19E1-261E-69AE-C718B655E41B}"/>
              </a:ext>
            </a:extLst>
          </p:cNvPr>
          <p:cNvGrpSpPr/>
          <p:nvPr/>
        </p:nvGrpSpPr>
        <p:grpSpPr>
          <a:xfrm>
            <a:off x="3554222" y="7767665"/>
            <a:ext cx="144000" cy="1401998"/>
            <a:chOff x="3554222" y="7767665"/>
            <a:chExt cx="144000" cy="1401998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A8C3CCFF-E2B8-1354-AEF5-9106674F8765}"/>
                </a:ext>
              </a:extLst>
            </p:cNvPr>
            <p:cNvSpPr/>
            <p:nvPr/>
          </p:nvSpPr>
          <p:spPr>
            <a:xfrm>
              <a:off x="3554222" y="7767665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1" name="타원 150">
              <a:extLst>
                <a:ext uri="{FF2B5EF4-FFF2-40B4-BE49-F238E27FC236}">
                  <a16:creationId xmlns:a16="http://schemas.microsoft.com/office/drawing/2014/main" id="{673209FA-8F6B-8024-9695-BF95BEB99822}"/>
                </a:ext>
              </a:extLst>
            </p:cNvPr>
            <p:cNvSpPr/>
            <p:nvPr/>
          </p:nvSpPr>
          <p:spPr>
            <a:xfrm>
              <a:off x="3554222" y="8082165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6528CC2B-F943-00FD-54CF-D310AEE4C8F5}"/>
                </a:ext>
              </a:extLst>
            </p:cNvPr>
            <p:cNvSpPr/>
            <p:nvPr/>
          </p:nvSpPr>
          <p:spPr>
            <a:xfrm>
              <a:off x="3554222" y="8711164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4" name="타원 153">
              <a:extLst>
                <a:ext uri="{FF2B5EF4-FFF2-40B4-BE49-F238E27FC236}">
                  <a16:creationId xmlns:a16="http://schemas.microsoft.com/office/drawing/2014/main" id="{4D0B935D-8A2E-DE37-AABD-A43CB1C14F14}"/>
                </a:ext>
              </a:extLst>
            </p:cNvPr>
            <p:cNvSpPr/>
            <p:nvPr/>
          </p:nvSpPr>
          <p:spPr>
            <a:xfrm>
              <a:off x="3554222" y="9025663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571C2B78-C66A-F6A7-7CE3-D64E7B171513}"/>
                </a:ext>
              </a:extLst>
            </p:cNvPr>
            <p:cNvSpPr/>
            <p:nvPr/>
          </p:nvSpPr>
          <p:spPr>
            <a:xfrm>
              <a:off x="3554222" y="8396665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B996B97A-111F-B93F-516B-41938D85986A}"/>
              </a:ext>
            </a:extLst>
          </p:cNvPr>
          <p:cNvCxnSpPr>
            <a:cxnSpLocks/>
            <a:stCxn id="157" idx="4"/>
            <a:endCxn id="152" idx="0"/>
          </p:cNvCxnSpPr>
          <p:nvPr/>
        </p:nvCxnSpPr>
        <p:spPr>
          <a:xfrm>
            <a:off x="3626222" y="8540665"/>
            <a:ext cx="0" cy="17049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5" name="텍스트 개체 틀 19">
            <a:extLst>
              <a:ext uri="{FF2B5EF4-FFF2-40B4-BE49-F238E27FC236}">
                <a16:creationId xmlns:a16="http://schemas.microsoft.com/office/drawing/2014/main" id="{AB2B518D-B1B8-7899-2DDC-6448D2D15578}"/>
              </a:ext>
            </a:extLst>
          </p:cNvPr>
          <p:cNvSpPr txBox="1">
            <a:spLocks/>
          </p:cNvSpPr>
          <p:nvPr/>
        </p:nvSpPr>
        <p:spPr>
          <a:xfrm>
            <a:off x="279219" y="7192691"/>
            <a:ext cx="215960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FDC 5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가지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 Point</a:t>
            </a:r>
          </a:p>
        </p:txBody>
      </p:sp>
    </p:spTree>
    <p:extLst>
      <p:ext uri="{BB962C8B-B14F-4D97-AF65-F5344CB8AC3E}">
        <p14:creationId xmlns:p14="http://schemas.microsoft.com/office/powerpoint/2010/main" val="35717798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56A15-7868-1345-7A9D-36AD75FA3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6">
            <a:extLst>
              <a:ext uri="{FF2B5EF4-FFF2-40B4-BE49-F238E27FC236}">
                <a16:creationId xmlns:a16="http://schemas.microsoft.com/office/drawing/2014/main" id="{4AC8E660-CA3F-422E-9BA0-755E232F7070}"/>
              </a:ext>
            </a:extLst>
          </p:cNvPr>
          <p:cNvSpPr txBox="1">
            <a:spLocks/>
          </p:cNvSpPr>
          <p:nvPr/>
        </p:nvSpPr>
        <p:spPr>
          <a:xfrm>
            <a:off x="421365" y="1494417"/>
            <a:ext cx="28821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Factova SPC + FDC + OCAP</a:t>
            </a:r>
            <a:endParaRPr lang="ko-KR" altLang="en-US" sz="1600" kern="0"/>
          </a:p>
        </p:txBody>
      </p:sp>
      <p:sp>
        <p:nvSpPr>
          <p:cNvPr id="26" name="텍스트 개체 틀 4">
            <a:extLst>
              <a:ext uri="{FF2B5EF4-FFF2-40B4-BE49-F238E27FC236}">
                <a16:creationId xmlns:a16="http://schemas.microsoft.com/office/drawing/2014/main" id="{6225810C-94C8-AEE9-2831-380875763C62}"/>
              </a:ext>
            </a:extLst>
          </p:cNvPr>
          <p:cNvSpPr txBox="1">
            <a:spLocks/>
          </p:cNvSpPr>
          <p:nvPr/>
        </p:nvSpPr>
        <p:spPr>
          <a:xfrm>
            <a:off x="787784" y="4977143"/>
            <a:ext cx="3890578" cy="130318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SPC AI Assistant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자연어 기반 질의를 통해 관리도 분석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공정능력 평가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용어 설명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특정 기간의 공정 상태 요약 등을 제공하여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데이터를 직관적으로 이해할 수 있도록 지원합니다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6">
            <a:extLst>
              <a:ext uri="{FF2B5EF4-FFF2-40B4-BE49-F238E27FC236}">
                <a16:creationId xmlns:a16="http://schemas.microsoft.com/office/drawing/2014/main" id="{80391B39-12BD-419D-E632-A321F8690058}"/>
              </a:ext>
            </a:extLst>
          </p:cNvPr>
          <p:cNvSpPr txBox="1">
            <a:spLocks/>
          </p:cNvSpPr>
          <p:nvPr/>
        </p:nvSpPr>
        <p:spPr>
          <a:xfrm>
            <a:off x="421364" y="4612520"/>
            <a:ext cx="2882144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AI Assistant </a:t>
            </a:r>
            <a:r>
              <a:rPr lang="ko-KR" altLang="en-US" sz="1600" kern="0"/>
              <a:t>기능 탑재</a:t>
            </a:r>
          </a:p>
        </p:txBody>
      </p:sp>
      <p:sp>
        <p:nvSpPr>
          <p:cNvPr id="28" name="텍스트 개체 틀 19">
            <a:extLst>
              <a:ext uri="{FF2B5EF4-FFF2-40B4-BE49-F238E27FC236}">
                <a16:creationId xmlns:a16="http://schemas.microsoft.com/office/drawing/2014/main" id="{EC35FE21-0C59-E9BF-3BB0-30476915CAA8}"/>
              </a:ext>
            </a:extLst>
          </p:cNvPr>
          <p:cNvSpPr txBox="1">
            <a:spLocks/>
          </p:cNvSpPr>
          <p:nvPr/>
        </p:nvSpPr>
        <p:spPr>
          <a:xfrm>
            <a:off x="4905375" y="1436189"/>
            <a:ext cx="1763713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600" kern="0" spc="-42">
                <a:solidFill>
                  <a:schemeClr val="bg1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SPC, FDC, OCAP</a:t>
            </a:r>
            <a:b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실질 도입 효과</a:t>
            </a:r>
            <a:endParaRPr lang="en-US" altLang="ko-KR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29D611F8-D50A-CCC7-70DA-F3DAE4E6A0ED}"/>
              </a:ext>
            </a:extLst>
          </p:cNvPr>
          <p:cNvSpPr txBox="1">
            <a:spLocks/>
          </p:cNvSpPr>
          <p:nvPr/>
        </p:nvSpPr>
        <p:spPr>
          <a:xfrm>
            <a:off x="5035216" y="2987904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완제품 불량률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60%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감소</a:t>
            </a:r>
          </a:p>
        </p:txBody>
      </p:sp>
      <p:sp>
        <p:nvSpPr>
          <p:cNvPr id="17" name="텍스트 개체 틀 20">
            <a:extLst>
              <a:ext uri="{FF2B5EF4-FFF2-40B4-BE49-F238E27FC236}">
                <a16:creationId xmlns:a16="http://schemas.microsoft.com/office/drawing/2014/main" id="{35FE38D5-50C5-FE9D-8563-CCE8D04D2C4F}"/>
              </a:ext>
            </a:extLst>
          </p:cNvPr>
          <p:cNvSpPr txBox="1">
            <a:spLocks/>
          </p:cNvSpPr>
          <p:nvPr/>
        </p:nvSpPr>
        <p:spPr>
          <a:xfrm>
            <a:off x="5035216" y="4770033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신공장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 수율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달성</a:t>
            </a:r>
          </a:p>
        </p:txBody>
      </p:sp>
      <p:sp>
        <p:nvSpPr>
          <p:cNvPr id="18" name="텍스트 개체 틀 21">
            <a:extLst>
              <a:ext uri="{FF2B5EF4-FFF2-40B4-BE49-F238E27FC236}">
                <a16:creationId xmlns:a16="http://schemas.microsoft.com/office/drawing/2014/main" id="{12AA7D42-8439-0CD6-F5BB-1FE31A280822}"/>
              </a:ext>
            </a:extLst>
          </p:cNvPr>
          <p:cNvSpPr txBox="1">
            <a:spLocks/>
          </p:cNvSpPr>
          <p:nvPr/>
        </p:nvSpPr>
        <p:spPr>
          <a:xfrm>
            <a:off x="5035216" y="6740425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실시간 재고 정확도</a:t>
            </a:r>
            <a:br>
              <a:rPr lang="en-US" altLang="ko-KR" sz="900" kern="0"/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600" kern="0"/>
              <a:t>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향상</a:t>
            </a:r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CD53C4B1-EC7D-9129-0913-BC4BE5B6CA15}"/>
              </a:ext>
            </a:extLst>
          </p:cNvPr>
          <p:cNvSpPr txBox="1">
            <a:spLocks/>
          </p:cNvSpPr>
          <p:nvPr/>
        </p:nvSpPr>
        <p:spPr>
          <a:xfrm>
            <a:off x="5029919" y="348387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Scrap </a:t>
            </a:r>
            <a:r>
              <a:rPr lang="ko-KR" altLang="en-US" sz="900" kern="0"/>
              <a:t>비율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lang="ko-KR" altLang="en-US" sz="900" kern="0"/>
              <a:t>감소</a:t>
            </a:r>
            <a:endParaRPr lang="en-US" altLang="ko-KR" sz="900" kern="0"/>
          </a:p>
        </p:txBody>
      </p:sp>
      <p:sp>
        <p:nvSpPr>
          <p:cNvPr id="22" name="텍스트 개체 틀 19">
            <a:extLst>
              <a:ext uri="{FF2B5EF4-FFF2-40B4-BE49-F238E27FC236}">
                <a16:creationId xmlns:a16="http://schemas.microsoft.com/office/drawing/2014/main" id="{2EB040AA-ADC9-50CB-56D6-0AD946D051C1}"/>
              </a:ext>
            </a:extLst>
          </p:cNvPr>
          <p:cNvSpPr txBox="1">
            <a:spLocks/>
          </p:cNvSpPr>
          <p:nvPr/>
        </p:nvSpPr>
        <p:spPr>
          <a:xfrm>
            <a:off x="5029919" y="2539312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디스플레이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텍스트 개체 틀 20">
            <a:extLst>
              <a:ext uri="{FF2B5EF4-FFF2-40B4-BE49-F238E27FC236}">
                <a16:creationId xmlns:a16="http://schemas.microsoft.com/office/drawing/2014/main" id="{7BA79BD9-3CBA-951C-EA52-7BF636A16EEC}"/>
              </a:ext>
            </a:extLst>
          </p:cNvPr>
          <p:cNvSpPr txBox="1">
            <a:spLocks/>
          </p:cNvSpPr>
          <p:nvPr/>
        </p:nvSpPr>
        <p:spPr>
          <a:xfrm>
            <a:off x="5029919" y="530280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/>
              <a:t>이상 감지 시간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99%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단축</a:t>
            </a:r>
            <a:br>
              <a:rPr lang="en-US" altLang="ko-KR" sz="900" kern="0"/>
            </a:br>
            <a:r>
              <a:rPr lang="ko-KR" altLang="en-US" sz="900" kern="0"/>
              <a:t>최소 </a:t>
            </a:r>
            <a:r>
              <a:rPr lang="ko-KR" altLang="en-US" sz="900" kern="0" err="1"/>
              <a:t>수십분</a:t>
            </a:r>
            <a:r>
              <a:rPr lang="ko-KR" altLang="en-US" sz="900" kern="0"/>
              <a:t> </a:t>
            </a:r>
            <a:r>
              <a:rPr lang="en-US" altLang="ko-KR" sz="900" kern="0">
                <a:sym typeface="Wingdings" panose="05000000000000000000" pitchFamily="2" charset="2"/>
              </a:rPr>
              <a:t> </a:t>
            </a:r>
            <a:r>
              <a:rPr lang="ko-KR" altLang="en-US" sz="10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  <a:sym typeface="Wingdings" panose="05000000000000000000" pitchFamily="2" charset="2"/>
              </a:rPr>
              <a:t>실시간</a:t>
            </a:r>
            <a:endParaRPr lang="ko-KR" altLang="en-US" sz="16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텍스트 개체 틀 19">
            <a:extLst>
              <a:ext uri="{FF2B5EF4-FFF2-40B4-BE49-F238E27FC236}">
                <a16:creationId xmlns:a16="http://schemas.microsoft.com/office/drawing/2014/main" id="{D38BA162-65E1-EBC7-AEEF-E381CD0B5656}"/>
              </a:ext>
            </a:extLst>
          </p:cNvPr>
          <p:cNvSpPr txBox="1">
            <a:spLocks/>
          </p:cNvSpPr>
          <p:nvPr/>
        </p:nvSpPr>
        <p:spPr>
          <a:xfrm>
            <a:off x="5029919" y="4331947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배터리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텍스트 개체 틀 20">
            <a:extLst>
              <a:ext uri="{FF2B5EF4-FFF2-40B4-BE49-F238E27FC236}">
                <a16:creationId xmlns:a16="http://schemas.microsoft.com/office/drawing/2014/main" id="{3DCAF27B-8391-5FF3-ACD2-836E76719B69}"/>
              </a:ext>
            </a:extLst>
          </p:cNvPr>
          <p:cNvSpPr txBox="1">
            <a:spLocks/>
          </p:cNvSpPr>
          <p:nvPr/>
        </p:nvSpPr>
        <p:spPr>
          <a:xfrm>
            <a:off x="5029919" y="7227813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End-to-End </a:t>
            </a:r>
            <a:r>
              <a:rPr lang="ko-KR" altLang="en-US" sz="900" kern="0"/>
              <a:t>추적성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달성</a:t>
            </a:r>
          </a:p>
        </p:txBody>
      </p:sp>
      <p:sp>
        <p:nvSpPr>
          <p:cNvPr id="30" name="텍스트 개체 틀 19">
            <a:extLst>
              <a:ext uri="{FF2B5EF4-FFF2-40B4-BE49-F238E27FC236}">
                <a16:creationId xmlns:a16="http://schemas.microsoft.com/office/drawing/2014/main" id="{1D934698-645F-C4FC-1B0F-49DB4CFA83CF}"/>
              </a:ext>
            </a:extLst>
          </p:cNvPr>
          <p:cNvSpPr txBox="1">
            <a:spLocks/>
          </p:cNvSpPr>
          <p:nvPr/>
        </p:nvSpPr>
        <p:spPr>
          <a:xfrm>
            <a:off x="5029919" y="6294956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화학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DB429B8E-29FF-CC5D-DDD5-38BA767A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263" y="2322359"/>
            <a:ext cx="142286" cy="179786"/>
          </a:xfrm>
          <a:prstGeom prst="rect">
            <a:avLst/>
          </a:prstGeom>
        </p:spPr>
      </p:pic>
      <p:cxnSp>
        <p:nvCxnSpPr>
          <p:cNvPr id="69" name="직선 연결선[R] 21">
            <a:extLst>
              <a:ext uri="{FF2B5EF4-FFF2-40B4-BE49-F238E27FC236}">
                <a16:creationId xmlns:a16="http://schemas.microsoft.com/office/drawing/2014/main" id="{A10EDC3B-28FC-BB9E-C0E6-4EE508444BFF}"/>
              </a:ext>
            </a:extLst>
          </p:cNvPr>
          <p:cNvCxnSpPr>
            <a:cxnSpLocks/>
          </p:cNvCxnSpPr>
          <p:nvPr/>
        </p:nvCxnSpPr>
        <p:spPr>
          <a:xfrm flipH="1">
            <a:off x="5153635" y="2432455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0" name="그림 69">
            <a:extLst>
              <a:ext uri="{FF2B5EF4-FFF2-40B4-BE49-F238E27FC236}">
                <a16:creationId xmlns:a16="http://schemas.microsoft.com/office/drawing/2014/main" id="{E97133B7-CA75-1693-E565-9FADCEF17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30682" y="7843315"/>
            <a:ext cx="142286" cy="179786"/>
          </a:xfrm>
          <a:prstGeom prst="rect">
            <a:avLst/>
          </a:prstGeom>
        </p:spPr>
      </p:pic>
      <p:cxnSp>
        <p:nvCxnSpPr>
          <p:cNvPr id="71" name="직선 연결선[R] 23">
            <a:extLst>
              <a:ext uri="{FF2B5EF4-FFF2-40B4-BE49-F238E27FC236}">
                <a16:creationId xmlns:a16="http://schemas.microsoft.com/office/drawing/2014/main" id="{D7882746-8509-782F-F371-1A3384774843}"/>
              </a:ext>
            </a:extLst>
          </p:cNvPr>
          <p:cNvCxnSpPr>
            <a:cxnSpLocks/>
          </p:cNvCxnSpPr>
          <p:nvPr/>
        </p:nvCxnSpPr>
        <p:spPr>
          <a:xfrm flipH="1">
            <a:off x="4976682" y="7891257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직선 연결선[R] 10">
            <a:extLst>
              <a:ext uri="{FF2B5EF4-FFF2-40B4-BE49-F238E27FC236}">
                <a16:creationId xmlns:a16="http://schemas.microsoft.com/office/drawing/2014/main" id="{9B82A24C-9B82-EF42-6344-5C73D7EE00B2}"/>
              </a:ext>
            </a:extLst>
          </p:cNvPr>
          <p:cNvCxnSpPr>
            <a:cxnSpLocks/>
          </p:cNvCxnSpPr>
          <p:nvPr/>
        </p:nvCxnSpPr>
        <p:spPr>
          <a:xfrm flipH="1">
            <a:off x="4974333" y="4180089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직선 연결선[R] 13">
            <a:extLst>
              <a:ext uri="{FF2B5EF4-FFF2-40B4-BE49-F238E27FC236}">
                <a16:creationId xmlns:a16="http://schemas.microsoft.com/office/drawing/2014/main" id="{E72E910C-C6A3-60B4-1626-171677C84EEC}"/>
              </a:ext>
            </a:extLst>
          </p:cNvPr>
          <p:cNvCxnSpPr>
            <a:cxnSpLocks/>
          </p:cNvCxnSpPr>
          <p:nvPr/>
        </p:nvCxnSpPr>
        <p:spPr>
          <a:xfrm flipH="1">
            <a:off x="4974333" y="6118223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1859B0E0-3903-ECE4-3104-5966CD7A7D0A}"/>
              </a:ext>
            </a:extLst>
          </p:cNvPr>
          <p:cNvGrpSpPr/>
          <p:nvPr/>
        </p:nvGrpSpPr>
        <p:grpSpPr>
          <a:xfrm>
            <a:off x="499291" y="4986668"/>
            <a:ext cx="260350" cy="267140"/>
            <a:chOff x="1479550" y="7756425"/>
            <a:chExt cx="260350" cy="267140"/>
          </a:xfrm>
        </p:grpSpPr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79CF14F2-302C-521C-C27B-C4A10D1C4F79}"/>
                </a:ext>
              </a:extLst>
            </p:cNvPr>
            <p:cNvSpPr/>
            <p:nvPr/>
          </p:nvSpPr>
          <p:spPr>
            <a:xfrm>
              <a:off x="1479550" y="7756425"/>
              <a:ext cx="260350" cy="267140"/>
            </a:xfrm>
            <a:prstGeom prst="roundRect">
              <a:avLst/>
            </a:prstGeom>
            <a:gradFill flip="none" rotWithShape="1">
              <a:gsLst>
                <a:gs pos="0">
                  <a:srgbClr val="9F92FF"/>
                </a:gs>
                <a:gs pos="100000">
                  <a:srgbClr val="6A2AA8"/>
                </a:gs>
              </a:gsLst>
              <a:path path="circle">
                <a:fillToRect l="50000" t="50000" r="50000" b="50000"/>
              </a:path>
              <a:tileRect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8" tIns="14288" rIns="14288" bIns="14288" numCol="1" spcCol="38100" rtlCol="0" anchor="ctr">
              <a:noAutofit/>
            </a:bodyPr>
            <a:lstStyle/>
            <a:p>
              <a:pPr algn="ctr" defTabSz="232177" hangingPunct="0"/>
              <a:endParaRPr lang="ko-KR" altLang="en-US" sz="844">
                <a:solidFill>
                  <a:srgbClr val="FFFFFF"/>
                </a:solidFill>
                <a:sym typeface="맑은 고딕"/>
              </a:endParaRPr>
            </a:p>
          </p:txBody>
        </p:sp>
        <p:pic>
          <p:nvPicPr>
            <p:cNvPr id="79" name="그림 78" descr="상징, 그래픽, 디자인이(가) 표시된 사진&#10;&#10;자동 생성된 설명">
              <a:extLst>
                <a:ext uri="{FF2B5EF4-FFF2-40B4-BE49-F238E27FC236}">
                  <a16:creationId xmlns:a16="http://schemas.microsoft.com/office/drawing/2014/main" id="{07C03948-9F26-6E11-D788-148ECDD84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0507" y="7794295"/>
              <a:ext cx="189705" cy="189705"/>
            </a:xfrm>
            <a:prstGeom prst="rect">
              <a:avLst/>
            </a:prstGeom>
          </p:spPr>
        </p:pic>
      </p:grpSp>
      <p:sp>
        <p:nvSpPr>
          <p:cNvPr id="86" name="텍스트 개체 틀 4">
            <a:extLst>
              <a:ext uri="{FF2B5EF4-FFF2-40B4-BE49-F238E27FC236}">
                <a16:creationId xmlns:a16="http://schemas.microsoft.com/office/drawing/2014/main" id="{5B8C3241-1816-4EC1-157F-EAF1431FD2F1}"/>
              </a:ext>
            </a:extLst>
          </p:cNvPr>
          <p:cNvSpPr txBox="1">
            <a:spLocks/>
          </p:cNvSpPr>
          <p:nvPr/>
        </p:nvSpPr>
        <p:spPr>
          <a:xfrm>
            <a:off x="421366" y="1830465"/>
            <a:ext cx="4347485" cy="344495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altLang="ko-KR" sz="1100"/>
              <a:t>Factova</a:t>
            </a:r>
            <a:r>
              <a:rPr lang="ko-KR" altLang="en-US" sz="1100"/>
              <a:t>는 </a:t>
            </a:r>
            <a:r>
              <a:rPr lang="en-US" altLang="ko-KR" sz="1100"/>
              <a:t>FDC, SPC, OCAP</a:t>
            </a:r>
            <a:r>
              <a:rPr lang="ko-KR" altLang="en-US" sz="1100"/>
              <a:t>을 유기적으로 연계하여 </a:t>
            </a:r>
            <a:br>
              <a:rPr lang="en-US" altLang="ko-KR" sz="1100"/>
            </a:br>
            <a:r>
              <a:rPr lang="ko-KR" altLang="en-US" sz="1100" b="1"/>
              <a:t>이상 감지 </a:t>
            </a:r>
            <a:r>
              <a:rPr lang="en-US" altLang="ko-KR" sz="1100" b="1"/>
              <a:t>(Detect), </a:t>
            </a:r>
            <a:r>
              <a:rPr lang="ko-KR" altLang="en-US" sz="1100" b="1"/>
              <a:t>원인 분석 </a:t>
            </a:r>
            <a:r>
              <a:rPr lang="en-US" altLang="ko-KR" sz="1100" b="1"/>
              <a:t>(Analyze), </a:t>
            </a:r>
            <a:r>
              <a:rPr lang="ko-KR" altLang="en-US" sz="1100" b="1"/>
              <a:t>대응 실행 </a:t>
            </a:r>
            <a:r>
              <a:rPr lang="en-US" altLang="ko-KR" sz="1100" b="1"/>
              <a:t>(Act)</a:t>
            </a:r>
            <a:r>
              <a:rPr lang="en-US" altLang="ko-KR" sz="1100"/>
              <a:t> </a:t>
            </a:r>
            <a:r>
              <a:rPr lang="ko-KR" altLang="en-US" sz="1100"/>
              <a:t>까지</a:t>
            </a:r>
            <a:br>
              <a:rPr lang="en-US" altLang="ko-KR" sz="1100"/>
            </a:br>
            <a:r>
              <a:rPr lang="ko-KR" altLang="en-US" sz="1100"/>
              <a:t>이어지는 </a:t>
            </a:r>
            <a:r>
              <a:rPr lang="en-US" altLang="ko-KR" sz="1100"/>
              <a:t>End-to-End </a:t>
            </a:r>
            <a:r>
              <a:rPr lang="ko-KR" altLang="en-US" sz="1100"/>
              <a:t>공정 관리 환경을 제공합니다</a:t>
            </a:r>
            <a:r>
              <a:rPr lang="en-US" altLang="ko-KR" sz="1100"/>
              <a:t>.</a:t>
            </a:r>
            <a:endParaRPr lang="en-US" altLang="ko-KR" sz="1100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텍스트 개체 틀 4">
            <a:extLst>
              <a:ext uri="{FF2B5EF4-FFF2-40B4-BE49-F238E27FC236}">
                <a16:creationId xmlns:a16="http://schemas.microsoft.com/office/drawing/2014/main" id="{2B551E97-8FF9-C916-F84D-06F2DF4367FE}"/>
              </a:ext>
            </a:extLst>
          </p:cNvPr>
          <p:cNvSpPr txBox="1">
            <a:spLocks/>
          </p:cNvSpPr>
          <p:nvPr/>
        </p:nvSpPr>
        <p:spPr>
          <a:xfrm>
            <a:off x="787784" y="7792291"/>
            <a:ext cx="4233796" cy="71925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Super Agent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SPC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FDC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매뉴얼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OCAP, MES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 연계하여 레시피 변경 이력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이벤트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Lot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이력 등 다양한 데이터를 기반으로 근본 원인 분석이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ECFFCF4-36B1-F83E-35CC-6EB3F7922BD2}"/>
              </a:ext>
            </a:extLst>
          </p:cNvPr>
          <p:cNvSpPr/>
          <p:nvPr/>
        </p:nvSpPr>
        <p:spPr>
          <a:xfrm>
            <a:off x="499291" y="7801815"/>
            <a:ext cx="260350" cy="267140"/>
          </a:xfrm>
          <a:prstGeom prst="roundRect">
            <a:avLst/>
          </a:prstGeom>
          <a:gradFill flip="none" rotWithShape="1">
            <a:gsLst>
              <a:gs pos="0">
                <a:srgbClr val="9BDBFF"/>
              </a:gs>
              <a:gs pos="100000">
                <a:srgbClr val="00A2FF"/>
              </a:gs>
            </a:gsLst>
            <a:path path="circle">
              <a:fillToRect l="50000" t="50000" r="50000" b="50000"/>
            </a:path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algn="ctr" defTabSz="232177" hangingPunct="0"/>
            <a:endParaRPr lang="ko-KR" altLang="en-US" sz="844">
              <a:solidFill>
                <a:srgbClr val="FFFFFF"/>
              </a:solidFill>
              <a:sym typeface="맑은 고딕"/>
            </a:endParaRPr>
          </a:p>
        </p:txBody>
      </p:sp>
      <p:pic>
        <p:nvPicPr>
          <p:cNvPr id="11" name="그림 10" descr="폰트, 원, 그래픽, 상징이(가) 표시된 사진&#10;&#10;자동 생성된 설명">
            <a:extLst>
              <a:ext uri="{FF2B5EF4-FFF2-40B4-BE49-F238E27FC236}">
                <a16:creationId xmlns:a16="http://schemas.microsoft.com/office/drawing/2014/main" id="{33B49AE8-86CD-EF88-DBCC-371073EA3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74" y="7844558"/>
            <a:ext cx="189705" cy="189705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85E839-3ABC-6C2C-0F21-715A67840A92}"/>
              </a:ext>
            </a:extLst>
          </p:cNvPr>
          <p:cNvGrpSpPr/>
          <p:nvPr/>
        </p:nvGrpSpPr>
        <p:grpSpPr>
          <a:xfrm>
            <a:off x="818264" y="5815526"/>
            <a:ext cx="3650205" cy="1846801"/>
            <a:chOff x="817048" y="6274961"/>
            <a:chExt cx="3650205" cy="1846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5761E7FD-8BFA-A665-AA78-A3A77EB6F6D7}"/>
                </a:ext>
              </a:extLst>
            </p:cNvPr>
            <p:cNvGrpSpPr/>
            <p:nvPr/>
          </p:nvGrpSpPr>
          <p:grpSpPr>
            <a:xfrm>
              <a:off x="817049" y="6274961"/>
              <a:ext cx="3650204" cy="267140"/>
              <a:chOff x="7873574" y="7390356"/>
              <a:chExt cx="6863297" cy="553486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B5BD5BB1-033E-C55F-CBAA-63ED3D6BF6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10099" b="47679"/>
              <a:stretch/>
            </p:blipFill>
            <p:spPr>
              <a:xfrm>
                <a:off x="7878871" y="7390356"/>
                <a:ext cx="6858000" cy="553486"/>
              </a:xfrm>
              <a:prstGeom prst="rect">
                <a:avLst/>
              </a:prstGeom>
            </p:spPr>
          </p:pic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7BD3E90C-EBAC-F058-5022-D6280FC9E521}"/>
                  </a:ext>
                </a:extLst>
              </p:cNvPr>
              <p:cNvSpPr/>
              <p:nvPr/>
            </p:nvSpPr>
            <p:spPr>
              <a:xfrm>
                <a:off x="7873574" y="7419420"/>
                <a:ext cx="1577314" cy="499281"/>
              </a:xfrm>
              <a:prstGeom prst="rect">
                <a:avLst/>
              </a:prstGeom>
              <a:solidFill>
                <a:srgbClr val="F7F9F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8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60A1F97B-96A7-133A-D18D-DFC81B806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79" t="11819" r="559"/>
            <a:stretch/>
          </p:blipFill>
          <p:spPr>
            <a:xfrm>
              <a:off x="817048" y="6542101"/>
              <a:ext cx="3650204" cy="1579661"/>
            </a:xfrm>
            <a:prstGeom prst="rect">
              <a:avLst/>
            </a:prstGeom>
          </p:spPr>
        </p:pic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E1909715-8E80-411B-B64D-3F587185E2B8}"/>
              </a:ext>
            </a:extLst>
          </p:cNvPr>
          <p:cNvGrpSpPr/>
          <p:nvPr/>
        </p:nvGrpSpPr>
        <p:grpSpPr>
          <a:xfrm>
            <a:off x="551759" y="2501293"/>
            <a:ext cx="4004871" cy="1907179"/>
            <a:chOff x="546763" y="2673684"/>
            <a:chExt cx="4004871" cy="1907179"/>
          </a:xfrm>
        </p:grpSpPr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FBAA5959-0AA0-43ED-8715-8FEB7936EBF8}"/>
                </a:ext>
              </a:extLst>
            </p:cNvPr>
            <p:cNvSpPr/>
            <p:nvPr/>
          </p:nvSpPr>
          <p:spPr>
            <a:xfrm>
              <a:off x="1981948" y="2673684"/>
              <a:ext cx="2569686" cy="190623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이상 조치 실행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E479E854-085D-9486-C7B3-4326A869C9A3}"/>
                </a:ext>
              </a:extLst>
            </p:cNvPr>
            <p:cNvGrpSpPr/>
            <p:nvPr/>
          </p:nvGrpSpPr>
          <p:grpSpPr>
            <a:xfrm>
              <a:off x="546763" y="2674633"/>
              <a:ext cx="3952508" cy="1906230"/>
              <a:chOff x="6997318" y="2652587"/>
              <a:chExt cx="3952508" cy="1906230"/>
            </a:xfrm>
          </p:grpSpPr>
          <p:sp>
            <p:nvSpPr>
              <p:cNvPr id="4" name="직사각형 3">
                <a:extLst>
                  <a:ext uri="{FF2B5EF4-FFF2-40B4-BE49-F238E27FC236}">
                    <a16:creationId xmlns:a16="http://schemas.microsoft.com/office/drawing/2014/main" id="{8ACE4D86-637D-CF7D-1C56-A4C820CE218D}"/>
                  </a:ext>
                </a:extLst>
              </p:cNvPr>
              <p:cNvSpPr/>
              <p:nvPr/>
            </p:nvSpPr>
            <p:spPr>
              <a:xfrm>
                <a:off x="6997318" y="2652587"/>
                <a:ext cx="1240087" cy="190623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이상 감지</a:t>
                </a:r>
                <a:endPara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53CBA90F-03DC-410C-0137-FB9D57309535}"/>
                  </a:ext>
                </a:extLst>
              </p:cNvPr>
              <p:cNvSpPr/>
              <p:nvPr/>
            </p:nvSpPr>
            <p:spPr>
              <a:xfrm>
                <a:off x="7381955" y="2974692"/>
                <a:ext cx="701892" cy="384225"/>
              </a:xfrm>
              <a:prstGeom prst="roundRect">
                <a:avLst/>
              </a:prstGeom>
              <a:solidFill>
                <a:srgbClr val="E4F5E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SPC</a:t>
                </a: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6F2D987E-6033-CFB4-14CE-3CEB4651F1A9}"/>
                  </a:ext>
                </a:extLst>
              </p:cNvPr>
              <p:cNvSpPr/>
              <p:nvPr/>
            </p:nvSpPr>
            <p:spPr>
              <a:xfrm>
                <a:off x="7381654" y="3750706"/>
                <a:ext cx="701892" cy="384225"/>
              </a:xfrm>
              <a:prstGeom prst="roundRect">
                <a:avLst/>
              </a:prstGeom>
              <a:solidFill>
                <a:srgbClr val="E4F5E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FDC</a:t>
                </a:r>
              </a:p>
            </p:txBody>
          </p:sp>
          <p:cxnSp>
            <p:nvCxnSpPr>
              <p:cNvPr id="20" name="연결선: 꺾임 19">
                <a:extLst>
                  <a:ext uri="{FF2B5EF4-FFF2-40B4-BE49-F238E27FC236}">
                    <a16:creationId xmlns:a16="http://schemas.microsoft.com/office/drawing/2014/main" id="{5A06BCD8-9F66-0AAE-5AEE-CEEE3AE21353}"/>
                  </a:ext>
                </a:extLst>
              </p:cNvPr>
              <p:cNvCxnSpPr>
                <a:cxnSpLocks/>
                <a:stCxn id="4" idx="3"/>
                <a:endCxn id="85" idx="1"/>
              </p:cNvCxnSpPr>
              <p:nvPr/>
            </p:nvCxnSpPr>
            <p:spPr>
              <a:xfrm flipV="1">
                <a:off x="8237405" y="3150529"/>
                <a:ext cx="961640" cy="455173"/>
              </a:xfrm>
              <a:prstGeom prst="bentConnector3">
                <a:avLst>
                  <a:gd name="adj1" fmla="val 27879"/>
                </a:avLst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E8D25296-4DDF-E473-9F02-5E4F99FB273D}"/>
                  </a:ext>
                </a:extLst>
              </p:cNvPr>
              <p:cNvSpPr/>
              <p:nvPr/>
            </p:nvSpPr>
            <p:spPr>
              <a:xfrm>
                <a:off x="8477749" y="2915633"/>
                <a:ext cx="6723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9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발생 통보</a:t>
                </a:r>
                <a:endParaRPr lang="en-US" altLang="ko-KR" sz="9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1" name="연결선: 꺾임 30">
                <a:extLst>
                  <a:ext uri="{FF2B5EF4-FFF2-40B4-BE49-F238E27FC236}">
                    <a16:creationId xmlns:a16="http://schemas.microsoft.com/office/drawing/2014/main" id="{9CB6AB28-57D1-E780-92E7-06980FE17D7F}"/>
                  </a:ext>
                </a:extLst>
              </p:cNvPr>
              <p:cNvCxnSpPr>
                <a:cxnSpLocks/>
                <a:stCxn id="87" idx="2"/>
              </p:cNvCxnSpPr>
              <p:nvPr/>
            </p:nvCxnSpPr>
            <p:spPr>
              <a:xfrm rot="5400000">
                <a:off x="8757310" y="3575403"/>
                <a:ext cx="272777" cy="1312586"/>
              </a:xfrm>
              <a:prstGeom prst="bentConnector2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EAA4CCF6-8914-FC2E-09BD-5A930042F4D5}"/>
                  </a:ext>
                </a:extLst>
              </p:cNvPr>
              <p:cNvSpPr/>
              <p:nvPr/>
            </p:nvSpPr>
            <p:spPr>
              <a:xfrm>
                <a:off x="8471582" y="4130405"/>
                <a:ext cx="6723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9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해제</a:t>
                </a:r>
                <a:endParaRPr lang="en-US" altLang="ko-KR" sz="9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3" name="직선 화살표 연결선 32">
                <a:extLst>
                  <a:ext uri="{FF2B5EF4-FFF2-40B4-BE49-F238E27FC236}">
                    <a16:creationId xmlns:a16="http://schemas.microsoft.com/office/drawing/2014/main" id="{0C1C71AD-31C1-9B3C-4E95-6480AFFB4A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47505" y="3353698"/>
                <a:ext cx="0" cy="360000"/>
              </a:xfrm>
              <a:prstGeom prst="straightConnector1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직선 화살표 연결선 33">
                <a:extLst>
                  <a:ext uri="{FF2B5EF4-FFF2-40B4-BE49-F238E27FC236}">
                    <a16:creationId xmlns:a16="http://schemas.microsoft.com/office/drawing/2014/main" id="{08FF0CC5-B75B-EB23-46A8-09FE72DFD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2808" y="3351068"/>
                <a:ext cx="0" cy="360000"/>
              </a:xfrm>
              <a:prstGeom prst="straightConnector1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D1B949EE-5583-F933-6138-27F84E956F01}"/>
                  </a:ext>
                </a:extLst>
              </p:cNvPr>
              <p:cNvSpPr/>
              <p:nvPr/>
            </p:nvSpPr>
            <p:spPr>
              <a:xfrm>
                <a:off x="9653283" y="3392372"/>
                <a:ext cx="5610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8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조치 상태 반영</a:t>
                </a:r>
                <a:endParaRPr lang="en-US" altLang="ko-KR" sz="8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70BA1446-2A36-A17C-641B-FF48EE4F5A2D}"/>
                  </a:ext>
                </a:extLst>
              </p:cNvPr>
              <p:cNvSpPr/>
              <p:nvPr/>
            </p:nvSpPr>
            <p:spPr>
              <a:xfrm>
                <a:off x="8795062" y="3395987"/>
                <a:ext cx="624800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8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이벤트 및 상태정보 전달</a:t>
                </a:r>
                <a:endParaRPr lang="en-US" altLang="ko-KR" sz="8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53974BD3-267D-6D1D-DAF1-F4F8D5DB26DA}"/>
                  </a:ext>
                </a:extLst>
              </p:cNvPr>
              <p:cNvSpPr/>
              <p:nvPr/>
            </p:nvSpPr>
            <p:spPr>
              <a:xfrm>
                <a:off x="7371071" y="3391524"/>
                <a:ext cx="79176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CTQ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불량 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B0C8DA04-3C15-1C33-AF6E-9BD516DF5C39}"/>
                  </a:ext>
                </a:extLst>
              </p:cNvPr>
              <p:cNvSpPr/>
              <p:nvPr/>
            </p:nvSpPr>
            <p:spPr>
              <a:xfrm>
                <a:off x="7381811" y="4166271"/>
                <a:ext cx="79176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CTP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CTE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9" name="직선 화살표 연결선 38">
                <a:extLst>
                  <a:ext uri="{FF2B5EF4-FFF2-40B4-BE49-F238E27FC236}">
                    <a16:creationId xmlns:a16="http://schemas.microsoft.com/office/drawing/2014/main" id="{F870397E-3514-EC4A-899A-21C107070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5437" y="2959097"/>
                <a:ext cx="0" cy="1459683"/>
              </a:xfrm>
              <a:prstGeom prst="straightConnector1">
                <a:avLst/>
              </a:prstGeom>
              <a:noFill/>
              <a:ln w="5715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FBDB5428-725F-1363-EE8D-B3A274163B12}"/>
                  </a:ext>
                </a:extLst>
              </p:cNvPr>
              <p:cNvGrpSpPr/>
              <p:nvPr/>
            </p:nvGrpSpPr>
            <p:grpSpPr>
              <a:xfrm>
                <a:off x="7072893" y="2991469"/>
                <a:ext cx="246443" cy="272776"/>
                <a:chOff x="601649" y="2945899"/>
                <a:chExt cx="251466" cy="282553"/>
              </a:xfrm>
            </p:grpSpPr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041AEB25-5354-7AF6-90CD-6229815502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1649" y="2976878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E7461FB7-E0D0-D717-45B5-C3DE34986289}"/>
                    </a:ext>
                  </a:extLst>
                </p:cNvPr>
                <p:cNvSpPr/>
                <p:nvPr/>
              </p:nvSpPr>
              <p:spPr>
                <a:xfrm>
                  <a:off x="622697" y="2945899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검사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1A5C0804-0E7B-580E-6C9F-C3B8E2F0721E}"/>
                  </a:ext>
                </a:extLst>
              </p:cNvPr>
              <p:cNvGrpSpPr/>
              <p:nvPr/>
            </p:nvGrpSpPr>
            <p:grpSpPr>
              <a:xfrm>
                <a:off x="7077847" y="3392913"/>
                <a:ext cx="241489" cy="272776"/>
                <a:chOff x="606704" y="3291881"/>
                <a:chExt cx="246411" cy="282553"/>
              </a:xfrm>
            </p:grpSpPr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02B14D1D-4568-6822-5CDB-078E0680EA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6704" y="3322694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:a16="http://schemas.microsoft.com/office/drawing/2014/main" id="{6BA4746F-CB37-25F3-F0B0-64352797495A}"/>
                    </a:ext>
                  </a:extLst>
                </p:cNvPr>
                <p:cNvSpPr/>
                <p:nvPr/>
              </p:nvSpPr>
              <p:spPr>
                <a:xfrm>
                  <a:off x="622697" y="3291881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계측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BB48ED9D-F395-8AB6-96EC-F8894D9AA116}"/>
                  </a:ext>
                </a:extLst>
              </p:cNvPr>
              <p:cNvGrpSpPr/>
              <p:nvPr/>
            </p:nvGrpSpPr>
            <p:grpSpPr>
              <a:xfrm>
                <a:off x="7074314" y="3812727"/>
                <a:ext cx="245022" cy="272776"/>
                <a:chOff x="603099" y="3734151"/>
                <a:chExt cx="250016" cy="282553"/>
              </a:xfrm>
            </p:grpSpPr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291D1FCD-97B2-4503-CD08-0DEBC15356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3099" y="3767428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46" name="직사각형 45">
                  <a:extLst>
                    <a:ext uri="{FF2B5EF4-FFF2-40B4-BE49-F238E27FC236}">
                      <a16:creationId xmlns:a16="http://schemas.microsoft.com/office/drawing/2014/main" id="{6B87C398-877A-DF04-5294-7A975F61BC3E}"/>
                    </a:ext>
                  </a:extLst>
                </p:cNvPr>
                <p:cNvSpPr/>
                <p:nvPr/>
              </p:nvSpPr>
              <p:spPr>
                <a:xfrm>
                  <a:off x="622697" y="3734151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설비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BFB38272-A827-FF61-2A90-68F6DA27A376}"/>
                  </a:ext>
                </a:extLst>
              </p:cNvPr>
              <p:cNvSpPr/>
              <p:nvPr/>
            </p:nvSpPr>
            <p:spPr>
              <a:xfrm>
                <a:off x="9199045" y="2958416"/>
                <a:ext cx="701892" cy="384225"/>
              </a:xfrm>
              <a:prstGeom prst="roundRect">
                <a:avLst/>
              </a:prstGeom>
              <a:solidFill>
                <a:srgbClr val="EAFFFE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OCAP</a:t>
                </a:r>
              </a:p>
            </p:txBody>
          </p:sp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996F7469-7198-8CA2-FA4C-8BEDD56DC346}"/>
                  </a:ext>
                </a:extLst>
              </p:cNvPr>
              <p:cNvSpPr/>
              <p:nvPr/>
            </p:nvSpPr>
            <p:spPr>
              <a:xfrm>
                <a:off x="9199045" y="3711083"/>
                <a:ext cx="701892" cy="384225"/>
              </a:xfrm>
              <a:prstGeom prst="roundRect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MES</a:t>
                </a:r>
              </a:p>
            </p:txBody>
          </p:sp>
          <p:sp>
            <p:nvSpPr>
              <p:cNvPr id="95" name="직사각형 94">
                <a:extLst>
                  <a:ext uri="{FF2B5EF4-FFF2-40B4-BE49-F238E27FC236}">
                    <a16:creationId xmlns:a16="http://schemas.microsoft.com/office/drawing/2014/main" id="{12B7B167-7D75-3ECD-FD1E-15503D03E753}"/>
                  </a:ext>
                </a:extLst>
              </p:cNvPr>
              <p:cNvSpPr/>
              <p:nvPr/>
            </p:nvSpPr>
            <p:spPr>
              <a:xfrm>
                <a:off x="9986044" y="3005674"/>
                <a:ext cx="963782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이상 접수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조치 절차 가이드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조치 실행 연계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91C4EA56-5763-096A-FCF8-5976B77322E0}"/>
              </a:ext>
            </a:extLst>
          </p:cNvPr>
          <p:cNvGrpSpPr/>
          <p:nvPr/>
        </p:nvGrpSpPr>
        <p:grpSpPr>
          <a:xfrm>
            <a:off x="4948219" y="8009154"/>
            <a:ext cx="1490681" cy="1159574"/>
            <a:chOff x="5005291" y="7917179"/>
            <a:chExt cx="2141928" cy="787553"/>
          </a:xfrm>
        </p:grpSpPr>
        <p:sp>
          <p:nvSpPr>
            <p:cNvPr id="15" name="말풍선: 모서리가 둥근 사각형 14">
              <a:extLst>
                <a:ext uri="{FF2B5EF4-FFF2-40B4-BE49-F238E27FC236}">
                  <a16:creationId xmlns:a16="http://schemas.microsoft.com/office/drawing/2014/main" id="{8630B941-39E8-91FF-5391-6B34166CFBD0}"/>
                </a:ext>
              </a:extLst>
            </p:cNvPr>
            <p:cNvSpPr/>
            <p:nvPr/>
          </p:nvSpPr>
          <p:spPr>
            <a:xfrm>
              <a:off x="5153635" y="7917179"/>
              <a:ext cx="1890111" cy="787553"/>
            </a:xfrm>
            <a:prstGeom prst="wedgeRoundRectCallout">
              <a:avLst>
                <a:gd name="adj1" fmla="val 1672"/>
                <a:gd name="adj2" fmla="val 63593"/>
                <a:gd name="adj3" fmla="val 16667"/>
              </a:avLst>
            </a:prstGeom>
            <a:solidFill>
              <a:schemeClr val="bg1">
                <a:alpha val="23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텍스트 개체 틀 19">
              <a:extLst>
                <a:ext uri="{FF2B5EF4-FFF2-40B4-BE49-F238E27FC236}">
                  <a16:creationId xmlns:a16="http://schemas.microsoft.com/office/drawing/2014/main" id="{4BC2A142-B3F5-3F16-664B-9295F76C9F5C}"/>
                </a:ext>
              </a:extLst>
            </p:cNvPr>
            <p:cNvSpPr txBox="1">
              <a:spLocks/>
            </p:cNvSpPr>
            <p:nvPr/>
          </p:nvSpPr>
          <p:spPr>
            <a:xfrm>
              <a:off x="5005291" y="8100430"/>
              <a:ext cx="2141928" cy="468177"/>
            </a:xfrm>
            <a:prstGeom prst="rect">
              <a:avLst/>
            </a:prstGeom>
          </p:spPr>
          <p:txBody>
            <a:bodyPr anchor="ctr"/>
            <a:lstStyle>
              <a:lvl1pPr marL="0" marR="0" indent="0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None/>
                <a:tabLst/>
                <a:defRPr sz="760" b="0" i="0" u="none" strike="noStrike" cap="none" spc="-42" baseline="0">
                  <a:solidFill>
                    <a:schemeClr val="bg1"/>
                  </a:solidFill>
                  <a:uFillTx/>
                  <a:latin typeface="Pretendard Medium" panose="02000503000000020004" pitchFamily="2" charset="-127"/>
                  <a:ea typeface="Pretendard Medium" panose="02000503000000020004" pitchFamily="2" charset="-127"/>
                  <a:cs typeface="Pretendard Medium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algn="ctr">
                <a:spcBef>
                  <a:spcPts val="400"/>
                </a:spcBef>
                <a:defRPr/>
              </a:pPr>
              <a:r>
                <a:rPr lang="en-US" altLang="ko-KR" sz="900" i="1" kern="0"/>
                <a:t>“FDC</a:t>
              </a:r>
              <a:r>
                <a:rPr lang="ko-KR" altLang="en-US" sz="900" i="1" kern="0"/>
                <a:t>의 실시간 이상 감지 덕분에 공장 멈춤이 사라졌고</a:t>
              </a:r>
              <a:r>
                <a:rPr lang="en-US" altLang="ko-KR" sz="900" i="1" kern="0"/>
                <a:t>, </a:t>
              </a:r>
              <a:r>
                <a:rPr lang="ko-KR" altLang="en-US" sz="900" i="1" kern="0"/>
                <a:t>고질적인 품질 불량과 납기 지연 이슈까지 해결되었습니다</a:t>
              </a:r>
              <a:r>
                <a:rPr lang="en-US" altLang="ko-KR" sz="900" i="1" kern="0"/>
                <a:t>. “</a:t>
              </a:r>
              <a:br>
                <a:rPr lang="en-US" altLang="ko-KR" sz="900" i="1" kern="0"/>
              </a:br>
              <a:r>
                <a:rPr lang="en-US" altLang="ko-KR" sz="900" i="1" kern="0"/>
                <a:t>[LGD </a:t>
              </a:r>
              <a:r>
                <a:rPr lang="ko-KR" altLang="en-US" sz="900" i="1" kern="0"/>
                <a:t>생산운영총괄</a:t>
              </a:r>
              <a:r>
                <a:rPr lang="en-US" altLang="ko-KR" sz="900" i="1" kern="0"/>
                <a:t>]</a:t>
              </a:r>
            </a:p>
          </p:txBody>
        </p:sp>
      </p:grpSp>
      <p:sp>
        <p:nvSpPr>
          <p:cNvPr id="53" name="텍스트 개체 틀 7">
            <a:extLst>
              <a:ext uri="{FF2B5EF4-FFF2-40B4-BE49-F238E27FC236}">
                <a16:creationId xmlns:a16="http://schemas.microsoft.com/office/drawing/2014/main" id="{B59A8C9C-669D-2871-ECAE-88062E148938}"/>
              </a:ext>
            </a:extLst>
          </p:cNvPr>
          <p:cNvSpPr txBox="1">
            <a:spLocks/>
          </p:cNvSpPr>
          <p:nvPr/>
        </p:nvSpPr>
        <p:spPr>
          <a:xfrm>
            <a:off x="423679" y="8710048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56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20666271-7D3C-C56A-25F8-55DAA1CBC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769092" y="8782127"/>
            <a:ext cx="1175925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5D20DA10-CF08-1BFC-01DF-589C1681B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484" y="8579412"/>
            <a:ext cx="74249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LG디스플레이 - 나무위키">
            <a:extLst>
              <a:ext uri="{FF2B5EF4-FFF2-40B4-BE49-F238E27FC236}">
                <a16:creationId xmlns:a16="http://schemas.microsoft.com/office/drawing/2014/main" id="{8976D67B-8F18-D715-4E2F-C89541C20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596" y="8573611"/>
            <a:ext cx="100231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4" descr="LG화학 - 나무위키">
            <a:extLst>
              <a:ext uri="{FF2B5EF4-FFF2-40B4-BE49-F238E27FC236}">
                <a16:creationId xmlns:a16="http://schemas.microsoft.com/office/drawing/2014/main" id="{B38538EB-1C96-4AAE-16D7-008D614B8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70" y="9013911"/>
            <a:ext cx="678061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D4DB903C-38A8-C0BE-1FE7-B60605B47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96" y="8794611"/>
            <a:ext cx="67034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E127D711-D424-EAAC-A20E-F79732EB6FA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6541" t="1" r="2894" b="7234"/>
          <a:stretch>
            <a:fillRect/>
          </a:stretch>
        </p:blipFill>
        <p:spPr>
          <a:xfrm>
            <a:off x="2911793" y="9014405"/>
            <a:ext cx="682129" cy="17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0598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580</Words>
  <Application>Microsoft Office PowerPoint</Application>
  <PresentationFormat>A4 용지(210x297mm)</PresentationFormat>
  <Paragraphs>91</Paragraphs>
  <Slides>2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Arial Narrow</vt:lpstr>
      <vt:lpstr>LG스마트체2.0 Regular</vt:lpstr>
      <vt:lpstr>Pretendard SemiBold</vt:lpstr>
      <vt:lpstr>Pretendard Medium</vt:lpstr>
      <vt:lpstr>Pretendard ExtraBold</vt:lpstr>
      <vt:lpstr>LG스마트체 Regular</vt:lpstr>
      <vt:lpstr>LG스마트체2.0 SemiBold</vt:lpstr>
      <vt:lpstr>Pretendard</vt:lpstr>
      <vt:lpstr>Wingdings</vt:lpstr>
      <vt:lpstr>Arial</vt:lpstr>
      <vt:lpstr>LG스마트체2.0 Bold</vt:lpstr>
      <vt:lpstr>맑은 고딕</vt:lpstr>
      <vt:lpstr>2_내부용 템플릿</vt:lpstr>
      <vt:lpstr>3_외부용 템플릿</vt:lpstr>
      <vt:lpstr>think-cell 슬라이드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