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09" r:id="rId6"/>
    <p:sldId id="2147480910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>
            <p14:sldId id="2147480909"/>
            <p14:sldId id="2147480910"/>
          </p14:sldIdLst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동영상 위치 </a:t>
            </a:r>
            <a:r>
              <a:rPr lang="en-US" altLang="ko-KR"/>
              <a:t>: </a:t>
            </a:r>
            <a:r>
              <a:rPr lang="ko-KR" altLang="en-US"/>
              <a:t>어디에서 사용하나요</a:t>
            </a:r>
            <a:r>
              <a:rPr lang="en-US" altLang="ko-KR"/>
              <a:t>? </a:t>
            </a:r>
            <a:r>
              <a:rPr lang="ko-KR" altLang="en-US"/>
              <a:t>뒤에 삽입  </a:t>
            </a:r>
            <a:r>
              <a:rPr lang="en-US" altLang="ko-KR"/>
              <a:t>- </a:t>
            </a:r>
            <a:r>
              <a:rPr lang="ko-KR" altLang="en-US"/>
              <a:t>파일명 </a:t>
            </a:r>
            <a:r>
              <a:rPr lang="en-US" altLang="ko-KR"/>
              <a:t>: MES.mp4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93758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72B8C-FA98-9E43-BF89-416BB3D83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456FC8-337B-6D85-99A1-EDA8C4672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 err="1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</a:t>
            </a:r>
            <a:r>
              <a:rPr lang="en-US" altLang="ko-KR" sz="2800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MES</a:t>
            </a:r>
            <a:endParaRPr lang="ko-KR" altLang="en-US" sz="2800"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B58F968-000F-E3BA-15EA-22599B99BD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데이터 기반 생산 운영을 위한 통합 </a:t>
            </a: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MES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솔루션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8E2A3CE-A58E-9952-1B54-EF7ED11DCE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5717" y="3860325"/>
            <a:ext cx="2952671" cy="2442984"/>
          </a:xfrm>
        </p:spPr>
        <p:txBody>
          <a:bodyPr/>
          <a:lstStyle/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lang="ko-KR" altLang="en-US" sz="1100"/>
              <a:t>많은 제조 현장에서 흩어진 데이터와 낮은 운영 가시성으로 불필요한 시간과 자원이 낭비되고 있습니다</a:t>
            </a:r>
            <a:r>
              <a:rPr lang="en-US" altLang="ko-KR" sz="1100"/>
              <a:t>.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lang="ko-KR" altLang="en-US" sz="1100" b="0" i="0" u="none" strike="noStrike" cap="none" spc="0" baseline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데이터 수기 관리를 위한 </a:t>
            </a:r>
            <a:r>
              <a:rPr lang="ko-KR" altLang="en-US" sz="1100" b="1" i="0" u="none" strike="noStrike" cap="none" spc="0" baseline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비효율적 업무</a:t>
            </a:r>
            <a:endParaRPr lang="en-US" altLang="ko-KR" sz="1100" b="1" i="0" u="none" strike="noStrike" cap="none" spc="0" baseline="0">
              <a:solidFill>
                <a:schemeClr val="tx1"/>
              </a:solidFill>
              <a:uFillTx/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lang="ko-KR" altLang="en-US" sz="1100" b="0" i="0" u="none" strike="noStrike" cap="none" spc="0" baseline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원자재부터 최종 제품까지의 개별 시리얼 단위 </a:t>
            </a:r>
            <a:r>
              <a:rPr lang="ko-KR" altLang="en-US" sz="1100" b="1" i="0" u="none" strike="noStrike" cap="none" spc="0" baseline="0">
                <a:solidFill>
                  <a:schemeClr val="tx1"/>
                </a:solidFill>
                <a:uFillTx/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추적성 부족</a:t>
            </a:r>
            <a:endParaRPr lang="en-US" altLang="ko-KR" sz="1100" b="1" i="0" u="none" strike="noStrike" cap="none" spc="0" baseline="0">
              <a:solidFill>
                <a:schemeClr val="tx1"/>
              </a:solidFill>
              <a:uFillTx/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ERP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와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생산 현장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,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생산계획과 실행 간의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데이터 불일치</a:t>
            </a:r>
            <a:endParaRPr lang="en-US" altLang="ko-KR" sz="1100" b="1" i="0" u="none" strike="noStrike" cap="none" spc="0" baseline="0">
              <a:solidFill>
                <a:schemeClr val="tx1"/>
              </a:solidFill>
              <a:uFillTx/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공정 변경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재고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병목에 대한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실시간 가시성 부족</a:t>
            </a:r>
            <a:endParaRPr lang="en-US" altLang="ko-KR" sz="1100" b="1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Factova MES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는 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ERP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와 설비를 연결하여 생산 현장의 데이터를 통합하여 효율적이고 신뢰할 수 있는 생산 운영의 기반을 제공합니다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altLang="ko-KR" sz="1050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311B888-70B2-2720-BD4F-A6171F685D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5716" y="3590233"/>
            <a:ext cx="2952671" cy="542239"/>
          </a:xfrm>
        </p:spPr>
        <p:txBody>
          <a:bodyPr/>
          <a:lstStyle/>
          <a:p>
            <a:r>
              <a:rPr lang="ko-KR" altLang="en-US" sz="1400"/>
              <a:t>왜 필요한가요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61680EC-7FAD-FD8A-9F6E-B0479557D59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39272" y="3615750"/>
            <a:ext cx="2952671" cy="542239"/>
          </a:xfrm>
        </p:spPr>
        <p:txBody>
          <a:bodyPr/>
          <a:lstStyle/>
          <a:p>
            <a:r>
              <a:rPr lang="ko-KR" altLang="en-US" sz="1400"/>
              <a:t>어디에서 사용하나요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ABE0A7F-C901-E1AC-12C1-2A1EBCC63C2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7903707" y="-933695"/>
            <a:ext cx="166176" cy="138477"/>
          </a:xfrm>
        </p:spPr>
        <p:txBody>
          <a:bodyPr/>
          <a:lstStyle/>
          <a:p>
            <a:fld id="{86CB4B4D-7CA3-9044-876B-883B54F8677D}" type="slidenum">
              <a:rPr lang="en-US" altLang="ko-Kore-KR" smtClean="0"/>
              <a:pPr/>
              <a:t>0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D120748C-FE77-3436-B955-9ECA5D940DA8}"/>
              </a:ext>
            </a:extLst>
          </p:cNvPr>
          <p:cNvSpPr txBox="1">
            <a:spLocks/>
          </p:cNvSpPr>
          <p:nvPr/>
        </p:nvSpPr>
        <p:spPr>
          <a:xfrm>
            <a:off x="350838" y="6528455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신속한 초기 셋업</a:t>
            </a:r>
            <a:r>
              <a:rPr kumimoji="1" lang="en-US" altLang="ko-KR" sz="1100" b="1"/>
              <a:t>: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제조 산업의 경험과 노하우가 반영된 산업 및 공정 유형별 </a:t>
            </a:r>
            <a:r>
              <a:rPr kumimoji="1" lang="en-US" altLang="ko-KR" sz="1100"/>
              <a:t>SOP </a:t>
            </a:r>
            <a:r>
              <a:rPr kumimoji="1" lang="ko-KR" altLang="en-US" sz="1100"/>
              <a:t>템플릿과</a:t>
            </a:r>
            <a:r>
              <a:rPr kumimoji="1" lang="en-US" altLang="ko-KR" sz="1100"/>
              <a:t> Setup Wizard</a:t>
            </a:r>
            <a:r>
              <a:rPr kumimoji="1" lang="ko-KR" altLang="en-US" sz="1100"/>
              <a:t>를 제공하여 빠르고 간단한 시스템 도입을 지원합니다</a:t>
            </a:r>
            <a:r>
              <a:rPr kumimoji="1" lang="en-US" altLang="ko-KR" sz="1100"/>
              <a:t>.</a:t>
            </a:r>
            <a:r>
              <a:rPr kumimoji="1" lang="ko-KR" altLang="en-US" sz="1100"/>
              <a:t> </a:t>
            </a:r>
            <a:endParaRPr kumimoji="1" lang="en-US" altLang="ko-KR" sz="1100"/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유연한 현장 적용</a:t>
            </a:r>
            <a:r>
              <a:rPr kumimoji="1" lang="en-US" altLang="ko-KR" sz="1100" b="1"/>
              <a:t>: 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체계적인 기준정보 관리 체계와 설비 데이터 수집 솔루션</a:t>
            </a:r>
            <a:r>
              <a:rPr kumimoji="1" lang="en-US" altLang="ko-KR" sz="1100"/>
              <a:t>(Factova Control)</a:t>
            </a:r>
            <a:r>
              <a:rPr kumimoji="1" lang="ko-KR" altLang="en-US" sz="1100"/>
              <a:t>을 기반으로 별도의 설비 교체 없이 기존 환경에 유연하게 적용 가능합니다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기능 도입</a:t>
            </a:r>
            <a:r>
              <a:rPr kumimoji="1" lang="en-US" altLang="ko-KR" sz="1100" b="1"/>
              <a:t>/</a:t>
            </a:r>
            <a:r>
              <a:rPr kumimoji="1" lang="ko-KR" altLang="en-US" sz="1100" b="1"/>
              <a:t>변경</a:t>
            </a:r>
            <a:r>
              <a:rPr kumimoji="1" lang="en-US" altLang="ko-KR" sz="1100" b="1"/>
              <a:t>/</a:t>
            </a:r>
            <a:r>
              <a:rPr kumimoji="1" lang="ko-KR" altLang="en-US" sz="1100" b="1"/>
              <a:t>확장의 편의성</a:t>
            </a:r>
            <a:r>
              <a:rPr kumimoji="1" lang="en-US" altLang="ko-KR" sz="1100" b="1"/>
              <a:t>: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/>
              <a:t>모듈 기반 설계로</a:t>
            </a:r>
            <a:r>
              <a:rPr kumimoji="1" lang="en-US" altLang="ko-KR" sz="1100"/>
              <a:t>, </a:t>
            </a:r>
            <a:r>
              <a:rPr kumimoji="1" lang="ko-KR" altLang="en-US" sz="1100"/>
              <a:t>핵심 기능을 우선 도입하고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필요에 따라 확장 기능을 선택적으로 적용할 수 있습니다</a:t>
            </a:r>
            <a:r>
              <a:rPr kumimoji="1" lang="en-US" altLang="ko-KR" sz="1100"/>
              <a:t>.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endParaRPr kumimoji="1" lang="en-US" altLang="ko-KR" sz="1100" b="1"/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19D5FD26-BA60-86A6-40E1-976B6C55A58D}"/>
              </a:ext>
            </a:extLst>
          </p:cNvPr>
          <p:cNvSpPr txBox="1">
            <a:spLocks/>
          </p:cNvSpPr>
          <p:nvPr/>
        </p:nvSpPr>
        <p:spPr>
          <a:xfrm>
            <a:off x="350837" y="6239936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  <a:r>
              <a:rPr lang="en-US" altLang="ko-KR" sz="1400" kern="0"/>
              <a:t>?</a:t>
            </a:r>
            <a:endParaRPr lang="ko-KR" altLang="en-US" sz="1400" kern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CE4F1BF6-8AFA-0074-8E73-5B7015E141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36958" y="3906559"/>
            <a:ext cx="2952671" cy="2350516"/>
          </a:xfrm>
        </p:spPr>
        <p:txBody>
          <a:bodyPr/>
          <a:lstStyle/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/>
              <a:t>대상 산업</a:t>
            </a:r>
            <a:r>
              <a:rPr lang="en-US" altLang="ko-KR" sz="1100" b="1"/>
              <a:t> </a:t>
            </a:r>
            <a:r>
              <a:rPr lang="en-US" altLang="ko-KR" sz="1100"/>
              <a:t>: </a:t>
            </a:r>
            <a:r>
              <a:rPr lang="ko-KR" altLang="en-US" sz="1100"/>
              <a:t>자동차 부품 제조</a:t>
            </a:r>
            <a:r>
              <a:rPr lang="en-US" altLang="ko-KR" sz="1100"/>
              <a:t>, </a:t>
            </a:r>
            <a:r>
              <a:rPr lang="ko-KR" altLang="en-US" sz="1100"/>
              <a:t>의료기기</a:t>
            </a:r>
            <a:r>
              <a:rPr lang="en-US" altLang="ko-KR" sz="1100"/>
              <a:t>, F&amp;B</a:t>
            </a:r>
            <a:r>
              <a:rPr lang="ko-KR" altLang="en-US" sz="1100"/>
              <a:t> 등 </a:t>
            </a:r>
            <a:endParaRPr lang="en-US" altLang="ko-KR" sz="1100"/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1200"/>
              <a:t>잦은 공정 변경이 발생하거나</a:t>
            </a:r>
            <a:r>
              <a:rPr lang="en-US" altLang="ko-KR" sz="1100" kern="1200"/>
              <a:t>,</a:t>
            </a:r>
            <a:endParaRPr lang="en-US" altLang="ko-KR" sz="1100"/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/>
              <a:t>제품 및 공정 이력에 대한 추적성 요구가 높거나</a:t>
            </a:r>
            <a:r>
              <a:rPr lang="en-US" altLang="ko-KR" sz="1100"/>
              <a:t>,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/>
              <a:t>실시간 생산 관리 및 품질 대응이 중요한</a:t>
            </a:r>
            <a:endParaRPr lang="en-US" altLang="ko-KR" sz="1100"/>
          </a:p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/>
              <a:t>모든 제조 산업</a:t>
            </a:r>
            <a:endParaRPr lang="en-US" altLang="ko-KR" sz="1100"/>
          </a:p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/>
              <a:t>대상 고객</a:t>
            </a:r>
            <a:r>
              <a:rPr lang="ko-KR" altLang="en-US" sz="1100"/>
              <a:t> </a:t>
            </a:r>
            <a:r>
              <a:rPr lang="en-US" altLang="ko-KR" sz="1100"/>
              <a:t>: 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/>
              <a:t>중견 및 중소 제조 기업 </a:t>
            </a:r>
            <a:r>
              <a:rPr lang="en-US" altLang="ko-KR" sz="1100"/>
              <a:t>(SMB)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en-US" altLang="ko-KR" sz="1100"/>
              <a:t>MES</a:t>
            </a:r>
            <a:r>
              <a:rPr lang="ko-KR" altLang="en-US" sz="1100"/>
              <a:t>를 신규 도입하거나 기존 시스템의 업그레이드</a:t>
            </a:r>
            <a:r>
              <a:rPr lang="en-US" altLang="ko-KR" sz="1100"/>
              <a:t> </a:t>
            </a:r>
            <a:r>
              <a:rPr lang="ko-KR" altLang="en-US" sz="1100"/>
              <a:t>및 전환을 고려하는 기업</a:t>
            </a:r>
          </a:p>
        </p:txBody>
      </p: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549918C7-1EC2-DD7D-0151-32E3342FA90B}"/>
              </a:ext>
            </a:extLst>
          </p:cNvPr>
          <p:cNvSpPr txBox="1">
            <a:spLocks/>
          </p:cNvSpPr>
          <p:nvPr/>
        </p:nvSpPr>
        <p:spPr>
          <a:xfrm>
            <a:off x="3536958" y="3679835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sp>
        <p:nvSpPr>
          <p:cNvPr id="16" name="텍스트 개체 틀 7">
            <a:extLst>
              <a:ext uri="{FF2B5EF4-FFF2-40B4-BE49-F238E27FC236}">
                <a16:creationId xmlns:a16="http://schemas.microsoft.com/office/drawing/2014/main" id="{C49AEBD3-48F0-3A12-54B7-00669E5C4AFD}"/>
              </a:ext>
            </a:extLst>
          </p:cNvPr>
          <p:cNvSpPr txBox="1">
            <a:spLocks/>
          </p:cNvSpPr>
          <p:nvPr/>
        </p:nvSpPr>
        <p:spPr>
          <a:xfrm>
            <a:off x="3539272" y="7131169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400" kern="0"/>
              <a:t>고객 성공 사례</a:t>
            </a:r>
          </a:p>
        </p:txBody>
      </p:sp>
      <p:sp>
        <p:nvSpPr>
          <p:cNvPr id="22" name="텍스트 개체 틀 7">
            <a:extLst>
              <a:ext uri="{FF2B5EF4-FFF2-40B4-BE49-F238E27FC236}">
                <a16:creationId xmlns:a16="http://schemas.microsoft.com/office/drawing/2014/main" id="{770AE6FD-078B-A07D-D3EB-6291881FC08B}"/>
              </a:ext>
            </a:extLst>
          </p:cNvPr>
          <p:cNvSpPr txBox="1">
            <a:spLocks/>
          </p:cNvSpPr>
          <p:nvPr/>
        </p:nvSpPr>
        <p:spPr>
          <a:xfrm>
            <a:off x="3539273" y="5931231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5" name="텍스트 개체 틀 5">
            <a:extLst>
              <a:ext uri="{FF2B5EF4-FFF2-40B4-BE49-F238E27FC236}">
                <a16:creationId xmlns:a16="http://schemas.microsoft.com/office/drawing/2014/main" id="{6D34CE53-FFD3-4D67-B2FF-D96B19F9B2A0}"/>
              </a:ext>
            </a:extLst>
          </p:cNvPr>
          <p:cNvSpPr txBox="1">
            <a:spLocks/>
          </p:cNvSpPr>
          <p:nvPr/>
        </p:nvSpPr>
        <p:spPr>
          <a:xfrm>
            <a:off x="3536958" y="7440969"/>
            <a:ext cx="2952671" cy="1482051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kumimoji="1" lang="ko-KR" altLang="en-US" sz="675" b="0" i="0" u="none" strike="noStrike" cap="none" spc="-25" baseline="0" dirty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en-US" altLang="ko-KR" sz="1100" b="1" kern="0"/>
              <a:t>MES</a:t>
            </a:r>
            <a:r>
              <a:rPr lang="ko-KR" altLang="en-US" sz="1100" b="1" kern="0"/>
              <a:t>에 대한 </a:t>
            </a:r>
            <a:r>
              <a:rPr lang="en-US" altLang="ko-KR" sz="1100" b="1" kern="0"/>
              <a:t>DN</a:t>
            </a:r>
            <a:r>
              <a:rPr lang="ko-KR" altLang="en-US" sz="1100" b="1" kern="0" err="1"/>
              <a:t>솔루션즈의</a:t>
            </a:r>
            <a:r>
              <a:rPr lang="ko-KR" altLang="en-US" sz="1100" b="1" kern="0"/>
              <a:t> 디지털 여정 구현</a:t>
            </a:r>
            <a:endParaRPr lang="ko-KR" altLang="en-US" sz="1100" kern="0"/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1200"/>
              <a:t>회사 </a:t>
            </a:r>
            <a:r>
              <a:rPr lang="en-US" altLang="ko-KR" sz="1100" kern="1200"/>
              <a:t>: DN</a:t>
            </a:r>
            <a:r>
              <a:rPr lang="ko-KR" altLang="en-US" sz="1100" kern="1200" err="1"/>
              <a:t>솔루션즈</a:t>
            </a:r>
            <a:endParaRPr lang="ko-KR" altLang="en-US" sz="1100" kern="0"/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0"/>
              <a:t>업종 </a:t>
            </a:r>
            <a:r>
              <a:rPr lang="en-US" altLang="ko-KR" sz="1100" kern="0"/>
              <a:t>: </a:t>
            </a:r>
            <a:r>
              <a:rPr lang="ko-KR" altLang="en-US" sz="1100" kern="0"/>
              <a:t>기계</a:t>
            </a:r>
            <a:r>
              <a:rPr lang="en-US" altLang="ko-KR" sz="1100" kern="0"/>
              <a:t>/</a:t>
            </a:r>
            <a:r>
              <a:rPr lang="ko-KR" altLang="en-US" sz="1100" kern="0"/>
              <a:t>장비 제조 및 공작기계 제조업</a:t>
            </a:r>
            <a:endParaRPr lang="en-US" altLang="ko-KR" sz="1100" kern="0"/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0"/>
              <a:t>위치 </a:t>
            </a:r>
            <a:r>
              <a:rPr lang="en-US" altLang="ko-KR" sz="1100" kern="0"/>
              <a:t>: </a:t>
            </a:r>
            <a:r>
              <a:rPr lang="ko-KR" altLang="en-US" sz="1100" kern="0"/>
              <a:t>경남 창원</a:t>
            </a:r>
            <a:r>
              <a:rPr lang="en-US" altLang="ko-KR" sz="1100" kern="0"/>
              <a:t>, </a:t>
            </a:r>
            <a:r>
              <a:rPr lang="ko-KR" altLang="en-US" sz="1100" kern="0"/>
              <a:t>중국 </a:t>
            </a:r>
            <a:r>
              <a:rPr lang="ko-KR" altLang="en-US" sz="1100" kern="0" err="1"/>
              <a:t>옌타이</a:t>
            </a:r>
            <a:r>
              <a:rPr lang="en-US" altLang="ko-KR" sz="1100" kern="0"/>
              <a:t>, </a:t>
            </a:r>
            <a:r>
              <a:rPr lang="ko-KR" altLang="en-US" sz="1100" kern="0"/>
              <a:t>인도 </a:t>
            </a:r>
            <a:r>
              <a:rPr lang="ko-KR" altLang="en-US" sz="1100" kern="0" err="1"/>
              <a:t>벵갈루루</a:t>
            </a:r>
            <a:endParaRPr lang="en-US" altLang="ko-KR" sz="1100" kern="0"/>
          </a:p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 kern="0"/>
              <a:t>적용 영역</a:t>
            </a:r>
            <a:r>
              <a:rPr lang="ko-KR" altLang="en-US" sz="1100" kern="0"/>
              <a:t> </a:t>
            </a:r>
            <a:r>
              <a:rPr lang="en-US" altLang="ko-KR" sz="1100" kern="0"/>
              <a:t>: 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0"/>
              <a:t>생산 준비</a:t>
            </a:r>
            <a:r>
              <a:rPr lang="en-US" altLang="ko-KR" sz="1100" kern="0"/>
              <a:t>-</a:t>
            </a:r>
            <a:r>
              <a:rPr lang="ko-KR" altLang="en-US" sz="1100" kern="0"/>
              <a:t>실행</a:t>
            </a:r>
            <a:r>
              <a:rPr lang="en-US" altLang="ko-KR" sz="1100" kern="0"/>
              <a:t>-</a:t>
            </a:r>
            <a:r>
              <a:rPr lang="ko-KR" altLang="en-US" sz="1100" kern="0"/>
              <a:t>품질</a:t>
            </a:r>
            <a:r>
              <a:rPr lang="en-US" altLang="ko-KR" sz="1100" kern="0"/>
              <a:t>-</a:t>
            </a:r>
            <a:r>
              <a:rPr lang="ko-KR" altLang="en-US" sz="1100" kern="0"/>
              <a:t>출하까지 전 제조실행 흐름을 디지털로 관리</a:t>
            </a:r>
            <a:endParaRPr lang="en-US" altLang="ko-KR" sz="1100" kern="0"/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1B106AAC-EF13-69FC-A673-07F5F77DC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864" y="6716713"/>
            <a:ext cx="950522" cy="180000"/>
          </a:xfrm>
          <a:prstGeom prst="rect">
            <a:avLst/>
          </a:prstGeom>
        </p:spPr>
      </p:pic>
      <p:pic>
        <p:nvPicPr>
          <p:cNvPr id="65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90D65211-30A5-7F90-4CE6-7967A2C5E5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3832842" y="6489777"/>
            <a:ext cx="1175925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0F234347-3BB5-50DF-AF05-1F10ACC1E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484" y="6287062"/>
            <a:ext cx="74249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0" descr="LG디스플레이 - 나무위키">
            <a:extLst>
              <a:ext uri="{FF2B5EF4-FFF2-40B4-BE49-F238E27FC236}">
                <a16:creationId xmlns:a16="http://schemas.microsoft.com/office/drawing/2014/main" id="{6D7EC298-6CD8-A63D-ADC9-5551357BC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346" y="6281261"/>
            <a:ext cx="100231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4" descr="LG화학 - 나무위키">
            <a:extLst>
              <a:ext uri="{FF2B5EF4-FFF2-40B4-BE49-F238E27FC236}">
                <a16:creationId xmlns:a16="http://schemas.microsoft.com/office/drawing/2014/main" id="{83E8C096-5972-C156-2744-8FCCEAC58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720" y="6721561"/>
            <a:ext cx="678061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1B8923E5-C8C6-BF71-FA51-D75E13098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296" y="6502261"/>
            <a:ext cx="67034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199941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3C7E5-71CF-9405-9FCB-6FFBE2DD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텍스트 개체 틀 19">
            <a:extLst>
              <a:ext uri="{FF2B5EF4-FFF2-40B4-BE49-F238E27FC236}">
                <a16:creationId xmlns:a16="http://schemas.microsoft.com/office/drawing/2014/main" id="{F9EF7E04-1D5B-9986-0059-928D0AA7E54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35216" y="2716964"/>
            <a:ext cx="1516758" cy="525090"/>
          </a:xfrm>
        </p:spPr>
        <p:txBody>
          <a:bodyPr/>
          <a:lstStyle/>
          <a:p>
            <a:r>
              <a:rPr lang="ko-KR" altLang="en-US" sz="900"/>
              <a:t>현장 작업 생산성</a:t>
            </a:r>
            <a:br>
              <a:rPr lang="en-US" altLang="ko-KR" sz="14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15-20% </a:t>
            </a:r>
            <a:r>
              <a:rPr lang="ko-KR" altLang="en-US" sz="900"/>
              <a:t>증가</a:t>
            </a:r>
          </a:p>
        </p:txBody>
      </p:sp>
      <p:sp>
        <p:nvSpPr>
          <p:cNvPr id="21" name="텍스트 개체 틀 20">
            <a:extLst>
              <a:ext uri="{FF2B5EF4-FFF2-40B4-BE49-F238E27FC236}">
                <a16:creationId xmlns:a16="http://schemas.microsoft.com/office/drawing/2014/main" id="{82CD4B6D-74BB-F901-0BDE-B847CBF38C9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35216" y="4465227"/>
            <a:ext cx="1516758" cy="525090"/>
          </a:xfrm>
        </p:spPr>
        <p:txBody>
          <a:bodyPr/>
          <a:lstStyle/>
          <a:p>
            <a:r>
              <a:rPr lang="ko-KR" altLang="en-US" sz="900"/>
              <a:t>데이터 수집</a:t>
            </a:r>
            <a:r>
              <a:rPr lang="en-US" altLang="ko-KR" sz="900"/>
              <a:t> </a:t>
            </a:r>
            <a:r>
              <a:rPr lang="ko-KR" altLang="en-US" sz="900"/>
              <a:t>시간</a:t>
            </a:r>
            <a:br>
              <a:rPr lang="en-US" altLang="ko-KR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50%</a:t>
            </a:r>
            <a:r>
              <a:rPr lang="ko-KR" altLang="en-US" sz="14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/>
              <a:t>절감</a:t>
            </a:r>
            <a:endParaRPr lang="ko-KR" altLang="en-US" sz="800"/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650DDB67-8F74-5693-4EE8-573D5336757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5216" y="6236646"/>
            <a:ext cx="1516758" cy="525090"/>
          </a:xfrm>
        </p:spPr>
        <p:txBody>
          <a:bodyPr/>
          <a:lstStyle/>
          <a:p>
            <a:r>
              <a:rPr lang="ko-KR" altLang="en-US" sz="900"/>
              <a:t>재고 회전율</a:t>
            </a:r>
            <a:br>
              <a:rPr lang="en-US" altLang="ko-KR" sz="900"/>
            </a:b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28%</a:t>
            </a:r>
            <a:r>
              <a:rPr lang="ko-KR" altLang="en-US" sz="1600"/>
              <a:t> </a:t>
            </a:r>
            <a:r>
              <a:rPr lang="ko-KR" altLang="en-US" sz="900"/>
              <a:t>향상</a:t>
            </a:r>
          </a:p>
        </p:txBody>
      </p:sp>
      <p:sp>
        <p:nvSpPr>
          <p:cNvPr id="36" name="텍스트 개체 틀 35">
            <a:extLst>
              <a:ext uri="{FF2B5EF4-FFF2-40B4-BE49-F238E27FC236}">
                <a16:creationId xmlns:a16="http://schemas.microsoft.com/office/drawing/2014/main" id="{20451737-6051-F53F-79C9-3AB9C0793BD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55716" y="5939542"/>
            <a:ext cx="4492043" cy="542239"/>
          </a:xfrm>
        </p:spPr>
        <p:txBody>
          <a:bodyPr/>
          <a:lstStyle/>
          <a:p>
            <a:r>
              <a:rPr lang="ko-KR" altLang="en-US" sz="1600"/>
              <a:t>정성적 기대효과</a:t>
            </a:r>
          </a:p>
        </p:txBody>
      </p:sp>
      <p:sp>
        <p:nvSpPr>
          <p:cNvPr id="23" name="텍스트 개체 틀 19">
            <a:extLst>
              <a:ext uri="{FF2B5EF4-FFF2-40B4-BE49-F238E27FC236}">
                <a16:creationId xmlns:a16="http://schemas.microsoft.com/office/drawing/2014/main" id="{03028EA2-1197-073C-6D58-EDA389B42CB1}"/>
              </a:ext>
            </a:extLst>
          </p:cNvPr>
          <p:cNvSpPr txBox="1">
            <a:spLocks/>
          </p:cNvSpPr>
          <p:nvPr/>
        </p:nvSpPr>
        <p:spPr>
          <a:xfrm>
            <a:off x="5029919" y="3212936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/>
              <a:t>Scrap </a:t>
            </a:r>
            <a:r>
              <a:rPr lang="ko-KR" altLang="en-US" sz="900" kern="0"/>
              <a:t>비율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70% </a:t>
            </a:r>
            <a:r>
              <a:rPr lang="ko-KR" altLang="en-US" sz="900" kern="0"/>
              <a:t>감소</a:t>
            </a:r>
            <a:endParaRPr lang="en-US" altLang="ko-KR" sz="900" kern="0"/>
          </a:p>
        </p:txBody>
      </p:sp>
      <p:sp>
        <p:nvSpPr>
          <p:cNvPr id="24" name="텍스트 개체 틀 19">
            <a:extLst>
              <a:ext uri="{FF2B5EF4-FFF2-40B4-BE49-F238E27FC236}">
                <a16:creationId xmlns:a16="http://schemas.microsoft.com/office/drawing/2014/main" id="{9AF8F338-CEE0-3A41-4107-CD2EC76DBB7B}"/>
              </a:ext>
            </a:extLst>
          </p:cNvPr>
          <p:cNvSpPr txBox="1">
            <a:spLocks/>
          </p:cNvSpPr>
          <p:nvPr/>
        </p:nvSpPr>
        <p:spPr>
          <a:xfrm>
            <a:off x="5029919" y="2306473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/>
              <a:t>자동차 부품 공급업체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텍스트 개체 틀 20">
            <a:extLst>
              <a:ext uri="{FF2B5EF4-FFF2-40B4-BE49-F238E27FC236}">
                <a16:creationId xmlns:a16="http://schemas.microsoft.com/office/drawing/2014/main" id="{F5E14145-4BC7-56CD-0255-AAB943A2DB7E}"/>
              </a:ext>
            </a:extLst>
          </p:cNvPr>
          <p:cNvSpPr txBox="1">
            <a:spLocks/>
          </p:cNvSpPr>
          <p:nvPr/>
        </p:nvSpPr>
        <p:spPr>
          <a:xfrm>
            <a:off x="5029919" y="4998000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800" kern="0"/>
              <a:t>규제 준수를 위한 운영 비용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50%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800" kern="0"/>
              <a:t>절감</a:t>
            </a:r>
          </a:p>
        </p:txBody>
      </p:sp>
      <p:sp>
        <p:nvSpPr>
          <p:cNvPr id="27" name="텍스트 개체 틀 19">
            <a:extLst>
              <a:ext uri="{FF2B5EF4-FFF2-40B4-BE49-F238E27FC236}">
                <a16:creationId xmlns:a16="http://schemas.microsoft.com/office/drawing/2014/main" id="{F6C22B91-DE75-92C8-A415-2FA84E9831AB}"/>
              </a:ext>
            </a:extLst>
          </p:cNvPr>
          <p:cNvSpPr txBox="1">
            <a:spLocks/>
          </p:cNvSpPr>
          <p:nvPr/>
        </p:nvSpPr>
        <p:spPr>
          <a:xfrm>
            <a:off x="5029919" y="4061007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/>
              <a:t>의료기기 업체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8" name="텍스트 개체 틀 20">
            <a:extLst>
              <a:ext uri="{FF2B5EF4-FFF2-40B4-BE49-F238E27FC236}">
                <a16:creationId xmlns:a16="http://schemas.microsoft.com/office/drawing/2014/main" id="{69550488-BA95-47E0-DEFB-7F51BDC8D4CF}"/>
              </a:ext>
            </a:extLst>
          </p:cNvPr>
          <p:cNvSpPr txBox="1">
            <a:spLocks/>
          </p:cNvSpPr>
          <p:nvPr/>
        </p:nvSpPr>
        <p:spPr>
          <a:xfrm>
            <a:off x="5029919" y="672403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/>
              <a:t>설비 다운타임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10-30%</a:t>
            </a:r>
            <a:r>
              <a:rPr lang="ko-KR" altLang="en-US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감소</a:t>
            </a:r>
          </a:p>
        </p:txBody>
      </p:sp>
      <p:sp>
        <p:nvSpPr>
          <p:cNvPr id="29" name="텍스트 개체 틀 19">
            <a:extLst>
              <a:ext uri="{FF2B5EF4-FFF2-40B4-BE49-F238E27FC236}">
                <a16:creationId xmlns:a16="http://schemas.microsoft.com/office/drawing/2014/main" id="{48CC835D-15BC-D7CA-54B0-ED30B6AA821F}"/>
              </a:ext>
            </a:extLst>
          </p:cNvPr>
          <p:cNvSpPr txBox="1">
            <a:spLocks/>
          </p:cNvSpPr>
          <p:nvPr/>
        </p:nvSpPr>
        <p:spPr>
          <a:xfrm>
            <a:off x="5029919" y="5837750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100" kern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F&amp;B </a:t>
            </a:r>
            <a:r>
              <a:rPr lang="ko-KR" altLang="en-US" sz="1100" kern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업체</a:t>
            </a:r>
            <a:endParaRPr lang="en-US" altLang="ko-KR" sz="1100" kern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128FE0AE-0923-439C-76DE-FF142FC260C9}"/>
              </a:ext>
            </a:extLst>
          </p:cNvPr>
          <p:cNvGrpSpPr/>
          <p:nvPr/>
        </p:nvGrpSpPr>
        <p:grpSpPr>
          <a:xfrm>
            <a:off x="942304" y="7611701"/>
            <a:ext cx="3843056" cy="810810"/>
            <a:chOff x="1132267" y="8254618"/>
            <a:chExt cx="3946055" cy="81081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530BA89-8453-8AA4-30FA-356B9CB2B44E}"/>
                </a:ext>
              </a:extLst>
            </p:cNvPr>
            <p:cNvSpPr txBox="1"/>
            <p:nvPr/>
          </p:nvSpPr>
          <p:spPr>
            <a:xfrm>
              <a:off x="1132267" y="8254618"/>
              <a:ext cx="2184825" cy="299611"/>
            </a:xfrm>
            <a:prstGeom prst="rect">
              <a:avLst/>
            </a:prstGeom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algn="l" defTabSz="547687">
                <a:lnSpc>
                  <a:spcPct val="140000"/>
                </a:lnSpc>
                <a:spcBef>
                  <a:spcPts val="600"/>
                </a:spcBef>
              </a:pPr>
              <a:r>
                <a:rPr lang="ko-KR" altLang="en-US" sz="1200" b="0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Inter Display Regular"/>
                </a:rPr>
                <a:t>추적성 강화 및 규제 대응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178DAFD-BE36-9054-A76B-441620F7002D}"/>
                </a:ext>
              </a:extLst>
            </p:cNvPr>
            <p:cNvSpPr txBox="1"/>
            <p:nvPr/>
          </p:nvSpPr>
          <p:spPr>
            <a:xfrm>
              <a:off x="1132267" y="8489203"/>
              <a:ext cx="3946055" cy="576225"/>
            </a:xfrm>
            <a:prstGeom prst="rect">
              <a:avLst/>
            </a:prstGeom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defTabSz="547687">
                <a:spcBef>
                  <a:spcPts val="600"/>
                </a:spcBef>
              </a:pPr>
              <a:r>
                <a:rPr lang="ko-KR" altLang="en-US" sz="1100"/>
                <a:t>체계적인 제품 및 공정 이력 관리와</a:t>
              </a:r>
              <a:r>
                <a:rPr lang="en-US" altLang="ko-KR" sz="1100"/>
                <a:t> </a:t>
              </a:r>
              <a:r>
                <a:rPr lang="ko-KR" altLang="en-US" sz="1100"/>
                <a:t>전자서명</a:t>
              </a:r>
              <a:r>
                <a:rPr lang="en-US" altLang="ko-KR" sz="1100"/>
                <a:t>, </a:t>
              </a:r>
              <a:r>
                <a:rPr lang="ko-KR" altLang="en-US" sz="1100"/>
                <a:t>감사 추적 자동화를 통해 </a:t>
              </a:r>
              <a:r>
                <a:rPr lang="ko-KR" altLang="en-US" sz="11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Inter Display Regular"/>
                </a:rPr>
                <a:t>엄격한 규제 요건 준수를 지원합니다</a:t>
              </a:r>
              <a:r>
                <a:rPr lang="en-US" altLang="ko-KR" sz="11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Inter Display Regular"/>
                </a:rPr>
                <a:t>. </a:t>
              </a:r>
              <a:r>
                <a:rPr lang="ko-KR" altLang="en-US" sz="11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Inter Display Regular"/>
                </a:rPr>
                <a:t>리콜 발생 시 신속한 추적과 원인 파악으로 법적 리스크와 브랜드 손실을 줄입니다</a:t>
              </a:r>
              <a:r>
                <a:rPr lang="en-US" altLang="ko-KR" sz="11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Inter Display Regular"/>
                </a:rPr>
                <a:t>.</a:t>
              </a:r>
              <a:endParaRPr lang="ko-KR" altLang="en-US" sz="1100" b="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Inter Display Regular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10BFB6AA-3169-DAA9-D067-81A8F90FB56A}"/>
              </a:ext>
            </a:extLst>
          </p:cNvPr>
          <p:cNvGrpSpPr/>
          <p:nvPr/>
        </p:nvGrpSpPr>
        <p:grpSpPr>
          <a:xfrm>
            <a:off x="942304" y="8415612"/>
            <a:ext cx="3881155" cy="810810"/>
            <a:chOff x="1132267" y="8254618"/>
            <a:chExt cx="3985176" cy="81081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223DE2-588E-0799-D46F-E456BD31803B}"/>
                </a:ext>
              </a:extLst>
            </p:cNvPr>
            <p:cNvSpPr txBox="1"/>
            <p:nvPr/>
          </p:nvSpPr>
          <p:spPr>
            <a:xfrm>
              <a:off x="1132267" y="8254618"/>
              <a:ext cx="2184825" cy="299611"/>
            </a:xfrm>
            <a:prstGeom prst="rect">
              <a:avLst/>
            </a:prstGeom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algn="l" defTabSz="547687">
                <a:lnSpc>
                  <a:spcPct val="140000"/>
                </a:lnSpc>
                <a:spcBef>
                  <a:spcPts val="600"/>
                </a:spcBef>
              </a:pPr>
              <a:r>
                <a:rPr lang="ko-KR" altLang="en-US" sz="1200" b="0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Inter Display Regular"/>
                </a:rPr>
                <a:t>재고 가시성 확보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976A9E5-1B4F-31D1-0787-15F0EA7DA73C}"/>
                </a:ext>
              </a:extLst>
            </p:cNvPr>
            <p:cNvSpPr txBox="1"/>
            <p:nvPr/>
          </p:nvSpPr>
          <p:spPr>
            <a:xfrm>
              <a:off x="1132267" y="8489203"/>
              <a:ext cx="3985176" cy="576225"/>
            </a:xfrm>
            <a:prstGeom prst="rect">
              <a:avLst/>
            </a:prstGeom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defTabSz="547687">
                <a:spcBef>
                  <a:spcPts val="600"/>
                </a:spcBef>
              </a:pPr>
              <a:r>
                <a:rPr lang="ko-KR" altLang="en-US" sz="1100" b="0" i="0" u="none" strike="noStrike" cap="none" spc="0" baseline="0">
                  <a:solidFill>
                    <a:schemeClr val="tx1"/>
                  </a:solidFill>
                  <a:uFillTx/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현장과 시스템 간의 데이터 불일치를 해소하여 재고 정확도를 높이고</a:t>
              </a:r>
              <a:r>
                <a:rPr lang="en-US" altLang="ko-KR" sz="1100" b="0" i="0" u="none" strike="noStrike" cap="none" spc="0" baseline="0">
                  <a:solidFill>
                    <a:schemeClr val="tx1"/>
                  </a:solidFill>
                  <a:uFillTx/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, </a:t>
              </a:r>
              <a:r>
                <a:rPr lang="ko-KR" altLang="en-US" sz="1100" b="0" i="0" u="none" strike="noStrike" cap="none" spc="0" baseline="0">
                  <a:solidFill>
                    <a:schemeClr val="tx1"/>
                  </a:solidFill>
                  <a:uFillTx/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원자재 및 반제품 흐름을 정밀하게 관리할 수 있습니다</a:t>
              </a:r>
              <a:r>
                <a:rPr lang="en-US" altLang="ko-KR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. </a:t>
              </a:r>
              <a:r>
                <a:rPr lang="ko-KR" altLang="en-US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유통기한</a:t>
              </a:r>
              <a:r>
                <a:rPr lang="en-US" altLang="ko-KR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, </a:t>
              </a:r>
              <a:r>
                <a:rPr lang="ko-KR" altLang="en-US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사용기한 관리가 중요한 품목의 손실을 최소화합니다</a:t>
              </a:r>
              <a:r>
                <a:rPr lang="en-US" altLang="ko-KR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.</a:t>
              </a:r>
              <a:endParaRPr lang="ko-KR" altLang="en-US" sz="1100" b="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Inter Display Regular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7880886-C241-D3A7-E2E0-8CC386EEE425}"/>
              </a:ext>
            </a:extLst>
          </p:cNvPr>
          <p:cNvGrpSpPr/>
          <p:nvPr/>
        </p:nvGrpSpPr>
        <p:grpSpPr>
          <a:xfrm>
            <a:off x="942304" y="6988094"/>
            <a:ext cx="3618511" cy="641533"/>
            <a:chOff x="1132267" y="8254618"/>
            <a:chExt cx="3715492" cy="64153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299C9C4-B556-EC4D-9D78-1566AB8F78CB}"/>
                </a:ext>
              </a:extLst>
            </p:cNvPr>
            <p:cNvSpPr txBox="1"/>
            <p:nvPr/>
          </p:nvSpPr>
          <p:spPr>
            <a:xfrm>
              <a:off x="1132267" y="8254618"/>
              <a:ext cx="2184825" cy="299611"/>
            </a:xfrm>
            <a:prstGeom prst="rect">
              <a:avLst/>
            </a:prstGeom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algn="l" defTabSz="547687">
                <a:lnSpc>
                  <a:spcPct val="140000"/>
                </a:lnSpc>
                <a:spcBef>
                  <a:spcPts val="600"/>
                </a:spcBef>
              </a:pPr>
              <a:r>
                <a:rPr lang="ko-KR" altLang="en-US" sz="1200"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Inter Display Regular"/>
                </a:rPr>
                <a:t>품질 안정화 및 수율 개선</a:t>
              </a:r>
              <a:endParaRPr lang="ko-KR" altLang="en-US" sz="1200" b="0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  <a:sym typeface="Inter Display Regular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BDB42BD-7DCA-1E98-BAC8-8618203504B1}"/>
                </a:ext>
              </a:extLst>
            </p:cNvPr>
            <p:cNvSpPr txBox="1"/>
            <p:nvPr/>
          </p:nvSpPr>
          <p:spPr>
            <a:xfrm>
              <a:off x="1132267" y="8489203"/>
              <a:ext cx="3715492" cy="406948"/>
            </a:xfrm>
            <a:prstGeom prst="rect">
              <a:avLst/>
            </a:prstGeom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r>
                <a:rPr lang="ko-KR" altLang="en-US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공정 오류를 실시간으로 차단하여 재작업 비용을 절감합니다</a:t>
              </a:r>
              <a:r>
                <a:rPr lang="en-US" altLang="ko-KR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. </a:t>
              </a:r>
              <a:r>
                <a:rPr lang="ko-KR" altLang="en-US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라인 전환 시간과 설비 다운타임을 줄여</a:t>
              </a:r>
              <a:r>
                <a:rPr lang="en-US" altLang="ko-KR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 </a:t>
              </a:r>
              <a:r>
                <a:rPr lang="ko-KR" altLang="en-US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생산 </a:t>
              </a:r>
              <a:r>
                <a:rPr lang="ko-KR" altLang="en-US" sz="1100" err="1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수율을</a:t>
              </a:r>
              <a:r>
                <a:rPr lang="ko-KR" altLang="en-US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 높입니다</a:t>
              </a:r>
              <a:r>
                <a:rPr lang="en-US" altLang="ko-KR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.</a:t>
              </a:r>
              <a:endParaRPr lang="ko-KR" altLang="en-US" sz="11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9D129010-17F4-D0EA-F487-5C6A0D8BC34A}"/>
              </a:ext>
            </a:extLst>
          </p:cNvPr>
          <p:cNvGrpSpPr/>
          <p:nvPr/>
        </p:nvGrpSpPr>
        <p:grpSpPr>
          <a:xfrm>
            <a:off x="942304" y="6219319"/>
            <a:ext cx="3940211" cy="810810"/>
            <a:chOff x="1132267" y="8254618"/>
            <a:chExt cx="4045814" cy="81081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40FEA49-0BB4-E245-F17C-2599EC4108DB}"/>
                </a:ext>
              </a:extLst>
            </p:cNvPr>
            <p:cNvSpPr txBox="1"/>
            <p:nvPr/>
          </p:nvSpPr>
          <p:spPr>
            <a:xfrm>
              <a:off x="1132267" y="8254618"/>
              <a:ext cx="2184825" cy="299611"/>
            </a:xfrm>
            <a:prstGeom prst="rect">
              <a:avLst/>
            </a:prstGeom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algn="l" defTabSz="547687">
                <a:lnSpc>
                  <a:spcPct val="140000"/>
                </a:lnSpc>
                <a:spcBef>
                  <a:spcPts val="600"/>
                </a:spcBef>
              </a:pPr>
              <a:r>
                <a:rPr lang="ko-KR" altLang="en-US" sz="1200" b="0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Inter Display Regular"/>
                </a:rPr>
                <a:t>공정 운영 효율 향상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9F11133-7609-34D4-CC22-A0A3502642C6}"/>
                </a:ext>
              </a:extLst>
            </p:cNvPr>
            <p:cNvSpPr txBox="1"/>
            <p:nvPr/>
          </p:nvSpPr>
          <p:spPr>
            <a:xfrm>
              <a:off x="1132267" y="8489203"/>
              <a:ext cx="4045814" cy="576225"/>
            </a:xfrm>
            <a:prstGeom prst="rect">
              <a:avLst/>
            </a:prstGeom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defTabSz="547687">
                <a:spcBef>
                  <a:spcPts val="600"/>
                </a:spcBef>
              </a:pPr>
              <a:r>
                <a:rPr lang="ko-KR" altLang="en-US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디지털 작업 지침과 실시간 공정 관리를 통해 작업 표준을 정착시킵니다</a:t>
              </a:r>
              <a:r>
                <a:rPr lang="en-US" altLang="ko-KR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. </a:t>
              </a:r>
              <a:r>
                <a:rPr lang="ko-KR" altLang="en-US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실시간 모니터링을 통해 공정 변화와 병목을 신속하게 파악하여 안정적인 생산 운영이 가능합니다</a:t>
              </a:r>
              <a:r>
                <a:rPr lang="en-US" altLang="ko-KR" sz="1100">
                  <a:latin typeface="Arial Narrow" panose="020B0606020202030204" pitchFamily="34" charset="0"/>
                  <a:ea typeface="Pretendard" panose="02000503000000020004" pitchFamily="50" charset="-127"/>
                  <a:cs typeface="Pretendard" panose="02000503000000020004" pitchFamily="50" charset="-127"/>
                  <a:sym typeface="Pretendard Medium"/>
                </a:rPr>
                <a:t>.</a:t>
              </a:r>
              <a:endParaRPr lang="ko-KR" altLang="en-US" sz="1100" b="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Inter Display Regular"/>
              </a:endParaRPr>
            </a:p>
          </p:txBody>
        </p:sp>
      </p:grpSp>
      <p:sp>
        <p:nvSpPr>
          <p:cNvPr id="4" name="텍스트 개체 틀 35">
            <a:extLst>
              <a:ext uri="{FF2B5EF4-FFF2-40B4-BE49-F238E27FC236}">
                <a16:creationId xmlns:a16="http://schemas.microsoft.com/office/drawing/2014/main" id="{0A2CFA6F-2531-3979-6CB7-11E8614C43D0}"/>
              </a:ext>
            </a:extLst>
          </p:cNvPr>
          <p:cNvSpPr txBox="1">
            <a:spLocks/>
          </p:cNvSpPr>
          <p:nvPr/>
        </p:nvSpPr>
        <p:spPr>
          <a:xfrm>
            <a:off x="355715" y="1334722"/>
            <a:ext cx="449204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Factova MES</a:t>
            </a:r>
            <a:r>
              <a:rPr lang="ko-KR" altLang="en-US" sz="1600" kern="0"/>
              <a:t>가 제공하는 기능들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5843C60-ABFE-5FDD-4290-30EB3FD3A9C4}"/>
              </a:ext>
            </a:extLst>
          </p:cNvPr>
          <p:cNvSpPr txBox="1"/>
          <p:nvPr/>
        </p:nvSpPr>
        <p:spPr>
          <a:xfrm>
            <a:off x="421367" y="1678175"/>
            <a:ext cx="3990523" cy="4069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en-US" altLang="ko-KR" sz="1100" err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Factova</a:t>
            </a:r>
            <a:r>
              <a:rPr lang="en-US" altLang="ko-KR" sz="1100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MES</a:t>
            </a:r>
            <a:r>
              <a:rPr lang="ko-KR" altLang="en-US" sz="1100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는 핵심 기능을 모은 패키지형 </a:t>
            </a:r>
            <a:r>
              <a:rPr lang="en-US" altLang="ko-KR" sz="1100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Core</a:t>
            </a:r>
            <a:r>
              <a:rPr lang="ko-KR" altLang="en-US" sz="1100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과 필요에 따라 선택 가능한 확장 기능을 제공합니다</a:t>
            </a:r>
            <a:r>
              <a:rPr lang="en-US" altLang="ko-KR" sz="1100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.</a:t>
            </a:r>
            <a:endParaRPr lang="ko-KR" altLang="en-US" sz="1100" b="0">
              <a:solidFill>
                <a:schemeClr val="tx1"/>
              </a:solidFill>
              <a:latin typeface="+mj-lt"/>
              <a:ea typeface="Pretendard" panose="02000503000000020004" pitchFamily="50" charset="-127"/>
              <a:cs typeface="Pretendard" panose="02000503000000020004" pitchFamily="50" charset="-127"/>
              <a:sym typeface="Inter Display Regular"/>
            </a:endParaRPr>
          </a:p>
        </p:txBody>
      </p:sp>
      <p:grpSp>
        <p:nvGrpSpPr>
          <p:cNvPr id="2" name="그룹 597">
            <a:extLst>
              <a:ext uri="{FF2B5EF4-FFF2-40B4-BE49-F238E27FC236}">
                <a16:creationId xmlns:a16="http://schemas.microsoft.com/office/drawing/2014/main" id="{879B7F1D-8F29-5520-BE35-5A34F51C856C}"/>
              </a:ext>
            </a:extLst>
          </p:cNvPr>
          <p:cNvGrpSpPr/>
          <p:nvPr/>
        </p:nvGrpSpPr>
        <p:grpSpPr>
          <a:xfrm>
            <a:off x="518303" y="6304046"/>
            <a:ext cx="275080" cy="265461"/>
            <a:chOff x="3658483" y="1244851"/>
            <a:chExt cx="437285" cy="421994"/>
          </a:xfrm>
          <a:solidFill>
            <a:schemeClr val="bg1">
              <a:lumMod val="65000"/>
            </a:schemeClr>
          </a:solidFill>
        </p:grpSpPr>
        <p:sp>
          <p:nvSpPr>
            <p:cNvPr id="3" name="Freeform 148">
              <a:extLst>
                <a:ext uri="{FF2B5EF4-FFF2-40B4-BE49-F238E27FC236}">
                  <a16:creationId xmlns:a16="http://schemas.microsoft.com/office/drawing/2014/main" id="{E16AA9D7-C5AC-96B3-AFF2-D3279FEAD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933" y="1529239"/>
              <a:ext cx="305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5" name="Freeform 149">
              <a:extLst>
                <a:ext uri="{FF2B5EF4-FFF2-40B4-BE49-F238E27FC236}">
                  <a16:creationId xmlns:a16="http://schemas.microsoft.com/office/drawing/2014/main" id="{3F4CDBDD-6909-A17A-4087-B6B341D46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471" y="1244851"/>
              <a:ext cx="385297" cy="262982"/>
            </a:xfrm>
            <a:custGeom>
              <a:avLst/>
              <a:gdLst>
                <a:gd name="T0" fmla="*/ 232 w 261"/>
                <a:gd name="T1" fmla="*/ 78 h 179"/>
                <a:gd name="T2" fmla="*/ 235 w 261"/>
                <a:gd name="T3" fmla="*/ 74 h 179"/>
                <a:gd name="T4" fmla="*/ 261 w 261"/>
                <a:gd name="T5" fmla="*/ 82 h 179"/>
                <a:gd name="T6" fmla="*/ 227 w 261"/>
                <a:gd name="T7" fmla="*/ 0 h 179"/>
                <a:gd name="T8" fmla="*/ 153 w 261"/>
                <a:gd name="T9" fmla="*/ 52 h 179"/>
                <a:gd name="T10" fmla="*/ 178 w 261"/>
                <a:gd name="T11" fmla="*/ 58 h 179"/>
                <a:gd name="T12" fmla="*/ 173 w 261"/>
                <a:gd name="T13" fmla="*/ 65 h 179"/>
                <a:gd name="T14" fmla="*/ 96 w 261"/>
                <a:gd name="T15" fmla="*/ 143 h 179"/>
                <a:gd name="T16" fmla="*/ 0 w 261"/>
                <a:gd name="T17" fmla="*/ 178 h 179"/>
                <a:gd name="T18" fmla="*/ 51 w 261"/>
                <a:gd name="T19" fmla="*/ 178 h 179"/>
                <a:gd name="T20" fmla="*/ 232 w 261"/>
                <a:gd name="T21" fmla="*/ 7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79">
                  <a:moveTo>
                    <a:pt x="232" y="78"/>
                  </a:moveTo>
                  <a:lnTo>
                    <a:pt x="235" y="74"/>
                  </a:lnTo>
                  <a:lnTo>
                    <a:pt x="261" y="82"/>
                  </a:lnTo>
                  <a:lnTo>
                    <a:pt x="227" y="0"/>
                  </a:lnTo>
                  <a:lnTo>
                    <a:pt x="153" y="52"/>
                  </a:lnTo>
                  <a:lnTo>
                    <a:pt x="178" y="58"/>
                  </a:lnTo>
                  <a:lnTo>
                    <a:pt x="173" y="65"/>
                  </a:lnTo>
                  <a:cubicBezTo>
                    <a:pt x="153" y="97"/>
                    <a:pt x="127" y="124"/>
                    <a:pt x="96" y="143"/>
                  </a:cubicBezTo>
                  <a:cubicBezTo>
                    <a:pt x="66" y="162"/>
                    <a:pt x="33" y="173"/>
                    <a:pt x="0" y="178"/>
                  </a:cubicBezTo>
                  <a:cubicBezTo>
                    <a:pt x="17" y="179"/>
                    <a:pt x="33" y="179"/>
                    <a:pt x="51" y="178"/>
                  </a:cubicBezTo>
                  <a:cubicBezTo>
                    <a:pt x="123" y="172"/>
                    <a:pt x="187" y="137"/>
                    <a:pt x="232" y="78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30" name="Freeform 150">
              <a:extLst>
                <a:ext uri="{FF2B5EF4-FFF2-40B4-BE49-F238E27FC236}">
                  <a16:creationId xmlns:a16="http://schemas.microsoft.com/office/drawing/2014/main" id="{BF9FDE19-FC53-027C-B614-8B34B7A2F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049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31" name="Freeform 151">
              <a:extLst>
                <a:ext uri="{FF2B5EF4-FFF2-40B4-BE49-F238E27FC236}">
                  <a16:creationId xmlns:a16="http://schemas.microsoft.com/office/drawing/2014/main" id="{C55ACDC7-B4F7-051B-6CA9-79FDB9B91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165" y="1529239"/>
              <a:ext cx="305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49" name="Line 152">
              <a:extLst>
                <a:ext uri="{FF2B5EF4-FFF2-40B4-BE49-F238E27FC236}">
                  <a16:creationId xmlns:a16="http://schemas.microsoft.com/office/drawing/2014/main" id="{4B558656-040E-C456-86C8-0814DF9E9C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1628" y="1529239"/>
              <a:ext cx="0" cy="0"/>
            </a:xfrm>
            <a:prstGeom prst="line">
              <a:avLst/>
            </a:pr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50" name="Freeform 153">
              <a:extLst>
                <a:ext uri="{FF2B5EF4-FFF2-40B4-BE49-F238E27FC236}">
                  <a16:creationId xmlns:a16="http://schemas.microsoft.com/office/drawing/2014/main" id="{CCB09250-9996-5DBF-18E2-F206E9FC7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282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55" name="Freeform 154">
              <a:extLst>
                <a:ext uri="{FF2B5EF4-FFF2-40B4-BE49-F238E27FC236}">
                  <a16:creationId xmlns:a16="http://schemas.microsoft.com/office/drawing/2014/main" id="{DAE71627-01BE-F614-D9D4-47BEF963B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512" y="1529239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0" name="Freeform 155">
              <a:extLst>
                <a:ext uri="{FF2B5EF4-FFF2-40B4-BE49-F238E27FC236}">
                  <a16:creationId xmlns:a16="http://schemas.microsoft.com/office/drawing/2014/main" id="{C1D6D2C6-066B-4181-F969-D0BCE27E6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395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1" name="Freeform 156">
              <a:extLst>
                <a:ext uri="{FF2B5EF4-FFF2-40B4-BE49-F238E27FC236}">
                  <a16:creationId xmlns:a16="http://schemas.microsoft.com/office/drawing/2014/main" id="{B63904A7-8446-7A64-CC96-1D96CE8B9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697" y="1376341"/>
              <a:ext cx="131493" cy="290504"/>
            </a:xfrm>
            <a:custGeom>
              <a:avLst/>
              <a:gdLst>
                <a:gd name="T0" fmla="*/ 8 w 88"/>
                <a:gd name="T1" fmla="*/ 69 h 198"/>
                <a:gd name="T2" fmla="*/ 0 w 88"/>
                <a:gd name="T3" fmla="*/ 73 h 198"/>
                <a:gd name="T4" fmla="*/ 0 w 88"/>
                <a:gd name="T5" fmla="*/ 198 h 198"/>
                <a:gd name="T6" fmla="*/ 88 w 88"/>
                <a:gd name="T7" fmla="*/ 198 h 198"/>
                <a:gd name="T8" fmla="*/ 88 w 88"/>
                <a:gd name="T9" fmla="*/ 0 h 198"/>
                <a:gd name="T10" fmla="*/ 8 w 88"/>
                <a:gd name="T11" fmla="*/ 6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98">
                  <a:moveTo>
                    <a:pt x="8" y="69"/>
                  </a:moveTo>
                  <a:lnTo>
                    <a:pt x="0" y="73"/>
                  </a:lnTo>
                  <a:lnTo>
                    <a:pt x="0" y="198"/>
                  </a:lnTo>
                  <a:lnTo>
                    <a:pt x="88" y="198"/>
                  </a:lnTo>
                  <a:lnTo>
                    <a:pt x="88" y="0"/>
                  </a:lnTo>
                  <a:cubicBezTo>
                    <a:pt x="65" y="29"/>
                    <a:pt x="39" y="53"/>
                    <a:pt x="8" y="69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2" name="Freeform 157">
              <a:extLst>
                <a:ext uri="{FF2B5EF4-FFF2-40B4-BE49-F238E27FC236}">
                  <a16:creationId xmlns:a16="http://schemas.microsoft.com/office/drawing/2014/main" id="{B9EA88C6-D696-2E73-0F48-A16B29540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31" y="1354937"/>
              <a:ext cx="3059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3" name="Freeform 158">
              <a:extLst>
                <a:ext uri="{FF2B5EF4-FFF2-40B4-BE49-F238E27FC236}">
                  <a16:creationId xmlns:a16="http://schemas.microsoft.com/office/drawing/2014/main" id="{88B18934-791A-8BCD-1DA8-0AE0C0474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092" y="1434444"/>
              <a:ext cx="51985" cy="27522"/>
            </a:xfrm>
            <a:custGeom>
              <a:avLst/>
              <a:gdLst>
                <a:gd name="T0" fmla="*/ 34 w 34"/>
                <a:gd name="T1" fmla="*/ 0 h 19"/>
                <a:gd name="T2" fmla="*/ 0 w 34"/>
                <a:gd name="T3" fmla="*/ 0 h 19"/>
                <a:gd name="T4" fmla="*/ 0 w 34"/>
                <a:gd name="T5" fmla="*/ 19 h 19"/>
                <a:gd name="T6" fmla="*/ 34 w 3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34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34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4" name="Freeform 159">
              <a:extLst>
                <a:ext uri="{FF2B5EF4-FFF2-40B4-BE49-F238E27FC236}">
                  <a16:creationId xmlns:a16="http://schemas.microsoft.com/office/drawing/2014/main" id="{1F1F317B-30DB-8338-3F97-B04388BF3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092" y="1489485"/>
              <a:ext cx="131493" cy="177360"/>
            </a:xfrm>
            <a:custGeom>
              <a:avLst/>
              <a:gdLst>
                <a:gd name="T0" fmla="*/ 0 w 88"/>
                <a:gd name="T1" fmla="*/ 25 h 121"/>
                <a:gd name="T2" fmla="*/ 0 w 88"/>
                <a:gd name="T3" fmla="*/ 121 h 121"/>
                <a:gd name="T4" fmla="*/ 88 w 88"/>
                <a:gd name="T5" fmla="*/ 121 h 121"/>
                <a:gd name="T6" fmla="*/ 88 w 88"/>
                <a:gd name="T7" fmla="*/ 0 h 121"/>
                <a:gd name="T8" fmla="*/ 0 w 88"/>
                <a:gd name="T9" fmla="*/ 2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21">
                  <a:moveTo>
                    <a:pt x="0" y="25"/>
                  </a:moveTo>
                  <a:lnTo>
                    <a:pt x="0" y="121"/>
                  </a:lnTo>
                  <a:lnTo>
                    <a:pt x="88" y="121"/>
                  </a:lnTo>
                  <a:lnTo>
                    <a:pt x="88" y="0"/>
                  </a:lnTo>
                  <a:cubicBezTo>
                    <a:pt x="59" y="12"/>
                    <a:pt x="30" y="21"/>
                    <a:pt x="0" y="25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5" name="Freeform 160">
              <a:extLst>
                <a:ext uri="{FF2B5EF4-FFF2-40B4-BE49-F238E27FC236}">
                  <a16:creationId xmlns:a16="http://schemas.microsoft.com/office/drawing/2014/main" id="{3A16F1DA-CE28-E746-A03F-41365852A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8483" y="1520063"/>
              <a:ext cx="128432" cy="146780"/>
            </a:xfrm>
            <a:custGeom>
              <a:avLst/>
              <a:gdLst>
                <a:gd name="T0" fmla="*/ 61 w 88"/>
                <a:gd name="T1" fmla="*/ 7 h 101"/>
                <a:gd name="T2" fmla="*/ 0 w 88"/>
                <a:gd name="T3" fmla="*/ 0 h 101"/>
                <a:gd name="T4" fmla="*/ 0 w 88"/>
                <a:gd name="T5" fmla="*/ 101 h 101"/>
                <a:gd name="T6" fmla="*/ 88 w 88"/>
                <a:gd name="T7" fmla="*/ 101 h 101"/>
                <a:gd name="T8" fmla="*/ 88 w 88"/>
                <a:gd name="T9" fmla="*/ 6 h 101"/>
                <a:gd name="T10" fmla="*/ 61 w 88"/>
                <a:gd name="T11" fmla="*/ 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01">
                  <a:moveTo>
                    <a:pt x="61" y="7"/>
                  </a:moveTo>
                  <a:cubicBezTo>
                    <a:pt x="42" y="7"/>
                    <a:pt x="20" y="5"/>
                    <a:pt x="0" y="0"/>
                  </a:cubicBezTo>
                  <a:lnTo>
                    <a:pt x="0" y="101"/>
                  </a:lnTo>
                  <a:lnTo>
                    <a:pt x="88" y="101"/>
                  </a:lnTo>
                  <a:lnTo>
                    <a:pt x="88" y="6"/>
                  </a:lnTo>
                  <a:cubicBezTo>
                    <a:pt x="79" y="6"/>
                    <a:pt x="70" y="7"/>
                    <a:pt x="61" y="7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66" name="Freeform 309">
            <a:extLst>
              <a:ext uri="{FF2B5EF4-FFF2-40B4-BE49-F238E27FC236}">
                <a16:creationId xmlns:a16="http://schemas.microsoft.com/office/drawing/2014/main" id="{21BCCC97-0D26-C62E-1EA0-69128B348310}"/>
              </a:ext>
            </a:extLst>
          </p:cNvPr>
          <p:cNvSpPr>
            <a:spLocks noEditPoints="1"/>
          </p:cNvSpPr>
          <p:nvPr/>
        </p:nvSpPr>
        <p:spPr bwMode="auto">
          <a:xfrm>
            <a:off x="518303" y="8521299"/>
            <a:ext cx="269641" cy="258817"/>
          </a:xfrm>
          <a:custGeom>
            <a:avLst/>
            <a:gdLst>
              <a:gd name="T0" fmla="*/ 747 w 847"/>
              <a:gd name="T1" fmla="*/ 626 h 813"/>
              <a:gd name="T2" fmla="*/ 687 w 847"/>
              <a:gd name="T3" fmla="*/ 565 h 813"/>
              <a:gd name="T4" fmla="*/ 630 w 847"/>
              <a:gd name="T5" fmla="*/ 552 h 813"/>
              <a:gd name="T6" fmla="*/ 569 w 847"/>
              <a:gd name="T7" fmla="*/ 491 h 813"/>
              <a:gd name="T8" fmla="*/ 608 w 847"/>
              <a:gd name="T9" fmla="*/ 409 h 813"/>
              <a:gd name="T10" fmla="*/ 626 w 847"/>
              <a:gd name="T11" fmla="*/ 313 h 813"/>
              <a:gd name="T12" fmla="*/ 621 w 847"/>
              <a:gd name="T13" fmla="*/ 283 h 813"/>
              <a:gd name="T14" fmla="*/ 608 w 847"/>
              <a:gd name="T15" fmla="*/ 222 h 813"/>
              <a:gd name="T16" fmla="*/ 587 w 847"/>
              <a:gd name="T17" fmla="*/ 166 h 813"/>
              <a:gd name="T18" fmla="*/ 552 w 847"/>
              <a:gd name="T19" fmla="*/ 118 h 813"/>
              <a:gd name="T20" fmla="*/ 508 w 847"/>
              <a:gd name="T21" fmla="*/ 74 h 813"/>
              <a:gd name="T22" fmla="*/ 461 w 847"/>
              <a:gd name="T23" fmla="*/ 40 h 813"/>
              <a:gd name="T24" fmla="*/ 404 w 847"/>
              <a:gd name="T25" fmla="*/ 18 h 813"/>
              <a:gd name="T26" fmla="*/ 343 w 847"/>
              <a:gd name="T27" fmla="*/ 5 h 813"/>
              <a:gd name="T28" fmla="*/ 313 w 847"/>
              <a:gd name="T29" fmla="*/ 0 h 813"/>
              <a:gd name="T30" fmla="*/ 248 w 847"/>
              <a:gd name="T31" fmla="*/ 9 h 813"/>
              <a:gd name="T32" fmla="*/ 191 w 847"/>
              <a:gd name="T33" fmla="*/ 27 h 813"/>
              <a:gd name="T34" fmla="*/ 139 w 847"/>
              <a:gd name="T35" fmla="*/ 57 h 813"/>
              <a:gd name="T36" fmla="*/ 92 w 847"/>
              <a:gd name="T37" fmla="*/ 92 h 813"/>
              <a:gd name="T38" fmla="*/ 52 w 847"/>
              <a:gd name="T39" fmla="*/ 139 h 813"/>
              <a:gd name="T40" fmla="*/ 26 w 847"/>
              <a:gd name="T41" fmla="*/ 192 h 813"/>
              <a:gd name="T42" fmla="*/ 5 w 847"/>
              <a:gd name="T43" fmla="*/ 252 h 813"/>
              <a:gd name="T44" fmla="*/ 0 w 847"/>
              <a:gd name="T45" fmla="*/ 313 h 813"/>
              <a:gd name="T46" fmla="*/ 0 w 847"/>
              <a:gd name="T47" fmla="*/ 348 h 813"/>
              <a:gd name="T48" fmla="*/ 13 w 847"/>
              <a:gd name="T49" fmla="*/ 409 h 813"/>
              <a:gd name="T50" fmla="*/ 39 w 847"/>
              <a:gd name="T51" fmla="*/ 461 h 813"/>
              <a:gd name="T52" fmla="*/ 70 w 847"/>
              <a:gd name="T53" fmla="*/ 513 h 813"/>
              <a:gd name="T54" fmla="*/ 113 w 847"/>
              <a:gd name="T55" fmla="*/ 557 h 813"/>
              <a:gd name="T56" fmla="*/ 165 w 847"/>
              <a:gd name="T57" fmla="*/ 587 h 813"/>
              <a:gd name="T58" fmla="*/ 217 w 847"/>
              <a:gd name="T59" fmla="*/ 613 h 813"/>
              <a:gd name="T60" fmla="*/ 278 w 847"/>
              <a:gd name="T61" fmla="*/ 626 h 813"/>
              <a:gd name="T62" fmla="*/ 313 w 847"/>
              <a:gd name="T63" fmla="*/ 626 h 813"/>
              <a:gd name="T64" fmla="*/ 374 w 847"/>
              <a:gd name="T65" fmla="*/ 622 h 813"/>
              <a:gd name="T66" fmla="*/ 430 w 847"/>
              <a:gd name="T67" fmla="*/ 604 h 813"/>
              <a:gd name="T68" fmla="*/ 487 w 847"/>
              <a:gd name="T69" fmla="*/ 574 h 813"/>
              <a:gd name="T70" fmla="*/ 530 w 847"/>
              <a:gd name="T71" fmla="*/ 535 h 813"/>
              <a:gd name="T72" fmla="*/ 565 w 847"/>
              <a:gd name="T73" fmla="*/ 613 h 813"/>
              <a:gd name="T74" fmla="*/ 708 w 847"/>
              <a:gd name="T75" fmla="*/ 756 h 813"/>
              <a:gd name="T76" fmla="*/ 739 w 847"/>
              <a:gd name="T77" fmla="*/ 787 h 813"/>
              <a:gd name="T78" fmla="*/ 847 w 847"/>
              <a:gd name="T79" fmla="*/ 730 h 813"/>
              <a:gd name="T80" fmla="*/ 313 w 847"/>
              <a:gd name="T81" fmla="*/ 565 h 813"/>
              <a:gd name="T82" fmla="*/ 287 w 847"/>
              <a:gd name="T83" fmla="*/ 565 h 813"/>
              <a:gd name="T84" fmla="*/ 213 w 847"/>
              <a:gd name="T85" fmla="*/ 548 h 813"/>
              <a:gd name="T86" fmla="*/ 135 w 847"/>
              <a:gd name="T87" fmla="*/ 491 h 813"/>
              <a:gd name="T88" fmla="*/ 78 w 847"/>
              <a:gd name="T89" fmla="*/ 413 h 813"/>
              <a:gd name="T90" fmla="*/ 61 w 847"/>
              <a:gd name="T91" fmla="*/ 339 h 813"/>
              <a:gd name="T92" fmla="*/ 61 w 847"/>
              <a:gd name="T93" fmla="*/ 313 h 813"/>
              <a:gd name="T94" fmla="*/ 65 w 847"/>
              <a:gd name="T95" fmla="*/ 265 h 813"/>
              <a:gd name="T96" fmla="*/ 105 w 847"/>
              <a:gd name="T97" fmla="*/ 174 h 813"/>
              <a:gd name="T98" fmla="*/ 170 w 847"/>
              <a:gd name="T99" fmla="*/ 105 h 813"/>
              <a:gd name="T100" fmla="*/ 261 w 847"/>
              <a:gd name="T101" fmla="*/ 66 h 813"/>
              <a:gd name="T102" fmla="*/ 313 w 847"/>
              <a:gd name="T103" fmla="*/ 61 h 813"/>
              <a:gd name="T104" fmla="*/ 339 w 847"/>
              <a:gd name="T105" fmla="*/ 61 h 813"/>
              <a:gd name="T106" fmla="*/ 409 w 847"/>
              <a:gd name="T107" fmla="*/ 83 h 813"/>
              <a:gd name="T108" fmla="*/ 491 w 847"/>
              <a:gd name="T109" fmla="*/ 135 h 813"/>
              <a:gd name="T110" fmla="*/ 543 w 847"/>
              <a:gd name="T111" fmla="*/ 218 h 813"/>
              <a:gd name="T112" fmla="*/ 565 w 847"/>
              <a:gd name="T113" fmla="*/ 287 h 813"/>
              <a:gd name="T114" fmla="*/ 565 w 847"/>
              <a:gd name="T115" fmla="*/ 313 h 813"/>
              <a:gd name="T116" fmla="*/ 561 w 847"/>
              <a:gd name="T117" fmla="*/ 365 h 813"/>
              <a:gd name="T118" fmla="*/ 521 w 847"/>
              <a:gd name="T119" fmla="*/ 457 h 813"/>
              <a:gd name="T120" fmla="*/ 452 w 847"/>
              <a:gd name="T121" fmla="*/ 522 h 813"/>
              <a:gd name="T122" fmla="*/ 361 w 847"/>
              <a:gd name="T123" fmla="*/ 561 h 813"/>
              <a:gd name="T124" fmla="*/ 313 w 847"/>
              <a:gd name="T125" fmla="*/ 565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7" h="813">
                <a:moveTo>
                  <a:pt x="769" y="648"/>
                </a:moveTo>
                <a:lnTo>
                  <a:pt x="747" y="626"/>
                </a:lnTo>
                <a:lnTo>
                  <a:pt x="739" y="617"/>
                </a:lnTo>
                <a:lnTo>
                  <a:pt x="687" y="565"/>
                </a:lnTo>
                <a:lnTo>
                  <a:pt x="652" y="530"/>
                </a:lnTo>
                <a:lnTo>
                  <a:pt x="630" y="552"/>
                </a:lnTo>
                <a:lnTo>
                  <a:pt x="569" y="491"/>
                </a:lnTo>
                <a:lnTo>
                  <a:pt x="569" y="491"/>
                </a:lnTo>
                <a:lnTo>
                  <a:pt x="591" y="452"/>
                </a:lnTo>
                <a:lnTo>
                  <a:pt x="608" y="409"/>
                </a:lnTo>
                <a:lnTo>
                  <a:pt x="621" y="361"/>
                </a:lnTo>
                <a:lnTo>
                  <a:pt x="626" y="313"/>
                </a:lnTo>
                <a:lnTo>
                  <a:pt x="626" y="313"/>
                </a:lnTo>
                <a:lnTo>
                  <a:pt x="621" y="283"/>
                </a:lnTo>
                <a:lnTo>
                  <a:pt x="617" y="252"/>
                </a:lnTo>
                <a:lnTo>
                  <a:pt x="608" y="222"/>
                </a:lnTo>
                <a:lnTo>
                  <a:pt x="600" y="192"/>
                </a:lnTo>
                <a:lnTo>
                  <a:pt x="587" y="166"/>
                </a:lnTo>
                <a:lnTo>
                  <a:pt x="569" y="139"/>
                </a:lnTo>
                <a:lnTo>
                  <a:pt x="552" y="118"/>
                </a:lnTo>
                <a:lnTo>
                  <a:pt x="535" y="92"/>
                </a:lnTo>
                <a:lnTo>
                  <a:pt x="508" y="74"/>
                </a:lnTo>
                <a:lnTo>
                  <a:pt x="487" y="57"/>
                </a:lnTo>
                <a:lnTo>
                  <a:pt x="461" y="40"/>
                </a:lnTo>
                <a:lnTo>
                  <a:pt x="435" y="27"/>
                </a:lnTo>
                <a:lnTo>
                  <a:pt x="404" y="18"/>
                </a:lnTo>
                <a:lnTo>
                  <a:pt x="374" y="9"/>
                </a:lnTo>
                <a:lnTo>
                  <a:pt x="343" y="5"/>
                </a:lnTo>
                <a:lnTo>
                  <a:pt x="313" y="0"/>
                </a:lnTo>
                <a:lnTo>
                  <a:pt x="313" y="0"/>
                </a:lnTo>
                <a:lnTo>
                  <a:pt x="278" y="5"/>
                </a:lnTo>
                <a:lnTo>
                  <a:pt x="248" y="9"/>
                </a:lnTo>
                <a:lnTo>
                  <a:pt x="217" y="18"/>
                </a:lnTo>
                <a:lnTo>
                  <a:pt x="191" y="27"/>
                </a:lnTo>
                <a:lnTo>
                  <a:pt x="165" y="40"/>
                </a:lnTo>
                <a:lnTo>
                  <a:pt x="139" y="57"/>
                </a:lnTo>
                <a:lnTo>
                  <a:pt x="113" y="74"/>
                </a:lnTo>
                <a:lnTo>
                  <a:pt x="92" y="92"/>
                </a:lnTo>
                <a:lnTo>
                  <a:pt x="70" y="118"/>
                </a:lnTo>
                <a:lnTo>
                  <a:pt x="52" y="139"/>
                </a:lnTo>
                <a:lnTo>
                  <a:pt x="39" y="166"/>
                </a:lnTo>
                <a:lnTo>
                  <a:pt x="26" y="192"/>
                </a:lnTo>
                <a:lnTo>
                  <a:pt x="13" y="222"/>
                </a:lnTo>
                <a:lnTo>
                  <a:pt x="5" y="252"/>
                </a:lnTo>
                <a:lnTo>
                  <a:pt x="0" y="283"/>
                </a:lnTo>
                <a:lnTo>
                  <a:pt x="0" y="313"/>
                </a:lnTo>
                <a:lnTo>
                  <a:pt x="0" y="313"/>
                </a:lnTo>
                <a:lnTo>
                  <a:pt x="0" y="348"/>
                </a:lnTo>
                <a:lnTo>
                  <a:pt x="5" y="378"/>
                </a:lnTo>
                <a:lnTo>
                  <a:pt x="13" y="409"/>
                </a:lnTo>
                <a:lnTo>
                  <a:pt x="26" y="435"/>
                </a:lnTo>
                <a:lnTo>
                  <a:pt x="39" y="461"/>
                </a:lnTo>
                <a:lnTo>
                  <a:pt x="52" y="487"/>
                </a:lnTo>
                <a:lnTo>
                  <a:pt x="70" y="513"/>
                </a:lnTo>
                <a:lnTo>
                  <a:pt x="92" y="535"/>
                </a:lnTo>
                <a:lnTo>
                  <a:pt x="113" y="557"/>
                </a:lnTo>
                <a:lnTo>
                  <a:pt x="139" y="574"/>
                </a:lnTo>
                <a:lnTo>
                  <a:pt x="165" y="587"/>
                </a:lnTo>
                <a:lnTo>
                  <a:pt x="191" y="600"/>
                </a:lnTo>
                <a:lnTo>
                  <a:pt x="217" y="613"/>
                </a:lnTo>
                <a:lnTo>
                  <a:pt x="248" y="622"/>
                </a:lnTo>
                <a:lnTo>
                  <a:pt x="278" y="626"/>
                </a:lnTo>
                <a:lnTo>
                  <a:pt x="313" y="626"/>
                </a:lnTo>
                <a:lnTo>
                  <a:pt x="313" y="626"/>
                </a:lnTo>
                <a:lnTo>
                  <a:pt x="343" y="626"/>
                </a:lnTo>
                <a:lnTo>
                  <a:pt x="374" y="622"/>
                </a:lnTo>
                <a:lnTo>
                  <a:pt x="404" y="613"/>
                </a:lnTo>
                <a:lnTo>
                  <a:pt x="430" y="604"/>
                </a:lnTo>
                <a:lnTo>
                  <a:pt x="461" y="591"/>
                </a:lnTo>
                <a:lnTo>
                  <a:pt x="487" y="574"/>
                </a:lnTo>
                <a:lnTo>
                  <a:pt x="508" y="557"/>
                </a:lnTo>
                <a:lnTo>
                  <a:pt x="530" y="535"/>
                </a:lnTo>
                <a:lnTo>
                  <a:pt x="587" y="591"/>
                </a:lnTo>
                <a:lnTo>
                  <a:pt x="565" y="613"/>
                </a:lnTo>
                <a:lnTo>
                  <a:pt x="652" y="704"/>
                </a:lnTo>
                <a:lnTo>
                  <a:pt x="708" y="756"/>
                </a:lnTo>
                <a:lnTo>
                  <a:pt x="713" y="761"/>
                </a:lnTo>
                <a:lnTo>
                  <a:pt x="739" y="787"/>
                </a:lnTo>
                <a:lnTo>
                  <a:pt x="765" y="813"/>
                </a:lnTo>
                <a:lnTo>
                  <a:pt x="847" y="730"/>
                </a:lnTo>
                <a:lnTo>
                  <a:pt x="769" y="648"/>
                </a:lnTo>
                <a:close/>
                <a:moveTo>
                  <a:pt x="313" y="565"/>
                </a:moveTo>
                <a:lnTo>
                  <a:pt x="313" y="565"/>
                </a:lnTo>
                <a:lnTo>
                  <a:pt x="287" y="565"/>
                </a:lnTo>
                <a:lnTo>
                  <a:pt x="261" y="561"/>
                </a:lnTo>
                <a:lnTo>
                  <a:pt x="213" y="548"/>
                </a:lnTo>
                <a:lnTo>
                  <a:pt x="170" y="522"/>
                </a:lnTo>
                <a:lnTo>
                  <a:pt x="135" y="491"/>
                </a:lnTo>
                <a:lnTo>
                  <a:pt x="105" y="457"/>
                </a:lnTo>
                <a:lnTo>
                  <a:pt x="78" y="413"/>
                </a:lnTo>
                <a:lnTo>
                  <a:pt x="65" y="365"/>
                </a:lnTo>
                <a:lnTo>
                  <a:pt x="61" y="339"/>
                </a:lnTo>
                <a:lnTo>
                  <a:pt x="61" y="313"/>
                </a:lnTo>
                <a:lnTo>
                  <a:pt x="61" y="313"/>
                </a:lnTo>
                <a:lnTo>
                  <a:pt x="61" y="287"/>
                </a:lnTo>
                <a:lnTo>
                  <a:pt x="65" y="265"/>
                </a:lnTo>
                <a:lnTo>
                  <a:pt x="78" y="218"/>
                </a:lnTo>
                <a:lnTo>
                  <a:pt x="105" y="174"/>
                </a:lnTo>
                <a:lnTo>
                  <a:pt x="135" y="135"/>
                </a:lnTo>
                <a:lnTo>
                  <a:pt x="170" y="105"/>
                </a:lnTo>
                <a:lnTo>
                  <a:pt x="213" y="83"/>
                </a:lnTo>
                <a:lnTo>
                  <a:pt x="261" y="66"/>
                </a:lnTo>
                <a:lnTo>
                  <a:pt x="287" y="61"/>
                </a:lnTo>
                <a:lnTo>
                  <a:pt x="313" y="61"/>
                </a:lnTo>
                <a:lnTo>
                  <a:pt x="313" y="61"/>
                </a:lnTo>
                <a:lnTo>
                  <a:pt x="339" y="61"/>
                </a:lnTo>
                <a:lnTo>
                  <a:pt x="361" y="66"/>
                </a:lnTo>
                <a:lnTo>
                  <a:pt x="409" y="83"/>
                </a:lnTo>
                <a:lnTo>
                  <a:pt x="452" y="105"/>
                </a:lnTo>
                <a:lnTo>
                  <a:pt x="491" y="135"/>
                </a:lnTo>
                <a:lnTo>
                  <a:pt x="521" y="174"/>
                </a:lnTo>
                <a:lnTo>
                  <a:pt x="543" y="218"/>
                </a:lnTo>
                <a:lnTo>
                  <a:pt x="561" y="265"/>
                </a:lnTo>
                <a:lnTo>
                  <a:pt x="565" y="287"/>
                </a:lnTo>
                <a:lnTo>
                  <a:pt x="565" y="313"/>
                </a:lnTo>
                <a:lnTo>
                  <a:pt x="565" y="313"/>
                </a:lnTo>
                <a:lnTo>
                  <a:pt x="565" y="339"/>
                </a:lnTo>
                <a:lnTo>
                  <a:pt x="561" y="365"/>
                </a:lnTo>
                <a:lnTo>
                  <a:pt x="543" y="413"/>
                </a:lnTo>
                <a:lnTo>
                  <a:pt x="521" y="457"/>
                </a:lnTo>
                <a:lnTo>
                  <a:pt x="491" y="491"/>
                </a:lnTo>
                <a:lnTo>
                  <a:pt x="452" y="522"/>
                </a:lnTo>
                <a:lnTo>
                  <a:pt x="409" y="548"/>
                </a:lnTo>
                <a:lnTo>
                  <a:pt x="361" y="561"/>
                </a:lnTo>
                <a:lnTo>
                  <a:pt x="339" y="565"/>
                </a:lnTo>
                <a:lnTo>
                  <a:pt x="313" y="565"/>
                </a:lnTo>
                <a:lnTo>
                  <a:pt x="313" y="565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67" name="Oval 25">
            <a:extLst>
              <a:ext uri="{FF2B5EF4-FFF2-40B4-BE49-F238E27FC236}">
                <a16:creationId xmlns:a16="http://schemas.microsoft.com/office/drawing/2014/main" id="{F2C5E32C-65C7-9647-4096-9A9283BBE927}"/>
              </a:ext>
            </a:extLst>
          </p:cNvPr>
          <p:cNvSpPr>
            <a:spLocks noChangeAspect="1"/>
          </p:cNvSpPr>
          <p:nvPr/>
        </p:nvSpPr>
        <p:spPr>
          <a:xfrm>
            <a:off x="518303" y="7674119"/>
            <a:ext cx="303876" cy="30429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68" name="Freeform 32">
            <a:extLst>
              <a:ext uri="{FF2B5EF4-FFF2-40B4-BE49-F238E27FC236}">
                <a16:creationId xmlns:a16="http://schemas.microsoft.com/office/drawing/2014/main" id="{E1164BB2-2811-23A6-DFC7-BAE5B61CF43C}"/>
              </a:ext>
            </a:extLst>
          </p:cNvPr>
          <p:cNvSpPr/>
          <p:nvPr/>
        </p:nvSpPr>
        <p:spPr>
          <a:xfrm>
            <a:off x="518303" y="7019591"/>
            <a:ext cx="275228" cy="252100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73B7BDB-21D9-0CB7-BE88-A2A799015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263" y="2081444"/>
            <a:ext cx="142286" cy="179786"/>
          </a:xfrm>
          <a:prstGeom prst="rect">
            <a:avLst/>
          </a:prstGeom>
        </p:spPr>
      </p:pic>
      <p:cxnSp>
        <p:nvCxnSpPr>
          <p:cNvPr id="7" name="직선 연결선[R] 21">
            <a:extLst>
              <a:ext uri="{FF2B5EF4-FFF2-40B4-BE49-F238E27FC236}">
                <a16:creationId xmlns:a16="http://schemas.microsoft.com/office/drawing/2014/main" id="{911AFA2D-75C0-4B70-BA9E-F9F8D29F8A4E}"/>
              </a:ext>
            </a:extLst>
          </p:cNvPr>
          <p:cNvCxnSpPr>
            <a:cxnSpLocks/>
          </p:cNvCxnSpPr>
          <p:nvPr/>
        </p:nvCxnSpPr>
        <p:spPr>
          <a:xfrm flipH="1">
            <a:off x="5153635" y="2191540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F85D0121-FFA1-BCC2-0295-AA512C940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30682" y="7331460"/>
            <a:ext cx="142286" cy="179786"/>
          </a:xfrm>
          <a:prstGeom prst="rect">
            <a:avLst/>
          </a:prstGeom>
        </p:spPr>
      </p:pic>
      <p:cxnSp>
        <p:nvCxnSpPr>
          <p:cNvPr id="9" name="직선 연결선[R] 23">
            <a:extLst>
              <a:ext uri="{FF2B5EF4-FFF2-40B4-BE49-F238E27FC236}">
                <a16:creationId xmlns:a16="http://schemas.microsoft.com/office/drawing/2014/main" id="{75929581-E3E9-8EBC-048B-F2F7FFC81F3C}"/>
              </a:ext>
            </a:extLst>
          </p:cNvPr>
          <p:cNvCxnSpPr>
            <a:cxnSpLocks/>
          </p:cNvCxnSpPr>
          <p:nvPr/>
        </p:nvCxnSpPr>
        <p:spPr>
          <a:xfrm flipH="1">
            <a:off x="4976682" y="7379402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직선 연결선[R] 10">
            <a:extLst>
              <a:ext uri="{FF2B5EF4-FFF2-40B4-BE49-F238E27FC236}">
                <a16:creationId xmlns:a16="http://schemas.microsoft.com/office/drawing/2014/main" id="{5EBAB516-68AE-7771-77F9-9D548DA9608E}"/>
              </a:ext>
            </a:extLst>
          </p:cNvPr>
          <p:cNvCxnSpPr>
            <a:cxnSpLocks/>
          </p:cNvCxnSpPr>
          <p:nvPr/>
        </p:nvCxnSpPr>
        <p:spPr>
          <a:xfrm flipH="1">
            <a:off x="4974333" y="3901073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직선 연결선[R] 13">
            <a:extLst>
              <a:ext uri="{FF2B5EF4-FFF2-40B4-BE49-F238E27FC236}">
                <a16:creationId xmlns:a16="http://schemas.microsoft.com/office/drawing/2014/main" id="{C5AF7DDE-E588-FAD5-15B4-0C2E5D2ACE2F}"/>
              </a:ext>
            </a:extLst>
          </p:cNvPr>
          <p:cNvCxnSpPr>
            <a:cxnSpLocks/>
          </p:cNvCxnSpPr>
          <p:nvPr/>
        </p:nvCxnSpPr>
        <p:spPr>
          <a:xfrm flipH="1">
            <a:off x="4974333" y="5752001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19">
            <a:extLst>
              <a:ext uri="{FF2B5EF4-FFF2-40B4-BE49-F238E27FC236}">
                <a16:creationId xmlns:a16="http://schemas.microsoft.com/office/drawing/2014/main" id="{3B644ECD-E486-BAC5-0402-16F67F1B4961}"/>
              </a:ext>
            </a:extLst>
          </p:cNvPr>
          <p:cNvSpPr txBox="1">
            <a:spLocks/>
          </p:cNvSpPr>
          <p:nvPr/>
        </p:nvSpPr>
        <p:spPr>
          <a:xfrm>
            <a:off x="4907543" y="1515478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MES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실질 도입 효과</a:t>
            </a:r>
            <a:endParaRPr lang="en-US" altLang="ko-KR" sz="14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63B95E22-B596-C84D-F28C-6801C553F0FC}"/>
              </a:ext>
            </a:extLst>
          </p:cNvPr>
          <p:cNvGrpSpPr/>
          <p:nvPr/>
        </p:nvGrpSpPr>
        <p:grpSpPr>
          <a:xfrm>
            <a:off x="584773" y="2139133"/>
            <a:ext cx="3827117" cy="1784153"/>
            <a:chOff x="584773" y="2360641"/>
            <a:chExt cx="3827117" cy="2180669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960A3A94-70AD-F9C0-50F5-D331A53AA7C4}"/>
                </a:ext>
              </a:extLst>
            </p:cNvPr>
            <p:cNvSpPr/>
            <p:nvPr/>
          </p:nvSpPr>
          <p:spPr>
            <a:xfrm>
              <a:off x="707838" y="2415675"/>
              <a:ext cx="3704052" cy="1541708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20000"/>
                <a:lumOff val="80000"/>
                <a:alpha val="30000"/>
              </a:schemeClr>
            </a:solidFill>
            <a:ln w="95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6800" rIns="0" bIns="0" rtlCol="0" anchor="t"/>
            <a:lstStyle/>
            <a:p>
              <a:pPr algn="ctr"/>
              <a:endParaRPr lang="ko-KR" altLang="en-US" sz="12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91FBA556-2736-D7C4-9164-0DF206DAE125}"/>
                </a:ext>
              </a:extLst>
            </p:cNvPr>
            <p:cNvSpPr/>
            <p:nvPr/>
          </p:nvSpPr>
          <p:spPr>
            <a:xfrm>
              <a:off x="707838" y="4042433"/>
              <a:ext cx="3704052" cy="498877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  <a:alpha val="30000"/>
              </a:schemeClr>
            </a:solidFill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6800" rIns="0" bIns="0" rtlCol="0" anchor="t"/>
            <a:lstStyle/>
            <a:p>
              <a:pPr algn="ctr"/>
              <a:endParaRPr lang="ko-KR" altLang="en-US" sz="12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1D7149F-413D-EEA0-9992-A140CFA6FDC9}"/>
                </a:ext>
              </a:extLst>
            </p:cNvPr>
            <p:cNvSpPr/>
            <p:nvPr/>
          </p:nvSpPr>
          <p:spPr>
            <a:xfrm>
              <a:off x="3843921" y="3403132"/>
              <a:ext cx="480962" cy="47954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기준</a:t>
              </a:r>
              <a:br>
                <a: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정보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5B26DA4A-BA1B-051C-2830-A0D9247882F4}"/>
                </a:ext>
              </a:extLst>
            </p:cNvPr>
            <p:cNvGrpSpPr/>
            <p:nvPr/>
          </p:nvGrpSpPr>
          <p:grpSpPr>
            <a:xfrm>
              <a:off x="1822656" y="3403133"/>
              <a:ext cx="1947498" cy="479542"/>
              <a:chOff x="2760724" y="3449063"/>
              <a:chExt cx="1369228" cy="407606"/>
            </a:xfrm>
          </p:grpSpPr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104B8216-383C-3B2F-92D5-311BF0C0EEF5}"/>
                  </a:ext>
                </a:extLst>
              </p:cNvPr>
              <p:cNvSpPr/>
              <p:nvPr/>
            </p:nvSpPr>
            <p:spPr>
              <a:xfrm>
                <a:off x="2760724" y="3449063"/>
                <a:ext cx="1369228" cy="40760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출하</a:t>
                </a:r>
                <a:r>
                  <a:rPr lang="en-US" altLang="ko-KR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/</a:t>
                </a:r>
                <a:r>
                  <a:rPr lang="ko-KR" altLang="en-US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재고</a:t>
                </a:r>
                <a:endPara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A42E9384-ED28-6122-3979-94E64B5E2FA0}"/>
                  </a:ext>
                </a:extLst>
              </p:cNvPr>
              <p:cNvSpPr/>
              <p:nvPr/>
            </p:nvSpPr>
            <p:spPr>
              <a:xfrm>
                <a:off x="2827339" y="3634709"/>
                <a:ext cx="593542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출하관리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243B7F38-3B9B-02C6-53D8-070560F85D43}"/>
                  </a:ext>
                </a:extLst>
              </p:cNvPr>
              <p:cNvSpPr/>
              <p:nvPr/>
            </p:nvSpPr>
            <p:spPr>
              <a:xfrm>
                <a:off x="3472746" y="3630449"/>
                <a:ext cx="589174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재고관리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8DE975C-9443-5849-75EC-9DE640B51CD1}"/>
                </a:ext>
              </a:extLst>
            </p:cNvPr>
            <p:cNvGrpSpPr/>
            <p:nvPr/>
          </p:nvGrpSpPr>
          <p:grpSpPr>
            <a:xfrm>
              <a:off x="798379" y="3403133"/>
              <a:ext cx="950511" cy="479542"/>
              <a:chOff x="2760724" y="3449063"/>
              <a:chExt cx="668276" cy="407606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22ECF4A0-F38C-9AD1-9810-56CFE216A310}"/>
                  </a:ext>
                </a:extLst>
              </p:cNvPr>
              <p:cNvSpPr/>
              <p:nvPr/>
            </p:nvSpPr>
            <p:spPr>
              <a:xfrm>
                <a:off x="2760724" y="3449063"/>
                <a:ext cx="668276" cy="40760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품질 관리</a:t>
                </a:r>
                <a:endPara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D944EFE2-994E-95D4-9DF4-8BD548F1E93B}"/>
                  </a:ext>
                </a:extLst>
              </p:cNvPr>
              <p:cNvSpPr/>
              <p:nvPr/>
            </p:nvSpPr>
            <p:spPr>
              <a:xfrm>
                <a:off x="2798824" y="3645372"/>
                <a:ext cx="592076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검사관리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B45C6EEE-8B21-D5D4-1DA9-339C51B03E6A}"/>
                </a:ext>
              </a:extLst>
            </p:cNvPr>
            <p:cNvSpPr/>
            <p:nvPr/>
          </p:nvSpPr>
          <p:spPr>
            <a:xfrm>
              <a:off x="798380" y="4178020"/>
              <a:ext cx="793417" cy="3073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레시피 관리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C6700705-9FFB-EADC-58AC-E32CBC09AABF}"/>
                </a:ext>
              </a:extLst>
            </p:cNvPr>
            <p:cNvSpPr/>
            <p:nvPr/>
          </p:nvSpPr>
          <p:spPr>
            <a:xfrm>
              <a:off x="1658651" y="4178020"/>
              <a:ext cx="977346" cy="3073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통계적 공정 관리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106A23B6-120D-C8DE-6C55-A009CA84B94C}"/>
                </a:ext>
              </a:extLst>
            </p:cNvPr>
            <p:cNvSpPr/>
            <p:nvPr/>
          </p:nvSpPr>
          <p:spPr>
            <a:xfrm>
              <a:off x="2704116" y="4178020"/>
              <a:ext cx="727724" cy="3073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 관리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6D09E7B8-E1C9-90BB-A469-1A14AD722F8A}"/>
                </a:ext>
              </a:extLst>
            </p:cNvPr>
            <p:cNvSpPr/>
            <p:nvPr/>
          </p:nvSpPr>
          <p:spPr>
            <a:xfrm>
              <a:off x="3477513" y="4178020"/>
              <a:ext cx="847370" cy="3073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결함</a:t>
              </a:r>
              <a:r>
                <a: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탐지</a:t>
              </a:r>
              <a:r>
                <a: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분류</a:t>
              </a:r>
            </a:p>
          </p:txBody>
        </p:sp>
        <p:grpSp>
          <p:nvGrpSpPr>
            <p:cNvPr id="102" name="그룹 101">
              <a:extLst>
                <a:ext uri="{FF2B5EF4-FFF2-40B4-BE49-F238E27FC236}">
                  <a16:creationId xmlns:a16="http://schemas.microsoft.com/office/drawing/2014/main" id="{F3A18F7F-8499-79F6-D3EA-250966F02355}"/>
                </a:ext>
              </a:extLst>
            </p:cNvPr>
            <p:cNvGrpSpPr/>
            <p:nvPr/>
          </p:nvGrpSpPr>
          <p:grpSpPr>
            <a:xfrm>
              <a:off x="798379" y="2564066"/>
              <a:ext cx="950511" cy="772680"/>
              <a:chOff x="2760724" y="3449063"/>
              <a:chExt cx="668276" cy="656771"/>
            </a:xfrm>
          </p:grpSpPr>
          <p:sp>
            <p:nvSpPr>
              <p:cNvPr id="103" name="직사각형 102">
                <a:extLst>
                  <a:ext uri="{FF2B5EF4-FFF2-40B4-BE49-F238E27FC236}">
                    <a16:creationId xmlns:a16="http://schemas.microsoft.com/office/drawing/2014/main" id="{6CC3A22F-A586-D203-F5D4-96F78D18F34B}"/>
                  </a:ext>
                </a:extLst>
              </p:cNvPr>
              <p:cNvSpPr/>
              <p:nvPr/>
            </p:nvSpPr>
            <p:spPr>
              <a:xfrm>
                <a:off x="2760724" y="3449063"/>
                <a:ext cx="668276" cy="65677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생산 준비</a:t>
                </a:r>
                <a:endPara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09" name="직사각형 108">
                <a:extLst>
                  <a:ext uri="{FF2B5EF4-FFF2-40B4-BE49-F238E27FC236}">
                    <a16:creationId xmlns:a16="http://schemas.microsoft.com/office/drawing/2014/main" id="{4C021068-A1DE-9B77-EC9B-68C9EC5616FD}"/>
                  </a:ext>
                </a:extLst>
              </p:cNvPr>
              <p:cNvSpPr/>
              <p:nvPr/>
            </p:nvSpPr>
            <p:spPr>
              <a:xfrm>
                <a:off x="2798824" y="3664761"/>
                <a:ext cx="592076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생산계획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10" name="직사각형 109">
                <a:extLst>
                  <a:ext uri="{FF2B5EF4-FFF2-40B4-BE49-F238E27FC236}">
                    <a16:creationId xmlns:a16="http://schemas.microsoft.com/office/drawing/2014/main" id="{18189219-FC0F-63FC-3D33-6B8887172D02}"/>
                  </a:ext>
                </a:extLst>
              </p:cNvPr>
              <p:cNvSpPr/>
              <p:nvPr/>
            </p:nvSpPr>
            <p:spPr>
              <a:xfrm>
                <a:off x="2798824" y="3880515"/>
                <a:ext cx="592076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원자재 관리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0CD79B40-CB05-2F28-A38C-FAA0E6145BBA}"/>
                </a:ext>
              </a:extLst>
            </p:cNvPr>
            <p:cNvGrpSpPr/>
            <p:nvPr/>
          </p:nvGrpSpPr>
          <p:grpSpPr>
            <a:xfrm>
              <a:off x="1821308" y="2564066"/>
              <a:ext cx="1947498" cy="772680"/>
              <a:chOff x="2760724" y="3449063"/>
              <a:chExt cx="1369228" cy="656771"/>
            </a:xfrm>
          </p:grpSpPr>
          <p:sp>
            <p:nvSpPr>
              <p:cNvPr id="112" name="직사각형 111">
                <a:extLst>
                  <a:ext uri="{FF2B5EF4-FFF2-40B4-BE49-F238E27FC236}">
                    <a16:creationId xmlns:a16="http://schemas.microsoft.com/office/drawing/2014/main" id="{775DE9D9-F715-A109-BA4E-25C5374FC656}"/>
                  </a:ext>
                </a:extLst>
              </p:cNvPr>
              <p:cNvSpPr/>
              <p:nvPr/>
            </p:nvSpPr>
            <p:spPr>
              <a:xfrm>
                <a:off x="2760724" y="3449063"/>
                <a:ext cx="1369228" cy="65677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생산 실행</a:t>
                </a:r>
                <a:endPara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13" name="직사각형 112">
                <a:extLst>
                  <a:ext uri="{FF2B5EF4-FFF2-40B4-BE49-F238E27FC236}">
                    <a16:creationId xmlns:a16="http://schemas.microsoft.com/office/drawing/2014/main" id="{A44F2EA7-C950-75D5-508A-2D5BA6CA847B}"/>
                  </a:ext>
                </a:extLst>
              </p:cNvPr>
              <p:cNvSpPr/>
              <p:nvPr/>
            </p:nvSpPr>
            <p:spPr>
              <a:xfrm>
                <a:off x="2827340" y="3664761"/>
                <a:ext cx="592076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조립공정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14" name="직사각형 113">
                <a:extLst>
                  <a:ext uri="{FF2B5EF4-FFF2-40B4-BE49-F238E27FC236}">
                    <a16:creationId xmlns:a16="http://schemas.microsoft.com/office/drawing/2014/main" id="{F2F33DB3-0524-B869-2B80-47C5CFCA0B5C}"/>
                  </a:ext>
                </a:extLst>
              </p:cNvPr>
              <p:cNvSpPr/>
              <p:nvPr/>
            </p:nvSpPr>
            <p:spPr>
              <a:xfrm>
                <a:off x="2827340" y="3880515"/>
                <a:ext cx="592076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포장공정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15" name="직사각형 114">
                <a:extLst>
                  <a:ext uri="{FF2B5EF4-FFF2-40B4-BE49-F238E27FC236}">
                    <a16:creationId xmlns:a16="http://schemas.microsoft.com/office/drawing/2014/main" id="{787D730C-D126-40D6-C167-13083BFC0362}"/>
                  </a:ext>
                </a:extLst>
              </p:cNvPr>
              <p:cNvSpPr/>
              <p:nvPr/>
            </p:nvSpPr>
            <p:spPr>
              <a:xfrm>
                <a:off x="3473694" y="3664761"/>
                <a:ext cx="592076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배치공정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16" name="직사각형 115">
                <a:extLst>
                  <a:ext uri="{FF2B5EF4-FFF2-40B4-BE49-F238E27FC236}">
                    <a16:creationId xmlns:a16="http://schemas.microsoft.com/office/drawing/2014/main" id="{5E091709-32D9-6C94-5F40-9FA1675411F3}"/>
                  </a:ext>
                </a:extLst>
              </p:cNvPr>
              <p:cNvSpPr/>
              <p:nvPr/>
            </p:nvSpPr>
            <p:spPr>
              <a:xfrm>
                <a:off x="3473694" y="3880515"/>
                <a:ext cx="592076" cy="1919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기타 공정관리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5EA9C9ED-0D83-7E9F-39A8-1AE697ED09D2}"/>
                </a:ext>
              </a:extLst>
            </p:cNvPr>
            <p:cNvSpPr/>
            <p:nvPr/>
          </p:nvSpPr>
          <p:spPr>
            <a:xfrm>
              <a:off x="3843921" y="2561270"/>
              <a:ext cx="480962" cy="77268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Dash board</a:t>
              </a:r>
            </a:p>
          </p:txBody>
        </p:sp>
        <p:sp>
          <p:nvSpPr>
            <p:cNvPr id="120" name="십자형 119">
              <a:extLst>
                <a:ext uri="{FF2B5EF4-FFF2-40B4-BE49-F238E27FC236}">
                  <a16:creationId xmlns:a16="http://schemas.microsoft.com/office/drawing/2014/main" id="{1F52A240-CD26-5397-6A53-0B71B8FB2B15}"/>
                </a:ext>
              </a:extLst>
            </p:cNvPr>
            <p:cNvSpPr/>
            <p:nvPr/>
          </p:nvSpPr>
          <p:spPr>
            <a:xfrm>
              <a:off x="2543696" y="3912866"/>
              <a:ext cx="170011" cy="170533"/>
            </a:xfrm>
            <a:prstGeom prst="plus">
              <a:avLst>
                <a:gd name="adj" fmla="val 34097"/>
              </a:avLst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21" name="순서도: 수행의 시작/종료 120">
              <a:extLst>
                <a:ext uri="{FF2B5EF4-FFF2-40B4-BE49-F238E27FC236}">
                  <a16:creationId xmlns:a16="http://schemas.microsoft.com/office/drawing/2014/main" id="{6A2CD0F4-4F88-EFE5-4495-B67C04276AD3}"/>
                </a:ext>
              </a:extLst>
            </p:cNvPr>
            <p:cNvSpPr/>
            <p:nvPr/>
          </p:nvSpPr>
          <p:spPr>
            <a:xfrm>
              <a:off x="584773" y="2360641"/>
              <a:ext cx="535594" cy="173117"/>
            </a:xfrm>
            <a:prstGeom prst="flowChartTerminator">
              <a:avLst/>
            </a:prstGeom>
            <a:solidFill>
              <a:schemeClr val="accent3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algn="ctr" defTabSz="309562" hangingPunct="0"/>
              <a:r>
                <a:rPr lang="ko-KR" altLang="en-US" sz="800" b="1" spc="-45">
                  <a:solidFill>
                    <a:srgbClr val="FFFFFF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맑은 고딕"/>
                </a:rPr>
                <a:t>기본 기능</a:t>
              </a:r>
            </a:p>
          </p:txBody>
        </p:sp>
        <p:sp>
          <p:nvSpPr>
            <p:cNvPr id="122" name="순서도: 수행의 시작/종료 121">
              <a:extLst>
                <a:ext uri="{FF2B5EF4-FFF2-40B4-BE49-F238E27FC236}">
                  <a16:creationId xmlns:a16="http://schemas.microsoft.com/office/drawing/2014/main" id="{9BF0E27D-E2D4-24E3-DF7E-71B9F4263104}"/>
                </a:ext>
              </a:extLst>
            </p:cNvPr>
            <p:cNvSpPr/>
            <p:nvPr/>
          </p:nvSpPr>
          <p:spPr>
            <a:xfrm>
              <a:off x="659494" y="3981128"/>
              <a:ext cx="535594" cy="173117"/>
            </a:xfrm>
            <a:prstGeom prst="flowChartTerminator">
              <a:avLst/>
            </a:prstGeom>
            <a:solidFill>
              <a:schemeClr val="accent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pPr algn="ctr" defTabSz="309562" hangingPunct="0"/>
              <a:r>
                <a:rPr lang="ko-KR" altLang="en-US" sz="800" b="1" spc="-45">
                  <a:solidFill>
                    <a:srgbClr val="FFFFFF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맑은 고딕"/>
                </a:rPr>
                <a:t>추가 기능</a:t>
              </a:r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60586942-F3D8-1C97-12F1-58E73EB6EABB}"/>
              </a:ext>
            </a:extLst>
          </p:cNvPr>
          <p:cNvSpPr txBox="1"/>
          <p:nvPr/>
        </p:nvSpPr>
        <p:spPr>
          <a:xfrm>
            <a:off x="421367" y="3970729"/>
            <a:ext cx="4593546" cy="191505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ko-KR" altLang="en-US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기능 </a:t>
            </a:r>
            <a:r>
              <a:rPr lang="en-US" altLang="ko-KR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1. </a:t>
            </a:r>
            <a:r>
              <a:rPr lang="en-US" altLang="ko-KR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</a:rPr>
              <a:t>ISA-95(IEC 62264)</a:t>
            </a:r>
            <a:r>
              <a:rPr lang="ko-KR" altLang="en-US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</a:rPr>
              <a:t>표준 모델을 정공법으로 구현한</a:t>
            </a:r>
            <a:r>
              <a:rPr lang="en-US" altLang="ko-KR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</a:rPr>
              <a:t>, MES</a:t>
            </a:r>
            <a:br>
              <a:rPr lang="ko-KR" altLang="en-US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ko-KR" altLang="en-US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Enterprise–Site–Area–Line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의 설비 계층과 생산 운영 표준을 구현하여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어떤 산업</a:t>
            </a:r>
            <a:r>
              <a:rPr lang="en-US" altLang="ko-KR" sz="1100" baseline="30000">
                <a:solidFill>
                  <a:srgbClr val="000000"/>
                </a:solidFill>
                <a:latin typeface="Aptos" panose="020B0004020202020204" pitchFamily="34" charset="0"/>
              </a:rPr>
              <a:t>·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규모에도 견고한 기준 위에서 시스템을 확장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·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연계할 수 있습니다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. </a:t>
            </a:r>
            <a:endParaRPr lang="en-US" altLang="ko-KR" sz="1100">
              <a:latin typeface="+mj-lt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defTabSz="547687">
              <a:spcBef>
                <a:spcPts val="600"/>
              </a:spcBef>
            </a:pP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기능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2. Configurable Setting</a:t>
            </a:r>
            <a:br>
              <a:rPr lang="en-US" altLang="ko-KR" sz="1100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</a:br>
            <a:r>
              <a:rPr lang="ko-KR" altLang="en-US" sz="1100">
                <a:solidFill>
                  <a:srgbClr val="000000"/>
                </a:solidFill>
                <a:latin typeface="+mn-ea"/>
              </a:rPr>
              <a:t>산업군별 발생 가능한 업무 케이스를 분석하여 기준정보 설정 항목으로 제공하고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핵심 동작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공정 유형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검사 방식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흐름 제어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을 설정으로 제어함으로써 </a:t>
            </a:r>
            <a:r>
              <a:rPr lang="ko-KR" altLang="en-US" sz="1100" b="1">
                <a:solidFill>
                  <a:srgbClr val="000000"/>
                </a:solidFill>
                <a:latin typeface="+mn-ea"/>
              </a:rPr>
              <a:t>별도 개발 없이 설정 조합만으로</a:t>
            </a:r>
            <a:r>
              <a:rPr lang="ko-KR" altLang="en-US" sz="1100">
                <a:solidFill>
                  <a:srgbClr val="000000"/>
                </a:solidFill>
                <a:latin typeface="+mn-ea"/>
              </a:rPr>
              <a:t> 비즈니스 요구에 대응합니다</a:t>
            </a:r>
            <a:r>
              <a:rPr lang="en-US" altLang="ko-KR" sz="1100">
                <a:solidFill>
                  <a:srgbClr val="000000"/>
                </a:solidFill>
                <a:latin typeface="+mn-ea"/>
              </a:rPr>
              <a:t>.</a:t>
            </a:r>
            <a:endParaRPr lang="en-US" altLang="ko-KR" sz="1100"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defTabSz="547687">
              <a:spcBef>
                <a:spcPts val="600"/>
              </a:spcBef>
            </a:pP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기능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3. Setup Wizard</a:t>
            </a:r>
            <a:br>
              <a:rPr lang="en-US" altLang="ko-KR" sz="1100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</a:b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산업군별 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Best Practice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를 기반으로 기준정보를 </a:t>
            </a:r>
            <a:r>
              <a:rPr lang="ko-KR" altLang="en-US" sz="1100" err="1">
                <a:solidFill>
                  <a:srgbClr val="000000"/>
                </a:solidFill>
                <a:latin typeface="Aptos" panose="020B0004020202020204" pitchFamily="34" charset="0"/>
              </a:rPr>
              <a:t>추천값으로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 자동 구성하고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사용자는 필요한 부분만 수정하여 </a:t>
            </a:r>
            <a:r>
              <a:rPr lang="ko-KR" altLang="en-US" sz="1100" b="1">
                <a:solidFill>
                  <a:srgbClr val="000000"/>
                </a:solidFill>
                <a:latin typeface="Aptos" panose="020B0004020202020204" pitchFamily="34" charset="0"/>
              </a:rPr>
              <a:t>즉시 운영 가능한 기준정보 </a:t>
            </a:r>
            <a:r>
              <a:rPr lang="en-US" altLang="ko-KR" sz="1100" b="1">
                <a:solidFill>
                  <a:srgbClr val="000000"/>
                </a:solidFill>
                <a:latin typeface="Aptos" panose="020B0004020202020204" pitchFamily="34" charset="0"/>
              </a:rPr>
              <a:t>Setup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을 완성합니다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. </a:t>
            </a:r>
            <a:endParaRPr lang="en-US" altLang="ko-KR" sz="1100"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</p:txBody>
      </p: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7C692225-1F46-12F7-EB82-FC679AB2D80D}"/>
              </a:ext>
            </a:extLst>
          </p:cNvPr>
          <p:cNvGrpSpPr/>
          <p:nvPr/>
        </p:nvGrpSpPr>
        <p:grpSpPr>
          <a:xfrm>
            <a:off x="5114978" y="7714460"/>
            <a:ext cx="1315428" cy="1159574"/>
            <a:chOff x="5153635" y="7917179"/>
            <a:chExt cx="1890111" cy="787553"/>
          </a:xfrm>
        </p:grpSpPr>
        <p:sp>
          <p:nvSpPr>
            <p:cNvPr id="126" name="말풍선: 모서리가 둥근 사각형 125">
              <a:extLst>
                <a:ext uri="{FF2B5EF4-FFF2-40B4-BE49-F238E27FC236}">
                  <a16:creationId xmlns:a16="http://schemas.microsoft.com/office/drawing/2014/main" id="{569B57E0-9308-6E03-E7E3-80125510F33D}"/>
                </a:ext>
              </a:extLst>
            </p:cNvPr>
            <p:cNvSpPr/>
            <p:nvPr/>
          </p:nvSpPr>
          <p:spPr>
            <a:xfrm>
              <a:off x="5153635" y="7917179"/>
              <a:ext cx="1890111" cy="787553"/>
            </a:xfrm>
            <a:prstGeom prst="wedgeRoundRectCallout">
              <a:avLst>
                <a:gd name="adj1" fmla="val 1672"/>
                <a:gd name="adj2" fmla="val 63593"/>
                <a:gd name="adj3" fmla="val 16667"/>
              </a:avLst>
            </a:prstGeom>
            <a:solidFill>
              <a:schemeClr val="bg1">
                <a:alpha val="23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7" name="텍스트 개체 틀 19">
              <a:extLst>
                <a:ext uri="{FF2B5EF4-FFF2-40B4-BE49-F238E27FC236}">
                  <a16:creationId xmlns:a16="http://schemas.microsoft.com/office/drawing/2014/main" id="{5427AE07-76EE-AAE8-A7E4-8732B83946D3}"/>
                </a:ext>
              </a:extLst>
            </p:cNvPr>
            <p:cNvSpPr txBox="1">
              <a:spLocks/>
            </p:cNvSpPr>
            <p:nvPr/>
          </p:nvSpPr>
          <p:spPr>
            <a:xfrm>
              <a:off x="5171807" y="8081023"/>
              <a:ext cx="1802026" cy="468177"/>
            </a:xfrm>
            <a:prstGeom prst="rect">
              <a:avLst/>
            </a:prstGeom>
          </p:spPr>
          <p:txBody>
            <a:bodyPr anchor="ctr"/>
            <a:lstStyle>
              <a:lvl1pPr marL="0" marR="0" indent="0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None/>
                <a:tabLst/>
                <a:defRPr sz="760" b="0" i="0" u="none" strike="noStrike" cap="none" spc="-42" baseline="0">
                  <a:solidFill>
                    <a:schemeClr val="bg1"/>
                  </a:solidFill>
                  <a:uFillTx/>
                  <a:latin typeface="Pretendard Medium" panose="02000503000000020004" pitchFamily="2" charset="-127"/>
                  <a:ea typeface="Pretendard Medium" panose="02000503000000020004" pitchFamily="2" charset="-127"/>
                  <a:cs typeface="Pretendard Medium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algn="ctr">
                <a:spcBef>
                  <a:spcPts val="400"/>
                </a:spcBef>
                <a:defRPr/>
              </a:pP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“</a:t>
              </a: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코딩 없는 </a:t>
              </a: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Setup Wizard</a:t>
              </a: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와 산업별 표준 템플릿으로 단번에 현장 가시성을 확보하는 가장 민첩한 </a:t>
              </a: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MES”</a:t>
              </a:r>
              <a:endPara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66A81A6-33E4-A24A-409C-24BC7BC8FC29}"/>
              </a:ext>
            </a:extLst>
          </p:cNvPr>
          <p:cNvGrpSpPr/>
          <p:nvPr/>
        </p:nvGrpSpPr>
        <p:grpSpPr>
          <a:xfrm>
            <a:off x="2521752" y="3398712"/>
            <a:ext cx="216000" cy="216000"/>
            <a:chOff x="1548427" y="4335308"/>
            <a:chExt cx="252000" cy="252000"/>
          </a:xfrm>
        </p:grpSpPr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F4E1149-4113-D243-33CC-925036E68B7B}"/>
                </a:ext>
              </a:extLst>
            </p:cNvPr>
            <p:cNvSpPr/>
            <p:nvPr/>
          </p:nvSpPr>
          <p:spPr>
            <a:xfrm>
              <a:off x="1548427" y="4335308"/>
              <a:ext cx="252000" cy="252000"/>
            </a:xfrm>
            <a:prstGeom prst="ellipse">
              <a:avLst/>
            </a:prstGeom>
            <a:solidFill>
              <a:srgbClr val="FF1D57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" name="십자형 14">
              <a:extLst>
                <a:ext uri="{FF2B5EF4-FFF2-40B4-BE49-F238E27FC236}">
                  <a16:creationId xmlns:a16="http://schemas.microsoft.com/office/drawing/2014/main" id="{4437FE71-0CBA-CEE7-9DA5-8DE02BDFEC68}"/>
                </a:ext>
              </a:extLst>
            </p:cNvPr>
            <p:cNvSpPr/>
            <p:nvPr/>
          </p:nvSpPr>
          <p:spPr>
            <a:xfrm>
              <a:off x="1589421" y="4375187"/>
              <a:ext cx="170011" cy="170534"/>
            </a:xfrm>
            <a:prstGeom prst="plus">
              <a:avLst>
                <a:gd name="adj" fmla="val 34097"/>
              </a:avLst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6871621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667</Words>
  <Application>Microsoft Office PowerPoint</Application>
  <PresentationFormat>A4 용지(210x297mm)</PresentationFormat>
  <Paragraphs>82</Paragraphs>
  <Slides>2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8" baseType="lpstr">
      <vt:lpstr>Arial Narrow</vt:lpstr>
      <vt:lpstr>LG스마트체2.0 Regular</vt:lpstr>
      <vt:lpstr>Pretendard SemiBold</vt:lpstr>
      <vt:lpstr>Pretendard Medium</vt:lpstr>
      <vt:lpstr>Pretendard ExtraBold</vt:lpstr>
      <vt:lpstr>LG스마트체 Regular</vt:lpstr>
      <vt:lpstr>Aptos</vt:lpstr>
      <vt:lpstr>LG스마트체2.0 SemiBold</vt:lpstr>
      <vt:lpstr>Pretendard</vt:lpstr>
      <vt:lpstr>Wingdings</vt:lpstr>
      <vt:lpstr>Arial</vt:lpstr>
      <vt:lpstr>LG스마트체2.0 Bold</vt:lpstr>
      <vt:lpstr>맑은 고딕</vt:lpstr>
      <vt:lpstr>2_내부용 템플릿</vt:lpstr>
      <vt:lpstr>3_외부용 템플릿</vt:lpstr>
      <vt:lpstr>think-cell 슬라이드</vt:lpstr>
      <vt:lpstr>Factova MES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