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8"/>
  </p:notesMasterIdLst>
  <p:handoutMasterIdLst>
    <p:handoutMasterId r:id="rId9"/>
  </p:handoutMasterIdLst>
  <p:sldIdLst>
    <p:sldId id="2147480911" r:id="rId6"/>
    <p:sldId id="2147480912" r:id="rId7"/>
  </p:sldIdLst>
  <p:sldSz cx="6858000" cy="9906000" type="A4"/>
  <p:notesSz cx="10234613" cy="7104063"/>
  <p:embeddedFontLst>
    <p:embeddedFont>
      <p:font typeface="Pretendard" panose="020B0600000101010101" charset="-127"/>
      <p:regular r:id="rId10"/>
      <p:bold r:id="rId11"/>
    </p:embeddedFont>
    <p:embeddedFont>
      <p:font typeface="Pretendard ExtraBold" panose="020B0600000101010101" charset="-127"/>
      <p:bold r:id="rId12"/>
    </p:embeddedFont>
    <p:embeddedFont>
      <p:font typeface="Pretendard Medium" panose="020B0600000101010101" charset="-127"/>
      <p:regular r:id="rId13"/>
    </p:embeddedFont>
    <p:embeddedFont>
      <p:font typeface="Pretendard SemiBold" panose="020B0600000101010101" charset="-127"/>
      <p:bold r:id="rId14"/>
    </p:embeddedFont>
    <p:embeddedFont>
      <p:font typeface="Arial Narrow" panose="020B0606020202030204" pitchFamily="34" charset="0"/>
      <p:regular r:id="rId15"/>
      <p:bold r:id="rId16"/>
      <p:italic r:id="rId17"/>
      <p:boldItalic r:id="rId18"/>
    </p:embeddedFont>
    <p:embeddedFont>
      <p:font typeface="LG스마트체 Regular" panose="020B0600000101010101" pitchFamily="50" charset="-127"/>
      <p:regular r:id="rId19"/>
    </p:embeddedFont>
    <p:embeddedFont>
      <p:font typeface="LG스마트체2.0 Bold" panose="020B0600000101010101" pitchFamily="50" charset="-127"/>
      <p:bold r:id="rId20"/>
    </p:embeddedFont>
    <p:embeddedFont>
      <p:font typeface="LG스마트체2.0 Regular" panose="020B0600000101010101" pitchFamily="50" charset="-127"/>
      <p:regular r:id="rId21"/>
    </p:embeddedFont>
    <p:embeddedFont>
      <p:font typeface="LG스마트체2.0 SemiBold" panose="020B0600000101010101" pitchFamily="50" charset="-127"/>
      <p:bold r:id="rId22"/>
    </p:embeddedFont>
    <p:embeddedFont>
      <p:font typeface="맑은 고딕" panose="020B0503020000020004" pitchFamily="50" charset="-127"/>
      <p:regular r:id="rId23"/>
      <p:bold r:id="rId24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>
            <p14:sldId id="2147480911"/>
            <p14:sldId id="2147480912"/>
          </p14:sldIdLst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2.fntdata"/><Relationship Id="rId7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2D4CA-2855-8EDB-34EA-CC0D0A107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5085867-DC6B-38D3-686C-076A625AD7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03BCA39-CCBE-7C52-6BF0-F1635E8505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76A0C61-B31C-3C75-AAE9-5087569CE7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583972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microsoft.com/office/2007/relationships/hdphoto" Target="../media/hdphoto1.wdp"/><Relationship Id="rId11" Type="http://schemas.openxmlformats.org/officeDocument/2006/relationships/image" Target="../media/image31.png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AD873-4B65-4DC0-8B5A-48F54F12E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518643-D85F-112A-06E0-057A9379F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800" err="1"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Factova</a:t>
            </a:r>
            <a:r>
              <a:rPr lang="en-US" altLang="ko-KR" sz="2800"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 Control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1C883E0-1696-C90D-ECB2-3E55205C658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설비 데이터를 수집하고</a:t>
            </a:r>
            <a:r>
              <a:rPr lang="en-US" altLang="ko-KR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설비를 제어하며</a:t>
            </a:r>
            <a:r>
              <a:rPr lang="en-US" altLang="ko-KR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데이터를 활용하는</a:t>
            </a:r>
            <a:br>
              <a:rPr lang="en-US" altLang="ko-KR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Software Defined Automation </a:t>
            </a:r>
            <a:r>
              <a:rPr lang="ko-KR" altLang="en-US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플랫폼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38DD6303-6553-8BE3-8D7F-E29865CDB1D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55716" y="3615823"/>
            <a:ext cx="2952671" cy="542239"/>
          </a:xfrm>
        </p:spPr>
        <p:txBody>
          <a:bodyPr/>
          <a:lstStyle/>
          <a:p>
            <a:r>
              <a:rPr lang="ko-KR" altLang="en-US" sz="1400"/>
              <a:t>왜 필요한가요</a:t>
            </a:r>
            <a:r>
              <a:rPr lang="en-US" altLang="ko-KR" sz="1400"/>
              <a:t>?</a:t>
            </a:r>
            <a:endParaRPr lang="ko-KR" altLang="en-US" sz="140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6420445B-36F8-F864-0E9D-106F265996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539272" y="6002540"/>
            <a:ext cx="2952671" cy="542239"/>
          </a:xfrm>
        </p:spPr>
        <p:txBody>
          <a:bodyPr/>
          <a:lstStyle/>
          <a:p>
            <a:r>
              <a:rPr lang="ko-KR" altLang="en-US" sz="1400"/>
              <a:t>어디에서 사용하나요</a:t>
            </a:r>
            <a:r>
              <a:rPr lang="en-US" altLang="ko-KR" sz="1400"/>
              <a:t>?</a:t>
            </a:r>
            <a:endParaRPr lang="ko-KR" altLang="en-US" sz="140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4EA42FF-0EB7-C99F-EA47-682DAE9C013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7903707" y="-933695"/>
            <a:ext cx="166176" cy="138477"/>
          </a:xfrm>
        </p:spPr>
        <p:txBody>
          <a:bodyPr/>
          <a:lstStyle/>
          <a:p>
            <a:fld id="{86CB4B4D-7CA3-9044-876B-883B54F8677D}" type="slidenum">
              <a:rPr lang="en-US" altLang="ko-Kore-KR" smtClean="0"/>
              <a:pPr/>
              <a:t>0</a:t>
            </a:fld>
            <a:r>
              <a:rPr lang="en-US" altLang="ko-Kore-KR"/>
              <a:t>/p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41D1D1F8-60ED-02F9-264C-E5939A0956B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48491" y="6374900"/>
            <a:ext cx="3207909" cy="1961593"/>
          </a:xfrm>
        </p:spPr>
        <p:txBody>
          <a:bodyPr/>
          <a:lstStyle/>
          <a:p>
            <a:pPr marL="0" indent="0">
              <a:spcBef>
                <a:spcPts val="4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</a:t>
            </a:r>
            <a:r>
              <a:rPr lang="en-US" altLang="ko-KR" sz="1100">
                <a:solidFill>
                  <a:schemeClr val="tx1"/>
                </a:solidFill>
              </a:rPr>
              <a:t>:</a:t>
            </a:r>
          </a:p>
          <a:p>
            <a:pPr marL="177800" indent="-177800"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kumimoji="1" lang="ko-KR" altLang="en-US" sz="1100" spc="-25">
                <a:solidFill>
                  <a:schemeClr val="tx1"/>
                </a:solidFill>
              </a:rPr>
              <a:t>다양한 설비 데이터를 수집하고 제품 품질 및 설비 이상에 대해 신속한 대응과 관리가 필요한 제조업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 marL="177800" indent="-177800"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kumimoji="1" lang="ko-KR" altLang="en-US" sz="1100" spc="-25">
                <a:solidFill>
                  <a:schemeClr val="tx1"/>
                </a:solidFill>
              </a:rPr>
              <a:t>제약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의료 등 규제 대응과 추적성</a:t>
            </a:r>
            <a:r>
              <a:rPr kumimoji="1" lang="en-US" altLang="ko-KR" sz="1100" spc="-25">
                <a:solidFill>
                  <a:schemeClr val="tx1"/>
                </a:solidFill>
              </a:rPr>
              <a:t> </a:t>
            </a:r>
            <a:r>
              <a:rPr kumimoji="1" lang="ko-KR" altLang="en-US" sz="1100" spc="-25">
                <a:solidFill>
                  <a:schemeClr val="tx1"/>
                </a:solidFill>
              </a:rPr>
              <a:t>관리가 중요한 분야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 marL="0" indent="0">
              <a:spcBef>
                <a:spcPts val="4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None/>
            </a:pPr>
            <a:r>
              <a:rPr kumimoji="1" lang="ko-KR" altLang="en-US" sz="1100" b="1" spc="-25">
                <a:solidFill>
                  <a:schemeClr val="tx1"/>
                </a:solidFill>
              </a:rPr>
              <a:t>대상 고객 </a:t>
            </a:r>
            <a:r>
              <a:rPr kumimoji="1" lang="en-US" altLang="ko-KR" sz="1100" spc="-25">
                <a:solidFill>
                  <a:schemeClr val="tx1"/>
                </a:solidFill>
              </a:rPr>
              <a:t>: </a:t>
            </a:r>
          </a:p>
          <a:p>
            <a:pPr marL="177800" indent="-177800"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설비</a:t>
            </a:r>
            <a:r>
              <a:rPr lang="en-US" altLang="ko-KR" sz="1100">
                <a:solidFill>
                  <a:schemeClr val="tx1"/>
                </a:solidFill>
              </a:rPr>
              <a:t> </a:t>
            </a:r>
            <a:r>
              <a:rPr lang="ko-KR" altLang="en-US" sz="1100">
                <a:solidFill>
                  <a:schemeClr val="tx1"/>
                </a:solidFill>
              </a:rPr>
              <a:t>고장 및 공정 중단의 리스크가 높아 사전 데이터 확보가 필요한 기업</a:t>
            </a:r>
          </a:p>
          <a:p>
            <a:pPr marL="177800" indent="-177800"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설비 데이터가 수집되지 못하거나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일부만 수집되는 기업</a:t>
            </a:r>
            <a:endParaRPr lang="en-US" altLang="ko-KR" sz="1100">
              <a:solidFill>
                <a:schemeClr val="tx1"/>
              </a:solidFill>
            </a:endParaRPr>
          </a:p>
        </p:txBody>
      </p:sp>
      <p:sp>
        <p:nvSpPr>
          <p:cNvPr id="19" name="텍스트 개체 틀 4">
            <a:extLst>
              <a:ext uri="{FF2B5EF4-FFF2-40B4-BE49-F238E27FC236}">
                <a16:creationId xmlns:a16="http://schemas.microsoft.com/office/drawing/2014/main" id="{7A69863E-4747-A3E7-4CC4-85BF087F52E6}"/>
              </a:ext>
            </a:extLst>
          </p:cNvPr>
          <p:cNvSpPr txBox="1">
            <a:spLocks/>
          </p:cNvSpPr>
          <p:nvPr/>
        </p:nvSpPr>
        <p:spPr>
          <a:xfrm>
            <a:off x="3548491" y="3661543"/>
            <a:ext cx="3120597" cy="3135753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멀티 브랜드 이기종 설비의 런타임 데이터를 하나의 인터페이스로 통합</a:t>
            </a:r>
            <a:endParaRPr kumimoji="1" lang="en-US" altLang="ko-KR" sz="1100" b="1"/>
          </a:p>
          <a:p>
            <a:pPr marL="178597" indent="-178597">
              <a:spcBef>
                <a:spcPts val="400"/>
              </a:spcBef>
              <a:spcAft>
                <a:spcPts val="0"/>
              </a:spcAft>
            </a:pPr>
            <a:r>
              <a:rPr kumimoji="1" lang="ko-KR" altLang="en-US" sz="1100"/>
              <a:t>존재하나 접근하기 어려운 </a:t>
            </a:r>
            <a:r>
              <a:rPr kumimoji="1" lang="en-US" altLang="ko-KR" sz="1100"/>
              <a:t>Multi-</a:t>
            </a:r>
            <a:r>
              <a:rPr kumimoji="1" lang="ko-KR" altLang="en-US" sz="1100"/>
              <a:t>벤더의 이기종 설비 데이터를 수집하여 표준화 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설비 개조 시 발생하는 비용 및 리드타임 단축</a:t>
            </a:r>
            <a:endParaRPr kumimoji="1" lang="en-US" altLang="ko-KR" sz="1100" b="1"/>
          </a:p>
          <a:p>
            <a:pPr marL="178597" indent="-178597">
              <a:spcBef>
                <a:spcPts val="400"/>
              </a:spcBef>
              <a:spcAft>
                <a:spcPts val="0"/>
              </a:spcAft>
            </a:pPr>
            <a:r>
              <a:rPr kumimoji="1" lang="ko-KR" altLang="en-US" sz="1100"/>
              <a:t>플러그 앤 플레이구조로 설비 추가 시 설비 연동이 손쉬우며</a:t>
            </a:r>
            <a:r>
              <a:rPr kumimoji="1" lang="en-US" altLang="ko-KR" sz="1100"/>
              <a:t>,</a:t>
            </a:r>
            <a:r>
              <a:rPr kumimoji="1" lang="ko-KR" altLang="en-US" sz="1100"/>
              <a:t> 연동 리드타임이 타 솔루션 대비 짧습니다</a:t>
            </a:r>
            <a:r>
              <a:rPr kumimoji="1" lang="en-US" altLang="ko-KR" sz="1100"/>
              <a:t>. </a:t>
            </a:r>
          </a:p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상위 시스템과의 </a:t>
            </a:r>
            <a:r>
              <a:rPr kumimoji="1" lang="en-US" altLang="ko-KR" sz="1100" b="1"/>
              <a:t>Seamless</a:t>
            </a:r>
            <a:r>
              <a:rPr kumimoji="1" lang="ko-KR" altLang="en-US" sz="1100" b="1"/>
              <a:t>한 연동 구현</a:t>
            </a:r>
          </a:p>
          <a:p>
            <a:pPr marL="178597" indent="-178597">
              <a:spcBef>
                <a:spcPts val="400"/>
              </a:spcBef>
              <a:spcAft>
                <a:spcPts val="0"/>
              </a:spcAft>
            </a:pPr>
            <a:r>
              <a:rPr kumimoji="1" lang="ko-KR" altLang="en-US" sz="1100"/>
              <a:t>데이터 표준화 및 모델링으로 상위 시스템</a:t>
            </a:r>
            <a:r>
              <a:rPr kumimoji="1" lang="en-US" altLang="ko-KR" sz="1100"/>
              <a:t>(MES, SCADA, IoT </a:t>
            </a:r>
            <a:r>
              <a:rPr kumimoji="1" lang="ko-KR" altLang="en-US" sz="1100"/>
              <a:t>플랫폼</a:t>
            </a:r>
            <a:r>
              <a:rPr kumimoji="1" lang="en-US" altLang="ko-KR" sz="1100"/>
              <a:t>) </a:t>
            </a:r>
            <a:r>
              <a:rPr kumimoji="1" lang="ko-KR" altLang="en-US" sz="1100"/>
              <a:t>연계가 용이합니다</a:t>
            </a:r>
            <a:r>
              <a:rPr kumimoji="1" lang="en-US" altLang="ko-KR" sz="1100"/>
              <a:t>.</a:t>
            </a:r>
          </a:p>
          <a:p>
            <a:pPr marL="178597" indent="-178597">
              <a:spcBef>
                <a:spcPts val="400"/>
              </a:spcBef>
              <a:spcAft>
                <a:spcPts val="0"/>
              </a:spcAft>
            </a:pPr>
            <a:r>
              <a:rPr kumimoji="1" lang="ko-KR" altLang="en-US" sz="1100"/>
              <a:t>경영진의 현장 </a:t>
            </a:r>
            <a:r>
              <a:rPr kumimoji="1" lang="en-US" altLang="ko-KR" sz="1100"/>
              <a:t>Data </a:t>
            </a:r>
            <a:r>
              <a:rPr kumimoji="1" lang="ko-KR" altLang="en-US" sz="1100"/>
              <a:t>기반 의사결정이 가능해 집니다</a:t>
            </a:r>
            <a:r>
              <a:rPr kumimoji="1" lang="en-US" altLang="ko-KR" sz="1100"/>
              <a:t>.</a:t>
            </a:r>
          </a:p>
        </p:txBody>
      </p:sp>
      <p:sp>
        <p:nvSpPr>
          <p:cNvPr id="15" name="텍스트 개체 틀 6">
            <a:extLst>
              <a:ext uri="{FF2B5EF4-FFF2-40B4-BE49-F238E27FC236}">
                <a16:creationId xmlns:a16="http://schemas.microsoft.com/office/drawing/2014/main" id="{EC6FC2BF-C392-88B4-A61F-C9C4FFD646DE}"/>
              </a:ext>
            </a:extLst>
          </p:cNvPr>
          <p:cNvSpPr txBox="1">
            <a:spLocks/>
          </p:cNvSpPr>
          <p:nvPr/>
        </p:nvSpPr>
        <p:spPr>
          <a:xfrm>
            <a:off x="412989" y="7616047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2CA65548-8756-88E5-0212-A0918FB5F000}"/>
              </a:ext>
            </a:extLst>
          </p:cNvPr>
          <p:cNvGrpSpPr/>
          <p:nvPr/>
        </p:nvGrpSpPr>
        <p:grpSpPr>
          <a:xfrm>
            <a:off x="374890" y="3962290"/>
            <a:ext cx="2935738" cy="727286"/>
            <a:chOff x="374890" y="4173620"/>
            <a:chExt cx="2935738" cy="727286"/>
          </a:xfrm>
        </p:grpSpPr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6104DBD3-39B2-D1AC-50FD-95EB61F7F26C}"/>
                </a:ext>
              </a:extLst>
            </p:cNvPr>
            <p:cNvGrpSpPr/>
            <p:nvPr/>
          </p:nvGrpSpPr>
          <p:grpSpPr>
            <a:xfrm>
              <a:off x="374890" y="4173620"/>
              <a:ext cx="2835279" cy="416188"/>
              <a:chOff x="412990" y="4046295"/>
              <a:chExt cx="2835279" cy="416188"/>
            </a:xfrm>
          </p:grpSpPr>
          <p:grpSp>
            <p:nvGrpSpPr>
              <p:cNvPr id="24" name="그룹 381">
                <a:extLst>
                  <a:ext uri="{FF2B5EF4-FFF2-40B4-BE49-F238E27FC236}">
                    <a16:creationId xmlns:a16="http://schemas.microsoft.com/office/drawing/2014/main" id="{18C3708F-7FD9-4380-9863-AE7E4FA93BE1}"/>
                  </a:ext>
                </a:extLst>
              </p:cNvPr>
              <p:cNvGrpSpPr/>
              <p:nvPr/>
            </p:nvGrpSpPr>
            <p:grpSpPr>
              <a:xfrm>
                <a:off x="412990" y="4132619"/>
                <a:ext cx="441897" cy="325447"/>
                <a:chOff x="5965108" y="1755851"/>
                <a:chExt cx="528441" cy="389185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25" name="Freeform 5">
                  <a:extLst>
                    <a:ext uri="{FF2B5EF4-FFF2-40B4-BE49-F238E27FC236}">
                      <a16:creationId xmlns:a16="http://schemas.microsoft.com/office/drawing/2014/main" id="{B32DF211-7B22-05D1-4D5F-615DD6A417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70950" y="1773161"/>
                  <a:ext cx="222599" cy="222599"/>
                </a:xfrm>
                <a:custGeom>
                  <a:avLst/>
                  <a:gdLst>
                    <a:gd name="T0" fmla="*/ 1732 w 1850"/>
                    <a:gd name="T1" fmla="*/ 1254 h 1850"/>
                    <a:gd name="T2" fmla="*/ 1671 w 1850"/>
                    <a:gd name="T3" fmla="*/ 1213 h 1850"/>
                    <a:gd name="T4" fmla="*/ 1603 w 1850"/>
                    <a:gd name="T5" fmla="*/ 1186 h 1850"/>
                    <a:gd name="T6" fmla="*/ 1530 w 1850"/>
                    <a:gd name="T7" fmla="*/ 1174 h 1850"/>
                    <a:gd name="T8" fmla="*/ 1457 w 1850"/>
                    <a:gd name="T9" fmla="*/ 1179 h 1850"/>
                    <a:gd name="T10" fmla="*/ 1388 w 1850"/>
                    <a:gd name="T11" fmla="*/ 1197 h 1850"/>
                    <a:gd name="T12" fmla="*/ 1567 w 1850"/>
                    <a:gd name="T13" fmla="*/ 509 h 1850"/>
                    <a:gd name="T14" fmla="*/ 1366 w 1850"/>
                    <a:gd name="T15" fmla="*/ 308 h 1850"/>
                    <a:gd name="T16" fmla="*/ 651 w 1850"/>
                    <a:gd name="T17" fmla="*/ 463 h 1850"/>
                    <a:gd name="T18" fmla="*/ 667 w 1850"/>
                    <a:gd name="T19" fmla="*/ 416 h 1850"/>
                    <a:gd name="T20" fmla="*/ 676 w 1850"/>
                    <a:gd name="T21" fmla="*/ 343 h 1850"/>
                    <a:gd name="T22" fmla="*/ 670 w 1850"/>
                    <a:gd name="T23" fmla="*/ 271 h 1850"/>
                    <a:gd name="T24" fmla="*/ 648 w 1850"/>
                    <a:gd name="T25" fmla="*/ 201 h 1850"/>
                    <a:gd name="T26" fmla="*/ 611 w 1850"/>
                    <a:gd name="T27" fmla="*/ 138 h 1850"/>
                    <a:gd name="T28" fmla="*/ 577 w 1850"/>
                    <a:gd name="T29" fmla="*/ 97 h 1850"/>
                    <a:gd name="T30" fmla="*/ 503 w 1850"/>
                    <a:gd name="T31" fmla="*/ 42 h 1850"/>
                    <a:gd name="T32" fmla="*/ 418 w 1850"/>
                    <a:gd name="T33" fmla="*/ 9 h 1850"/>
                    <a:gd name="T34" fmla="*/ 501 w 1850"/>
                    <a:gd name="T35" fmla="*/ 142 h 1850"/>
                    <a:gd name="T36" fmla="*/ 14 w 1850"/>
                    <a:gd name="T37" fmla="*/ 238 h 1850"/>
                    <a:gd name="T38" fmla="*/ 5 w 1850"/>
                    <a:gd name="T39" fmla="*/ 282 h 1850"/>
                    <a:gd name="T40" fmla="*/ 0 w 1850"/>
                    <a:gd name="T41" fmla="*/ 350 h 1850"/>
                    <a:gd name="T42" fmla="*/ 9 w 1850"/>
                    <a:gd name="T43" fmla="*/ 416 h 1850"/>
                    <a:gd name="T44" fmla="*/ 32 w 1850"/>
                    <a:gd name="T45" fmla="*/ 481 h 1850"/>
                    <a:gd name="T46" fmla="*/ 68 w 1850"/>
                    <a:gd name="T47" fmla="*/ 540 h 1850"/>
                    <a:gd name="T48" fmla="*/ 99 w 1850"/>
                    <a:gd name="T49" fmla="*/ 575 h 1850"/>
                    <a:gd name="T50" fmla="*/ 159 w 1850"/>
                    <a:gd name="T51" fmla="*/ 623 h 1850"/>
                    <a:gd name="T52" fmla="*/ 226 w 1850"/>
                    <a:gd name="T53" fmla="*/ 656 h 1850"/>
                    <a:gd name="T54" fmla="*/ 295 w 1850"/>
                    <a:gd name="T55" fmla="*/ 673 h 1850"/>
                    <a:gd name="T56" fmla="*/ 368 w 1850"/>
                    <a:gd name="T57" fmla="*/ 673 h 1850"/>
                    <a:gd name="T58" fmla="*/ 439 w 1850"/>
                    <a:gd name="T59" fmla="*/ 659 h 1850"/>
                    <a:gd name="T60" fmla="*/ 138 w 1850"/>
                    <a:gd name="T61" fmla="*/ 1548 h 1850"/>
                    <a:gd name="T62" fmla="*/ 122 w 1850"/>
                    <a:gd name="T63" fmla="*/ 1568 h 1850"/>
                    <a:gd name="T64" fmla="*/ 107 w 1850"/>
                    <a:gd name="T65" fmla="*/ 1601 h 1850"/>
                    <a:gd name="T66" fmla="*/ 101 w 1850"/>
                    <a:gd name="T67" fmla="*/ 1637 h 1850"/>
                    <a:gd name="T68" fmla="*/ 107 w 1850"/>
                    <a:gd name="T69" fmla="*/ 1672 h 1850"/>
                    <a:gd name="T70" fmla="*/ 122 w 1850"/>
                    <a:gd name="T71" fmla="*/ 1706 h 1850"/>
                    <a:gd name="T72" fmla="*/ 148 w 1850"/>
                    <a:gd name="T73" fmla="*/ 1737 h 1850"/>
                    <a:gd name="T74" fmla="*/ 169 w 1850"/>
                    <a:gd name="T75" fmla="*/ 1753 h 1850"/>
                    <a:gd name="T76" fmla="*/ 203 w 1850"/>
                    <a:gd name="T77" fmla="*/ 1768 h 1850"/>
                    <a:gd name="T78" fmla="*/ 238 w 1850"/>
                    <a:gd name="T79" fmla="*/ 1774 h 1850"/>
                    <a:gd name="T80" fmla="*/ 274 w 1850"/>
                    <a:gd name="T81" fmla="*/ 1768 h 1850"/>
                    <a:gd name="T82" fmla="*/ 308 w 1850"/>
                    <a:gd name="T83" fmla="*/ 1753 h 1850"/>
                    <a:gd name="T84" fmla="*/ 937 w 1850"/>
                    <a:gd name="T85" fmla="*/ 1126 h 1850"/>
                    <a:gd name="T86" fmla="*/ 1191 w 1850"/>
                    <a:gd name="T87" fmla="*/ 1409 h 1850"/>
                    <a:gd name="T88" fmla="*/ 1176 w 1850"/>
                    <a:gd name="T89" fmla="*/ 1480 h 1850"/>
                    <a:gd name="T90" fmla="*/ 1177 w 1850"/>
                    <a:gd name="T91" fmla="*/ 1553 h 1850"/>
                    <a:gd name="T92" fmla="*/ 1194 w 1850"/>
                    <a:gd name="T93" fmla="*/ 1624 h 1850"/>
                    <a:gd name="T94" fmla="*/ 1227 w 1850"/>
                    <a:gd name="T95" fmla="*/ 1691 h 1850"/>
                    <a:gd name="T96" fmla="*/ 1273 w 1850"/>
                    <a:gd name="T97" fmla="*/ 1751 h 1850"/>
                    <a:gd name="T98" fmla="*/ 1304 w 1850"/>
                    <a:gd name="T99" fmla="*/ 1777 h 1850"/>
                    <a:gd name="T100" fmla="*/ 1353 w 1850"/>
                    <a:gd name="T101" fmla="*/ 1810 h 1850"/>
                    <a:gd name="T102" fmla="*/ 1406 w 1850"/>
                    <a:gd name="T103" fmla="*/ 1833 h 1850"/>
                    <a:gd name="T104" fmla="*/ 1462 w 1850"/>
                    <a:gd name="T105" fmla="*/ 1845 h 1850"/>
                    <a:gd name="T106" fmla="*/ 1519 w 1850"/>
                    <a:gd name="T107" fmla="*/ 1850 h 1850"/>
                    <a:gd name="T108" fmla="*/ 1375 w 1850"/>
                    <a:gd name="T109" fmla="*/ 1664 h 1850"/>
                    <a:gd name="T110" fmla="*/ 1827 w 1850"/>
                    <a:gd name="T111" fmla="*/ 1638 h 1850"/>
                    <a:gd name="T112" fmla="*/ 1841 w 1850"/>
                    <a:gd name="T113" fmla="*/ 1590 h 1850"/>
                    <a:gd name="T114" fmla="*/ 1850 w 1850"/>
                    <a:gd name="T115" fmla="*/ 1519 h 1850"/>
                    <a:gd name="T116" fmla="*/ 1844 w 1850"/>
                    <a:gd name="T117" fmla="*/ 1446 h 1850"/>
                    <a:gd name="T118" fmla="*/ 1822 w 1850"/>
                    <a:gd name="T119" fmla="*/ 1377 h 1850"/>
                    <a:gd name="T120" fmla="*/ 1785 w 1850"/>
                    <a:gd name="T121" fmla="*/ 1312 h 1850"/>
                    <a:gd name="T122" fmla="*/ 1751 w 1850"/>
                    <a:gd name="T123" fmla="*/ 1273 h 18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850" h="1850">
                      <a:moveTo>
                        <a:pt x="1751" y="1273"/>
                      </a:moveTo>
                      <a:lnTo>
                        <a:pt x="1751" y="1273"/>
                      </a:lnTo>
                      <a:lnTo>
                        <a:pt x="1732" y="1254"/>
                      </a:lnTo>
                      <a:lnTo>
                        <a:pt x="1712" y="1239"/>
                      </a:lnTo>
                      <a:lnTo>
                        <a:pt x="1692" y="1225"/>
                      </a:lnTo>
                      <a:lnTo>
                        <a:pt x="1671" y="1213"/>
                      </a:lnTo>
                      <a:lnTo>
                        <a:pt x="1647" y="1202"/>
                      </a:lnTo>
                      <a:lnTo>
                        <a:pt x="1626" y="1193"/>
                      </a:lnTo>
                      <a:lnTo>
                        <a:pt x="1603" y="1186"/>
                      </a:lnTo>
                      <a:lnTo>
                        <a:pt x="1578" y="1180"/>
                      </a:lnTo>
                      <a:lnTo>
                        <a:pt x="1555" y="1177"/>
                      </a:lnTo>
                      <a:lnTo>
                        <a:pt x="1530" y="1174"/>
                      </a:lnTo>
                      <a:lnTo>
                        <a:pt x="1507" y="1174"/>
                      </a:lnTo>
                      <a:lnTo>
                        <a:pt x="1482" y="1176"/>
                      </a:lnTo>
                      <a:lnTo>
                        <a:pt x="1457" y="1179"/>
                      </a:lnTo>
                      <a:lnTo>
                        <a:pt x="1434" y="1183"/>
                      </a:lnTo>
                      <a:lnTo>
                        <a:pt x="1411" y="1190"/>
                      </a:lnTo>
                      <a:lnTo>
                        <a:pt x="1388" y="1197"/>
                      </a:lnTo>
                      <a:lnTo>
                        <a:pt x="1087" y="899"/>
                      </a:lnTo>
                      <a:lnTo>
                        <a:pt x="1463" y="524"/>
                      </a:lnTo>
                      <a:lnTo>
                        <a:pt x="1567" y="509"/>
                      </a:lnTo>
                      <a:lnTo>
                        <a:pt x="1749" y="226"/>
                      </a:lnTo>
                      <a:lnTo>
                        <a:pt x="1649" y="125"/>
                      </a:lnTo>
                      <a:lnTo>
                        <a:pt x="1366" y="308"/>
                      </a:lnTo>
                      <a:lnTo>
                        <a:pt x="1352" y="413"/>
                      </a:lnTo>
                      <a:lnTo>
                        <a:pt x="976" y="787"/>
                      </a:lnTo>
                      <a:lnTo>
                        <a:pt x="651" y="463"/>
                      </a:lnTo>
                      <a:lnTo>
                        <a:pt x="651" y="463"/>
                      </a:lnTo>
                      <a:lnTo>
                        <a:pt x="660" y="439"/>
                      </a:lnTo>
                      <a:lnTo>
                        <a:pt x="667" y="416"/>
                      </a:lnTo>
                      <a:lnTo>
                        <a:pt x="671" y="391"/>
                      </a:lnTo>
                      <a:lnTo>
                        <a:pt x="674" y="368"/>
                      </a:lnTo>
                      <a:lnTo>
                        <a:pt x="676" y="343"/>
                      </a:lnTo>
                      <a:lnTo>
                        <a:pt x="676" y="319"/>
                      </a:lnTo>
                      <a:lnTo>
                        <a:pt x="673" y="295"/>
                      </a:lnTo>
                      <a:lnTo>
                        <a:pt x="670" y="271"/>
                      </a:lnTo>
                      <a:lnTo>
                        <a:pt x="664" y="247"/>
                      </a:lnTo>
                      <a:lnTo>
                        <a:pt x="656" y="224"/>
                      </a:lnTo>
                      <a:lnTo>
                        <a:pt x="648" y="201"/>
                      </a:lnTo>
                      <a:lnTo>
                        <a:pt x="637" y="179"/>
                      </a:lnTo>
                      <a:lnTo>
                        <a:pt x="625" y="158"/>
                      </a:lnTo>
                      <a:lnTo>
                        <a:pt x="611" y="138"/>
                      </a:lnTo>
                      <a:lnTo>
                        <a:pt x="594" y="118"/>
                      </a:lnTo>
                      <a:lnTo>
                        <a:pt x="577" y="97"/>
                      </a:lnTo>
                      <a:lnTo>
                        <a:pt x="577" y="97"/>
                      </a:lnTo>
                      <a:lnTo>
                        <a:pt x="554" y="77"/>
                      </a:lnTo>
                      <a:lnTo>
                        <a:pt x="529" y="57"/>
                      </a:lnTo>
                      <a:lnTo>
                        <a:pt x="503" y="42"/>
                      </a:lnTo>
                      <a:lnTo>
                        <a:pt x="475" y="28"/>
                      </a:lnTo>
                      <a:lnTo>
                        <a:pt x="447" y="17"/>
                      </a:lnTo>
                      <a:lnTo>
                        <a:pt x="418" y="9"/>
                      </a:lnTo>
                      <a:lnTo>
                        <a:pt x="388" y="3"/>
                      </a:lnTo>
                      <a:lnTo>
                        <a:pt x="359" y="0"/>
                      </a:lnTo>
                      <a:lnTo>
                        <a:pt x="501" y="142"/>
                      </a:lnTo>
                      <a:lnTo>
                        <a:pt x="439" y="371"/>
                      </a:lnTo>
                      <a:lnTo>
                        <a:pt x="210" y="433"/>
                      </a:lnTo>
                      <a:lnTo>
                        <a:pt x="14" y="238"/>
                      </a:lnTo>
                      <a:lnTo>
                        <a:pt x="14" y="238"/>
                      </a:lnTo>
                      <a:lnTo>
                        <a:pt x="9" y="260"/>
                      </a:lnTo>
                      <a:lnTo>
                        <a:pt x="5" y="282"/>
                      </a:lnTo>
                      <a:lnTo>
                        <a:pt x="2" y="305"/>
                      </a:lnTo>
                      <a:lnTo>
                        <a:pt x="0" y="326"/>
                      </a:lnTo>
                      <a:lnTo>
                        <a:pt x="0" y="350"/>
                      </a:lnTo>
                      <a:lnTo>
                        <a:pt x="2" y="371"/>
                      </a:lnTo>
                      <a:lnTo>
                        <a:pt x="5" y="394"/>
                      </a:lnTo>
                      <a:lnTo>
                        <a:pt x="9" y="416"/>
                      </a:lnTo>
                      <a:lnTo>
                        <a:pt x="15" y="438"/>
                      </a:lnTo>
                      <a:lnTo>
                        <a:pt x="23" y="459"/>
                      </a:lnTo>
                      <a:lnTo>
                        <a:pt x="32" y="481"/>
                      </a:lnTo>
                      <a:lnTo>
                        <a:pt x="42" y="501"/>
                      </a:lnTo>
                      <a:lnTo>
                        <a:pt x="54" y="521"/>
                      </a:lnTo>
                      <a:lnTo>
                        <a:pt x="68" y="540"/>
                      </a:lnTo>
                      <a:lnTo>
                        <a:pt x="82" y="558"/>
                      </a:lnTo>
                      <a:lnTo>
                        <a:pt x="99" y="575"/>
                      </a:lnTo>
                      <a:lnTo>
                        <a:pt x="99" y="575"/>
                      </a:lnTo>
                      <a:lnTo>
                        <a:pt x="118" y="594"/>
                      </a:lnTo>
                      <a:lnTo>
                        <a:pt x="138" y="609"/>
                      </a:lnTo>
                      <a:lnTo>
                        <a:pt x="159" y="623"/>
                      </a:lnTo>
                      <a:lnTo>
                        <a:pt x="179" y="636"/>
                      </a:lnTo>
                      <a:lnTo>
                        <a:pt x="203" y="647"/>
                      </a:lnTo>
                      <a:lnTo>
                        <a:pt x="226" y="656"/>
                      </a:lnTo>
                      <a:lnTo>
                        <a:pt x="249" y="664"/>
                      </a:lnTo>
                      <a:lnTo>
                        <a:pt x="272" y="668"/>
                      </a:lnTo>
                      <a:lnTo>
                        <a:pt x="295" y="673"/>
                      </a:lnTo>
                      <a:lnTo>
                        <a:pt x="320" y="674"/>
                      </a:lnTo>
                      <a:lnTo>
                        <a:pt x="345" y="674"/>
                      </a:lnTo>
                      <a:lnTo>
                        <a:pt x="368" y="673"/>
                      </a:lnTo>
                      <a:lnTo>
                        <a:pt x="393" y="670"/>
                      </a:lnTo>
                      <a:lnTo>
                        <a:pt x="416" y="665"/>
                      </a:lnTo>
                      <a:lnTo>
                        <a:pt x="439" y="659"/>
                      </a:lnTo>
                      <a:lnTo>
                        <a:pt x="463" y="651"/>
                      </a:lnTo>
                      <a:lnTo>
                        <a:pt x="749" y="937"/>
                      </a:lnTo>
                      <a:lnTo>
                        <a:pt x="138" y="1548"/>
                      </a:lnTo>
                      <a:lnTo>
                        <a:pt x="138" y="1548"/>
                      </a:lnTo>
                      <a:lnTo>
                        <a:pt x="130" y="1558"/>
                      </a:lnTo>
                      <a:lnTo>
                        <a:pt x="122" y="1568"/>
                      </a:lnTo>
                      <a:lnTo>
                        <a:pt x="116" y="1579"/>
                      </a:lnTo>
                      <a:lnTo>
                        <a:pt x="110" y="1590"/>
                      </a:lnTo>
                      <a:lnTo>
                        <a:pt x="107" y="1601"/>
                      </a:lnTo>
                      <a:lnTo>
                        <a:pt x="104" y="1613"/>
                      </a:lnTo>
                      <a:lnTo>
                        <a:pt x="102" y="1624"/>
                      </a:lnTo>
                      <a:lnTo>
                        <a:pt x="101" y="1637"/>
                      </a:lnTo>
                      <a:lnTo>
                        <a:pt x="102" y="1649"/>
                      </a:lnTo>
                      <a:lnTo>
                        <a:pt x="104" y="1661"/>
                      </a:lnTo>
                      <a:lnTo>
                        <a:pt x="107" y="1672"/>
                      </a:lnTo>
                      <a:lnTo>
                        <a:pt x="110" y="1684"/>
                      </a:lnTo>
                      <a:lnTo>
                        <a:pt x="116" y="1695"/>
                      </a:lnTo>
                      <a:lnTo>
                        <a:pt x="122" y="1706"/>
                      </a:lnTo>
                      <a:lnTo>
                        <a:pt x="130" y="1717"/>
                      </a:lnTo>
                      <a:lnTo>
                        <a:pt x="138" y="1726"/>
                      </a:lnTo>
                      <a:lnTo>
                        <a:pt x="148" y="1737"/>
                      </a:lnTo>
                      <a:lnTo>
                        <a:pt x="148" y="1737"/>
                      </a:lnTo>
                      <a:lnTo>
                        <a:pt x="159" y="1746"/>
                      </a:lnTo>
                      <a:lnTo>
                        <a:pt x="169" y="1753"/>
                      </a:lnTo>
                      <a:lnTo>
                        <a:pt x="179" y="1759"/>
                      </a:lnTo>
                      <a:lnTo>
                        <a:pt x="190" y="1765"/>
                      </a:lnTo>
                      <a:lnTo>
                        <a:pt x="203" y="1768"/>
                      </a:lnTo>
                      <a:lnTo>
                        <a:pt x="213" y="1771"/>
                      </a:lnTo>
                      <a:lnTo>
                        <a:pt x="226" y="1773"/>
                      </a:lnTo>
                      <a:lnTo>
                        <a:pt x="238" y="1774"/>
                      </a:lnTo>
                      <a:lnTo>
                        <a:pt x="251" y="1773"/>
                      </a:lnTo>
                      <a:lnTo>
                        <a:pt x="261" y="1771"/>
                      </a:lnTo>
                      <a:lnTo>
                        <a:pt x="274" y="1768"/>
                      </a:lnTo>
                      <a:lnTo>
                        <a:pt x="285" y="1765"/>
                      </a:lnTo>
                      <a:lnTo>
                        <a:pt x="297" y="1759"/>
                      </a:lnTo>
                      <a:lnTo>
                        <a:pt x="308" y="1753"/>
                      </a:lnTo>
                      <a:lnTo>
                        <a:pt x="317" y="1746"/>
                      </a:lnTo>
                      <a:lnTo>
                        <a:pt x="326" y="1737"/>
                      </a:lnTo>
                      <a:lnTo>
                        <a:pt x="937" y="1126"/>
                      </a:lnTo>
                      <a:lnTo>
                        <a:pt x="1199" y="1386"/>
                      </a:lnTo>
                      <a:lnTo>
                        <a:pt x="1199" y="1386"/>
                      </a:lnTo>
                      <a:lnTo>
                        <a:pt x="1191" y="1409"/>
                      </a:lnTo>
                      <a:lnTo>
                        <a:pt x="1183" y="1434"/>
                      </a:lnTo>
                      <a:lnTo>
                        <a:pt x="1179" y="1457"/>
                      </a:lnTo>
                      <a:lnTo>
                        <a:pt x="1176" y="1480"/>
                      </a:lnTo>
                      <a:lnTo>
                        <a:pt x="1174" y="1505"/>
                      </a:lnTo>
                      <a:lnTo>
                        <a:pt x="1176" y="1530"/>
                      </a:lnTo>
                      <a:lnTo>
                        <a:pt x="1177" y="1553"/>
                      </a:lnTo>
                      <a:lnTo>
                        <a:pt x="1182" y="1578"/>
                      </a:lnTo>
                      <a:lnTo>
                        <a:pt x="1186" y="1601"/>
                      </a:lnTo>
                      <a:lnTo>
                        <a:pt x="1194" y="1624"/>
                      </a:lnTo>
                      <a:lnTo>
                        <a:pt x="1203" y="1647"/>
                      </a:lnTo>
                      <a:lnTo>
                        <a:pt x="1214" y="1669"/>
                      </a:lnTo>
                      <a:lnTo>
                        <a:pt x="1227" y="1691"/>
                      </a:lnTo>
                      <a:lnTo>
                        <a:pt x="1241" y="1712"/>
                      </a:lnTo>
                      <a:lnTo>
                        <a:pt x="1256" y="1732"/>
                      </a:lnTo>
                      <a:lnTo>
                        <a:pt x="1273" y="1751"/>
                      </a:lnTo>
                      <a:lnTo>
                        <a:pt x="1273" y="1751"/>
                      </a:lnTo>
                      <a:lnTo>
                        <a:pt x="1289" y="1765"/>
                      </a:lnTo>
                      <a:lnTo>
                        <a:pt x="1304" y="1777"/>
                      </a:lnTo>
                      <a:lnTo>
                        <a:pt x="1319" y="1790"/>
                      </a:lnTo>
                      <a:lnTo>
                        <a:pt x="1336" y="1801"/>
                      </a:lnTo>
                      <a:lnTo>
                        <a:pt x="1353" y="1810"/>
                      </a:lnTo>
                      <a:lnTo>
                        <a:pt x="1370" y="1819"/>
                      </a:lnTo>
                      <a:lnTo>
                        <a:pt x="1389" y="1827"/>
                      </a:lnTo>
                      <a:lnTo>
                        <a:pt x="1406" y="1833"/>
                      </a:lnTo>
                      <a:lnTo>
                        <a:pt x="1425" y="1838"/>
                      </a:lnTo>
                      <a:lnTo>
                        <a:pt x="1443" y="1842"/>
                      </a:lnTo>
                      <a:lnTo>
                        <a:pt x="1462" y="1845"/>
                      </a:lnTo>
                      <a:lnTo>
                        <a:pt x="1482" y="1848"/>
                      </a:lnTo>
                      <a:lnTo>
                        <a:pt x="1500" y="1848"/>
                      </a:lnTo>
                      <a:lnTo>
                        <a:pt x="1519" y="1850"/>
                      </a:lnTo>
                      <a:lnTo>
                        <a:pt x="1539" y="1848"/>
                      </a:lnTo>
                      <a:lnTo>
                        <a:pt x="1558" y="1847"/>
                      </a:lnTo>
                      <a:lnTo>
                        <a:pt x="1375" y="1664"/>
                      </a:lnTo>
                      <a:lnTo>
                        <a:pt x="1426" y="1476"/>
                      </a:lnTo>
                      <a:lnTo>
                        <a:pt x="1615" y="1426"/>
                      </a:lnTo>
                      <a:lnTo>
                        <a:pt x="1827" y="1638"/>
                      </a:lnTo>
                      <a:lnTo>
                        <a:pt x="1827" y="1638"/>
                      </a:lnTo>
                      <a:lnTo>
                        <a:pt x="1835" y="1615"/>
                      </a:lnTo>
                      <a:lnTo>
                        <a:pt x="1841" y="1590"/>
                      </a:lnTo>
                      <a:lnTo>
                        <a:pt x="1845" y="1567"/>
                      </a:lnTo>
                      <a:lnTo>
                        <a:pt x="1848" y="1542"/>
                      </a:lnTo>
                      <a:lnTo>
                        <a:pt x="1850" y="1519"/>
                      </a:lnTo>
                      <a:lnTo>
                        <a:pt x="1850" y="1494"/>
                      </a:lnTo>
                      <a:lnTo>
                        <a:pt x="1848" y="1471"/>
                      </a:lnTo>
                      <a:lnTo>
                        <a:pt x="1844" y="1446"/>
                      </a:lnTo>
                      <a:lnTo>
                        <a:pt x="1839" y="1423"/>
                      </a:lnTo>
                      <a:lnTo>
                        <a:pt x="1831" y="1400"/>
                      </a:lnTo>
                      <a:lnTo>
                        <a:pt x="1822" y="1377"/>
                      </a:lnTo>
                      <a:lnTo>
                        <a:pt x="1811" y="1353"/>
                      </a:lnTo>
                      <a:lnTo>
                        <a:pt x="1799" y="1332"/>
                      </a:lnTo>
                      <a:lnTo>
                        <a:pt x="1785" y="1312"/>
                      </a:lnTo>
                      <a:lnTo>
                        <a:pt x="1770" y="1292"/>
                      </a:lnTo>
                      <a:lnTo>
                        <a:pt x="1751" y="1273"/>
                      </a:lnTo>
                      <a:lnTo>
                        <a:pt x="1751" y="1273"/>
                      </a:lnTo>
                      <a:close/>
                    </a:path>
                  </a:pathLst>
                </a:custGeom>
                <a:pattFill prst="dkUpDiag">
                  <a:fgClr>
                    <a:srgbClr val="879FCF"/>
                  </a:fgClr>
                  <a:bgClr>
                    <a:srgbClr val="A2B5DA"/>
                  </a:bgClr>
                </a:patt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lIns="0" tIns="36000" rIns="0" bIns="0" anchor="ctr"/>
                <a:lstStyle/>
                <a:p>
                  <a:pPr algn="ctr" defTabSz="937893"/>
                  <a:endParaRPr lang="ko-KR" altLang="en-US" sz="1000" b="1" spc="-1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alpha val="99000"/>
                      </a:schemeClr>
                    </a:solidFill>
                    <a:latin typeface="+mn-ea"/>
                    <a:cs typeface="KoPubWorld돋움체 Medium" panose="00000600000000000000" pitchFamily="2" charset="-127"/>
                  </a:endParaRPr>
                </a:p>
              </p:txBody>
            </p:sp>
            <p:sp>
              <p:nvSpPr>
                <p:cNvPr id="26" name="Freeform 32">
                  <a:extLst>
                    <a:ext uri="{FF2B5EF4-FFF2-40B4-BE49-F238E27FC236}">
                      <a16:creationId xmlns:a16="http://schemas.microsoft.com/office/drawing/2014/main" id="{0810F991-0BFD-6030-A8DE-7B826539CA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65108" y="1755851"/>
                  <a:ext cx="382236" cy="389185"/>
                </a:xfrm>
                <a:custGeom>
                  <a:avLst/>
                  <a:gdLst>
                    <a:gd name="T0" fmla="*/ 504 w 825"/>
                    <a:gd name="T1" fmla="*/ 517 h 840"/>
                    <a:gd name="T2" fmla="*/ 532 w 825"/>
                    <a:gd name="T3" fmla="*/ 493 h 840"/>
                    <a:gd name="T4" fmla="*/ 570 w 825"/>
                    <a:gd name="T5" fmla="*/ 447 h 840"/>
                    <a:gd name="T6" fmla="*/ 596 w 825"/>
                    <a:gd name="T7" fmla="*/ 387 h 840"/>
                    <a:gd name="T8" fmla="*/ 612 w 825"/>
                    <a:gd name="T9" fmla="*/ 385 h 840"/>
                    <a:gd name="T10" fmla="*/ 634 w 825"/>
                    <a:gd name="T11" fmla="*/ 370 h 840"/>
                    <a:gd name="T12" fmla="*/ 649 w 825"/>
                    <a:gd name="T13" fmla="*/ 339 h 840"/>
                    <a:gd name="T14" fmla="*/ 651 w 825"/>
                    <a:gd name="T15" fmla="*/ 315 h 840"/>
                    <a:gd name="T16" fmla="*/ 642 w 825"/>
                    <a:gd name="T17" fmla="*/ 284 h 840"/>
                    <a:gd name="T18" fmla="*/ 623 w 825"/>
                    <a:gd name="T19" fmla="*/ 268 h 840"/>
                    <a:gd name="T20" fmla="*/ 616 w 825"/>
                    <a:gd name="T21" fmla="*/ 268 h 840"/>
                    <a:gd name="T22" fmla="*/ 625 w 825"/>
                    <a:gd name="T23" fmla="*/ 191 h 840"/>
                    <a:gd name="T24" fmla="*/ 609 w 825"/>
                    <a:gd name="T25" fmla="*/ 114 h 840"/>
                    <a:gd name="T26" fmla="*/ 587 w 825"/>
                    <a:gd name="T27" fmla="*/ 73 h 840"/>
                    <a:gd name="T28" fmla="*/ 546 w 825"/>
                    <a:gd name="T29" fmla="*/ 38 h 840"/>
                    <a:gd name="T30" fmla="*/ 495 w 825"/>
                    <a:gd name="T31" fmla="*/ 13 h 840"/>
                    <a:gd name="T32" fmla="*/ 440 w 825"/>
                    <a:gd name="T33" fmla="*/ 0 h 840"/>
                    <a:gd name="T34" fmla="*/ 389 w 825"/>
                    <a:gd name="T35" fmla="*/ 2 h 840"/>
                    <a:gd name="T36" fmla="*/ 345 w 825"/>
                    <a:gd name="T37" fmla="*/ 18 h 840"/>
                    <a:gd name="T38" fmla="*/ 323 w 825"/>
                    <a:gd name="T39" fmla="*/ 35 h 840"/>
                    <a:gd name="T40" fmla="*/ 306 w 825"/>
                    <a:gd name="T41" fmla="*/ 70 h 840"/>
                    <a:gd name="T42" fmla="*/ 271 w 825"/>
                    <a:gd name="T43" fmla="*/ 81 h 840"/>
                    <a:gd name="T44" fmla="*/ 227 w 825"/>
                    <a:gd name="T45" fmla="*/ 117 h 840"/>
                    <a:gd name="T46" fmla="*/ 198 w 825"/>
                    <a:gd name="T47" fmla="*/ 169 h 840"/>
                    <a:gd name="T48" fmla="*/ 191 w 825"/>
                    <a:gd name="T49" fmla="*/ 213 h 840"/>
                    <a:gd name="T50" fmla="*/ 200 w 825"/>
                    <a:gd name="T51" fmla="*/ 271 h 840"/>
                    <a:gd name="T52" fmla="*/ 180 w 825"/>
                    <a:gd name="T53" fmla="*/ 286 h 840"/>
                    <a:gd name="T54" fmla="*/ 174 w 825"/>
                    <a:gd name="T55" fmla="*/ 315 h 840"/>
                    <a:gd name="T56" fmla="*/ 176 w 825"/>
                    <a:gd name="T57" fmla="*/ 339 h 840"/>
                    <a:gd name="T58" fmla="*/ 191 w 825"/>
                    <a:gd name="T59" fmla="*/ 370 h 840"/>
                    <a:gd name="T60" fmla="*/ 213 w 825"/>
                    <a:gd name="T61" fmla="*/ 385 h 840"/>
                    <a:gd name="T62" fmla="*/ 229 w 825"/>
                    <a:gd name="T63" fmla="*/ 387 h 840"/>
                    <a:gd name="T64" fmla="*/ 253 w 825"/>
                    <a:gd name="T65" fmla="*/ 447 h 840"/>
                    <a:gd name="T66" fmla="*/ 290 w 825"/>
                    <a:gd name="T67" fmla="*/ 493 h 840"/>
                    <a:gd name="T68" fmla="*/ 321 w 825"/>
                    <a:gd name="T69" fmla="*/ 596 h 840"/>
                    <a:gd name="T70" fmla="*/ 128 w 825"/>
                    <a:gd name="T71" fmla="*/ 656 h 840"/>
                    <a:gd name="T72" fmla="*/ 59 w 825"/>
                    <a:gd name="T73" fmla="*/ 697 h 840"/>
                    <a:gd name="T74" fmla="*/ 11 w 825"/>
                    <a:gd name="T75" fmla="*/ 777 h 840"/>
                    <a:gd name="T76" fmla="*/ 0 w 825"/>
                    <a:gd name="T77" fmla="*/ 840 h 840"/>
                    <a:gd name="T78" fmla="*/ 823 w 825"/>
                    <a:gd name="T79" fmla="*/ 825 h 840"/>
                    <a:gd name="T80" fmla="*/ 801 w 825"/>
                    <a:gd name="T81" fmla="*/ 748 h 840"/>
                    <a:gd name="T82" fmla="*/ 739 w 825"/>
                    <a:gd name="T83" fmla="*/ 678 h 840"/>
                    <a:gd name="T84" fmla="*/ 682 w 825"/>
                    <a:gd name="T85" fmla="*/ 649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825" h="840">
                      <a:moveTo>
                        <a:pt x="682" y="649"/>
                      </a:moveTo>
                      <a:lnTo>
                        <a:pt x="504" y="596"/>
                      </a:lnTo>
                      <a:lnTo>
                        <a:pt x="504" y="517"/>
                      </a:lnTo>
                      <a:lnTo>
                        <a:pt x="504" y="517"/>
                      </a:lnTo>
                      <a:lnTo>
                        <a:pt x="519" y="506"/>
                      </a:lnTo>
                      <a:lnTo>
                        <a:pt x="532" y="493"/>
                      </a:lnTo>
                      <a:lnTo>
                        <a:pt x="548" y="480"/>
                      </a:lnTo>
                      <a:lnTo>
                        <a:pt x="559" y="464"/>
                      </a:lnTo>
                      <a:lnTo>
                        <a:pt x="570" y="447"/>
                      </a:lnTo>
                      <a:lnTo>
                        <a:pt x="581" y="427"/>
                      </a:lnTo>
                      <a:lnTo>
                        <a:pt x="590" y="409"/>
                      </a:lnTo>
                      <a:lnTo>
                        <a:pt x="596" y="387"/>
                      </a:lnTo>
                      <a:lnTo>
                        <a:pt x="596" y="387"/>
                      </a:lnTo>
                      <a:lnTo>
                        <a:pt x="603" y="387"/>
                      </a:lnTo>
                      <a:lnTo>
                        <a:pt x="612" y="385"/>
                      </a:lnTo>
                      <a:lnTo>
                        <a:pt x="620" y="383"/>
                      </a:lnTo>
                      <a:lnTo>
                        <a:pt x="627" y="376"/>
                      </a:lnTo>
                      <a:lnTo>
                        <a:pt x="634" y="370"/>
                      </a:lnTo>
                      <a:lnTo>
                        <a:pt x="640" y="361"/>
                      </a:lnTo>
                      <a:lnTo>
                        <a:pt x="645" y="350"/>
                      </a:lnTo>
                      <a:lnTo>
                        <a:pt x="649" y="339"/>
                      </a:lnTo>
                      <a:lnTo>
                        <a:pt x="649" y="339"/>
                      </a:lnTo>
                      <a:lnTo>
                        <a:pt x="649" y="326"/>
                      </a:lnTo>
                      <a:lnTo>
                        <a:pt x="651" y="315"/>
                      </a:lnTo>
                      <a:lnTo>
                        <a:pt x="649" y="304"/>
                      </a:lnTo>
                      <a:lnTo>
                        <a:pt x="647" y="293"/>
                      </a:lnTo>
                      <a:lnTo>
                        <a:pt x="642" y="284"/>
                      </a:lnTo>
                      <a:lnTo>
                        <a:pt x="638" y="277"/>
                      </a:lnTo>
                      <a:lnTo>
                        <a:pt x="631" y="273"/>
                      </a:lnTo>
                      <a:lnTo>
                        <a:pt x="623" y="268"/>
                      </a:lnTo>
                      <a:lnTo>
                        <a:pt x="623" y="268"/>
                      </a:lnTo>
                      <a:lnTo>
                        <a:pt x="616" y="268"/>
                      </a:lnTo>
                      <a:lnTo>
                        <a:pt x="616" y="268"/>
                      </a:lnTo>
                      <a:lnTo>
                        <a:pt x="623" y="244"/>
                      </a:lnTo>
                      <a:lnTo>
                        <a:pt x="625" y="218"/>
                      </a:lnTo>
                      <a:lnTo>
                        <a:pt x="625" y="191"/>
                      </a:lnTo>
                      <a:lnTo>
                        <a:pt x="623" y="165"/>
                      </a:lnTo>
                      <a:lnTo>
                        <a:pt x="618" y="139"/>
                      </a:lnTo>
                      <a:lnTo>
                        <a:pt x="609" y="114"/>
                      </a:lnTo>
                      <a:lnTo>
                        <a:pt x="601" y="92"/>
                      </a:lnTo>
                      <a:lnTo>
                        <a:pt x="587" y="73"/>
                      </a:lnTo>
                      <a:lnTo>
                        <a:pt x="587" y="73"/>
                      </a:lnTo>
                      <a:lnTo>
                        <a:pt x="574" y="59"/>
                      </a:lnTo>
                      <a:lnTo>
                        <a:pt x="559" y="49"/>
                      </a:lnTo>
                      <a:lnTo>
                        <a:pt x="546" y="38"/>
                      </a:lnTo>
                      <a:lnTo>
                        <a:pt x="528" y="29"/>
                      </a:lnTo>
                      <a:lnTo>
                        <a:pt x="510" y="20"/>
                      </a:lnTo>
                      <a:lnTo>
                        <a:pt x="495" y="13"/>
                      </a:lnTo>
                      <a:lnTo>
                        <a:pt x="475" y="7"/>
                      </a:lnTo>
                      <a:lnTo>
                        <a:pt x="458" y="2"/>
                      </a:lnTo>
                      <a:lnTo>
                        <a:pt x="440" y="0"/>
                      </a:lnTo>
                      <a:lnTo>
                        <a:pt x="422" y="0"/>
                      </a:lnTo>
                      <a:lnTo>
                        <a:pt x="405" y="0"/>
                      </a:lnTo>
                      <a:lnTo>
                        <a:pt x="389" y="2"/>
                      </a:lnTo>
                      <a:lnTo>
                        <a:pt x="374" y="7"/>
                      </a:lnTo>
                      <a:lnTo>
                        <a:pt x="359" y="11"/>
                      </a:lnTo>
                      <a:lnTo>
                        <a:pt x="345" y="18"/>
                      </a:lnTo>
                      <a:lnTo>
                        <a:pt x="332" y="27"/>
                      </a:lnTo>
                      <a:lnTo>
                        <a:pt x="332" y="27"/>
                      </a:lnTo>
                      <a:lnTo>
                        <a:pt x="323" y="35"/>
                      </a:lnTo>
                      <a:lnTo>
                        <a:pt x="317" y="46"/>
                      </a:lnTo>
                      <a:lnTo>
                        <a:pt x="310" y="57"/>
                      </a:lnTo>
                      <a:lnTo>
                        <a:pt x="306" y="70"/>
                      </a:lnTo>
                      <a:lnTo>
                        <a:pt x="306" y="70"/>
                      </a:lnTo>
                      <a:lnTo>
                        <a:pt x="288" y="75"/>
                      </a:lnTo>
                      <a:lnTo>
                        <a:pt x="271" y="81"/>
                      </a:lnTo>
                      <a:lnTo>
                        <a:pt x="255" y="90"/>
                      </a:lnTo>
                      <a:lnTo>
                        <a:pt x="240" y="101"/>
                      </a:lnTo>
                      <a:lnTo>
                        <a:pt x="227" y="117"/>
                      </a:lnTo>
                      <a:lnTo>
                        <a:pt x="216" y="132"/>
                      </a:lnTo>
                      <a:lnTo>
                        <a:pt x="205" y="150"/>
                      </a:lnTo>
                      <a:lnTo>
                        <a:pt x="198" y="169"/>
                      </a:lnTo>
                      <a:lnTo>
                        <a:pt x="198" y="169"/>
                      </a:lnTo>
                      <a:lnTo>
                        <a:pt x="194" y="189"/>
                      </a:lnTo>
                      <a:lnTo>
                        <a:pt x="191" y="213"/>
                      </a:lnTo>
                      <a:lnTo>
                        <a:pt x="196" y="240"/>
                      </a:lnTo>
                      <a:lnTo>
                        <a:pt x="200" y="271"/>
                      </a:lnTo>
                      <a:lnTo>
                        <a:pt x="200" y="271"/>
                      </a:lnTo>
                      <a:lnTo>
                        <a:pt x="194" y="273"/>
                      </a:lnTo>
                      <a:lnTo>
                        <a:pt x="187" y="279"/>
                      </a:lnTo>
                      <a:lnTo>
                        <a:pt x="180" y="286"/>
                      </a:lnTo>
                      <a:lnTo>
                        <a:pt x="178" y="295"/>
                      </a:lnTo>
                      <a:lnTo>
                        <a:pt x="174" y="304"/>
                      </a:lnTo>
                      <a:lnTo>
                        <a:pt x="174" y="315"/>
                      </a:lnTo>
                      <a:lnTo>
                        <a:pt x="174" y="326"/>
                      </a:lnTo>
                      <a:lnTo>
                        <a:pt x="176" y="339"/>
                      </a:lnTo>
                      <a:lnTo>
                        <a:pt x="176" y="339"/>
                      </a:lnTo>
                      <a:lnTo>
                        <a:pt x="180" y="350"/>
                      </a:lnTo>
                      <a:lnTo>
                        <a:pt x="185" y="361"/>
                      </a:lnTo>
                      <a:lnTo>
                        <a:pt x="191" y="370"/>
                      </a:lnTo>
                      <a:lnTo>
                        <a:pt x="198" y="376"/>
                      </a:lnTo>
                      <a:lnTo>
                        <a:pt x="205" y="383"/>
                      </a:lnTo>
                      <a:lnTo>
                        <a:pt x="213" y="385"/>
                      </a:lnTo>
                      <a:lnTo>
                        <a:pt x="220" y="387"/>
                      </a:lnTo>
                      <a:lnTo>
                        <a:pt x="229" y="387"/>
                      </a:lnTo>
                      <a:lnTo>
                        <a:pt x="229" y="387"/>
                      </a:lnTo>
                      <a:lnTo>
                        <a:pt x="235" y="409"/>
                      </a:lnTo>
                      <a:lnTo>
                        <a:pt x="244" y="427"/>
                      </a:lnTo>
                      <a:lnTo>
                        <a:pt x="253" y="447"/>
                      </a:lnTo>
                      <a:lnTo>
                        <a:pt x="264" y="464"/>
                      </a:lnTo>
                      <a:lnTo>
                        <a:pt x="277" y="480"/>
                      </a:lnTo>
                      <a:lnTo>
                        <a:pt x="290" y="493"/>
                      </a:lnTo>
                      <a:lnTo>
                        <a:pt x="306" y="506"/>
                      </a:lnTo>
                      <a:lnTo>
                        <a:pt x="321" y="517"/>
                      </a:lnTo>
                      <a:lnTo>
                        <a:pt x="321" y="596"/>
                      </a:lnTo>
                      <a:lnTo>
                        <a:pt x="143" y="649"/>
                      </a:lnTo>
                      <a:lnTo>
                        <a:pt x="143" y="649"/>
                      </a:lnTo>
                      <a:lnTo>
                        <a:pt x="128" y="656"/>
                      </a:lnTo>
                      <a:lnTo>
                        <a:pt x="112" y="662"/>
                      </a:lnTo>
                      <a:lnTo>
                        <a:pt x="86" y="678"/>
                      </a:lnTo>
                      <a:lnTo>
                        <a:pt x="59" y="697"/>
                      </a:lnTo>
                      <a:lnTo>
                        <a:pt x="40" y="722"/>
                      </a:lnTo>
                      <a:lnTo>
                        <a:pt x="22" y="748"/>
                      </a:lnTo>
                      <a:lnTo>
                        <a:pt x="11" y="777"/>
                      </a:lnTo>
                      <a:lnTo>
                        <a:pt x="2" y="807"/>
                      </a:lnTo>
                      <a:lnTo>
                        <a:pt x="0" y="825"/>
                      </a:lnTo>
                      <a:lnTo>
                        <a:pt x="0" y="840"/>
                      </a:lnTo>
                      <a:lnTo>
                        <a:pt x="825" y="840"/>
                      </a:lnTo>
                      <a:lnTo>
                        <a:pt x="825" y="840"/>
                      </a:lnTo>
                      <a:lnTo>
                        <a:pt x="823" y="825"/>
                      </a:lnTo>
                      <a:lnTo>
                        <a:pt x="821" y="807"/>
                      </a:lnTo>
                      <a:lnTo>
                        <a:pt x="814" y="777"/>
                      </a:lnTo>
                      <a:lnTo>
                        <a:pt x="801" y="748"/>
                      </a:lnTo>
                      <a:lnTo>
                        <a:pt x="785" y="722"/>
                      </a:lnTo>
                      <a:lnTo>
                        <a:pt x="763" y="697"/>
                      </a:lnTo>
                      <a:lnTo>
                        <a:pt x="739" y="678"/>
                      </a:lnTo>
                      <a:lnTo>
                        <a:pt x="713" y="662"/>
                      </a:lnTo>
                      <a:lnTo>
                        <a:pt x="697" y="656"/>
                      </a:lnTo>
                      <a:lnTo>
                        <a:pt x="682" y="649"/>
                      </a:lnTo>
                      <a:lnTo>
                        <a:pt x="682" y="649"/>
                      </a:lnTo>
                      <a:close/>
                    </a:path>
                  </a:pathLst>
                </a:custGeom>
                <a:pattFill prst="dkUpDiag">
                  <a:fgClr>
                    <a:srgbClr val="879FCF"/>
                  </a:fgClr>
                  <a:bgClr>
                    <a:srgbClr val="A2B5DA"/>
                  </a:bgClr>
                </a:patt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lIns="0" tIns="36000" rIns="0" bIns="0" anchor="ctr"/>
                <a:lstStyle/>
                <a:p>
                  <a:pPr algn="ctr" defTabSz="937893"/>
                  <a:r>
                    <a:rPr lang="en-US" altLang="ko-KR" sz="1000" b="1" spc="-10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99000"/>
                        </a:schemeClr>
                      </a:solidFill>
                      <a:latin typeface="+mn-ea"/>
                      <a:cs typeface="KoPubWorld돋움체 Medium" panose="00000600000000000000" pitchFamily="2" charset="-127"/>
                    </a:rPr>
                    <a:t> </a:t>
                  </a:r>
                  <a:endParaRPr lang="ko-KR" altLang="en-US" sz="1000" b="1" spc="-1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alpha val="99000"/>
                      </a:schemeClr>
                    </a:solidFill>
                    <a:latin typeface="+mn-ea"/>
                    <a:cs typeface="KoPubWorld돋움체 Medium" panose="00000600000000000000" pitchFamily="2" charset="-127"/>
                  </a:endParaRPr>
                </a:p>
              </p:txBody>
            </p:sp>
          </p:grpSp>
          <p:sp>
            <p:nvSpPr>
              <p:cNvPr id="33" name="말풍선: 모서리가 둥근 사각형 32">
                <a:extLst>
                  <a:ext uri="{FF2B5EF4-FFF2-40B4-BE49-F238E27FC236}">
                    <a16:creationId xmlns:a16="http://schemas.microsoft.com/office/drawing/2014/main" id="{E94B90CD-5ADC-7F04-B6AC-BAF5B22E314A}"/>
                  </a:ext>
                </a:extLst>
              </p:cNvPr>
              <p:cNvSpPr/>
              <p:nvPr/>
            </p:nvSpPr>
            <p:spPr>
              <a:xfrm>
                <a:off x="1001458" y="4046295"/>
                <a:ext cx="2246811" cy="416188"/>
              </a:xfrm>
              <a:prstGeom prst="wedgeRoundRectCallout">
                <a:avLst>
                  <a:gd name="adj1" fmla="val -55538"/>
                  <a:gd name="adj2" fmla="val 31539"/>
                  <a:gd name="adj3" fmla="val 16667"/>
                </a:avLst>
              </a:prstGeom>
              <a:solidFill>
                <a:srgbClr val="C7A7EB"/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algn="ctr" defTabSz="550333" hangingPunct="0"/>
                <a:r>
                  <a:rPr lang="ko-KR" altLang="en-US" sz="1000">
                    <a:solidFill>
                      <a:srgbClr val="FFFFFF"/>
                    </a:solidFill>
                    <a:sym typeface="맑은 고딕"/>
                  </a:rPr>
                  <a:t>우리 공장 장비들이 제조사별 다 달라서 데이터를 모으기가 힘들어요</a:t>
                </a:r>
              </a:p>
            </p:txBody>
          </p:sp>
        </p:grpSp>
        <p:sp>
          <p:nvSpPr>
            <p:cNvPr id="36" name="사각형: 둥근 위쪽 모서리 35">
              <a:extLst>
                <a:ext uri="{FF2B5EF4-FFF2-40B4-BE49-F238E27FC236}">
                  <a16:creationId xmlns:a16="http://schemas.microsoft.com/office/drawing/2014/main" id="{ADB1BC73-4EE8-F6CC-B2D0-63A9617D5609}"/>
                </a:ext>
              </a:extLst>
            </p:cNvPr>
            <p:cNvSpPr/>
            <p:nvPr/>
          </p:nvSpPr>
          <p:spPr>
            <a:xfrm>
              <a:off x="394628" y="4678624"/>
              <a:ext cx="2916000" cy="22228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accent1">
                <a:lumOff val="13529"/>
              </a:schemeClr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algn="ctr" defTabSz="550333" hangingPunct="0"/>
              <a:r>
                <a:rPr lang="ko-KR" altLang="en-US" sz="1000" b="1">
                  <a:solidFill>
                    <a:srgbClr val="FFFFFF"/>
                  </a:solidFill>
                  <a:sym typeface="맑은 고딕"/>
                </a:rPr>
                <a:t>서로 다른 장비 언어를 모두 </a:t>
              </a:r>
              <a:r>
                <a:rPr lang="ko-KR" altLang="en-US" sz="1000" b="1" err="1">
                  <a:solidFill>
                    <a:srgbClr val="FFFFFF"/>
                  </a:solidFill>
                  <a:sym typeface="맑은 고딕"/>
                </a:rPr>
                <a:t>표준화하여</a:t>
              </a:r>
              <a:r>
                <a:rPr lang="ko-KR" altLang="en-US" sz="1000" b="1">
                  <a:solidFill>
                    <a:srgbClr val="FFFFFF"/>
                  </a:solidFill>
                  <a:sym typeface="맑은 고딕"/>
                </a:rPr>
                <a:t> 완전한 연결</a:t>
              </a: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8F15151-C34B-6FF1-2CD3-2723721832FD}"/>
              </a:ext>
            </a:extLst>
          </p:cNvPr>
          <p:cNvGrpSpPr/>
          <p:nvPr/>
        </p:nvGrpSpPr>
        <p:grpSpPr>
          <a:xfrm>
            <a:off x="374890" y="4805653"/>
            <a:ext cx="2916000" cy="738808"/>
            <a:chOff x="394628" y="5205128"/>
            <a:chExt cx="2916000" cy="738808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A2ACBE10-D2F5-B162-4E8C-FEE82679E3E4}"/>
                </a:ext>
              </a:extLst>
            </p:cNvPr>
            <p:cNvGrpSpPr/>
            <p:nvPr/>
          </p:nvGrpSpPr>
          <p:grpSpPr>
            <a:xfrm>
              <a:off x="422519" y="5205128"/>
              <a:ext cx="2744735" cy="416188"/>
              <a:chOff x="460619" y="5120762"/>
              <a:chExt cx="2744735" cy="416188"/>
            </a:xfrm>
          </p:grpSpPr>
          <p:grpSp>
            <p:nvGrpSpPr>
              <p:cNvPr id="27" name="그룹 384">
                <a:extLst>
                  <a:ext uri="{FF2B5EF4-FFF2-40B4-BE49-F238E27FC236}">
                    <a16:creationId xmlns:a16="http://schemas.microsoft.com/office/drawing/2014/main" id="{02BD965D-672E-3319-16E7-D92C12DA7B96}"/>
                  </a:ext>
                </a:extLst>
              </p:cNvPr>
              <p:cNvGrpSpPr/>
              <p:nvPr/>
            </p:nvGrpSpPr>
            <p:grpSpPr>
              <a:xfrm>
                <a:off x="2806545" y="5166133"/>
                <a:ext cx="398809" cy="325447"/>
                <a:chOff x="6815901" y="1755851"/>
                <a:chExt cx="476915" cy="389185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grpSp>
              <p:nvGrpSpPr>
                <p:cNvPr id="28" name="그룹 385">
                  <a:extLst>
                    <a:ext uri="{FF2B5EF4-FFF2-40B4-BE49-F238E27FC236}">
                      <a16:creationId xmlns:a16="http://schemas.microsoft.com/office/drawing/2014/main" id="{6EAFCEE3-EF17-AA00-BACA-F0AA39A8C78F}"/>
                    </a:ext>
                  </a:extLst>
                </p:cNvPr>
                <p:cNvGrpSpPr/>
                <p:nvPr/>
              </p:nvGrpSpPr>
              <p:grpSpPr>
                <a:xfrm>
                  <a:off x="7102908" y="1793684"/>
                  <a:ext cx="189908" cy="254009"/>
                  <a:chOff x="7102913" y="1793684"/>
                  <a:chExt cx="189908" cy="254009"/>
                </a:xfrm>
                <a:grpFill/>
              </p:grpSpPr>
              <p:sp>
                <p:nvSpPr>
                  <p:cNvPr id="30" name="Freeform 93">
                    <a:extLst>
                      <a:ext uri="{FF2B5EF4-FFF2-40B4-BE49-F238E27FC236}">
                        <a16:creationId xmlns:a16="http://schemas.microsoft.com/office/drawing/2014/main" id="{4E6AF539-7724-A5C2-EFFC-C4219EEA72F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139948" y="1793684"/>
                    <a:ext cx="148312" cy="145013"/>
                  </a:xfrm>
                  <a:custGeom>
                    <a:avLst/>
                    <a:gdLst>
                      <a:gd name="T0" fmla="*/ 84 w 93"/>
                      <a:gd name="T1" fmla="*/ 46 h 92"/>
                      <a:gd name="T2" fmla="*/ 93 w 93"/>
                      <a:gd name="T3" fmla="*/ 36 h 92"/>
                      <a:gd name="T4" fmla="*/ 86 w 93"/>
                      <a:gd name="T5" fmla="*/ 21 h 92"/>
                      <a:gd name="T6" fmla="*/ 73 w 93"/>
                      <a:gd name="T7" fmla="*/ 20 h 92"/>
                      <a:gd name="T8" fmla="*/ 71 w 93"/>
                      <a:gd name="T9" fmla="*/ 6 h 92"/>
                      <a:gd name="T10" fmla="*/ 57 w 93"/>
                      <a:gd name="T11" fmla="*/ 0 h 92"/>
                      <a:gd name="T12" fmla="*/ 46 w 93"/>
                      <a:gd name="T13" fmla="*/ 9 h 92"/>
                      <a:gd name="T14" fmla="*/ 36 w 93"/>
                      <a:gd name="T15" fmla="*/ 0 h 92"/>
                      <a:gd name="T16" fmla="*/ 21 w 93"/>
                      <a:gd name="T17" fmla="*/ 6 h 92"/>
                      <a:gd name="T18" fmla="*/ 20 w 93"/>
                      <a:gd name="T19" fmla="*/ 20 h 92"/>
                      <a:gd name="T20" fmla="*/ 7 w 93"/>
                      <a:gd name="T21" fmla="*/ 21 h 92"/>
                      <a:gd name="T22" fmla="*/ 0 w 93"/>
                      <a:gd name="T23" fmla="*/ 36 h 92"/>
                      <a:gd name="T24" fmla="*/ 9 w 93"/>
                      <a:gd name="T25" fmla="*/ 46 h 92"/>
                      <a:gd name="T26" fmla="*/ 0 w 93"/>
                      <a:gd name="T27" fmla="*/ 56 h 92"/>
                      <a:gd name="T28" fmla="*/ 7 w 93"/>
                      <a:gd name="T29" fmla="*/ 71 h 92"/>
                      <a:gd name="T30" fmla="*/ 20 w 93"/>
                      <a:gd name="T31" fmla="*/ 72 h 92"/>
                      <a:gd name="T32" fmla="*/ 21 w 93"/>
                      <a:gd name="T33" fmla="*/ 86 h 92"/>
                      <a:gd name="T34" fmla="*/ 36 w 93"/>
                      <a:gd name="T35" fmla="*/ 92 h 92"/>
                      <a:gd name="T36" fmla="*/ 46 w 93"/>
                      <a:gd name="T37" fmla="*/ 84 h 92"/>
                      <a:gd name="T38" fmla="*/ 57 w 93"/>
                      <a:gd name="T39" fmla="*/ 92 h 92"/>
                      <a:gd name="T40" fmla="*/ 71 w 93"/>
                      <a:gd name="T41" fmla="*/ 86 h 92"/>
                      <a:gd name="T42" fmla="*/ 73 w 93"/>
                      <a:gd name="T43" fmla="*/ 72 h 92"/>
                      <a:gd name="T44" fmla="*/ 86 w 93"/>
                      <a:gd name="T45" fmla="*/ 71 h 92"/>
                      <a:gd name="T46" fmla="*/ 93 w 93"/>
                      <a:gd name="T47" fmla="*/ 56 h 92"/>
                      <a:gd name="T48" fmla="*/ 84 w 93"/>
                      <a:gd name="T49" fmla="*/ 46 h 92"/>
                      <a:gd name="T50" fmla="*/ 46 w 93"/>
                      <a:gd name="T51" fmla="*/ 61 h 92"/>
                      <a:gd name="T52" fmla="*/ 32 w 93"/>
                      <a:gd name="T53" fmla="*/ 46 h 92"/>
                      <a:gd name="T54" fmla="*/ 46 w 93"/>
                      <a:gd name="T55" fmla="*/ 31 h 92"/>
                      <a:gd name="T56" fmla="*/ 61 w 93"/>
                      <a:gd name="T57" fmla="*/ 46 h 92"/>
                      <a:gd name="T58" fmla="*/ 46 w 93"/>
                      <a:gd name="T59" fmla="*/ 61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93" h="92">
                        <a:moveTo>
                          <a:pt x="84" y="46"/>
                        </a:moveTo>
                        <a:cubicBezTo>
                          <a:pt x="84" y="41"/>
                          <a:pt x="88" y="36"/>
                          <a:pt x="93" y="36"/>
                        </a:cubicBezTo>
                        <a:cubicBezTo>
                          <a:pt x="91" y="31"/>
                          <a:pt x="89" y="26"/>
                          <a:pt x="86" y="21"/>
                        </a:cubicBezTo>
                        <a:cubicBezTo>
                          <a:pt x="83" y="25"/>
                          <a:pt x="76" y="24"/>
                          <a:pt x="73" y="20"/>
                        </a:cubicBezTo>
                        <a:cubicBezTo>
                          <a:pt x="69" y="16"/>
                          <a:pt x="69" y="10"/>
                          <a:pt x="71" y="6"/>
                        </a:cubicBezTo>
                        <a:cubicBezTo>
                          <a:pt x="66" y="3"/>
                          <a:pt x="61" y="1"/>
                          <a:pt x="57" y="0"/>
                        </a:cubicBezTo>
                        <a:cubicBezTo>
                          <a:pt x="57" y="5"/>
                          <a:pt x="52" y="9"/>
                          <a:pt x="46" y="9"/>
                        </a:cubicBezTo>
                        <a:cubicBezTo>
                          <a:pt x="41" y="9"/>
                          <a:pt x="36" y="5"/>
                          <a:pt x="36" y="0"/>
                        </a:cubicBezTo>
                        <a:cubicBezTo>
                          <a:pt x="31" y="1"/>
                          <a:pt x="26" y="3"/>
                          <a:pt x="21" y="6"/>
                        </a:cubicBezTo>
                        <a:cubicBezTo>
                          <a:pt x="25" y="10"/>
                          <a:pt x="24" y="16"/>
                          <a:pt x="20" y="20"/>
                        </a:cubicBezTo>
                        <a:cubicBezTo>
                          <a:pt x="16" y="24"/>
                          <a:pt x="10" y="24"/>
                          <a:pt x="7" y="21"/>
                        </a:cubicBezTo>
                        <a:cubicBezTo>
                          <a:pt x="4" y="26"/>
                          <a:pt x="2" y="31"/>
                          <a:pt x="0" y="36"/>
                        </a:cubicBezTo>
                        <a:cubicBezTo>
                          <a:pt x="5" y="36"/>
                          <a:pt x="9" y="41"/>
                          <a:pt x="9" y="46"/>
                        </a:cubicBezTo>
                        <a:cubicBezTo>
                          <a:pt x="9" y="51"/>
                          <a:pt x="5" y="56"/>
                          <a:pt x="0" y="56"/>
                        </a:cubicBezTo>
                        <a:cubicBezTo>
                          <a:pt x="2" y="61"/>
                          <a:pt x="4" y="66"/>
                          <a:pt x="7" y="71"/>
                        </a:cubicBezTo>
                        <a:cubicBezTo>
                          <a:pt x="10" y="67"/>
                          <a:pt x="17" y="69"/>
                          <a:pt x="20" y="72"/>
                        </a:cubicBezTo>
                        <a:cubicBezTo>
                          <a:pt x="24" y="76"/>
                          <a:pt x="24" y="82"/>
                          <a:pt x="21" y="86"/>
                        </a:cubicBezTo>
                        <a:cubicBezTo>
                          <a:pt x="27" y="89"/>
                          <a:pt x="32" y="91"/>
                          <a:pt x="36" y="92"/>
                        </a:cubicBezTo>
                        <a:cubicBezTo>
                          <a:pt x="36" y="87"/>
                          <a:pt x="41" y="84"/>
                          <a:pt x="46" y="84"/>
                        </a:cubicBezTo>
                        <a:cubicBezTo>
                          <a:pt x="52" y="84"/>
                          <a:pt x="57" y="87"/>
                          <a:pt x="57" y="92"/>
                        </a:cubicBezTo>
                        <a:cubicBezTo>
                          <a:pt x="62" y="91"/>
                          <a:pt x="67" y="89"/>
                          <a:pt x="71" y="86"/>
                        </a:cubicBezTo>
                        <a:cubicBezTo>
                          <a:pt x="68" y="82"/>
                          <a:pt x="69" y="76"/>
                          <a:pt x="73" y="72"/>
                        </a:cubicBezTo>
                        <a:cubicBezTo>
                          <a:pt x="77" y="69"/>
                          <a:pt x="83" y="69"/>
                          <a:pt x="86" y="71"/>
                        </a:cubicBezTo>
                        <a:cubicBezTo>
                          <a:pt x="89" y="66"/>
                          <a:pt x="91" y="61"/>
                          <a:pt x="93" y="56"/>
                        </a:cubicBezTo>
                        <a:cubicBezTo>
                          <a:pt x="88" y="56"/>
                          <a:pt x="84" y="51"/>
                          <a:pt x="84" y="46"/>
                        </a:cubicBezTo>
                        <a:close/>
                        <a:moveTo>
                          <a:pt x="46" y="61"/>
                        </a:moveTo>
                        <a:cubicBezTo>
                          <a:pt x="38" y="61"/>
                          <a:pt x="32" y="55"/>
                          <a:pt x="32" y="46"/>
                        </a:cubicBezTo>
                        <a:cubicBezTo>
                          <a:pt x="32" y="37"/>
                          <a:pt x="38" y="31"/>
                          <a:pt x="46" y="31"/>
                        </a:cubicBezTo>
                        <a:cubicBezTo>
                          <a:pt x="55" y="31"/>
                          <a:pt x="61" y="37"/>
                          <a:pt x="61" y="46"/>
                        </a:cubicBezTo>
                        <a:cubicBezTo>
                          <a:pt x="62" y="54"/>
                          <a:pt x="55" y="61"/>
                          <a:pt x="46" y="61"/>
                        </a:cubicBezTo>
                        <a:close/>
                      </a:path>
                    </a:pathLst>
                  </a:custGeom>
                  <a:pattFill prst="dkUpDiag">
                    <a:fgClr>
                      <a:srgbClr val="879FCF"/>
                    </a:fgClr>
                    <a:bgClr>
                      <a:srgbClr val="A2B5DA"/>
                    </a:bgClr>
                  </a:patt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lIns="0" tIns="36000" rIns="0" bIns="0" anchor="ctr"/>
                  <a:lstStyle/>
                  <a:p>
                    <a:pPr algn="ctr" defTabSz="937893"/>
                    <a:endParaRPr lang="ko-KR" altLang="en-US" sz="1000" b="1" spc="-10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99000"/>
                        </a:schemeClr>
                      </a:solidFill>
                      <a:latin typeface="+mn-ea"/>
                      <a:cs typeface="KoPubWorld돋움체 Medium" panose="00000600000000000000" pitchFamily="2" charset="-127"/>
                    </a:endParaRPr>
                  </a:p>
                </p:txBody>
              </p:sp>
              <p:sp>
                <p:nvSpPr>
                  <p:cNvPr id="31" name="Freeform 93">
                    <a:extLst>
                      <a:ext uri="{FF2B5EF4-FFF2-40B4-BE49-F238E27FC236}">
                        <a16:creationId xmlns:a16="http://schemas.microsoft.com/office/drawing/2014/main" id="{87418EC9-4FB5-D389-CEA7-8C098414347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102913" y="1938235"/>
                    <a:ext cx="74157" cy="72507"/>
                  </a:xfrm>
                  <a:custGeom>
                    <a:avLst/>
                    <a:gdLst>
                      <a:gd name="T0" fmla="*/ 84 w 93"/>
                      <a:gd name="T1" fmla="*/ 46 h 92"/>
                      <a:gd name="T2" fmla="*/ 93 w 93"/>
                      <a:gd name="T3" fmla="*/ 36 h 92"/>
                      <a:gd name="T4" fmla="*/ 86 w 93"/>
                      <a:gd name="T5" fmla="*/ 21 h 92"/>
                      <a:gd name="T6" fmla="*/ 73 w 93"/>
                      <a:gd name="T7" fmla="*/ 20 h 92"/>
                      <a:gd name="T8" fmla="*/ 71 w 93"/>
                      <a:gd name="T9" fmla="*/ 6 h 92"/>
                      <a:gd name="T10" fmla="*/ 57 w 93"/>
                      <a:gd name="T11" fmla="*/ 0 h 92"/>
                      <a:gd name="T12" fmla="*/ 46 w 93"/>
                      <a:gd name="T13" fmla="*/ 9 h 92"/>
                      <a:gd name="T14" fmla="*/ 36 w 93"/>
                      <a:gd name="T15" fmla="*/ 0 h 92"/>
                      <a:gd name="T16" fmla="*/ 21 w 93"/>
                      <a:gd name="T17" fmla="*/ 6 h 92"/>
                      <a:gd name="T18" fmla="*/ 20 w 93"/>
                      <a:gd name="T19" fmla="*/ 20 h 92"/>
                      <a:gd name="T20" fmla="*/ 7 w 93"/>
                      <a:gd name="T21" fmla="*/ 21 h 92"/>
                      <a:gd name="T22" fmla="*/ 0 w 93"/>
                      <a:gd name="T23" fmla="*/ 36 h 92"/>
                      <a:gd name="T24" fmla="*/ 9 w 93"/>
                      <a:gd name="T25" fmla="*/ 46 h 92"/>
                      <a:gd name="T26" fmla="*/ 0 w 93"/>
                      <a:gd name="T27" fmla="*/ 56 h 92"/>
                      <a:gd name="T28" fmla="*/ 7 w 93"/>
                      <a:gd name="T29" fmla="*/ 71 h 92"/>
                      <a:gd name="T30" fmla="*/ 20 w 93"/>
                      <a:gd name="T31" fmla="*/ 72 h 92"/>
                      <a:gd name="T32" fmla="*/ 21 w 93"/>
                      <a:gd name="T33" fmla="*/ 86 h 92"/>
                      <a:gd name="T34" fmla="*/ 36 w 93"/>
                      <a:gd name="T35" fmla="*/ 92 h 92"/>
                      <a:gd name="T36" fmla="*/ 46 w 93"/>
                      <a:gd name="T37" fmla="*/ 84 h 92"/>
                      <a:gd name="T38" fmla="*/ 57 w 93"/>
                      <a:gd name="T39" fmla="*/ 92 h 92"/>
                      <a:gd name="T40" fmla="*/ 71 w 93"/>
                      <a:gd name="T41" fmla="*/ 86 h 92"/>
                      <a:gd name="T42" fmla="*/ 73 w 93"/>
                      <a:gd name="T43" fmla="*/ 72 h 92"/>
                      <a:gd name="T44" fmla="*/ 86 w 93"/>
                      <a:gd name="T45" fmla="*/ 71 h 92"/>
                      <a:gd name="T46" fmla="*/ 93 w 93"/>
                      <a:gd name="T47" fmla="*/ 56 h 92"/>
                      <a:gd name="T48" fmla="*/ 84 w 93"/>
                      <a:gd name="T49" fmla="*/ 46 h 92"/>
                      <a:gd name="T50" fmla="*/ 46 w 93"/>
                      <a:gd name="T51" fmla="*/ 61 h 92"/>
                      <a:gd name="T52" fmla="*/ 32 w 93"/>
                      <a:gd name="T53" fmla="*/ 46 h 92"/>
                      <a:gd name="T54" fmla="*/ 46 w 93"/>
                      <a:gd name="T55" fmla="*/ 31 h 92"/>
                      <a:gd name="T56" fmla="*/ 61 w 93"/>
                      <a:gd name="T57" fmla="*/ 46 h 92"/>
                      <a:gd name="T58" fmla="*/ 46 w 93"/>
                      <a:gd name="T59" fmla="*/ 61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93" h="92">
                        <a:moveTo>
                          <a:pt x="84" y="46"/>
                        </a:moveTo>
                        <a:cubicBezTo>
                          <a:pt x="84" y="41"/>
                          <a:pt x="88" y="36"/>
                          <a:pt x="93" y="36"/>
                        </a:cubicBezTo>
                        <a:cubicBezTo>
                          <a:pt x="91" y="31"/>
                          <a:pt x="89" y="26"/>
                          <a:pt x="86" y="21"/>
                        </a:cubicBezTo>
                        <a:cubicBezTo>
                          <a:pt x="83" y="25"/>
                          <a:pt x="76" y="24"/>
                          <a:pt x="73" y="20"/>
                        </a:cubicBezTo>
                        <a:cubicBezTo>
                          <a:pt x="69" y="16"/>
                          <a:pt x="69" y="10"/>
                          <a:pt x="71" y="6"/>
                        </a:cubicBezTo>
                        <a:cubicBezTo>
                          <a:pt x="66" y="3"/>
                          <a:pt x="61" y="1"/>
                          <a:pt x="57" y="0"/>
                        </a:cubicBezTo>
                        <a:cubicBezTo>
                          <a:pt x="57" y="5"/>
                          <a:pt x="52" y="9"/>
                          <a:pt x="46" y="9"/>
                        </a:cubicBezTo>
                        <a:cubicBezTo>
                          <a:pt x="41" y="9"/>
                          <a:pt x="36" y="5"/>
                          <a:pt x="36" y="0"/>
                        </a:cubicBezTo>
                        <a:cubicBezTo>
                          <a:pt x="31" y="1"/>
                          <a:pt x="26" y="3"/>
                          <a:pt x="21" y="6"/>
                        </a:cubicBezTo>
                        <a:cubicBezTo>
                          <a:pt x="25" y="10"/>
                          <a:pt x="24" y="16"/>
                          <a:pt x="20" y="20"/>
                        </a:cubicBezTo>
                        <a:cubicBezTo>
                          <a:pt x="16" y="24"/>
                          <a:pt x="10" y="24"/>
                          <a:pt x="7" y="21"/>
                        </a:cubicBezTo>
                        <a:cubicBezTo>
                          <a:pt x="4" y="26"/>
                          <a:pt x="2" y="31"/>
                          <a:pt x="0" y="36"/>
                        </a:cubicBezTo>
                        <a:cubicBezTo>
                          <a:pt x="5" y="36"/>
                          <a:pt x="9" y="41"/>
                          <a:pt x="9" y="46"/>
                        </a:cubicBezTo>
                        <a:cubicBezTo>
                          <a:pt x="9" y="51"/>
                          <a:pt x="5" y="56"/>
                          <a:pt x="0" y="56"/>
                        </a:cubicBezTo>
                        <a:cubicBezTo>
                          <a:pt x="2" y="61"/>
                          <a:pt x="4" y="66"/>
                          <a:pt x="7" y="71"/>
                        </a:cubicBezTo>
                        <a:cubicBezTo>
                          <a:pt x="10" y="67"/>
                          <a:pt x="17" y="69"/>
                          <a:pt x="20" y="72"/>
                        </a:cubicBezTo>
                        <a:cubicBezTo>
                          <a:pt x="24" y="76"/>
                          <a:pt x="24" y="82"/>
                          <a:pt x="21" y="86"/>
                        </a:cubicBezTo>
                        <a:cubicBezTo>
                          <a:pt x="27" y="89"/>
                          <a:pt x="32" y="91"/>
                          <a:pt x="36" y="92"/>
                        </a:cubicBezTo>
                        <a:cubicBezTo>
                          <a:pt x="36" y="87"/>
                          <a:pt x="41" y="84"/>
                          <a:pt x="46" y="84"/>
                        </a:cubicBezTo>
                        <a:cubicBezTo>
                          <a:pt x="52" y="84"/>
                          <a:pt x="57" y="87"/>
                          <a:pt x="57" y="92"/>
                        </a:cubicBezTo>
                        <a:cubicBezTo>
                          <a:pt x="62" y="91"/>
                          <a:pt x="67" y="89"/>
                          <a:pt x="71" y="86"/>
                        </a:cubicBezTo>
                        <a:cubicBezTo>
                          <a:pt x="68" y="82"/>
                          <a:pt x="69" y="76"/>
                          <a:pt x="73" y="72"/>
                        </a:cubicBezTo>
                        <a:cubicBezTo>
                          <a:pt x="77" y="69"/>
                          <a:pt x="83" y="69"/>
                          <a:pt x="86" y="71"/>
                        </a:cubicBezTo>
                        <a:cubicBezTo>
                          <a:pt x="89" y="66"/>
                          <a:pt x="91" y="61"/>
                          <a:pt x="93" y="56"/>
                        </a:cubicBezTo>
                        <a:cubicBezTo>
                          <a:pt x="88" y="56"/>
                          <a:pt x="84" y="51"/>
                          <a:pt x="84" y="46"/>
                        </a:cubicBezTo>
                        <a:close/>
                        <a:moveTo>
                          <a:pt x="46" y="61"/>
                        </a:moveTo>
                        <a:cubicBezTo>
                          <a:pt x="38" y="61"/>
                          <a:pt x="32" y="55"/>
                          <a:pt x="32" y="46"/>
                        </a:cubicBezTo>
                        <a:cubicBezTo>
                          <a:pt x="32" y="37"/>
                          <a:pt x="38" y="31"/>
                          <a:pt x="46" y="31"/>
                        </a:cubicBezTo>
                        <a:cubicBezTo>
                          <a:pt x="55" y="31"/>
                          <a:pt x="61" y="37"/>
                          <a:pt x="61" y="46"/>
                        </a:cubicBezTo>
                        <a:cubicBezTo>
                          <a:pt x="62" y="54"/>
                          <a:pt x="55" y="61"/>
                          <a:pt x="46" y="61"/>
                        </a:cubicBezTo>
                        <a:close/>
                      </a:path>
                    </a:pathLst>
                  </a:custGeom>
                  <a:pattFill prst="dkUpDiag">
                    <a:fgClr>
                      <a:srgbClr val="879FCF"/>
                    </a:fgClr>
                    <a:bgClr>
                      <a:srgbClr val="A2B5DA"/>
                    </a:bgClr>
                  </a:patt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lIns="0" tIns="36000" rIns="0" bIns="0" anchor="ctr"/>
                  <a:lstStyle/>
                  <a:p>
                    <a:pPr algn="ctr" defTabSz="937893"/>
                    <a:endParaRPr lang="ko-KR" altLang="en-US" sz="1000" b="1" spc="-10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99000"/>
                        </a:schemeClr>
                      </a:solidFill>
                      <a:latin typeface="+mn-ea"/>
                      <a:cs typeface="KoPubWorld돋움체 Medium" panose="00000600000000000000" pitchFamily="2" charset="-127"/>
                    </a:endParaRPr>
                  </a:p>
                </p:txBody>
              </p:sp>
              <p:sp>
                <p:nvSpPr>
                  <p:cNvPr id="32" name="Freeform 93">
                    <a:extLst>
                      <a:ext uri="{FF2B5EF4-FFF2-40B4-BE49-F238E27FC236}">
                        <a16:creationId xmlns:a16="http://schemas.microsoft.com/office/drawing/2014/main" id="{53FA0C0D-269F-D6E7-7BA9-CAD7DC6EB74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 rot="1964399">
                    <a:off x="7189190" y="1946368"/>
                    <a:ext cx="103631" cy="101325"/>
                  </a:xfrm>
                  <a:custGeom>
                    <a:avLst/>
                    <a:gdLst>
                      <a:gd name="T0" fmla="*/ 84 w 93"/>
                      <a:gd name="T1" fmla="*/ 46 h 92"/>
                      <a:gd name="T2" fmla="*/ 93 w 93"/>
                      <a:gd name="T3" fmla="*/ 36 h 92"/>
                      <a:gd name="T4" fmla="*/ 86 w 93"/>
                      <a:gd name="T5" fmla="*/ 21 h 92"/>
                      <a:gd name="T6" fmla="*/ 73 w 93"/>
                      <a:gd name="T7" fmla="*/ 20 h 92"/>
                      <a:gd name="T8" fmla="*/ 71 w 93"/>
                      <a:gd name="T9" fmla="*/ 6 h 92"/>
                      <a:gd name="T10" fmla="*/ 57 w 93"/>
                      <a:gd name="T11" fmla="*/ 0 h 92"/>
                      <a:gd name="T12" fmla="*/ 46 w 93"/>
                      <a:gd name="T13" fmla="*/ 9 h 92"/>
                      <a:gd name="T14" fmla="*/ 36 w 93"/>
                      <a:gd name="T15" fmla="*/ 0 h 92"/>
                      <a:gd name="T16" fmla="*/ 21 w 93"/>
                      <a:gd name="T17" fmla="*/ 6 h 92"/>
                      <a:gd name="T18" fmla="*/ 20 w 93"/>
                      <a:gd name="T19" fmla="*/ 20 h 92"/>
                      <a:gd name="T20" fmla="*/ 7 w 93"/>
                      <a:gd name="T21" fmla="*/ 21 h 92"/>
                      <a:gd name="T22" fmla="*/ 0 w 93"/>
                      <a:gd name="T23" fmla="*/ 36 h 92"/>
                      <a:gd name="T24" fmla="*/ 9 w 93"/>
                      <a:gd name="T25" fmla="*/ 46 h 92"/>
                      <a:gd name="T26" fmla="*/ 0 w 93"/>
                      <a:gd name="T27" fmla="*/ 56 h 92"/>
                      <a:gd name="T28" fmla="*/ 7 w 93"/>
                      <a:gd name="T29" fmla="*/ 71 h 92"/>
                      <a:gd name="T30" fmla="*/ 20 w 93"/>
                      <a:gd name="T31" fmla="*/ 72 h 92"/>
                      <a:gd name="T32" fmla="*/ 21 w 93"/>
                      <a:gd name="T33" fmla="*/ 86 h 92"/>
                      <a:gd name="T34" fmla="*/ 36 w 93"/>
                      <a:gd name="T35" fmla="*/ 92 h 92"/>
                      <a:gd name="T36" fmla="*/ 46 w 93"/>
                      <a:gd name="T37" fmla="*/ 84 h 92"/>
                      <a:gd name="T38" fmla="*/ 57 w 93"/>
                      <a:gd name="T39" fmla="*/ 92 h 92"/>
                      <a:gd name="T40" fmla="*/ 71 w 93"/>
                      <a:gd name="T41" fmla="*/ 86 h 92"/>
                      <a:gd name="T42" fmla="*/ 73 w 93"/>
                      <a:gd name="T43" fmla="*/ 72 h 92"/>
                      <a:gd name="T44" fmla="*/ 86 w 93"/>
                      <a:gd name="T45" fmla="*/ 71 h 92"/>
                      <a:gd name="T46" fmla="*/ 93 w 93"/>
                      <a:gd name="T47" fmla="*/ 56 h 92"/>
                      <a:gd name="T48" fmla="*/ 84 w 93"/>
                      <a:gd name="T49" fmla="*/ 46 h 92"/>
                      <a:gd name="T50" fmla="*/ 46 w 93"/>
                      <a:gd name="T51" fmla="*/ 61 h 92"/>
                      <a:gd name="T52" fmla="*/ 32 w 93"/>
                      <a:gd name="T53" fmla="*/ 46 h 92"/>
                      <a:gd name="T54" fmla="*/ 46 w 93"/>
                      <a:gd name="T55" fmla="*/ 31 h 92"/>
                      <a:gd name="T56" fmla="*/ 61 w 93"/>
                      <a:gd name="T57" fmla="*/ 46 h 92"/>
                      <a:gd name="T58" fmla="*/ 46 w 93"/>
                      <a:gd name="T59" fmla="*/ 61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93" h="92">
                        <a:moveTo>
                          <a:pt x="84" y="46"/>
                        </a:moveTo>
                        <a:cubicBezTo>
                          <a:pt x="84" y="41"/>
                          <a:pt x="88" y="36"/>
                          <a:pt x="93" y="36"/>
                        </a:cubicBezTo>
                        <a:cubicBezTo>
                          <a:pt x="91" y="31"/>
                          <a:pt x="89" y="26"/>
                          <a:pt x="86" y="21"/>
                        </a:cubicBezTo>
                        <a:cubicBezTo>
                          <a:pt x="83" y="25"/>
                          <a:pt x="76" y="24"/>
                          <a:pt x="73" y="20"/>
                        </a:cubicBezTo>
                        <a:cubicBezTo>
                          <a:pt x="69" y="16"/>
                          <a:pt x="69" y="10"/>
                          <a:pt x="71" y="6"/>
                        </a:cubicBezTo>
                        <a:cubicBezTo>
                          <a:pt x="66" y="3"/>
                          <a:pt x="61" y="1"/>
                          <a:pt x="57" y="0"/>
                        </a:cubicBezTo>
                        <a:cubicBezTo>
                          <a:pt x="57" y="5"/>
                          <a:pt x="52" y="9"/>
                          <a:pt x="46" y="9"/>
                        </a:cubicBezTo>
                        <a:cubicBezTo>
                          <a:pt x="41" y="9"/>
                          <a:pt x="36" y="5"/>
                          <a:pt x="36" y="0"/>
                        </a:cubicBezTo>
                        <a:cubicBezTo>
                          <a:pt x="31" y="1"/>
                          <a:pt x="26" y="3"/>
                          <a:pt x="21" y="6"/>
                        </a:cubicBezTo>
                        <a:cubicBezTo>
                          <a:pt x="25" y="10"/>
                          <a:pt x="24" y="16"/>
                          <a:pt x="20" y="20"/>
                        </a:cubicBezTo>
                        <a:cubicBezTo>
                          <a:pt x="16" y="24"/>
                          <a:pt x="10" y="24"/>
                          <a:pt x="7" y="21"/>
                        </a:cubicBezTo>
                        <a:cubicBezTo>
                          <a:pt x="4" y="26"/>
                          <a:pt x="2" y="31"/>
                          <a:pt x="0" y="36"/>
                        </a:cubicBezTo>
                        <a:cubicBezTo>
                          <a:pt x="5" y="36"/>
                          <a:pt x="9" y="41"/>
                          <a:pt x="9" y="46"/>
                        </a:cubicBezTo>
                        <a:cubicBezTo>
                          <a:pt x="9" y="51"/>
                          <a:pt x="5" y="56"/>
                          <a:pt x="0" y="56"/>
                        </a:cubicBezTo>
                        <a:cubicBezTo>
                          <a:pt x="2" y="61"/>
                          <a:pt x="4" y="66"/>
                          <a:pt x="7" y="71"/>
                        </a:cubicBezTo>
                        <a:cubicBezTo>
                          <a:pt x="10" y="67"/>
                          <a:pt x="17" y="69"/>
                          <a:pt x="20" y="72"/>
                        </a:cubicBezTo>
                        <a:cubicBezTo>
                          <a:pt x="24" y="76"/>
                          <a:pt x="24" y="82"/>
                          <a:pt x="21" y="86"/>
                        </a:cubicBezTo>
                        <a:cubicBezTo>
                          <a:pt x="27" y="89"/>
                          <a:pt x="32" y="91"/>
                          <a:pt x="36" y="92"/>
                        </a:cubicBezTo>
                        <a:cubicBezTo>
                          <a:pt x="36" y="87"/>
                          <a:pt x="41" y="84"/>
                          <a:pt x="46" y="84"/>
                        </a:cubicBezTo>
                        <a:cubicBezTo>
                          <a:pt x="52" y="84"/>
                          <a:pt x="57" y="87"/>
                          <a:pt x="57" y="92"/>
                        </a:cubicBezTo>
                        <a:cubicBezTo>
                          <a:pt x="62" y="91"/>
                          <a:pt x="67" y="89"/>
                          <a:pt x="71" y="86"/>
                        </a:cubicBezTo>
                        <a:cubicBezTo>
                          <a:pt x="68" y="82"/>
                          <a:pt x="69" y="76"/>
                          <a:pt x="73" y="72"/>
                        </a:cubicBezTo>
                        <a:cubicBezTo>
                          <a:pt x="77" y="69"/>
                          <a:pt x="83" y="69"/>
                          <a:pt x="86" y="71"/>
                        </a:cubicBezTo>
                        <a:cubicBezTo>
                          <a:pt x="89" y="66"/>
                          <a:pt x="91" y="61"/>
                          <a:pt x="93" y="56"/>
                        </a:cubicBezTo>
                        <a:cubicBezTo>
                          <a:pt x="88" y="56"/>
                          <a:pt x="84" y="51"/>
                          <a:pt x="84" y="46"/>
                        </a:cubicBezTo>
                        <a:close/>
                        <a:moveTo>
                          <a:pt x="46" y="61"/>
                        </a:moveTo>
                        <a:cubicBezTo>
                          <a:pt x="38" y="61"/>
                          <a:pt x="32" y="55"/>
                          <a:pt x="32" y="46"/>
                        </a:cubicBezTo>
                        <a:cubicBezTo>
                          <a:pt x="32" y="37"/>
                          <a:pt x="38" y="31"/>
                          <a:pt x="46" y="31"/>
                        </a:cubicBezTo>
                        <a:cubicBezTo>
                          <a:pt x="55" y="31"/>
                          <a:pt x="61" y="37"/>
                          <a:pt x="61" y="46"/>
                        </a:cubicBezTo>
                        <a:cubicBezTo>
                          <a:pt x="62" y="54"/>
                          <a:pt x="55" y="61"/>
                          <a:pt x="46" y="61"/>
                        </a:cubicBezTo>
                        <a:close/>
                      </a:path>
                    </a:pathLst>
                  </a:custGeom>
                  <a:pattFill prst="dkUpDiag">
                    <a:fgClr>
                      <a:srgbClr val="879FCF"/>
                    </a:fgClr>
                    <a:bgClr>
                      <a:srgbClr val="A2B5DA"/>
                    </a:bgClr>
                  </a:patt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lIns="0" tIns="36000" rIns="0" bIns="0" anchor="ctr"/>
                  <a:lstStyle/>
                  <a:p>
                    <a:pPr algn="ctr" defTabSz="937893"/>
                    <a:endParaRPr lang="ko-KR" altLang="en-US" sz="1000" b="1" spc="-10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99000"/>
                        </a:schemeClr>
                      </a:solidFill>
                      <a:latin typeface="+mn-ea"/>
                      <a:cs typeface="KoPubWorld돋움체 Medium" panose="00000600000000000000" pitchFamily="2" charset="-127"/>
                    </a:endParaRPr>
                  </a:p>
                </p:txBody>
              </p:sp>
            </p:grpSp>
            <p:sp>
              <p:nvSpPr>
                <p:cNvPr id="29" name="Freeform 32">
                  <a:extLst>
                    <a:ext uri="{FF2B5EF4-FFF2-40B4-BE49-F238E27FC236}">
                      <a16:creationId xmlns:a16="http://schemas.microsoft.com/office/drawing/2014/main" id="{B514D8F9-C0D9-07D4-A9E3-23F5E03017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15901" y="1755851"/>
                  <a:ext cx="382236" cy="389185"/>
                </a:xfrm>
                <a:custGeom>
                  <a:avLst/>
                  <a:gdLst>
                    <a:gd name="T0" fmla="*/ 504 w 825"/>
                    <a:gd name="T1" fmla="*/ 517 h 840"/>
                    <a:gd name="T2" fmla="*/ 532 w 825"/>
                    <a:gd name="T3" fmla="*/ 493 h 840"/>
                    <a:gd name="T4" fmla="*/ 570 w 825"/>
                    <a:gd name="T5" fmla="*/ 447 h 840"/>
                    <a:gd name="T6" fmla="*/ 596 w 825"/>
                    <a:gd name="T7" fmla="*/ 387 h 840"/>
                    <a:gd name="T8" fmla="*/ 612 w 825"/>
                    <a:gd name="T9" fmla="*/ 385 h 840"/>
                    <a:gd name="T10" fmla="*/ 634 w 825"/>
                    <a:gd name="T11" fmla="*/ 370 h 840"/>
                    <a:gd name="T12" fmla="*/ 649 w 825"/>
                    <a:gd name="T13" fmla="*/ 339 h 840"/>
                    <a:gd name="T14" fmla="*/ 651 w 825"/>
                    <a:gd name="T15" fmla="*/ 315 h 840"/>
                    <a:gd name="T16" fmla="*/ 642 w 825"/>
                    <a:gd name="T17" fmla="*/ 284 h 840"/>
                    <a:gd name="T18" fmla="*/ 623 w 825"/>
                    <a:gd name="T19" fmla="*/ 268 h 840"/>
                    <a:gd name="T20" fmla="*/ 616 w 825"/>
                    <a:gd name="T21" fmla="*/ 268 h 840"/>
                    <a:gd name="T22" fmla="*/ 625 w 825"/>
                    <a:gd name="T23" fmla="*/ 191 h 840"/>
                    <a:gd name="T24" fmla="*/ 609 w 825"/>
                    <a:gd name="T25" fmla="*/ 114 h 840"/>
                    <a:gd name="T26" fmla="*/ 587 w 825"/>
                    <a:gd name="T27" fmla="*/ 73 h 840"/>
                    <a:gd name="T28" fmla="*/ 546 w 825"/>
                    <a:gd name="T29" fmla="*/ 38 h 840"/>
                    <a:gd name="T30" fmla="*/ 495 w 825"/>
                    <a:gd name="T31" fmla="*/ 13 h 840"/>
                    <a:gd name="T32" fmla="*/ 440 w 825"/>
                    <a:gd name="T33" fmla="*/ 0 h 840"/>
                    <a:gd name="T34" fmla="*/ 389 w 825"/>
                    <a:gd name="T35" fmla="*/ 2 h 840"/>
                    <a:gd name="T36" fmla="*/ 345 w 825"/>
                    <a:gd name="T37" fmla="*/ 18 h 840"/>
                    <a:gd name="T38" fmla="*/ 323 w 825"/>
                    <a:gd name="T39" fmla="*/ 35 h 840"/>
                    <a:gd name="T40" fmla="*/ 306 w 825"/>
                    <a:gd name="T41" fmla="*/ 70 h 840"/>
                    <a:gd name="T42" fmla="*/ 271 w 825"/>
                    <a:gd name="T43" fmla="*/ 81 h 840"/>
                    <a:gd name="T44" fmla="*/ 227 w 825"/>
                    <a:gd name="T45" fmla="*/ 117 h 840"/>
                    <a:gd name="T46" fmla="*/ 198 w 825"/>
                    <a:gd name="T47" fmla="*/ 169 h 840"/>
                    <a:gd name="T48" fmla="*/ 191 w 825"/>
                    <a:gd name="T49" fmla="*/ 213 h 840"/>
                    <a:gd name="T50" fmla="*/ 200 w 825"/>
                    <a:gd name="T51" fmla="*/ 271 h 840"/>
                    <a:gd name="T52" fmla="*/ 180 w 825"/>
                    <a:gd name="T53" fmla="*/ 286 h 840"/>
                    <a:gd name="T54" fmla="*/ 174 w 825"/>
                    <a:gd name="T55" fmla="*/ 315 h 840"/>
                    <a:gd name="T56" fmla="*/ 176 w 825"/>
                    <a:gd name="T57" fmla="*/ 339 h 840"/>
                    <a:gd name="T58" fmla="*/ 191 w 825"/>
                    <a:gd name="T59" fmla="*/ 370 h 840"/>
                    <a:gd name="T60" fmla="*/ 213 w 825"/>
                    <a:gd name="T61" fmla="*/ 385 h 840"/>
                    <a:gd name="T62" fmla="*/ 229 w 825"/>
                    <a:gd name="T63" fmla="*/ 387 h 840"/>
                    <a:gd name="T64" fmla="*/ 253 w 825"/>
                    <a:gd name="T65" fmla="*/ 447 h 840"/>
                    <a:gd name="T66" fmla="*/ 290 w 825"/>
                    <a:gd name="T67" fmla="*/ 493 h 840"/>
                    <a:gd name="T68" fmla="*/ 321 w 825"/>
                    <a:gd name="T69" fmla="*/ 596 h 840"/>
                    <a:gd name="T70" fmla="*/ 128 w 825"/>
                    <a:gd name="T71" fmla="*/ 656 h 840"/>
                    <a:gd name="T72" fmla="*/ 59 w 825"/>
                    <a:gd name="T73" fmla="*/ 697 h 840"/>
                    <a:gd name="T74" fmla="*/ 11 w 825"/>
                    <a:gd name="T75" fmla="*/ 777 h 840"/>
                    <a:gd name="T76" fmla="*/ 0 w 825"/>
                    <a:gd name="T77" fmla="*/ 840 h 840"/>
                    <a:gd name="T78" fmla="*/ 823 w 825"/>
                    <a:gd name="T79" fmla="*/ 825 h 840"/>
                    <a:gd name="T80" fmla="*/ 801 w 825"/>
                    <a:gd name="T81" fmla="*/ 748 h 840"/>
                    <a:gd name="T82" fmla="*/ 739 w 825"/>
                    <a:gd name="T83" fmla="*/ 678 h 840"/>
                    <a:gd name="T84" fmla="*/ 682 w 825"/>
                    <a:gd name="T85" fmla="*/ 649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825" h="840">
                      <a:moveTo>
                        <a:pt x="682" y="649"/>
                      </a:moveTo>
                      <a:lnTo>
                        <a:pt x="504" y="596"/>
                      </a:lnTo>
                      <a:lnTo>
                        <a:pt x="504" y="517"/>
                      </a:lnTo>
                      <a:lnTo>
                        <a:pt x="504" y="517"/>
                      </a:lnTo>
                      <a:lnTo>
                        <a:pt x="519" y="506"/>
                      </a:lnTo>
                      <a:lnTo>
                        <a:pt x="532" y="493"/>
                      </a:lnTo>
                      <a:lnTo>
                        <a:pt x="548" y="480"/>
                      </a:lnTo>
                      <a:lnTo>
                        <a:pt x="559" y="464"/>
                      </a:lnTo>
                      <a:lnTo>
                        <a:pt x="570" y="447"/>
                      </a:lnTo>
                      <a:lnTo>
                        <a:pt x="581" y="427"/>
                      </a:lnTo>
                      <a:lnTo>
                        <a:pt x="590" y="409"/>
                      </a:lnTo>
                      <a:lnTo>
                        <a:pt x="596" y="387"/>
                      </a:lnTo>
                      <a:lnTo>
                        <a:pt x="596" y="387"/>
                      </a:lnTo>
                      <a:lnTo>
                        <a:pt x="603" y="387"/>
                      </a:lnTo>
                      <a:lnTo>
                        <a:pt x="612" y="385"/>
                      </a:lnTo>
                      <a:lnTo>
                        <a:pt x="620" y="383"/>
                      </a:lnTo>
                      <a:lnTo>
                        <a:pt x="627" y="376"/>
                      </a:lnTo>
                      <a:lnTo>
                        <a:pt x="634" y="370"/>
                      </a:lnTo>
                      <a:lnTo>
                        <a:pt x="640" y="361"/>
                      </a:lnTo>
                      <a:lnTo>
                        <a:pt x="645" y="350"/>
                      </a:lnTo>
                      <a:lnTo>
                        <a:pt x="649" y="339"/>
                      </a:lnTo>
                      <a:lnTo>
                        <a:pt x="649" y="339"/>
                      </a:lnTo>
                      <a:lnTo>
                        <a:pt x="649" y="326"/>
                      </a:lnTo>
                      <a:lnTo>
                        <a:pt x="651" y="315"/>
                      </a:lnTo>
                      <a:lnTo>
                        <a:pt x="649" y="304"/>
                      </a:lnTo>
                      <a:lnTo>
                        <a:pt x="647" y="293"/>
                      </a:lnTo>
                      <a:lnTo>
                        <a:pt x="642" y="284"/>
                      </a:lnTo>
                      <a:lnTo>
                        <a:pt x="638" y="277"/>
                      </a:lnTo>
                      <a:lnTo>
                        <a:pt x="631" y="273"/>
                      </a:lnTo>
                      <a:lnTo>
                        <a:pt x="623" y="268"/>
                      </a:lnTo>
                      <a:lnTo>
                        <a:pt x="623" y="268"/>
                      </a:lnTo>
                      <a:lnTo>
                        <a:pt x="616" y="268"/>
                      </a:lnTo>
                      <a:lnTo>
                        <a:pt x="616" y="268"/>
                      </a:lnTo>
                      <a:lnTo>
                        <a:pt x="623" y="244"/>
                      </a:lnTo>
                      <a:lnTo>
                        <a:pt x="625" y="218"/>
                      </a:lnTo>
                      <a:lnTo>
                        <a:pt x="625" y="191"/>
                      </a:lnTo>
                      <a:lnTo>
                        <a:pt x="623" y="165"/>
                      </a:lnTo>
                      <a:lnTo>
                        <a:pt x="618" y="139"/>
                      </a:lnTo>
                      <a:lnTo>
                        <a:pt x="609" y="114"/>
                      </a:lnTo>
                      <a:lnTo>
                        <a:pt x="601" y="92"/>
                      </a:lnTo>
                      <a:lnTo>
                        <a:pt x="587" y="73"/>
                      </a:lnTo>
                      <a:lnTo>
                        <a:pt x="587" y="73"/>
                      </a:lnTo>
                      <a:lnTo>
                        <a:pt x="574" y="59"/>
                      </a:lnTo>
                      <a:lnTo>
                        <a:pt x="559" y="49"/>
                      </a:lnTo>
                      <a:lnTo>
                        <a:pt x="546" y="38"/>
                      </a:lnTo>
                      <a:lnTo>
                        <a:pt x="528" y="29"/>
                      </a:lnTo>
                      <a:lnTo>
                        <a:pt x="510" y="20"/>
                      </a:lnTo>
                      <a:lnTo>
                        <a:pt x="495" y="13"/>
                      </a:lnTo>
                      <a:lnTo>
                        <a:pt x="475" y="7"/>
                      </a:lnTo>
                      <a:lnTo>
                        <a:pt x="458" y="2"/>
                      </a:lnTo>
                      <a:lnTo>
                        <a:pt x="440" y="0"/>
                      </a:lnTo>
                      <a:lnTo>
                        <a:pt x="422" y="0"/>
                      </a:lnTo>
                      <a:lnTo>
                        <a:pt x="405" y="0"/>
                      </a:lnTo>
                      <a:lnTo>
                        <a:pt x="389" y="2"/>
                      </a:lnTo>
                      <a:lnTo>
                        <a:pt x="374" y="7"/>
                      </a:lnTo>
                      <a:lnTo>
                        <a:pt x="359" y="11"/>
                      </a:lnTo>
                      <a:lnTo>
                        <a:pt x="345" y="18"/>
                      </a:lnTo>
                      <a:lnTo>
                        <a:pt x="332" y="27"/>
                      </a:lnTo>
                      <a:lnTo>
                        <a:pt x="332" y="27"/>
                      </a:lnTo>
                      <a:lnTo>
                        <a:pt x="323" y="35"/>
                      </a:lnTo>
                      <a:lnTo>
                        <a:pt x="317" y="46"/>
                      </a:lnTo>
                      <a:lnTo>
                        <a:pt x="310" y="57"/>
                      </a:lnTo>
                      <a:lnTo>
                        <a:pt x="306" y="70"/>
                      </a:lnTo>
                      <a:lnTo>
                        <a:pt x="306" y="70"/>
                      </a:lnTo>
                      <a:lnTo>
                        <a:pt x="288" y="75"/>
                      </a:lnTo>
                      <a:lnTo>
                        <a:pt x="271" y="81"/>
                      </a:lnTo>
                      <a:lnTo>
                        <a:pt x="255" y="90"/>
                      </a:lnTo>
                      <a:lnTo>
                        <a:pt x="240" y="101"/>
                      </a:lnTo>
                      <a:lnTo>
                        <a:pt x="227" y="117"/>
                      </a:lnTo>
                      <a:lnTo>
                        <a:pt x="216" y="132"/>
                      </a:lnTo>
                      <a:lnTo>
                        <a:pt x="205" y="150"/>
                      </a:lnTo>
                      <a:lnTo>
                        <a:pt x="198" y="169"/>
                      </a:lnTo>
                      <a:lnTo>
                        <a:pt x="198" y="169"/>
                      </a:lnTo>
                      <a:lnTo>
                        <a:pt x="194" y="189"/>
                      </a:lnTo>
                      <a:lnTo>
                        <a:pt x="191" y="213"/>
                      </a:lnTo>
                      <a:lnTo>
                        <a:pt x="196" y="240"/>
                      </a:lnTo>
                      <a:lnTo>
                        <a:pt x="200" y="271"/>
                      </a:lnTo>
                      <a:lnTo>
                        <a:pt x="200" y="271"/>
                      </a:lnTo>
                      <a:lnTo>
                        <a:pt x="194" y="273"/>
                      </a:lnTo>
                      <a:lnTo>
                        <a:pt x="187" y="279"/>
                      </a:lnTo>
                      <a:lnTo>
                        <a:pt x="180" y="286"/>
                      </a:lnTo>
                      <a:lnTo>
                        <a:pt x="178" y="295"/>
                      </a:lnTo>
                      <a:lnTo>
                        <a:pt x="174" y="304"/>
                      </a:lnTo>
                      <a:lnTo>
                        <a:pt x="174" y="315"/>
                      </a:lnTo>
                      <a:lnTo>
                        <a:pt x="174" y="326"/>
                      </a:lnTo>
                      <a:lnTo>
                        <a:pt x="176" y="339"/>
                      </a:lnTo>
                      <a:lnTo>
                        <a:pt x="176" y="339"/>
                      </a:lnTo>
                      <a:lnTo>
                        <a:pt x="180" y="350"/>
                      </a:lnTo>
                      <a:lnTo>
                        <a:pt x="185" y="361"/>
                      </a:lnTo>
                      <a:lnTo>
                        <a:pt x="191" y="370"/>
                      </a:lnTo>
                      <a:lnTo>
                        <a:pt x="198" y="376"/>
                      </a:lnTo>
                      <a:lnTo>
                        <a:pt x="205" y="383"/>
                      </a:lnTo>
                      <a:lnTo>
                        <a:pt x="213" y="385"/>
                      </a:lnTo>
                      <a:lnTo>
                        <a:pt x="220" y="387"/>
                      </a:lnTo>
                      <a:lnTo>
                        <a:pt x="229" y="387"/>
                      </a:lnTo>
                      <a:lnTo>
                        <a:pt x="229" y="387"/>
                      </a:lnTo>
                      <a:lnTo>
                        <a:pt x="235" y="409"/>
                      </a:lnTo>
                      <a:lnTo>
                        <a:pt x="244" y="427"/>
                      </a:lnTo>
                      <a:lnTo>
                        <a:pt x="253" y="447"/>
                      </a:lnTo>
                      <a:lnTo>
                        <a:pt x="264" y="464"/>
                      </a:lnTo>
                      <a:lnTo>
                        <a:pt x="277" y="480"/>
                      </a:lnTo>
                      <a:lnTo>
                        <a:pt x="290" y="493"/>
                      </a:lnTo>
                      <a:lnTo>
                        <a:pt x="306" y="506"/>
                      </a:lnTo>
                      <a:lnTo>
                        <a:pt x="321" y="517"/>
                      </a:lnTo>
                      <a:lnTo>
                        <a:pt x="321" y="596"/>
                      </a:lnTo>
                      <a:lnTo>
                        <a:pt x="143" y="649"/>
                      </a:lnTo>
                      <a:lnTo>
                        <a:pt x="143" y="649"/>
                      </a:lnTo>
                      <a:lnTo>
                        <a:pt x="128" y="656"/>
                      </a:lnTo>
                      <a:lnTo>
                        <a:pt x="112" y="662"/>
                      </a:lnTo>
                      <a:lnTo>
                        <a:pt x="86" y="678"/>
                      </a:lnTo>
                      <a:lnTo>
                        <a:pt x="59" y="697"/>
                      </a:lnTo>
                      <a:lnTo>
                        <a:pt x="40" y="722"/>
                      </a:lnTo>
                      <a:lnTo>
                        <a:pt x="22" y="748"/>
                      </a:lnTo>
                      <a:lnTo>
                        <a:pt x="11" y="777"/>
                      </a:lnTo>
                      <a:lnTo>
                        <a:pt x="2" y="807"/>
                      </a:lnTo>
                      <a:lnTo>
                        <a:pt x="0" y="825"/>
                      </a:lnTo>
                      <a:lnTo>
                        <a:pt x="0" y="840"/>
                      </a:lnTo>
                      <a:lnTo>
                        <a:pt x="825" y="840"/>
                      </a:lnTo>
                      <a:lnTo>
                        <a:pt x="825" y="840"/>
                      </a:lnTo>
                      <a:lnTo>
                        <a:pt x="823" y="825"/>
                      </a:lnTo>
                      <a:lnTo>
                        <a:pt x="821" y="807"/>
                      </a:lnTo>
                      <a:lnTo>
                        <a:pt x="814" y="777"/>
                      </a:lnTo>
                      <a:lnTo>
                        <a:pt x="801" y="748"/>
                      </a:lnTo>
                      <a:lnTo>
                        <a:pt x="785" y="722"/>
                      </a:lnTo>
                      <a:lnTo>
                        <a:pt x="763" y="697"/>
                      </a:lnTo>
                      <a:lnTo>
                        <a:pt x="739" y="678"/>
                      </a:lnTo>
                      <a:lnTo>
                        <a:pt x="713" y="662"/>
                      </a:lnTo>
                      <a:lnTo>
                        <a:pt x="697" y="656"/>
                      </a:lnTo>
                      <a:lnTo>
                        <a:pt x="682" y="649"/>
                      </a:lnTo>
                      <a:lnTo>
                        <a:pt x="682" y="649"/>
                      </a:lnTo>
                      <a:close/>
                    </a:path>
                  </a:pathLst>
                </a:custGeom>
                <a:pattFill prst="dkUpDiag">
                  <a:fgClr>
                    <a:srgbClr val="879FCF"/>
                  </a:fgClr>
                  <a:bgClr>
                    <a:srgbClr val="A2B5DA"/>
                  </a:bgClr>
                </a:patt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lIns="0" tIns="36000" rIns="0" bIns="0" anchor="ctr"/>
                <a:lstStyle/>
                <a:p>
                  <a:pPr algn="ctr" defTabSz="937893"/>
                  <a:r>
                    <a:rPr lang="en-US" altLang="ko-KR" sz="1000" b="1" spc="-10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99000"/>
                        </a:schemeClr>
                      </a:solidFill>
                      <a:latin typeface="+mn-ea"/>
                      <a:cs typeface="KoPubWorld돋움체 Medium" panose="00000600000000000000" pitchFamily="2" charset="-127"/>
                    </a:rPr>
                    <a:t> </a:t>
                  </a:r>
                  <a:endParaRPr lang="ko-KR" altLang="en-US" sz="1000" b="1" spc="-1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alpha val="99000"/>
                      </a:schemeClr>
                    </a:solidFill>
                    <a:latin typeface="+mn-ea"/>
                    <a:cs typeface="KoPubWorld돋움체 Medium" panose="00000600000000000000" pitchFamily="2" charset="-127"/>
                  </a:endParaRPr>
                </a:p>
              </p:txBody>
            </p:sp>
          </p:grpSp>
          <p:sp>
            <p:nvSpPr>
              <p:cNvPr id="34" name="말풍선: 모서리가 둥근 사각형 33">
                <a:extLst>
                  <a:ext uri="{FF2B5EF4-FFF2-40B4-BE49-F238E27FC236}">
                    <a16:creationId xmlns:a16="http://schemas.microsoft.com/office/drawing/2014/main" id="{573D4C18-641D-3AAE-C57C-7206DBA611D6}"/>
                  </a:ext>
                </a:extLst>
              </p:cNvPr>
              <p:cNvSpPr/>
              <p:nvPr/>
            </p:nvSpPr>
            <p:spPr>
              <a:xfrm>
                <a:off x="460619" y="5120762"/>
                <a:ext cx="2246400" cy="416188"/>
              </a:xfrm>
              <a:prstGeom prst="wedgeRoundRectCallout">
                <a:avLst>
                  <a:gd name="adj1" fmla="val 54464"/>
                  <a:gd name="adj2" fmla="val 27536"/>
                  <a:gd name="adj3" fmla="val 16667"/>
                </a:avLst>
              </a:prstGeom>
              <a:solidFill>
                <a:srgbClr val="C7A7EB"/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algn="ctr" defTabSz="550333" hangingPunct="0"/>
                <a:r>
                  <a:rPr lang="en-US" altLang="ko-KR" sz="1000">
                    <a:solidFill>
                      <a:srgbClr val="FFFFFF"/>
                    </a:solidFill>
                    <a:sym typeface="맑은 고딕"/>
                  </a:rPr>
                  <a:t>20</a:t>
                </a:r>
                <a:r>
                  <a:rPr lang="ko-KR" altLang="en-US" sz="1000" err="1">
                    <a:solidFill>
                      <a:srgbClr val="FFFFFF"/>
                    </a:solidFill>
                    <a:sym typeface="맑은 고딕"/>
                  </a:rPr>
                  <a:t>년된</a:t>
                </a:r>
                <a:r>
                  <a:rPr lang="ko-KR" altLang="en-US" sz="1000">
                    <a:solidFill>
                      <a:srgbClr val="FFFFFF"/>
                    </a:solidFill>
                    <a:sym typeface="맑은 고딕"/>
                  </a:rPr>
                  <a:t> 기계와 최신 장비를 어떻게 연결하죠</a:t>
                </a:r>
              </a:p>
            </p:txBody>
          </p:sp>
        </p:grpSp>
        <p:sp>
          <p:nvSpPr>
            <p:cNvPr id="37" name="사각형: 둥근 위쪽 모서리 36">
              <a:extLst>
                <a:ext uri="{FF2B5EF4-FFF2-40B4-BE49-F238E27FC236}">
                  <a16:creationId xmlns:a16="http://schemas.microsoft.com/office/drawing/2014/main" id="{098E2A39-856F-26D2-D758-1EF66CB03BBB}"/>
                </a:ext>
              </a:extLst>
            </p:cNvPr>
            <p:cNvSpPr/>
            <p:nvPr/>
          </p:nvSpPr>
          <p:spPr>
            <a:xfrm>
              <a:off x="394628" y="5721654"/>
              <a:ext cx="2916000" cy="22228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accent1">
                <a:lumOff val="13529"/>
              </a:schemeClr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algn="ctr" defTabSz="550333" hangingPunct="0"/>
              <a:r>
                <a:rPr lang="ko-KR" altLang="en-US" sz="1000" b="1">
                  <a:solidFill>
                    <a:srgbClr val="FFFFFF"/>
                  </a:solidFill>
                  <a:sym typeface="맑은 고딕"/>
                </a:rPr>
                <a:t>구형장비부터 최신 로봇까지 모든 데이터 실시간 수집</a:t>
              </a: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3A3DD5F2-A65D-3442-B784-C25546252FA3}"/>
              </a:ext>
            </a:extLst>
          </p:cNvPr>
          <p:cNvGrpSpPr/>
          <p:nvPr/>
        </p:nvGrpSpPr>
        <p:grpSpPr>
          <a:xfrm>
            <a:off x="374890" y="5655773"/>
            <a:ext cx="2916000" cy="727625"/>
            <a:chOff x="394628" y="6236636"/>
            <a:chExt cx="2916000" cy="727625"/>
          </a:xfrm>
        </p:grpSpPr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50F48131-29E1-F47E-3972-E270BC5C824E}"/>
                </a:ext>
              </a:extLst>
            </p:cNvPr>
            <p:cNvGrpSpPr/>
            <p:nvPr/>
          </p:nvGrpSpPr>
          <p:grpSpPr>
            <a:xfrm>
              <a:off x="401302" y="6236636"/>
              <a:ext cx="2808867" cy="416188"/>
              <a:chOff x="439402" y="6017363"/>
              <a:chExt cx="2808867" cy="416188"/>
            </a:xfrm>
          </p:grpSpPr>
          <p:grpSp>
            <p:nvGrpSpPr>
              <p:cNvPr id="18" name="그룹 320">
                <a:extLst>
                  <a:ext uri="{FF2B5EF4-FFF2-40B4-BE49-F238E27FC236}">
                    <a16:creationId xmlns:a16="http://schemas.microsoft.com/office/drawing/2014/main" id="{FC38BCB5-50E3-AC53-151C-7121CE64689D}"/>
                  </a:ext>
                </a:extLst>
              </p:cNvPr>
              <p:cNvGrpSpPr/>
              <p:nvPr/>
            </p:nvGrpSpPr>
            <p:grpSpPr>
              <a:xfrm>
                <a:off x="439402" y="6190080"/>
                <a:ext cx="461281" cy="237540"/>
                <a:chOff x="12626143" y="5953378"/>
                <a:chExt cx="727871" cy="374823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20" name="Freeform 117">
                  <a:extLst>
                    <a:ext uri="{FF2B5EF4-FFF2-40B4-BE49-F238E27FC236}">
                      <a16:creationId xmlns:a16="http://schemas.microsoft.com/office/drawing/2014/main" id="{4CD7EF97-BC3B-F42D-0273-379EF6EDBA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22356" y="6030752"/>
                  <a:ext cx="231658" cy="297449"/>
                </a:xfrm>
                <a:custGeom>
                  <a:avLst/>
                  <a:gdLst>
                    <a:gd name="T0" fmla="*/ 253 w 500"/>
                    <a:gd name="T1" fmla="*/ 455 h 642"/>
                    <a:gd name="T2" fmla="*/ 253 w 500"/>
                    <a:gd name="T3" fmla="*/ 393 h 642"/>
                    <a:gd name="T4" fmla="*/ 278 w 500"/>
                    <a:gd name="T5" fmla="*/ 376 h 642"/>
                    <a:gd name="T6" fmla="*/ 297 w 500"/>
                    <a:gd name="T7" fmla="*/ 352 h 642"/>
                    <a:gd name="T8" fmla="*/ 313 w 500"/>
                    <a:gd name="T9" fmla="*/ 325 h 642"/>
                    <a:gd name="T10" fmla="*/ 324 w 500"/>
                    <a:gd name="T11" fmla="*/ 294 h 642"/>
                    <a:gd name="T12" fmla="*/ 330 w 500"/>
                    <a:gd name="T13" fmla="*/ 294 h 642"/>
                    <a:gd name="T14" fmla="*/ 344 w 500"/>
                    <a:gd name="T15" fmla="*/ 290 h 642"/>
                    <a:gd name="T16" fmla="*/ 359 w 500"/>
                    <a:gd name="T17" fmla="*/ 272 h 642"/>
                    <a:gd name="T18" fmla="*/ 366 w 500"/>
                    <a:gd name="T19" fmla="*/ 255 h 642"/>
                    <a:gd name="T20" fmla="*/ 363 w 500"/>
                    <a:gd name="T21" fmla="*/ 222 h 642"/>
                    <a:gd name="T22" fmla="*/ 357 w 500"/>
                    <a:gd name="T23" fmla="*/ 209 h 642"/>
                    <a:gd name="T24" fmla="*/ 346 w 500"/>
                    <a:gd name="T25" fmla="*/ 202 h 642"/>
                    <a:gd name="T26" fmla="*/ 339 w 500"/>
                    <a:gd name="T27" fmla="*/ 202 h 642"/>
                    <a:gd name="T28" fmla="*/ 341 w 500"/>
                    <a:gd name="T29" fmla="*/ 165 h 642"/>
                    <a:gd name="T30" fmla="*/ 337 w 500"/>
                    <a:gd name="T31" fmla="*/ 116 h 642"/>
                    <a:gd name="T32" fmla="*/ 322 w 500"/>
                    <a:gd name="T33" fmla="*/ 75 h 642"/>
                    <a:gd name="T34" fmla="*/ 297 w 500"/>
                    <a:gd name="T35" fmla="*/ 42 h 642"/>
                    <a:gd name="T36" fmla="*/ 264 w 500"/>
                    <a:gd name="T37" fmla="*/ 20 h 642"/>
                    <a:gd name="T38" fmla="*/ 245 w 500"/>
                    <a:gd name="T39" fmla="*/ 11 h 642"/>
                    <a:gd name="T40" fmla="*/ 203 w 500"/>
                    <a:gd name="T41" fmla="*/ 2 h 642"/>
                    <a:gd name="T42" fmla="*/ 163 w 500"/>
                    <a:gd name="T43" fmla="*/ 2 h 642"/>
                    <a:gd name="T44" fmla="*/ 121 w 500"/>
                    <a:gd name="T45" fmla="*/ 11 h 642"/>
                    <a:gd name="T46" fmla="*/ 101 w 500"/>
                    <a:gd name="T47" fmla="*/ 20 h 642"/>
                    <a:gd name="T48" fmla="*/ 71 w 500"/>
                    <a:gd name="T49" fmla="*/ 42 h 642"/>
                    <a:gd name="T50" fmla="*/ 44 w 500"/>
                    <a:gd name="T51" fmla="*/ 75 h 642"/>
                    <a:gd name="T52" fmla="*/ 29 w 500"/>
                    <a:gd name="T53" fmla="*/ 116 h 642"/>
                    <a:gd name="T54" fmla="*/ 24 w 500"/>
                    <a:gd name="T55" fmla="*/ 165 h 642"/>
                    <a:gd name="T56" fmla="*/ 27 w 500"/>
                    <a:gd name="T57" fmla="*/ 202 h 642"/>
                    <a:gd name="T58" fmla="*/ 20 w 500"/>
                    <a:gd name="T59" fmla="*/ 202 h 642"/>
                    <a:gd name="T60" fmla="*/ 9 w 500"/>
                    <a:gd name="T61" fmla="*/ 209 h 642"/>
                    <a:gd name="T62" fmla="*/ 2 w 500"/>
                    <a:gd name="T63" fmla="*/ 222 h 642"/>
                    <a:gd name="T64" fmla="*/ 2 w 500"/>
                    <a:gd name="T65" fmla="*/ 255 h 642"/>
                    <a:gd name="T66" fmla="*/ 9 w 500"/>
                    <a:gd name="T67" fmla="*/ 272 h 642"/>
                    <a:gd name="T68" fmla="*/ 24 w 500"/>
                    <a:gd name="T69" fmla="*/ 290 h 642"/>
                    <a:gd name="T70" fmla="*/ 35 w 500"/>
                    <a:gd name="T71" fmla="*/ 294 h 642"/>
                    <a:gd name="T72" fmla="*/ 42 w 500"/>
                    <a:gd name="T73" fmla="*/ 294 h 642"/>
                    <a:gd name="T74" fmla="*/ 53 w 500"/>
                    <a:gd name="T75" fmla="*/ 325 h 642"/>
                    <a:gd name="T76" fmla="*/ 71 w 500"/>
                    <a:gd name="T77" fmla="*/ 352 h 642"/>
                    <a:gd name="T78" fmla="*/ 90 w 500"/>
                    <a:gd name="T79" fmla="*/ 376 h 642"/>
                    <a:gd name="T80" fmla="*/ 112 w 500"/>
                    <a:gd name="T81" fmla="*/ 393 h 642"/>
                    <a:gd name="T82" fmla="*/ 57 w 500"/>
                    <a:gd name="T83" fmla="*/ 470 h 642"/>
                    <a:gd name="T84" fmla="*/ 79 w 500"/>
                    <a:gd name="T85" fmla="*/ 486 h 642"/>
                    <a:gd name="T86" fmla="*/ 117 w 500"/>
                    <a:gd name="T87" fmla="*/ 521 h 642"/>
                    <a:gd name="T88" fmla="*/ 145 w 500"/>
                    <a:gd name="T89" fmla="*/ 565 h 642"/>
                    <a:gd name="T90" fmla="*/ 159 w 500"/>
                    <a:gd name="T91" fmla="*/ 616 h 642"/>
                    <a:gd name="T92" fmla="*/ 500 w 500"/>
                    <a:gd name="T93" fmla="*/ 642 h 642"/>
                    <a:gd name="T94" fmla="*/ 498 w 500"/>
                    <a:gd name="T95" fmla="*/ 618 h 642"/>
                    <a:gd name="T96" fmla="*/ 482 w 500"/>
                    <a:gd name="T97" fmla="*/ 572 h 642"/>
                    <a:gd name="T98" fmla="*/ 454 w 500"/>
                    <a:gd name="T99" fmla="*/ 532 h 642"/>
                    <a:gd name="T100" fmla="*/ 414 w 500"/>
                    <a:gd name="T101" fmla="*/ 503 h 642"/>
                    <a:gd name="T102" fmla="*/ 390 w 500"/>
                    <a:gd name="T103" fmla="*/ 495 h 6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00" h="642">
                      <a:moveTo>
                        <a:pt x="390" y="495"/>
                      </a:moveTo>
                      <a:lnTo>
                        <a:pt x="253" y="455"/>
                      </a:lnTo>
                      <a:lnTo>
                        <a:pt x="253" y="393"/>
                      </a:lnTo>
                      <a:lnTo>
                        <a:pt x="253" y="393"/>
                      </a:lnTo>
                      <a:lnTo>
                        <a:pt x="264" y="385"/>
                      </a:lnTo>
                      <a:lnTo>
                        <a:pt x="278" y="376"/>
                      </a:lnTo>
                      <a:lnTo>
                        <a:pt x="286" y="365"/>
                      </a:lnTo>
                      <a:lnTo>
                        <a:pt x="297" y="352"/>
                      </a:lnTo>
                      <a:lnTo>
                        <a:pt x="304" y="338"/>
                      </a:lnTo>
                      <a:lnTo>
                        <a:pt x="313" y="325"/>
                      </a:lnTo>
                      <a:lnTo>
                        <a:pt x="319" y="310"/>
                      </a:lnTo>
                      <a:lnTo>
                        <a:pt x="324" y="294"/>
                      </a:lnTo>
                      <a:lnTo>
                        <a:pt x="324" y="294"/>
                      </a:lnTo>
                      <a:lnTo>
                        <a:pt x="330" y="294"/>
                      </a:lnTo>
                      <a:lnTo>
                        <a:pt x="337" y="292"/>
                      </a:lnTo>
                      <a:lnTo>
                        <a:pt x="344" y="290"/>
                      </a:lnTo>
                      <a:lnTo>
                        <a:pt x="348" y="286"/>
                      </a:lnTo>
                      <a:lnTo>
                        <a:pt x="359" y="272"/>
                      </a:lnTo>
                      <a:lnTo>
                        <a:pt x="366" y="255"/>
                      </a:lnTo>
                      <a:lnTo>
                        <a:pt x="366" y="255"/>
                      </a:lnTo>
                      <a:lnTo>
                        <a:pt x="368" y="237"/>
                      </a:lnTo>
                      <a:lnTo>
                        <a:pt x="363" y="222"/>
                      </a:lnTo>
                      <a:lnTo>
                        <a:pt x="361" y="215"/>
                      </a:lnTo>
                      <a:lnTo>
                        <a:pt x="357" y="209"/>
                      </a:lnTo>
                      <a:lnTo>
                        <a:pt x="352" y="204"/>
                      </a:lnTo>
                      <a:lnTo>
                        <a:pt x="346" y="202"/>
                      </a:lnTo>
                      <a:lnTo>
                        <a:pt x="346" y="202"/>
                      </a:lnTo>
                      <a:lnTo>
                        <a:pt x="339" y="202"/>
                      </a:lnTo>
                      <a:lnTo>
                        <a:pt x="341" y="165"/>
                      </a:lnTo>
                      <a:lnTo>
                        <a:pt x="341" y="165"/>
                      </a:lnTo>
                      <a:lnTo>
                        <a:pt x="341" y="141"/>
                      </a:lnTo>
                      <a:lnTo>
                        <a:pt x="337" y="116"/>
                      </a:lnTo>
                      <a:lnTo>
                        <a:pt x="330" y="97"/>
                      </a:lnTo>
                      <a:lnTo>
                        <a:pt x="322" y="75"/>
                      </a:lnTo>
                      <a:lnTo>
                        <a:pt x="311" y="57"/>
                      </a:lnTo>
                      <a:lnTo>
                        <a:pt x="297" y="42"/>
                      </a:lnTo>
                      <a:lnTo>
                        <a:pt x="282" y="28"/>
                      </a:lnTo>
                      <a:lnTo>
                        <a:pt x="264" y="20"/>
                      </a:lnTo>
                      <a:lnTo>
                        <a:pt x="264" y="20"/>
                      </a:lnTo>
                      <a:lnTo>
                        <a:pt x="245" y="11"/>
                      </a:lnTo>
                      <a:lnTo>
                        <a:pt x="225" y="4"/>
                      </a:lnTo>
                      <a:lnTo>
                        <a:pt x="203" y="2"/>
                      </a:lnTo>
                      <a:lnTo>
                        <a:pt x="183" y="0"/>
                      </a:lnTo>
                      <a:lnTo>
                        <a:pt x="163" y="2"/>
                      </a:lnTo>
                      <a:lnTo>
                        <a:pt x="141" y="4"/>
                      </a:lnTo>
                      <a:lnTo>
                        <a:pt x="121" y="11"/>
                      </a:lnTo>
                      <a:lnTo>
                        <a:pt x="101" y="20"/>
                      </a:lnTo>
                      <a:lnTo>
                        <a:pt x="101" y="20"/>
                      </a:lnTo>
                      <a:lnTo>
                        <a:pt x="84" y="28"/>
                      </a:lnTo>
                      <a:lnTo>
                        <a:pt x="71" y="42"/>
                      </a:lnTo>
                      <a:lnTo>
                        <a:pt x="55" y="57"/>
                      </a:lnTo>
                      <a:lnTo>
                        <a:pt x="44" y="75"/>
                      </a:lnTo>
                      <a:lnTo>
                        <a:pt x="35" y="97"/>
                      </a:lnTo>
                      <a:lnTo>
                        <a:pt x="29" y="116"/>
                      </a:lnTo>
                      <a:lnTo>
                        <a:pt x="27" y="141"/>
                      </a:lnTo>
                      <a:lnTo>
                        <a:pt x="24" y="165"/>
                      </a:lnTo>
                      <a:lnTo>
                        <a:pt x="27" y="202"/>
                      </a:lnTo>
                      <a:lnTo>
                        <a:pt x="27" y="202"/>
                      </a:lnTo>
                      <a:lnTo>
                        <a:pt x="20" y="202"/>
                      </a:lnTo>
                      <a:lnTo>
                        <a:pt x="20" y="202"/>
                      </a:lnTo>
                      <a:lnTo>
                        <a:pt x="16" y="204"/>
                      </a:lnTo>
                      <a:lnTo>
                        <a:pt x="9" y="209"/>
                      </a:lnTo>
                      <a:lnTo>
                        <a:pt x="5" y="215"/>
                      </a:lnTo>
                      <a:lnTo>
                        <a:pt x="2" y="222"/>
                      </a:lnTo>
                      <a:lnTo>
                        <a:pt x="0" y="237"/>
                      </a:lnTo>
                      <a:lnTo>
                        <a:pt x="2" y="255"/>
                      </a:lnTo>
                      <a:lnTo>
                        <a:pt x="2" y="255"/>
                      </a:lnTo>
                      <a:lnTo>
                        <a:pt x="9" y="272"/>
                      </a:lnTo>
                      <a:lnTo>
                        <a:pt x="18" y="286"/>
                      </a:lnTo>
                      <a:lnTo>
                        <a:pt x="24" y="290"/>
                      </a:lnTo>
                      <a:lnTo>
                        <a:pt x="29" y="292"/>
                      </a:lnTo>
                      <a:lnTo>
                        <a:pt x="35" y="294"/>
                      </a:lnTo>
                      <a:lnTo>
                        <a:pt x="42" y="294"/>
                      </a:lnTo>
                      <a:lnTo>
                        <a:pt x="42" y="294"/>
                      </a:lnTo>
                      <a:lnTo>
                        <a:pt x="46" y="310"/>
                      </a:lnTo>
                      <a:lnTo>
                        <a:pt x="53" y="325"/>
                      </a:lnTo>
                      <a:lnTo>
                        <a:pt x="62" y="338"/>
                      </a:lnTo>
                      <a:lnTo>
                        <a:pt x="71" y="352"/>
                      </a:lnTo>
                      <a:lnTo>
                        <a:pt x="79" y="365"/>
                      </a:lnTo>
                      <a:lnTo>
                        <a:pt x="90" y="376"/>
                      </a:lnTo>
                      <a:lnTo>
                        <a:pt x="101" y="385"/>
                      </a:lnTo>
                      <a:lnTo>
                        <a:pt x="112" y="393"/>
                      </a:lnTo>
                      <a:lnTo>
                        <a:pt x="112" y="455"/>
                      </a:lnTo>
                      <a:lnTo>
                        <a:pt x="57" y="470"/>
                      </a:lnTo>
                      <a:lnTo>
                        <a:pt x="57" y="470"/>
                      </a:lnTo>
                      <a:lnTo>
                        <a:pt x="79" y="486"/>
                      </a:lnTo>
                      <a:lnTo>
                        <a:pt x="99" y="501"/>
                      </a:lnTo>
                      <a:lnTo>
                        <a:pt x="117" y="521"/>
                      </a:lnTo>
                      <a:lnTo>
                        <a:pt x="132" y="541"/>
                      </a:lnTo>
                      <a:lnTo>
                        <a:pt x="145" y="565"/>
                      </a:lnTo>
                      <a:lnTo>
                        <a:pt x="154" y="589"/>
                      </a:lnTo>
                      <a:lnTo>
                        <a:pt x="159" y="616"/>
                      </a:lnTo>
                      <a:lnTo>
                        <a:pt x="161" y="642"/>
                      </a:lnTo>
                      <a:lnTo>
                        <a:pt x="500" y="642"/>
                      </a:lnTo>
                      <a:lnTo>
                        <a:pt x="500" y="642"/>
                      </a:lnTo>
                      <a:lnTo>
                        <a:pt x="498" y="618"/>
                      </a:lnTo>
                      <a:lnTo>
                        <a:pt x="493" y="594"/>
                      </a:lnTo>
                      <a:lnTo>
                        <a:pt x="482" y="572"/>
                      </a:lnTo>
                      <a:lnTo>
                        <a:pt x="469" y="550"/>
                      </a:lnTo>
                      <a:lnTo>
                        <a:pt x="454" y="532"/>
                      </a:lnTo>
                      <a:lnTo>
                        <a:pt x="436" y="517"/>
                      </a:lnTo>
                      <a:lnTo>
                        <a:pt x="414" y="503"/>
                      </a:lnTo>
                      <a:lnTo>
                        <a:pt x="390" y="495"/>
                      </a:lnTo>
                      <a:lnTo>
                        <a:pt x="390" y="495"/>
                      </a:lnTo>
                      <a:close/>
                    </a:path>
                  </a:pathLst>
                </a:custGeom>
                <a:pattFill prst="dkUpDiag">
                  <a:fgClr>
                    <a:srgbClr val="879FCF"/>
                  </a:fgClr>
                  <a:bgClr>
                    <a:srgbClr val="A2B5DA"/>
                  </a:bgClr>
                </a:patt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lIns="0" tIns="36000" rIns="0" bIns="0" anchor="ctr"/>
                <a:lstStyle/>
                <a:p>
                  <a:pPr algn="ctr" defTabSz="937893"/>
                  <a:endParaRPr lang="ko-KR" altLang="en-US" sz="1000" b="1" spc="-1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alpha val="99000"/>
                      </a:schemeClr>
                    </a:solidFill>
                    <a:latin typeface="+mn-ea"/>
                    <a:cs typeface="KoPubWorld돋움체 Medium" panose="00000600000000000000" pitchFamily="2" charset="-127"/>
                  </a:endParaRPr>
                </a:p>
              </p:txBody>
            </p:sp>
            <p:grpSp>
              <p:nvGrpSpPr>
                <p:cNvPr id="21" name="그룹 322">
                  <a:extLst>
                    <a:ext uri="{FF2B5EF4-FFF2-40B4-BE49-F238E27FC236}">
                      <a16:creationId xmlns:a16="http://schemas.microsoft.com/office/drawing/2014/main" id="{E502CB01-109D-4E93-DC68-62EAB3970A53}"/>
                    </a:ext>
                  </a:extLst>
                </p:cNvPr>
                <p:cNvGrpSpPr/>
                <p:nvPr/>
              </p:nvGrpSpPr>
              <p:grpSpPr>
                <a:xfrm>
                  <a:off x="12626143" y="5953378"/>
                  <a:ext cx="549494" cy="374823"/>
                  <a:chOff x="12626143" y="5953378"/>
                  <a:chExt cx="549494" cy="374823"/>
                </a:xfrm>
                <a:grpFill/>
              </p:grpSpPr>
              <p:sp>
                <p:nvSpPr>
                  <p:cNvPr id="22" name="Freeform 116">
                    <a:extLst>
                      <a:ext uri="{FF2B5EF4-FFF2-40B4-BE49-F238E27FC236}">
                        <a16:creationId xmlns:a16="http://schemas.microsoft.com/office/drawing/2014/main" id="{4BE654F0-9064-B117-EA79-A7A41805A5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626143" y="6030752"/>
                    <a:ext cx="232122" cy="297449"/>
                  </a:xfrm>
                  <a:custGeom>
                    <a:avLst/>
                    <a:gdLst>
                      <a:gd name="T0" fmla="*/ 387 w 501"/>
                      <a:gd name="T1" fmla="*/ 455 h 642"/>
                      <a:gd name="T2" fmla="*/ 387 w 501"/>
                      <a:gd name="T3" fmla="*/ 393 h 642"/>
                      <a:gd name="T4" fmla="*/ 411 w 501"/>
                      <a:gd name="T5" fmla="*/ 376 h 642"/>
                      <a:gd name="T6" fmla="*/ 431 w 501"/>
                      <a:gd name="T7" fmla="*/ 352 h 642"/>
                      <a:gd name="T8" fmla="*/ 446 w 501"/>
                      <a:gd name="T9" fmla="*/ 325 h 642"/>
                      <a:gd name="T10" fmla="*/ 460 w 501"/>
                      <a:gd name="T11" fmla="*/ 294 h 642"/>
                      <a:gd name="T12" fmla="*/ 466 w 501"/>
                      <a:gd name="T13" fmla="*/ 294 h 642"/>
                      <a:gd name="T14" fmla="*/ 477 w 501"/>
                      <a:gd name="T15" fmla="*/ 290 h 642"/>
                      <a:gd name="T16" fmla="*/ 493 w 501"/>
                      <a:gd name="T17" fmla="*/ 272 h 642"/>
                      <a:gd name="T18" fmla="*/ 499 w 501"/>
                      <a:gd name="T19" fmla="*/ 255 h 642"/>
                      <a:gd name="T20" fmla="*/ 499 w 501"/>
                      <a:gd name="T21" fmla="*/ 222 h 642"/>
                      <a:gd name="T22" fmla="*/ 490 w 501"/>
                      <a:gd name="T23" fmla="*/ 209 h 642"/>
                      <a:gd name="T24" fmla="*/ 479 w 501"/>
                      <a:gd name="T25" fmla="*/ 202 h 642"/>
                      <a:gd name="T26" fmla="*/ 475 w 501"/>
                      <a:gd name="T27" fmla="*/ 202 h 642"/>
                      <a:gd name="T28" fmla="*/ 475 w 501"/>
                      <a:gd name="T29" fmla="*/ 165 h 642"/>
                      <a:gd name="T30" fmla="*/ 471 w 501"/>
                      <a:gd name="T31" fmla="*/ 116 h 642"/>
                      <a:gd name="T32" fmla="*/ 455 w 501"/>
                      <a:gd name="T33" fmla="*/ 75 h 642"/>
                      <a:gd name="T34" fmla="*/ 431 w 501"/>
                      <a:gd name="T35" fmla="*/ 42 h 642"/>
                      <a:gd name="T36" fmla="*/ 398 w 501"/>
                      <a:gd name="T37" fmla="*/ 20 h 642"/>
                      <a:gd name="T38" fmla="*/ 378 w 501"/>
                      <a:gd name="T39" fmla="*/ 11 h 642"/>
                      <a:gd name="T40" fmla="*/ 339 w 501"/>
                      <a:gd name="T41" fmla="*/ 2 h 642"/>
                      <a:gd name="T42" fmla="*/ 297 w 501"/>
                      <a:gd name="T43" fmla="*/ 2 h 642"/>
                      <a:gd name="T44" fmla="*/ 257 w 501"/>
                      <a:gd name="T45" fmla="*/ 11 h 642"/>
                      <a:gd name="T46" fmla="*/ 237 w 501"/>
                      <a:gd name="T47" fmla="*/ 20 h 642"/>
                      <a:gd name="T48" fmla="*/ 204 w 501"/>
                      <a:gd name="T49" fmla="*/ 42 h 642"/>
                      <a:gd name="T50" fmla="*/ 180 w 501"/>
                      <a:gd name="T51" fmla="*/ 75 h 642"/>
                      <a:gd name="T52" fmla="*/ 165 w 501"/>
                      <a:gd name="T53" fmla="*/ 116 h 642"/>
                      <a:gd name="T54" fmla="*/ 160 w 501"/>
                      <a:gd name="T55" fmla="*/ 165 h 642"/>
                      <a:gd name="T56" fmla="*/ 160 w 501"/>
                      <a:gd name="T57" fmla="*/ 202 h 642"/>
                      <a:gd name="T58" fmla="*/ 156 w 501"/>
                      <a:gd name="T59" fmla="*/ 202 h 642"/>
                      <a:gd name="T60" fmla="*/ 145 w 501"/>
                      <a:gd name="T61" fmla="*/ 209 h 642"/>
                      <a:gd name="T62" fmla="*/ 136 w 501"/>
                      <a:gd name="T63" fmla="*/ 222 h 642"/>
                      <a:gd name="T64" fmla="*/ 136 w 501"/>
                      <a:gd name="T65" fmla="*/ 255 h 642"/>
                      <a:gd name="T66" fmla="*/ 143 w 501"/>
                      <a:gd name="T67" fmla="*/ 272 h 642"/>
                      <a:gd name="T68" fmla="*/ 158 w 501"/>
                      <a:gd name="T69" fmla="*/ 290 h 642"/>
                      <a:gd name="T70" fmla="*/ 169 w 501"/>
                      <a:gd name="T71" fmla="*/ 294 h 642"/>
                      <a:gd name="T72" fmla="*/ 176 w 501"/>
                      <a:gd name="T73" fmla="*/ 294 h 642"/>
                      <a:gd name="T74" fmla="*/ 189 w 501"/>
                      <a:gd name="T75" fmla="*/ 325 h 642"/>
                      <a:gd name="T76" fmla="*/ 204 w 501"/>
                      <a:gd name="T77" fmla="*/ 352 h 642"/>
                      <a:gd name="T78" fmla="*/ 224 w 501"/>
                      <a:gd name="T79" fmla="*/ 376 h 642"/>
                      <a:gd name="T80" fmla="*/ 248 w 501"/>
                      <a:gd name="T81" fmla="*/ 393 h 642"/>
                      <a:gd name="T82" fmla="*/ 110 w 501"/>
                      <a:gd name="T83" fmla="*/ 495 h 642"/>
                      <a:gd name="T84" fmla="*/ 88 w 501"/>
                      <a:gd name="T85" fmla="*/ 503 h 642"/>
                      <a:gd name="T86" fmla="*/ 46 w 501"/>
                      <a:gd name="T87" fmla="*/ 532 h 642"/>
                      <a:gd name="T88" fmla="*/ 17 w 501"/>
                      <a:gd name="T89" fmla="*/ 572 h 642"/>
                      <a:gd name="T90" fmla="*/ 2 w 501"/>
                      <a:gd name="T91" fmla="*/ 618 h 642"/>
                      <a:gd name="T92" fmla="*/ 339 w 501"/>
                      <a:gd name="T93" fmla="*/ 642 h 642"/>
                      <a:gd name="T94" fmla="*/ 341 w 501"/>
                      <a:gd name="T95" fmla="*/ 616 h 642"/>
                      <a:gd name="T96" fmla="*/ 356 w 501"/>
                      <a:gd name="T97" fmla="*/ 565 h 642"/>
                      <a:gd name="T98" fmla="*/ 383 w 501"/>
                      <a:gd name="T99" fmla="*/ 521 h 642"/>
                      <a:gd name="T100" fmla="*/ 420 w 501"/>
                      <a:gd name="T101" fmla="*/ 486 h 642"/>
                      <a:gd name="T102" fmla="*/ 444 w 501"/>
                      <a:gd name="T103" fmla="*/ 470 h 6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501" h="642">
                        <a:moveTo>
                          <a:pt x="444" y="470"/>
                        </a:moveTo>
                        <a:lnTo>
                          <a:pt x="387" y="455"/>
                        </a:lnTo>
                        <a:lnTo>
                          <a:pt x="387" y="393"/>
                        </a:lnTo>
                        <a:lnTo>
                          <a:pt x="387" y="393"/>
                        </a:lnTo>
                        <a:lnTo>
                          <a:pt x="400" y="385"/>
                        </a:lnTo>
                        <a:lnTo>
                          <a:pt x="411" y="376"/>
                        </a:lnTo>
                        <a:lnTo>
                          <a:pt x="422" y="365"/>
                        </a:lnTo>
                        <a:lnTo>
                          <a:pt x="431" y="352"/>
                        </a:lnTo>
                        <a:lnTo>
                          <a:pt x="440" y="338"/>
                        </a:lnTo>
                        <a:lnTo>
                          <a:pt x="446" y="325"/>
                        </a:lnTo>
                        <a:lnTo>
                          <a:pt x="453" y="310"/>
                        </a:lnTo>
                        <a:lnTo>
                          <a:pt x="460" y="294"/>
                        </a:lnTo>
                        <a:lnTo>
                          <a:pt x="460" y="294"/>
                        </a:lnTo>
                        <a:lnTo>
                          <a:pt x="466" y="294"/>
                        </a:lnTo>
                        <a:lnTo>
                          <a:pt x="471" y="292"/>
                        </a:lnTo>
                        <a:lnTo>
                          <a:pt x="477" y="290"/>
                        </a:lnTo>
                        <a:lnTo>
                          <a:pt x="484" y="286"/>
                        </a:lnTo>
                        <a:lnTo>
                          <a:pt x="493" y="272"/>
                        </a:lnTo>
                        <a:lnTo>
                          <a:pt x="499" y="255"/>
                        </a:lnTo>
                        <a:lnTo>
                          <a:pt x="499" y="255"/>
                        </a:lnTo>
                        <a:lnTo>
                          <a:pt x="501" y="237"/>
                        </a:lnTo>
                        <a:lnTo>
                          <a:pt x="499" y="222"/>
                        </a:lnTo>
                        <a:lnTo>
                          <a:pt x="495" y="215"/>
                        </a:lnTo>
                        <a:lnTo>
                          <a:pt x="490" y="209"/>
                        </a:lnTo>
                        <a:lnTo>
                          <a:pt x="486" y="204"/>
                        </a:lnTo>
                        <a:lnTo>
                          <a:pt x="479" y="202"/>
                        </a:lnTo>
                        <a:lnTo>
                          <a:pt x="479" y="202"/>
                        </a:lnTo>
                        <a:lnTo>
                          <a:pt x="475" y="202"/>
                        </a:lnTo>
                        <a:lnTo>
                          <a:pt x="475" y="165"/>
                        </a:lnTo>
                        <a:lnTo>
                          <a:pt x="475" y="165"/>
                        </a:lnTo>
                        <a:lnTo>
                          <a:pt x="475" y="141"/>
                        </a:lnTo>
                        <a:lnTo>
                          <a:pt x="471" y="116"/>
                        </a:lnTo>
                        <a:lnTo>
                          <a:pt x="464" y="97"/>
                        </a:lnTo>
                        <a:lnTo>
                          <a:pt x="455" y="75"/>
                        </a:lnTo>
                        <a:lnTo>
                          <a:pt x="444" y="57"/>
                        </a:lnTo>
                        <a:lnTo>
                          <a:pt x="431" y="42"/>
                        </a:lnTo>
                        <a:lnTo>
                          <a:pt x="416" y="28"/>
                        </a:lnTo>
                        <a:lnTo>
                          <a:pt x="398" y="20"/>
                        </a:lnTo>
                        <a:lnTo>
                          <a:pt x="398" y="20"/>
                        </a:lnTo>
                        <a:lnTo>
                          <a:pt x="378" y="11"/>
                        </a:lnTo>
                        <a:lnTo>
                          <a:pt x="358" y="4"/>
                        </a:lnTo>
                        <a:lnTo>
                          <a:pt x="339" y="2"/>
                        </a:lnTo>
                        <a:lnTo>
                          <a:pt x="317" y="0"/>
                        </a:lnTo>
                        <a:lnTo>
                          <a:pt x="297" y="2"/>
                        </a:lnTo>
                        <a:lnTo>
                          <a:pt x="277" y="4"/>
                        </a:lnTo>
                        <a:lnTo>
                          <a:pt x="257" y="11"/>
                        </a:lnTo>
                        <a:lnTo>
                          <a:pt x="237" y="20"/>
                        </a:lnTo>
                        <a:lnTo>
                          <a:pt x="237" y="20"/>
                        </a:lnTo>
                        <a:lnTo>
                          <a:pt x="220" y="28"/>
                        </a:lnTo>
                        <a:lnTo>
                          <a:pt x="204" y="42"/>
                        </a:lnTo>
                        <a:lnTo>
                          <a:pt x="191" y="57"/>
                        </a:lnTo>
                        <a:lnTo>
                          <a:pt x="180" y="75"/>
                        </a:lnTo>
                        <a:lnTo>
                          <a:pt x="171" y="97"/>
                        </a:lnTo>
                        <a:lnTo>
                          <a:pt x="165" y="116"/>
                        </a:lnTo>
                        <a:lnTo>
                          <a:pt x="160" y="141"/>
                        </a:lnTo>
                        <a:lnTo>
                          <a:pt x="160" y="165"/>
                        </a:lnTo>
                        <a:lnTo>
                          <a:pt x="160" y="202"/>
                        </a:lnTo>
                        <a:lnTo>
                          <a:pt x="160" y="202"/>
                        </a:lnTo>
                        <a:lnTo>
                          <a:pt x="156" y="202"/>
                        </a:lnTo>
                        <a:lnTo>
                          <a:pt x="156" y="202"/>
                        </a:lnTo>
                        <a:lnTo>
                          <a:pt x="149" y="204"/>
                        </a:lnTo>
                        <a:lnTo>
                          <a:pt x="145" y="209"/>
                        </a:lnTo>
                        <a:lnTo>
                          <a:pt x="141" y="215"/>
                        </a:lnTo>
                        <a:lnTo>
                          <a:pt x="136" y="222"/>
                        </a:lnTo>
                        <a:lnTo>
                          <a:pt x="134" y="237"/>
                        </a:lnTo>
                        <a:lnTo>
                          <a:pt x="136" y="255"/>
                        </a:lnTo>
                        <a:lnTo>
                          <a:pt x="136" y="255"/>
                        </a:lnTo>
                        <a:lnTo>
                          <a:pt x="143" y="272"/>
                        </a:lnTo>
                        <a:lnTo>
                          <a:pt x="152" y="286"/>
                        </a:lnTo>
                        <a:lnTo>
                          <a:pt x="158" y="290"/>
                        </a:lnTo>
                        <a:lnTo>
                          <a:pt x="165" y="292"/>
                        </a:lnTo>
                        <a:lnTo>
                          <a:pt x="169" y="294"/>
                        </a:lnTo>
                        <a:lnTo>
                          <a:pt x="176" y="294"/>
                        </a:lnTo>
                        <a:lnTo>
                          <a:pt x="176" y="294"/>
                        </a:lnTo>
                        <a:lnTo>
                          <a:pt x="182" y="310"/>
                        </a:lnTo>
                        <a:lnTo>
                          <a:pt x="189" y="325"/>
                        </a:lnTo>
                        <a:lnTo>
                          <a:pt x="196" y="338"/>
                        </a:lnTo>
                        <a:lnTo>
                          <a:pt x="204" y="352"/>
                        </a:lnTo>
                        <a:lnTo>
                          <a:pt x="213" y="365"/>
                        </a:lnTo>
                        <a:lnTo>
                          <a:pt x="224" y="376"/>
                        </a:lnTo>
                        <a:lnTo>
                          <a:pt x="235" y="385"/>
                        </a:lnTo>
                        <a:lnTo>
                          <a:pt x="248" y="393"/>
                        </a:lnTo>
                        <a:lnTo>
                          <a:pt x="248" y="455"/>
                        </a:lnTo>
                        <a:lnTo>
                          <a:pt x="110" y="495"/>
                        </a:lnTo>
                        <a:lnTo>
                          <a:pt x="110" y="495"/>
                        </a:lnTo>
                        <a:lnTo>
                          <a:pt x="88" y="503"/>
                        </a:lnTo>
                        <a:lnTo>
                          <a:pt x="66" y="517"/>
                        </a:lnTo>
                        <a:lnTo>
                          <a:pt x="46" y="532"/>
                        </a:lnTo>
                        <a:lnTo>
                          <a:pt x="31" y="550"/>
                        </a:lnTo>
                        <a:lnTo>
                          <a:pt x="17" y="572"/>
                        </a:lnTo>
                        <a:lnTo>
                          <a:pt x="9" y="594"/>
                        </a:lnTo>
                        <a:lnTo>
                          <a:pt x="2" y="618"/>
                        </a:lnTo>
                        <a:lnTo>
                          <a:pt x="0" y="642"/>
                        </a:lnTo>
                        <a:lnTo>
                          <a:pt x="339" y="642"/>
                        </a:lnTo>
                        <a:lnTo>
                          <a:pt x="339" y="642"/>
                        </a:lnTo>
                        <a:lnTo>
                          <a:pt x="341" y="616"/>
                        </a:lnTo>
                        <a:lnTo>
                          <a:pt x="347" y="589"/>
                        </a:lnTo>
                        <a:lnTo>
                          <a:pt x="356" y="565"/>
                        </a:lnTo>
                        <a:lnTo>
                          <a:pt x="367" y="541"/>
                        </a:lnTo>
                        <a:lnTo>
                          <a:pt x="383" y="521"/>
                        </a:lnTo>
                        <a:lnTo>
                          <a:pt x="400" y="501"/>
                        </a:lnTo>
                        <a:lnTo>
                          <a:pt x="420" y="486"/>
                        </a:lnTo>
                        <a:lnTo>
                          <a:pt x="444" y="470"/>
                        </a:lnTo>
                        <a:lnTo>
                          <a:pt x="444" y="470"/>
                        </a:lnTo>
                        <a:close/>
                      </a:path>
                    </a:pathLst>
                  </a:custGeom>
                  <a:pattFill prst="dkUpDiag">
                    <a:fgClr>
                      <a:srgbClr val="879FCF"/>
                    </a:fgClr>
                    <a:bgClr>
                      <a:srgbClr val="A2B5DA"/>
                    </a:bgClr>
                  </a:patt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lIns="0" tIns="36000" rIns="0" bIns="0" anchor="ctr"/>
                  <a:lstStyle/>
                  <a:p>
                    <a:pPr algn="ctr" defTabSz="937893"/>
                    <a:endParaRPr lang="ko-KR" altLang="en-US" sz="1000" b="1" spc="-10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99000"/>
                        </a:schemeClr>
                      </a:solidFill>
                      <a:latin typeface="+mn-ea"/>
                      <a:cs typeface="KoPubWorld돋움체 Medium" panose="00000600000000000000" pitchFamily="2" charset="-127"/>
                    </a:endParaRPr>
                  </a:p>
                </p:txBody>
              </p:sp>
              <p:sp>
                <p:nvSpPr>
                  <p:cNvPr id="23" name="Freeform 118">
                    <a:extLst>
                      <a:ext uri="{FF2B5EF4-FFF2-40B4-BE49-F238E27FC236}">
                        <a16:creationId xmlns:a16="http://schemas.microsoft.com/office/drawing/2014/main" id="{FEE7E13F-C395-892B-E109-3B9EAD4A04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804520" y="5953378"/>
                    <a:ext cx="371117" cy="374823"/>
                  </a:xfrm>
                  <a:custGeom>
                    <a:avLst/>
                    <a:gdLst>
                      <a:gd name="T0" fmla="*/ 697 w 801"/>
                      <a:gd name="T1" fmla="*/ 637 h 809"/>
                      <a:gd name="T2" fmla="*/ 662 w 801"/>
                      <a:gd name="T3" fmla="*/ 624 h 809"/>
                      <a:gd name="T4" fmla="*/ 490 w 801"/>
                      <a:gd name="T5" fmla="*/ 494 h 809"/>
                      <a:gd name="T6" fmla="*/ 504 w 801"/>
                      <a:gd name="T7" fmla="*/ 483 h 809"/>
                      <a:gd name="T8" fmla="*/ 532 w 801"/>
                      <a:gd name="T9" fmla="*/ 457 h 809"/>
                      <a:gd name="T10" fmla="*/ 554 w 801"/>
                      <a:gd name="T11" fmla="*/ 426 h 809"/>
                      <a:gd name="T12" fmla="*/ 572 w 801"/>
                      <a:gd name="T13" fmla="*/ 389 h 809"/>
                      <a:gd name="T14" fmla="*/ 578 w 801"/>
                      <a:gd name="T15" fmla="*/ 369 h 809"/>
                      <a:gd name="T16" fmla="*/ 596 w 801"/>
                      <a:gd name="T17" fmla="*/ 367 h 809"/>
                      <a:gd name="T18" fmla="*/ 609 w 801"/>
                      <a:gd name="T19" fmla="*/ 358 h 809"/>
                      <a:gd name="T20" fmla="*/ 622 w 801"/>
                      <a:gd name="T21" fmla="*/ 343 h 809"/>
                      <a:gd name="T22" fmla="*/ 629 w 801"/>
                      <a:gd name="T23" fmla="*/ 321 h 809"/>
                      <a:gd name="T24" fmla="*/ 631 w 801"/>
                      <a:gd name="T25" fmla="*/ 310 h 809"/>
                      <a:gd name="T26" fmla="*/ 631 w 801"/>
                      <a:gd name="T27" fmla="*/ 288 h 809"/>
                      <a:gd name="T28" fmla="*/ 625 w 801"/>
                      <a:gd name="T29" fmla="*/ 270 h 809"/>
                      <a:gd name="T30" fmla="*/ 614 w 801"/>
                      <a:gd name="T31" fmla="*/ 257 h 809"/>
                      <a:gd name="T32" fmla="*/ 607 w 801"/>
                      <a:gd name="T33" fmla="*/ 255 h 809"/>
                      <a:gd name="T34" fmla="*/ 600 w 801"/>
                      <a:gd name="T35" fmla="*/ 206 h 809"/>
                      <a:gd name="T36" fmla="*/ 600 w 801"/>
                      <a:gd name="T37" fmla="*/ 176 h 809"/>
                      <a:gd name="T38" fmla="*/ 587 w 801"/>
                      <a:gd name="T39" fmla="*/ 118 h 809"/>
                      <a:gd name="T40" fmla="*/ 561 w 801"/>
                      <a:gd name="T41" fmla="*/ 70 h 809"/>
                      <a:gd name="T42" fmla="*/ 526 w 801"/>
                      <a:gd name="T43" fmla="*/ 35 h 809"/>
                      <a:gd name="T44" fmla="*/ 504 w 801"/>
                      <a:gd name="T45" fmla="*/ 22 h 809"/>
                      <a:gd name="T46" fmla="*/ 453 w 801"/>
                      <a:gd name="T47" fmla="*/ 4 h 809"/>
                      <a:gd name="T48" fmla="*/ 400 w 801"/>
                      <a:gd name="T49" fmla="*/ 0 h 809"/>
                      <a:gd name="T50" fmla="*/ 350 w 801"/>
                      <a:gd name="T51" fmla="*/ 4 h 809"/>
                      <a:gd name="T52" fmla="*/ 299 w 801"/>
                      <a:gd name="T53" fmla="*/ 22 h 809"/>
                      <a:gd name="T54" fmla="*/ 277 w 801"/>
                      <a:gd name="T55" fmla="*/ 35 h 809"/>
                      <a:gd name="T56" fmla="*/ 240 w 801"/>
                      <a:gd name="T57" fmla="*/ 70 h 809"/>
                      <a:gd name="T58" fmla="*/ 215 w 801"/>
                      <a:gd name="T59" fmla="*/ 118 h 809"/>
                      <a:gd name="T60" fmla="*/ 202 w 801"/>
                      <a:gd name="T61" fmla="*/ 176 h 809"/>
                      <a:gd name="T62" fmla="*/ 202 w 801"/>
                      <a:gd name="T63" fmla="*/ 255 h 809"/>
                      <a:gd name="T64" fmla="*/ 196 w 801"/>
                      <a:gd name="T65" fmla="*/ 255 h 809"/>
                      <a:gd name="T66" fmla="*/ 189 w 801"/>
                      <a:gd name="T67" fmla="*/ 257 h 809"/>
                      <a:gd name="T68" fmla="*/ 176 w 801"/>
                      <a:gd name="T69" fmla="*/ 270 h 809"/>
                      <a:gd name="T70" fmla="*/ 169 w 801"/>
                      <a:gd name="T71" fmla="*/ 288 h 809"/>
                      <a:gd name="T72" fmla="*/ 169 w 801"/>
                      <a:gd name="T73" fmla="*/ 310 h 809"/>
                      <a:gd name="T74" fmla="*/ 171 w 801"/>
                      <a:gd name="T75" fmla="*/ 321 h 809"/>
                      <a:gd name="T76" fmla="*/ 180 w 801"/>
                      <a:gd name="T77" fmla="*/ 343 h 809"/>
                      <a:gd name="T78" fmla="*/ 191 w 801"/>
                      <a:gd name="T79" fmla="*/ 358 h 809"/>
                      <a:gd name="T80" fmla="*/ 207 w 801"/>
                      <a:gd name="T81" fmla="*/ 367 h 809"/>
                      <a:gd name="T82" fmla="*/ 222 w 801"/>
                      <a:gd name="T83" fmla="*/ 369 h 809"/>
                      <a:gd name="T84" fmla="*/ 229 w 801"/>
                      <a:gd name="T85" fmla="*/ 389 h 809"/>
                      <a:gd name="T86" fmla="*/ 246 w 801"/>
                      <a:gd name="T87" fmla="*/ 426 h 809"/>
                      <a:gd name="T88" fmla="*/ 270 w 801"/>
                      <a:gd name="T89" fmla="*/ 457 h 809"/>
                      <a:gd name="T90" fmla="*/ 297 w 801"/>
                      <a:gd name="T91" fmla="*/ 483 h 809"/>
                      <a:gd name="T92" fmla="*/ 312 w 801"/>
                      <a:gd name="T93" fmla="*/ 571 h 809"/>
                      <a:gd name="T94" fmla="*/ 138 w 801"/>
                      <a:gd name="T95" fmla="*/ 624 h 809"/>
                      <a:gd name="T96" fmla="*/ 103 w 801"/>
                      <a:gd name="T97" fmla="*/ 637 h 809"/>
                      <a:gd name="T98" fmla="*/ 81 w 801"/>
                      <a:gd name="T99" fmla="*/ 653 h 809"/>
                      <a:gd name="T100" fmla="*/ 44 w 801"/>
                      <a:gd name="T101" fmla="*/ 688 h 809"/>
                      <a:gd name="T102" fmla="*/ 17 w 801"/>
                      <a:gd name="T103" fmla="*/ 732 h 809"/>
                      <a:gd name="T104" fmla="*/ 2 w 801"/>
                      <a:gd name="T105" fmla="*/ 783 h 809"/>
                      <a:gd name="T106" fmla="*/ 295 w 801"/>
                      <a:gd name="T107" fmla="*/ 809 h 809"/>
                      <a:gd name="T108" fmla="*/ 801 w 801"/>
                      <a:gd name="T109" fmla="*/ 809 h 809"/>
                      <a:gd name="T110" fmla="*/ 798 w 801"/>
                      <a:gd name="T111" fmla="*/ 783 h 809"/>
                      <a:gd name="T112" fmla="*/ 785 w 801"/>
                      <a:gd name="T113" fmla="*/ 732 h 809"/>
                      <a:gd name="T114" fmla="*/ 759 w 801"/>
                      <a:gd name="T115" fmla="*/ 688 h 809"/>
                      <a:gd name="T116" fmla="*/ 719 w 801"/>
                      <a:gd name="T117" fmla="*/ 653 h 809"/>
                      <a:gd name="T118" fmla="*/ 697 w 801"/>
                      <a:gd name="T119" fmla="*/ 637 h 80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801" h="809">
                        <a:moveTo>
                          <a:pt x="697" y="637"/>
                        </a:moveTo>
                        <a:lnTo>
                          <a:pt x="697" y="637"/>
                        </a:lnTo>
                        <a:lnTo>
                          <a:pt x="680" y="631"/>
                        </a:lnTo>
                        <a:lnTo>
                          <a:pt x="662" y="624"/>
                        </a:lnTo>
                        <a:lnTo>
                          <a:pt x="490" y="571"/>
                        </a:lnTo>
                        <a:lnTo>
                          <a:pt x="490" y="494"/>
                        </a:lnTo>
                        <a:lnTo>
                          <a:pt x="490" y="494"/>
                        </a:lnTo>
                        <a:lnTo>
                          <a:pt x="504" y="483"/>
                        </a:lnTo>
                        <a:lnTo>
                          <a:pt x="519" y="472"/>
                        </a:lnTo>
                        <a:lnTo>
                          <a:pt x="532" y="457"/>
                        </a:lnTo>
                        <a:lnTo>
                          <a:pt x="543" y="442"/>
                        </a:lnTo>
                        <a:lnTo>
                          <a:pt x="554" y="426"/>
                        </a:lnTo>
                        <a:lnTo>
                          <a:pt x="565" y="409"/>
                        </a:lnTo>
                        <a:lnTo>
                          <a:pt x="572" y="389"/>
                        </a:lnTo>
                        <a:lnTo>
                          <a:pt x="578" y="369"/>
                        </a:lnTo>
                        <a:lnTo>
                          <a:pt x="578" y="369"/>
                        </a:lnTo>
                        <a:lnTo>
                          <a:pt x="587" y="369"/>
                        </a:lnTo>
                        <a:lnTo>
                          <a:pt x="596" y="367"/>
                        </a:lnTo>
                        <a:lnTo>
                          <a:pt x="603" y="363"/>
                        </a:lnTo>
                        <a:lnTo>
                          <a:pt x="609" y="358"/>
                        </a:lnTo>
                        <a:lnTo>
                          <a:pt x="616" y="352"/>
                        </a:lnTo>
                        <a:lnTo>
                          <a:pt x="622" y="343"/>
                        </a:lnTo>
                        <a:lnTo>
                          <a:pt x="627" y="332"/>
                        </a:lnTo>
                        <a:lnTo>
                          <a:pt x="629" y="321"/>
                        </a:lnTo>
                        <a:lnTo>
                          <a:pt x="629" y="321"/>
                        </a:lnTo>
                        <a:lnTo>
                          <a:pt x="631" y="310"/>
                        </a:lnTo>
                        <a:lnTo>
                          <a:pt x="633" y="299"/>
                        </a:lnTo>
                        <a:lnTo>
                          <a:pt x="631" y="288"/>
                        </a:lnTo>
                        <a:lnTo>
                          <a:pt x="629" y="277"/>
                        </a:lnTo>
                        <a:lnTo>
                          <a:pt x="625" y="270"/>
                        </a:lnTo>
                        <a:lnTo>
                          <a:pt x="620" y="261"/>
                        </a:lnTo>
                        <a:lnTo>
                          <a:pt x="614" y="257"/>
                        </a:lnTo>
                        <a:lnTo>
                          <a:pt x="607" y="255"/>
                        </a:lnTo>
                        <a:lnTo>
                          <a:pt x="607" y="255"/>
                        </a:lnTo>
                        <a:lnTo>
                          <a:pt x="598" y="255"/>
                        </a:lnTo>
                        <a:lnTo>
                          <a:pt x="600" y="206"/>
                        </a:lnTo>
                        <a:lnTo>
                          <a:pt x="600" y="206"/>
                        </a:lnTo>
                        <a:lnTo>
                          <a:pt x="600" y="176"/>
                        </a:lnTo>
                        <a:lnTo>
                          <a:pt x="594" y="147"/>
                        </a:lnTo>
                        <a:lnTo>
                          <a:pt x="587" y="118"/>
                        </a:lnTo>
                        <a:lnTo>
                          <a:pt x="576" y="92"/>
                        </a:lnTo>
                        <a:lnTo>
                          <a:pt x="561" y="70"/>
                        </a:lnTo>
                        <a:lnTo>
                          <a:pt x="543" y="50"/>
                        </a:lnTo>
                        <a:lnTo>
                          <a:pt x="526" y="35"/>
                        </a:lnTo>
                        <a:lnTo>
                          <a:pt x="504" y="22"/>
                        </a:lnTo>
                        <a:lnTo>
                          <a:pt x="504" y="22"/>
                        </a:lnTo>
                        <a:lnTo>
                          <a:pt x="477" y="11"/>
                        </a:lnTo>
                        <a:lnTo>
                          <a:pt x="453" y="4"/>
                        </a:lnTo>
                        <a:lnTo>
                          <a:pt x="427" y="0"/>
                        </a:lnTo>
                        <a:lnTo>
                          <a:pt x="400" y="0"/>
                        </a:lnTo>
                        <a:lnTo>
                          <a:pt x="374" y="0"/>
                        </a:lnTo>
                        <a:lnTo>
                          <a:pt x="350" y="4"/>
                        </a:lnTo>
                        <a:lnTo>
                          <a:pt x="323" y="11"/>
                        </a:lnTo>
                        <a:lnTo>
                          <a:pt x="299" y="22"/>
                        </a:lnTo>
                        <a:lnTo>
                          <a:pt x="299" y="22"/>
                        </a:lnTo>
                        <a:lnTo>
                          <a:pt x="277" y="35"/>
                        </a:lnTo>
                        <a:lnTo>
                          <a:pt x="257" y="50"/>
                        </a:lnTo>
                        <a:lnTo>
                          <a:pt x="240" y="70"/>
                        </a:lnTo>
                        <a:lnTo>
                          <a:pt x="226" y="92"/>
                        </a:lnTo>
                        <a:lnTo>
                          <a:pt x="215" y="118"/>
                        </a:lnTo>
                        <a:lnTo>
                          <a:pt x="207" y="147"/>
                        </a:lnTo>
                        <a:lnTo>
                          <a:pt x="202" y="176"/>
                        </a:lnTo>
                        <a:lnTo>
                          <a:pt x="202" y="206"/>
                        </a:lnTo>
                        <a:lnTo>
                          <a:pt x="202" y="255"/>
                        </a:lnTo>
                        <a:lnTo>
                          <a:pt x="202" y="255"/>
                        </a:lnTo>
                        <a:lnTo>
                          <a:pt x="196" y="255"/>
                        </a:lnTo>
                        <a:lnTo>
                          <a:pt x="196" y="255"/>
                        </a:lnTo>
                        <a:lnTo>
                          <a:pt x="189" y="257"/>
                        </a:lnTo>
                        <a:lnTo>
                          <a:pt x="182" y="261"/>
                        </a:lnTo>
                        <a:lnTo>
                          <a:pt x="176" y="270"/>
                        </a:lnTo>
                        <a:lnTo>
                          <a:pt x="174" y="277"/>
                        </a:lnTo>
                        <a:lnTo>
                          <a:pt x="169" y="288"/>
                        </a:lnTo>
                        <a:lnTo>
                          <a:pt x="169" y="299"/>
                        </a:lnTo>
                        <a:lnTo>
                          <a:pt x="169" y="310"/>
                        </a:lnTo>
                        <a:lnTo>
                          <a:pt x="171" y="321"/>
                        </a:lnTo>
                        <a:lnTo>
                          <a:pt x="171" y="321"/>
                        </a:lnTo>
                        <a:lnTo>
                          <a:pt x="176" y="332"/>
                        </a:lnTo>
                        <a:lnTo>
                          <a:pt x="180" y="343"/>
                        </a:lnTo>
                        <a:lnTo>
                          <a:pt x="185" y="352"/>
                        </a:lnTo>
                        <a:lnTo>
                          <a:pt x="191" y="358"/>
                        </a:lnTo>
                        <a:lnTo>
                          <a:pt x="200" y="363"/>
                        </a:lnTo>
                        <a:lnTo>
                          <a:pt x="207" y="367"/>
                        </a:lnTo>
                        <a:lnTo>
                          <a:pt x="215" y="369"/>
                        </a:lnTo>
                        <a:lnTo>
                          <a:pt x="222" y="369"/>
                        </a:lnTo>
                        <a:lnTo>
                          <a:pt x="222" y="369"/>
                        </a:lnTo>
                        <a:lnTo>
                          <a:pt x="229" y="389"/>
                        </a:lnTo>
                        <a:lnTo>
                          <a:pt x="237" y="409"/>
                        </a:lnTo>
                        <a:lnTo>
                          <a:pt x="246" y="426"/>
                        </a:lnTo>
                        <a:lnTo>
                          <a:pt x="257" y="442"/>
                        </a:lnTo>
                        <a:lnTo>
                          <a:pt x="270" y="457"/>
                        </a:lnTo>
                        <a:lnTo>
                          <a:pt x="284" y="472"/>
                        </a:lnTo>
                        <a:lnTo>
                          <a:pt x="297" y="483"/>
                        </a:lnTo>
                        <a:lnTo>
                          <a:pt x="312" y="494"/>
                        </a:lnTo>
                        <a:lnTo>
                          <a:pt x="312" y="571"/>
                        </a:lnTo>
                        <a:lnTo>
                          <a:pt x="138" y="624"/>
                        </a:lnTo>
                        <a:lnTo>
                          <a:pt x="138" y="624"/>
                        </a:lnTo>
                        <a:lnTo>
                          <a:pt x="121" y="631"/>
                        </a:lnTo>
                        <a:lnTo>
                          <a:pt x="103" y="637"/>
                        </a:lnTo>
                        <a:lnTo>
                          <a:pt x="103" y="637"/>
                        </a:lnTo>
                        <a:lnTo>
                          <a:pt x="81" y="653"/>
                        </a:lnTo>
                        <a:lnTo>
                          <a:pt x="61" y="668"/>
                        </a:lnTo>
                        <a:lnTo>
                          <a:pt x="44" y="688"/>
                        </a:lnTo>
                        <a:lnTo>
                          <a:pt x="28" y="708"/>
                        </a:lnTo>
                        <a:lnTo>
                          <a:pt x="17" y="732"/>
                        </a:lnTo>
                        <a:lnTo>
                          <a:pt x="9" y="756"/>
                        </a:lnTo>
                        <a:lnTo>
                          <a:pt x="2" y="783"/>
                        </a:lnTo>
                        <a:lnTo>
                          <a:pt x="0" y="809"/>
                        </a:lnTo>
                        <a:lnTo>
                          <a:pt x="295" y="809"/>
                        </a:lnTo>
                        <a:lnTo>
                          <a:pt x="506" y="809"/>
                        </a:lnTo>
                        <a:lnTo>
                          <a:pt x="801" y="809"/>
                        </a:lnTo>
                        <a:lnTo>
                          <a:pt x="801" y="809"/>
                        </a:lnTo>
                        <a:lnTo>
                          <a:pt x="798" y="783"/>
                        </a:lnTo>
                        <a:lnTo>
                          <a:pt x="794" y="756"/>
                        </a:lnTo>
                        <a:lnTo>
                          <a:pt x="785" y="732"/>
                        </a:lnTo>
                        <a:lnTo>
                          <a:pt x="772" y="708"/>
                        </a:lnTo>
                        <a:lnTo>
                          <a:pt x="759" y="688"/>
                        </a:lnTo>
                        <a:lnTo>
                          <a:pt x="741" y="668"/>
                        </a:lnTo>
                        <a:lnTo>
                          <a:pt x="719" y="653"/>
                        </a:lnTo>
                        <a:lnTo>
                          <a:pt x="697" y="637"/>
                        </a:lnTo>
                        <a:lnTo>
                          <a:pt x="697" y="637"/>
                        </a:lnTo>
                        <a:close/>
                      </a:path>
                    </a:pathLst>
                  </a:custGeom>
                  <a:pattFill prst="dkUpDiag">
                    <a:fgClr>
                      <a:srgbClr val="879FCF"/>
                    </a:fgClr>
                    <a:bgClr>
                      <a:srgbClr val="A2B5DA"/>
                    </a:bgClr>
                  </a:pattFill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lIns="0" tIns="36000" rIns="0" bIns="0" anchor="ctr"/>
                  <a:lstStyle/>
                  <a:p>
                    <a:pPr algn="ctr" defTabSz="937893"/>
                    <a:endParaRPr lang="ko-KR" altLang="en-US" sz="1000" b="1" spc="-10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solidFill>
                        <a:schemeClr val="bg1">
                          <a:alpha val="99000"/>
                        </a:schemeClr>
                      </a:solidFill>
                      <a:latin typeface="+mn-ea"/>
                      <a:cs typeface="KoPubWorld돋움체 Medium" panose="00000600000000000000" pitchFamily="2" charset="-127"/>
                    </a:endParaRPr>
                  </a:p>
                </p:txBody>
              </p:sp>
            </p:grpSp>
          </p:grpSp>
          <p:sp>
            <p:nvSpPr>
              <p:cNvPr id="35" name="말풍선: 모서리가 둥근 사각형 34">
                <a:extLst>
                  <a:ext uri="{FF2B5EF4-FFF2-40B4-BE49-F238E27FC236}">
                    <a16:creationId xmlns:a16="http://schemas.microsoft.com/office/drawing/2014/main" id="{D80C6390-1D5B-2B30-3B4A-4483261B20F8}"/>
                  </a:ext>
                </a:extLst>
              </p:cNvPr>
              <p:cNvSpPr/>
              <p:nvPr/>
            </p:nvSpPr>
            <p:spPr>
              <a:xfrm>
                <a:off x="1001458" y="6017363"/>
                <a:ext cx="2246811" cy="416188"/>
              </a:xfrm>
              <a:prstGeom prst="wedgeRoundRectCallout">
                <a:avLst>
                  <a:gd name="adj1" fmla="val -53560"/>
                  <a:gd name="adj2" fmla="val 20859"/>
                  <a:gd name="adj3" fmla="val 16667"/>
                </a:avLst>
              </a:prstGeom>
              <a:solidFill>
                <a:srgbClr val="C7A7EB"/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algn="ctr" defTabSz="550333" hangingPunct="0"/>
                <a:r>
                  <a:rPr lang="ko-KR" altLang="en-US" sz="1000">
                    <a:solidFill>
                      <a:srgbClr val="FFFFFF"/>
                    </a:solidFill>
                    <a:sym typeface="맑은 고딕"/>
                  </a:rPr>
                  <a:t>설비 상태를 실시간으로 알고 싶은데 </a:t>
                </a:r>
                <a:r>
                  <a:rPr lang="ko-KR" altLang="en-US" sz="1000" err="1">
                    <a:solidFill>
                      <a:srgbClr val="FFFFFF"/>
                    </a:solidFill>
                    <a:sym typeface="맑은 고딕"/>
                  </a:rPr>
                  <a:t>일일히</a:t>
                </a:r>
                <a:r>
                  <a:rPr lang="ko-KR" altLang="en-US" sz="1000">
                    <a:solidFill>
                      <a:srgbClr val="FFFFFF"/>
                    </a:solidFill>
                    <a:sym typeface="맑은 고딕"/>
                  </a:rPr>
                  <a:t> 돌아다니며 확인해야 해요</a:t>
                </a:r>
              </a:p>
            </p:txBody>
          </p:sp>
        </p:grpSp>
        <p:sp>
          <p:nvSpPr>
            <p:cNvPr id="38" name="사각형: 둥근 위쪽 모서리 37">
              <a:extLst>
                <a:ext uri="{FF2B5EF4-FFF2-40B4-BE49-F238E27FC236}">
                  <a16:creationId xmlns:a16="http://schemas.microsoft.com/office/drawing/2014/main" id="{6600822E-77EF-607C-FC0D-B390CD9730CC}"/>
                </a:ext>
              </a:extLst>
            </p:cNvPr>
            <p:cNvSpPr/>
            <p:nvPr/>
          </p:nvSpPr>
          <p:spPr>
            <a:xfrm>
              <a:off x="394628" y="6741979"/>
              <a:ext cx="2916000" cy="22228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accent1">
                <a:lumOff val="13529"/>
              </a:schemeClr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algn="ctr" defTabSz="550333" hangingPunct="0"/>
              <a:r>
                <a:rPr lang="ko-KR" altLang="en-US" sz="1000" b="1">
                  <a:solidFill>
                    <a:srgbClr val="FFFFFF"/>
                  </a:solidFill>
                  <a:sym typeface="맑은 고딕"/>
                </a:rPr>
                <a:t>원격에서도 모든 설비 상태를 실시간으로 확인</a:t>
              </a:r>
            </a:p>
          </p:txBody>
        </p:sp>
      </p:grpSp>
      <p:sp>
        <p:nvSpPr>
          <p:cNvPr id="56" name="타원 55">
            <a:extLst>
              <a:ext uri="{FF2B5EF4-FFF2-40B4-BE49-F238E27FC236}">
                <a16:creationId xmlns:a16="http://schemas.microsoft.com/office/drawing/2014/main" id="{A53382A3-9BA3-8115-EF31-33B1509D7F60}"/>
              </a:ext>
            </a:extLst>
          </p:cNvPr>
          <p:cNvSpPr/>
          <p:nvPr/>
        </p:nvSpPr>
        <p:spPr>
          <a:xfrm>
            <a:off x="552447" y="7920668"/>
            <a:ext cx="1223013" cy="1223013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3175" cap="flat">
            <a:noFill/>
            <a:miter lim="400000"/>
          </a:ln>
          <a:effectLst>
            <a:softEdge rad="3175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C0509CBB-ACE7-DD43-48DC-DF49DA837F7F}"/>
              </a:ext>
            </a:extLst>
          </p:cNvPr>
          <p:cNvSpPr/>
          <p:nvPr/>
        </p:nvSpPr>
        <p:spPr>
          <a:xfrm>
            <a:off x="1912962" y="7887166"/>
            <a:ext cx="1223013" cy="1223013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3175" cap="flat">
            <a:noFill/>
            <a:miter lim="400000"/>
          </a:ln>
          <a:effectLst>
            <a:softEdge rad="3175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8" name="텍스트 개체 틀 5">
            <a:extLst>
              <a:ext uri="{FF2B5EF4-FFF2-40B4-BE49-F238E27FC236}">
                <a16:creationId xmlns:a16="http://schemas.microsoft.com/office/drawing/2014/main" id="{CBEEB145-0DDE-784A-0428-FE5DA3457E56}"/>
              </a:ext>
            </a:extLst>
          </p:cNvPr>
          <p:cNvSpPr txBox="1">
            <a:spLocks/>
          </p:cNvSpPr>
          <p:nvPr/>
        </p:nvSpPr>
        <p:spPr>
          <a:xfrm>
            <a:off x="425108" y="8175384"/>
            <a:ext cx="1456901" cy="71124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 algn="ctr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en-US" altLang="ko-KR" sz="1100" b="1">
                <a:solidFill>
                  <a:schemeClr val="tx1"/>
                </a:solidFill>
              </a:rPr>
              <a:t>20</a:t>
            </a:r>
            <a:r>
              <a:rPr lang="ko-KR" altLang="en-US" sz="1100" b="1">
                <a:solidFill>
                  <a:schemeClr val="tx1"/>
                </a:solidFill>
              </a:rPr>
              <a:t>여 년 간</a:t>
            </a:r>
            <a:endParaRPr lang="en-US" altLang="ko-KR" sz="1100" b="1">
              <a:solidFill>
                <a:schemeClr val="tx1"/>
              </a:solidFill>
            </a:endParaRPr>
          </a:p>
          <a:p>
            <a:pPr marL="0" indent="0" algn="ctr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다양한 산업</a:t>
            </a:r>
            <a:r>
              <a:rPr lang="en-US" altLang="ko-KR" sz="1100" b="1">
                <a:solidFill>
                  <a:schemeClr val="tx1"/>
                </a:solidFill>
              </a:rPr>
              <a:t>,</a:t>
            </a:r>
            <a:r>
              <a:rPr lang="ko-KR" altLang="en-US" sz="1100" b="1">
                <a:solidFill>
                  <a:schemeClr val="tx1"/>
                </a:solidFill>
              </a:rPr>
              <a:t>설비</a:t>
            </a:r>
            <a:endParaRPr lang="en-US" altLang="ko-KR" sz="1100" b="1">
              <a:solidFill>
                <a:schemeClr val="tx1"/>
              </a:solidFill>
            </a:endParaRPr>
          </a:p>
          <a:p>
            <a:pPr marL="0" indent="0" algn="ctr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적용 검증</a:t>
            </a:r>
          </a:p>
        </p:txBody>
      </p:sp>
      <p:sp>
        <p:nvSpPr>
          <p:cNvPr id="59" name="텍스트 개체 틀 5">
            <a:extLst>
              <a:ext uri="{FF2B5EF4-FFF2-40B4-BE49-F238E27FC236}">
                <a16:creationId xmlns:a16="http://schemas.microsoft.com/office/drawing/2014/main" id="{A0DEA2F0-5973-A529-20DE-3E58D95B2975}"/>
              </a:ext>
            </a:extLst>
          </p:cNvPr>
          <p:cNvSpPr txBox="1">
            <a:spLocks/>
          </p:cNvSpPr>
          <p:nvPr/>
        </p:nvSpPr>
        <p:spPr>
          <a:xfrm>
            <a:off x="1796017" y="8171848"/>
            <a:ext cx="1456901" cy="711240"/>
          </a:xfrm>
          <a:prstGeom prst="rect">
            <a:avLst/>
          </a:prstGeom>
        </p:spPr>
        <p:txBody>
          <a:bodyPr anchor="ctr"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 algn="ctr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운영 </a:t>
            </a:r>
            <a:r>
              <a:rPr lang="en-US" altLang="ko-KR" sz="1100" b="1">
                <a:solidFill>
                  <a:schemeClr val="tx1"/>
                </a:solidFill>
              </a:rPr>
              <a:t>License </a:t>
            </a:r>
            <a:r>
              <a:rPr lang="ko-KR" altLang="en-US" sz="1100" b="1">
                <a:solidFill>
                  <a:schemeClr val="tx1"/>
                </a:solidFill>
              </a:rPr>
              <a:t>수</a:t>
            </a:r>
            <a:endParaRPr lang="en-US" altLang="ko-KR" sz="1100" b="1">
              <a:solidFill>
                <a:schemeClr val="tx1"/>
              </a:solidFill>
            </a:endParaRPr>
          </a:p>
          <a:p>
            <a:pPr marL="0" indent="0" algn="ctr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en-US" altLang="ko-KR" sz="1100" b="1">
                <a:solidFill>
                  <a:schemeClr val="tx1"/>
                </a:solidFill>
              </a:rPr>
              <a:t>10</a:t>
            </a:r>
            <a:r>
              <a:rPr lang="ko-KR" altLang="en-US" sz="1100" b="1">
                <a:solidFill>
                  <a:schemeClr val="tx1"/>
                </a:solidFill>
              </a:rPr>
              <a:t>만 개 이상</a:t>
            </a:r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D8D72019-E0D5-F381-3782-01E3F8657323}"/>
              </a:ext>
            </a:extLst>
          </p:cNvPr>
          <p:cNvGrpSpPr/>
          <p:nvPr/>
        </p:nvGrpSpPr>
        <p:grpSpPr>
          <a:xfrm>
            <a:off x="257498" y="6553971"/>
            <a:ext cx="2952671" cy="871920"/>
            <a:chOff x="-3904581" y="5828490"/>
            <a:chExt cx="3421218" cy="87192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6E11253-760C-49A7-0BEA-24434028338B}"/>
                </a:ext>
              </a:extLst>
            </p:cNvPr>
            <p:cNvSpPr txBox="1"/>
            <p:nvPr/>
          </p:nvSpPr>
          <p:spPr bwMode="auto">
            <a:xfrm>
              <a:off x="-3687675" y="5828490"/>
              <a:ext cx="1352367" cy="136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050" b="1" spc="-20">
                  <a:latin typeface="+mn-ea"/>
                  <a:cs typeface="Arial" panose="020B0604020202020204" pitchFamily="34" charset="0"/>
                </a:rPr>
                <a:t>[Tack Time]</a:t>
              </a:r>
              <a:endParaRPr lang="ko-KR" altLang="en-US" sz="1050" b="1" spc="-20">
                <a:latin typeface="+mn-ea"/>
                <a:cs typeface="Arial" panose="020B0604020202020204" pitchFamily="34" charset="0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1226049-7E4C-BEA9-2314-1844C2B952B4}"/>
                </a:ext>
              </a:extLst>
            </p:cNvPr>
            <p:cNvCxnSpPr/>
            <p:nvPr/>
          </p:nvCxnSpPr>
          <p:spPr>
            <a:xfrm>
              <a:off x="-3585807" y="5986559"/>
              <a:ext cx="0" cy="5230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7C49470C-CC1A-8C5C-7CF6-14D7270E9190}"/>
                </a:ext>
              </a:extLst>
            </p:cNvPr>
            <p:cNvCxnSpPr/>
            <p:nvPr/>
          </p:nvCxnSpPr>
          <p:spPr>
            <a:xfrm>
              <a:off x="-3733819" y="6474900"/>
              <a:ext cx="158464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43" name="Rectangle 23">
              <a:extLst>
                <a:ext uri="{FF2B5EF4-FFF2-40B4-BE49-F238E27FC236}">
                  <a16:creationId xmlns:a16="http://schemas.microsoft.com/office/drawing/2014/main" id="{39E6C0D1-B713-9356-EC2F-19F563D1A7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432807" y="6055581"/>
              <a:ext cx="234000" cy="4193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44" name="Rectangle 23">
              <a:extLst>
                <a:ext uri="{FF2B5EF4-FFF2-40B4-BE49-F238E27FC236}">
                  <a16:creationId xmlns:a16="http://schemas.microsoft.com/office/drawing/2014/main" id="{38A0D255-75ED-E4FC-ECBC-DEA632230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16341" y="6212252"/>
              <a:ext cx="234000" cy="26376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45" name="Freeform 228">
              <a:extLst>
                <a:ext uri="{FF2B5EF4-FFF2-40B4-BE49-F238E27FC236}">
                  <a16:creationId xmlns:a16="http://schemas.microsoft.com/office/drawing/2014/main" id="{5D184AEF-B018-1EA6-5976-FC5D3B26D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25571" y="6055580"/>
              <a:ext cx="648000" cy="158580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46" name="Rectangle 234">
              <a:extLst>
                <a:ext uri="{FF2B5EF4-FFF2-40B4-BE49-F238E27FC236}">
                  <a16:creationId xmlns:a16="http://schemas.microsoft.com/office/drawing/2014/main" id="{5A942D14-E5DB-72AC-A82C-80FB1336A17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-3585807" y="6474900"/>
              <a:ext cx="540000" cy="136222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900">
                  <a:solidFill>
                    <a:prstClr val="black"/>
                  </a:solidFill>
                  <a:latin typeface="+mn-ea"/>
                </a:rPr>
                <a:t>구축 전</a:t>
              </a:r>
              <a:endParaRPr lang="en-US" altLang="ko-KR" sz="9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47" name="Rectangle 234">
              <a:extLst>
                <a:ext uri="{FF2B5EF4-FFF2-40B4-BE49-F238E27FC236}">
                  <a16:creationId xmlns:a16="http://schemas.microsoft.com/office/drawing/2014/main" id="{2953C966-2D6D-0B9A-BBF6-6BD3EDC9195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-2994483" y="6474900"/>
              <a:ext cx="540000" cy="136222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900">
                  <a:solidFill>
                    <a:prstClr val="black"/>
                  </a:solidFill>
                  <a:latin typeface="+mn-ea"/>
                </a:rPr>
                <a:t>구축 후</a:t>
              </a:r>
              <a:endParaRPr lang="en-US" altLang="ko-KR" sz="9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48" name="Rectangle 234">
              <a:extLst>
                <a:ext uri="{FF2B5EF4-FFF2-40B4-BE49-F238E27FC236}">
                  <a16:creationId xmlns:a16="http://schemas.microsoft.com/office/drawing/2014/main" id="{BB84496F-2BD7-2B23-47A5-4B5043E2B08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-3904581" y="6000576"/>
              <a:ext cx="318774" cy="136222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900">
                  <a:solidFill>
                    <a:prstClr val="black"/>
                  </a:solidFill>
                  <a:latin typeface="+mn-ea"/>
                </a:rPr>
                <a:t>초</a:t>
              </a:r>
              <a:endParaRPr lang="en-US" altLang="ko-KR" sz="900">
                <a:solidFill>
                  <a:prstClr val="black"/>
                </a:solidFill>
                <a:latin typeface="+mn-ea"/>
              </a:endParaRP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5805478B-7E07-38AF-2F19-C264D5F601D7}"/>
                </a:ext>
              </a:extLst>
            </p:cNvPr>
            <p:cNvCxnSpPr/>
            <p:nvPr/>
          </p:nvCxnSpPr>
          <p:spPr>
            <a:xfrm>
              <a:off x="-3021483" y="6055581"/>
              <a:ext cx="684000" cy="305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9A24A898-721D-3FD5-8215-93FC75E4F0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2824734" y="6217149"/>
              <a:ext cx="504000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6EE801FF-12CF-7763-38F0-176F790735FF}"/>
                </a:ext>
              </a:extLst>
            </p:cNvPr>
            <p:cNvCxnSpPr/>
            <p:nvPr/>
          </p:nvCxnSpPr>
          <p:spPr>
            <a:xfrm flipV="1">
              <a:off x="-2481483" y="6217149"/>
              <a:ext cx="0" cy="90815"/>
            </a:xfrm>
            <a:prstGeom prst="line">
              <a:avLst/>
            </a:prstGeom>
            <a:ln>
              <a:solidFill>
                <a:schemeClr val="accent5"/>
              </a:solidFill>
              <a:headEnd type="none" w="med" len="med"/>
              <a:tailEnd type="stealth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56A7A089-CE81-D464-B6CA-B021E58E7E81}"/>
                </a:ext>
              </a:extLst>
            </p:cNvPr>
            <p:cNvCxnSpPr/>
            <p:nvPr/>
          </p:nvCxnSpPr>
          <p:spPr>
            <a:xfrm>
              <a:off x="-2481483" y="5965071"/>
              <a:ext cx="0" cy="90815"/>
            </a:xfrm>
            <a:prstGeom prst="line">
              <a:avLst/>
            </a:prstGeom>
            <a:ln>
              <a:solidFill>
                <a:schemeClr val="accent5"/>
              </a:solidFill>
              <a:headEnd type="none" w="med" len="med"/>
              <a:tailEnd type="stealth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15CB22F-31DE-93EF-F4E0-1EF6CFBD3C64}"/>
                </a:ext>
              </a:extLst>
            </p:cNvPr>
            <p:cNvSpPr txBox="1"/>
            <p:nvPr/>
          </p:nvSpPr>
          <p:spPr>
            <a:xfrm>
              <a:off x="-2572734" y="6088579"/>
              <a:ext cx="252000" cy="113518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/>
              <a:r>
                <a:rPr lang="en-US" altLang="ko-KR" sz="900" b="1">
                  <a:solidFill>
                    <a:srgbClr val="FF0000"/>
                  </a:solidFill>
                  <a:latin typeface="+mn-ea"/>
                </a:rPr>
                <a:t>9</a:t>
              </a:r>
              <a:r>
                <a:rPr lang="ko-KR" altLang="en-US" sz="900" b="1">
                  <a:solidFill>
                    <a:srgbClr val="FF0000"/>
                  </a:solidFill>
                  <a:latin typeface="+mn-ea"/>
                </a:rPr>
                <a:t>초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2B5BC21-238E-CBF8-6A32-EFACDEC03A9F}"/>
                </a:ext>
              </a:extLst>
            </p:cNvPr>
            <p:cNvSpPr txBox="1"/>
            <p:nvPr/>
          </p:nvSpPr>
          <p:spPr bwMode="auto">
            <a:xfrm>
              <a:off x="-3678990" y="6586892"/>
              <a:ext cx="1317690" cy="113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8000" tIns="18000" rIns="18000" bIns="18000" rtlCol="0" anchor="t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050" spc="-20">
                  <a:latin typeface="+mn-ea"/>
                  <a:cs typeface="Arial" panose="020B0604020202020204" pitchFamily="34" charset="0"/>
                </a:rPr>
                <a:t>59</a:t>
              </a:r>
              <a:r>
                <a:rPr lang="ko-KR" altLang="en-US" sz="1050" spc="-20">
                  <a:latin typeface="+mn-ea"/>
                  <a:cs typeface="Arial" panose="020B0604020202020204" pitchFamily="34" charset="0"/>
                </a:rPr>
                <a:t>초 </a:t>
              </a:r>
              <a:r>
                <a:rPr lang="en-US" altLang="ko-KR" sz="1100" b="1" spc="-2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ko-KR" altLang="en-US" sz="1100" b="1" spc="-2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rPr>
                <a:t>   </a:t>
              </a:r>
              <a:r>
                <a:rPr lang="en-US" altLang="ko-KR" sz="1100" b="1" spc="-2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rPr>
                <a:t>50 </a:t>
              </a:r>
              <a:r>
                <a:rPr lang="ko-KR" altLang="en-US" sz="1100" b="1" spc="-2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  <a:sym typeface="Wingdings" panose="05000000000000000000" pitchFamily="2" charset="2"/>
                </a:rPr>
                <a:t>초</a:t>
              </a:r>
              <a:endParaRPr lang="ko-KR" altLang="en-US" sz="1100" b="1" spc="-20">
                <a:solidFill>
                  <a:srgbClr val="FF0000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DB92B6E-103D-BBF8-8CAF-F7B3EF8D0500}"/>
                </a:ext>
              </a:extLst>
            </p:cNvPr>
            <p:cNvSpPr txBox="1"/>
            <p:nvPr/>
          </p:nvSpPr>
          <p:spPr bwMode="auto">
            <a:xfrm>
              <a:off x="-2021862" y="5828490"/>
              <a:ext cx="1352367" cy="136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050" b="1" spc="-20">
                  <a:latin typeface="+mn-ea"/>
                  <a:cs typeface="Arial" panose="020B0604020202020204" pitchFamily="34" charset="0"/>
                </a:rPr>
                <a:t>[</a:t>
              </a:r>
              <a:r>
                <a:rPr lang="ko-KR" altLang="en-US" sz="1050" b="1" spc="-20">
                  <a:latin typeface="+mn-ea"/>
                  <a:cs typeface="Arial" panose="020B0604020202020204" pitchFamily="34" charset="0"/>
                </a:rPr>
                <a:t>테스트 소요 기간</a:t>
              </a:r>
              <a:r>
                <a:rPr lang="en-US" altLang="ko-KR" sz="1050" b="1" spc="-20">
                  <a:latin typeface="+mn-ea"/>
                  <a:cs typeface="Arial" panose="020B0604020202020204" pitchFamily="34" charset="0"/>
                </a:rPr>
                <a:t>]</a:t>
              </a:r>
              <a:endParaRPr lang="ko-KR" altLang="en-US" sz="1050" b="1" spc="-20">
                <a:latin typeface="+mn-ea"/>
                <a:cs typeface="Arial" panose="020B0604020202020204" pitchFamily="34" charset="0"/>
              </a:endParaRPr>
            </a:p>
          </p:txBody>
        </p: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FCC2274D-087B-1AAE-4917-1B466C9D26EE}"/>
                </a:ext>
              </a:extLst>
            </p:cNvPr>
            <p:cNvCxnSpPr/>
            <p:nvPr/>
          </p:nvCxnSpPr>
          <p:spPr>
            <a:xfrm>
              <a:off x="-1919994" y="5986559"/>
              <a:ext cx="0" cy="5230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65" name="직선 연결선 64">
              <a:extLst>
                <a:ext uri="{FF2B5EF4-FFF2-40B4-BE49-F238E27FC236}">
                  <a16:creationId xmlns:a16="http://schemas.microsoft.com/office/drawing/2014/main" id="{DAC872EC-6FC2-55EF-2EFE-7D1550CBA79E}"/>
                </a:ext>
              </a:extLst>
            </p:cNvPr>
            <p:cNvCxnSpPr/>
            <p:nvPr/>
          </p:nvCxnSpPr>
          <p:spPr>
            <a:xfrm>
              <a:off x="-2068006" y="6474900"/>
              <a:ext cx="158464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66" name="Rectangle 23">
              <a:extLst>
                <a:ext uri="{FF2B5EF4-FFF2-40B4-BE49-F238E27FC236}">
                  <a16:creationId xmlns:a16="http://schemas.microsoft.com/office/drawing/2014/main" id="{43FF896D-690A-09A2-0ABF-3DDC54B830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766994" y="6055581"/>
              <a:ext cx="234000" cy="4193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67" name="Rectangle 23">
              <a:extLst>
                <a:ext uri="{FF2B5EF4-FFF2-40B4-BE49-F238E27FC236}">
                  <a16:creationId xmlns:a16="http://schemas.microsoft.com/office/drawing/2014/main" id="{82D6AB23-DB6E-97AB-2744-6EB8D17A6A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50528" y="6352149"/>
              <a:ext cx="234000" cy="12386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68" name="Freeform 228">
              <a:extLst>
                <a:ext uri="{FF2B5EF4-FFF2-40B4-BE49-F238E27FC236}">
                  <a16:creationId xmlns:a16="http://schemas.microsoft.com/office/drawing/2014/main" id="{092C2A2E-C232-78E7-3B14-B3E21DD7E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59758" y="6055580"/>
              <a:ext cx="648000" cy="290759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69" name="Rectangle 234">
              <a:extLst>
                <a:ext uri="{FF2B5EF4-FFF2-40B4-BE49-F238E27FC236}">
                  <a16:creationId xmlns:a16="http://schemas.microsoft.com/office/drawing/2014/main" id="{F5106145-507F-132F-C4F0-6AC529EA766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-1919994" y="6474900"/>
              <a:ext cx="540000" cy="136222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900">
                  <a:solidFill>
                    <a:prstClr val="black"/>
                  </a:solidFill>
                  <a:latin typeface="+mn-ea"/>
                </a:rPr>
                <a:t>구축 전</a:t>
              </a:r>
              <a:endParaRPr lang="en-US" altLang="ko-KR" sz="9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70" name="Rectangle 234">
              <a:extLst>
                <a:ext uri="{FF2B5EF4-FFF2-40B4-BE49-F238E27FC236}">
                  <a16:creationId xmlns:a16="http://schemas.microsoft.com/office/drawing/2014/main" id="{BDB5F0C4-7BEB-4254-B170-6CB75175A84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-1328670" y="6474900"/>
              <a:ext cx="540000" cy="136222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900">
                  <a:solidFill>
                    <a:prstClr val="black"/>
                  </a:solidFill>
                  <a:latin typeface="+mn-ea"/>
                </a:rPr>
                <a:t>구축 후</a:t>
              </a:r>
              <a:endParaRPr lang="en-US" altLang="ko-KR" sz="9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71" name="Rectangle 234">
              <a:extLst>
                <a:ext uri="{FF2B5EF4-FFF2-40B4-BE49-F238E27FC236}">
                  <a16:creationId xmlns:a16="http://schemas.microsoft.com/office/drawing/2014/main" id="{43CFD91C-9245-F1F8-987E-B92A288BBCD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-2238768" y="6000576"/>
              <a:ext cx="318774" cy="136222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900">
                  <a:solidFill>
                    <a:prstClr val="black"/>
                  </a:solidFill>
                  <a:latin typeface="+mn-ea"/>
                </a:rPr>
                <a:t>일</a:t>
              </a:r>
              <a:endParaRPr lang="en-US" altLang="ko-KR" sz="900">
                <a:solidFill>
                  <a:prstClr val="black"/>
                </a:solidFill>
                <a:latin typeface="+mn-ea"/>
              </a:endParaRPr>
            </a:p>
          </p:txBody>
        </p:sp>
        <p:cxnSp>
          <p:nvCxnSpPr>
            <p:cNvPr id="72" name="직선 연결선 71">
              <a:extLst>
                <a:ext uri="{FF2B5EF4-FFF2-40B4-BE49-F238E27FC236}">
                  <a16:creationId xmlns:a16="http://schemas.microsoft.com/office/drawing/2014/main" id="{AFDFB395-8F81-0FB3-BFC4-9EEC7128873B}"/>
                </a:ext>
              </a:extLst>
            </p:cNvPr>
            <p:cNvCxnSpPr/>
            <p:nvPr/>
          </p:nvCxnSpPr>
          <p:spPr>
            <a:xfrm>
              <a:off x="-1355670" y="6055581"/>
              <a:ext cx="684000" cy="305"/>
            </a:xfrm>
            <a:prstGeom prst="line">
              <a:avLst/>
            </a:prstGeom>
            <a:noFill/>
            <a:ln w="9525" cap="flat" cmpd="sng" algn="ctr">
              <a:solidFill>
                <a:schemeClr val="accent5"/>
              </a:solidFill>
              <a:prstDash val="solid"/>
            </a:ln>
            <a:effectLst/>
          </p:spPr>
        </p:cxnSp>
        <p:cxnSp>
          <p:nvCxnSpPr>
            <p:cNvPr id="73" name="직선 연결선 72">
              <a:extLst>
                <a:ext uri="{FF2B5EF4-FFF2-40B4-BE49-F238E27FC236}">
                  <a16:creationId xmlns:a16="http://schemas.microsoft.com/office/drawing/2014/main" id="{BE29C044-B7FD-2F8E-96F0-F96CCE6974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1158921" y="6354644"/>
              <a:ext cx="504000" cy="0"/>
            </a:xfrm>
            <a:prstGeom prst="line">
              <a:avLst/>
            </a:prstGeom>
            <a:noFill/>
            <a:ln w="9525" cap="flat" cmpd="sng" algn="ctr">
              <a:solidFill>
                <a:schemeClr val="accent5"/>
              </a:solidFill>
              <a:prstDash val="solid"/>
            </a:ln>
            <a:effectLst/>
          </p:spPr>
        </p:cxnSp>
        <p:cxnSp>
          <p:nvCxnSpPr>
            <p:cNvPr id="74" name="직선 연결선 73">
              <a:extLst>
                <a:ext uri="{FF2B5EF4-FFF2-40B4-BE49-F238E27FC236}">
                  <a16:creationId xmlns:a16="http://schemas.microsoft.com/office/drawing/2014/main" id="{E0793EB0-0AF4-288F-7372-E899632DC7FB}"/>
                </a:ext>
              </a:extLst>
            </p:cNvPr>
            <p:cNvCxnSpPr/>
            <p:nvPr/>
          </p:nvCxnSpPr>
          <p:spPr>
            <a:xfrm flipV="1">
              <a:off x="-815670" y="6354644"/>
              <a:ext cx="0" cy="90815"/>
            </a:xfrm>
            <a:prstGeom prst="line">
              <a:avLst/>
            </a:prstGeom>
            <a:noFill/>
            <a:ln w="9525" cap="flat" cmpd="sng" algn="ctr">
              <a:solidFill>
                <a:schemeClr val="accent5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cxnSp>
          <p:nvCxnSpPr>
            <p:cNvPr id="75" name="직선 연결선 74">
              <a:extLst>
                <a:ext uri="{FF2B5EF4-FFF2-40B4-BE49-F238E27FC236}">
                  <a16:creationId xmlns:a16="http://schemas.microsoft.com/office/drawing/2014/main" id="{BF0CF638-602C-D43D-63C5-39803F6023C4}"/>
                </a:ext>
              </a:extLst>
            </p:cNvPr>
            <p:cNvCxnSpPr/>
            <p:nvPr/>
          </p:nvCxnSpPr>
          <p:spPr>
            <a:xfrm>
              <a:off x="-815670" y="5965071"/>
              <a:ext cx="0" cy="90815"/>
            </a:xfrm>
            <a:prstGeom prst="line">
              <a:avLst/>
            </a:prstGeom>
            <a:noFill/>
            <a:ln w="9525" cap="flat" cmpd="sng" algn="ctr">
              <a:solidFill>
                <a:schemeClr val="accent5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7E48415-E0D1-786A-A9E5-FD460F58FA19}"/>
                </a:ext>
              </a:extLst>
            </p:cNvPr>
            <p:cNvSpPr txBox="1"/>
            <p:nvPr/>
          </p:nvSpPr>
          <p:spPr>
            <a:xfrm>
              <a:off x="-943634" y="6141977"/>
              <a:ext cx="322402" cy="113518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/>
              <a:r>
                <a:rPr lang="en-US" altLang="ko-KR" sz="900" b="1">
                  <a:solidFill>
                    <a:srgbClr val="FF0000"/>
                  </a:solidFill>
                  <a:latin typeface="+mn-ea"/>
                </a:rPr>
                <a:t>18</a:t>
              </a:r>
              <a:r>
                <a:rPr lang="ko-KR" altLang="en-US" sz="900" b="1">
                  <a:solidFill>
                    <a:srgbClr val="FF0000"/>
                  </a:solidFill>
                  <a:latin typeface="+mn-ea"/>
                </a:rPr>
                <a:t>일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4F0564F-C58C-74C0-65E2-D1A3353E61FE}"/>
                </a:ext>
              </a:extLst>
            </p:cNvPr>
            <p:cNvSpPr txBox="1"/>
            <p:nvPr/>
          </p:nvSpPr>
          <p:spPr bwMode="auto">
            <a:xfrm>
              <a:off x="-2013177" y="6586892"/>
              <a:ext cx="1317690" cy="113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8000" tIns="18000" rIns="18000" bIns="18000" rtlCol="0" anchor="t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050" spc="-20">
                  <a:latin typeface="+mn-ea"/>
                  <a:cs typeface="Arial" panose="020B0604020202020204" pitchFamily="34" charset="0"/>
                </a:rPr>
                <a:t>21</a:t>
              </a:r>
              <a:r>
                <a:rPr lang="ko-KR" altLang="en-US" sz="1050" spc="-20">
                  <a:latin typeface="+mn-ea"/>
                  <a:cs typeface="Arial" panose="020B0604020202020204" pitchFamily="34" charset="0"/>
                </a:rPr>
                <a:t>일 </a:t>
              </a:r>
              <a:r>
                <a:rPr lang="en-US" altLang="ko-KR" sz="1100" b="1" spc="-2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ko-KR" altLang="en-US" sz="1100" b="1" spc="-2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rPr>
                <a:t>   </a:t>
              </a:r>
              <a:r>
                <a:rPr lang="en-US" altLang="ko-KR" sz="1100" b="1" spc="-2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rPr>
                <a:t>3</a:t>
              </a:r>
              <a:r>
                <a:rPr lang="ko-KR" altLang="en-US" sz="1100" b="1" spc="-2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rPr>
                <a:t>일</a:t>
              </a:r>
            </a:p>
          </p:txBody>
        </p:sp>
      </p:grpSp>
      <p:sp>
        <p:nvSpPr>
          <p:cNvPr id="83" name="텍스트 개체 틀 7">
            <a:extLst>
              <a:ext uri="{FF2B5EF4-FFF2-40B4-BE49-F238E27FC236}">
                <a16:creationId xmlns:a16="http://schemas.microsoft.com/office/drawing/2014/main" id="{C4A6221D-25CD-040A-7047-BDF631C8B866}"/>
              </a:ext>
            </a:extLst>
          </p:cNvPr>
          <p:cNvSpPr txBox="1">
            <a:spLocks/>
          </p:cNvSpPr>
          <p:nvPr/>
        </p:nvSpPr>
        <p:spPr>
          <a:xfrm>
            <a:off x="3533485" y="810908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3E7D6FC6-241F-284D-5B53-F51E9E188F08}"/>
              </a:ext>
            </a:extLst>
          </p:cNvPr>
          <p:cNvGrpSpPr/>
          <p:nvPr/>
        </p:nvGrpSpPr>
        <p:grpSpPr>
          <a:xfrm>
            <a:off x="3757577" y="8440664"/>
            <a:ext cx="2276546" cy="792236"/>
            <a:chOff x="6330158" y="8916914"/>
            <a:chExt cx="2276546" cy="792236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D020A88E-A57C-C04B-35FD-27E84CC19F0A}"/>
                </a:ext>
              </a:extLst>
            </p:cNvPr>
            <p:cNvGrpSpPr/>
            <p:nvPr/>
          </p:nvGrpSpPr>
          <p:grpSpPr>
            <a:xfrm>
              <a:off x="6330158" y="8916914"/>
              <a:ext cx="1734950" cy="551037"/>
              <a:chOff x="4905218" y="6108627"/>
              <a:chExt cx="1734950" cy="551037"/>
            </a:xfrm>
          </p:grpSpPr>
          <p:pic>
            <p:nvPicPr>
              <p:cNvPr id="5" name="Picture 12" descr="LG에너지솔루션, ESS용 배터리 자발적 교체 &lt; 자동차&amp;에너지 &lt; 뉴스룸 &lt; 기사본문 - KIPOST(키포스트)">
                <a:extLst>
                  <a:ext uri="{FF2B5EF4-FFF2-40B4-BE49-F238E27FC236}">
                    <a16:creationId xmlns:a16="http://schemas.microsoft.com/office/drawing/2014/main" id="{DD7FBCDE-6055-52E9-A5DF-BA2B28BD31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3980" b="21735"/>
              <a:stretch/>
            </p:blipFill>
            <p:spPr bwMode="auto">
              <a:xfrm>
                <a:off x="4905218" y="6318962"/>
                <a:ext cx="962121" cy="16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6" descr="LG이노텍, 2834억원에 LG전자 A3공장 품는다 - 전자신문">
                <a:extLst>
                  <a:ext uri="{FF2B5EF4-FFF2-40B4-BE49-F238E27FC236}">
                    <a16:creationId xmlns:a16="http://schemas.microsoft.com/office/drawing/2014/main" id="{CC176138-2A5A-858C-9D13-2D762592A6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65170" y="6108627"/>
                <a:ext cx="674998" cy="18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Picture 10" descr="LG디스플레이 - 나무위키">
                <a:extLst>
                  <a:ext uri="{FF2B5EF4-FFF2-40B4-BE49-F238E27FC236}">
                    <a16:creationId xmlns:a16="http://schemas.microsoft.com/office/drawing/2014/main" id="{441C349A-C10E-0751-46DE-BBB906DE1A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29033" y="6140926"/>
                <a:ext cx="801852" cy="144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14" descr="LG화학 - 나무위키">
                <a:extLst>
                  <a:ext uri="{FF2B5EF4-FFF2-40B4-BE49-F238E27FC236}">
                    <a16:creationId xmlns:a16="http://schemas.microsoft.com/office/drawing/2014/main" id="{8C12F692-4B2D-26E5-8586-23F5A9EB41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30935" y="6515664"/>
                <a:ext cx="542449" cy="144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16" descr="재계 확대경] [LG전자] 비상경영체제에서도 전장사업은 재고 쌓기 중 - 딜사이트">
                <a:extLst>
                  <a:ext uri="{FF2B5EF4-FFF2-40B4-BE49-F238E27FC236}">
                    <a16:creationId xmlns:a16="http://schemas.microsoft.com/office/drawing/2014/main" id="{FCDC57E3-6CD2-60E8-5170-DEB04239A5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8982" y="6323826"/>
                <a:ext cx="563090" cy="151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79" name="그림 78">
              <a:extLst>
                <a:ext uri="{FF2B5EF4-FFF2-40B4-BE49-F238E27FC236}">
                  <a16:creationId xmlns:a16="http://schemas.microsoft.com/office/drawing/2014/main" id="{ED19FDE3-9C15-2A99-99A3-924262A2B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92133" y="9298583"/>
              <a:ext cx="1214571" cy="172439"/>
            </a:xfrm>
            <a:prstGeom prst="rect">
              <a:avLst/>
            </a:prstGeom>
          </p:spPr>
        </p:pic>
        <p:pic>
          <p:nvPicPr>
            <p:cNvPr id="85" name="그림 84">
              <a:extLst>
                <a:ext uri="{FF2B5EF4-FFF2-40B4-BE49-F238E27FC236}">
                  <a16:creationId xmlns:a16="http://schemas.microsoft.com/office/drawing/2014/main" id="{688DBCD8-B1C2-E18D-4013-52A169B78E6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37236" y="9509128"/>
              <a:ext cx="886004" cy="149222"/>
            </a:xfrm>
            <a:prstGeom prst="rect">
              <a:avLst/>
            </a:prstGeom>
          </p:spPr>
        </p:pic>
        <p:pic>
          <p:nvPicPr>
            <p:cNvPr id="87" name="그림 86">
              <a:extLst>
                <a:ext uri="{FF2B5EF4-FFF2-40B4-BE49-F238E27FC236}">
                  <a16:creationId xmlns:a16="http://schemas.microsoft.com/office/drawing/2014/main" id="{AC9C47CC-D7B6-372E-4B85-E995A6853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391152" y="9490075"/>
              <a:ext cx="754593" cy="2190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011712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E43E3-049D-CA13-D513-01FE837FF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A6B73BA0-2B03-A0B5-CFF0-C2097BDED520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591502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en-US" altLang="ko-KR" sz="2800" b="1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Factova Control</a:t>
            </a:r>
            <a:endParaRPr lang="ko-KR" altLang="en-US" sz="2800" b="1" kern="0">
              <a:solidFill>
                <a:srgbClr val="FF1D57"/>
              </a:solidFill>
              <a:latin typeface="Pretendard ExtraBold" panose="020B0600000101010101" charset="-127"/>
              <a:ea typeface="Pretendard ExtraBold" panose="020B0600000101010101" charset="-127"/>
              <a:cs typeface="Pretendard ExtraBold" panose="020B0600000101010101" charset="-127"/>
            </a:endParaRPr>
          </a:p>
        </p:txBody>
      </p:sp>
      <p:sp>
        <p:nvSpPr>
          <p:cNvPr id="6" name="텍스트 개체 틀 3">
            <a:extLst>
              <a:ext uri="{FF2B5EF4-FFF2-40B4-BE49-F238E27FC236}">
                <a16:creationId xmlns:a16="http://schemas.microsoft.com/office/drawing/2014/main" id="{4D6A420C-46EC-9A1F-FADC-29384CC4A6E7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75217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흩어진 설비 데이터를 같은 기준으로 모아 활용하는 제어 솔루션</a:t>
            </a:r>
          </a:p>
        </p:txBody>
      </p:sp>
      <p:pic>
        <p:nvPicPr>
          <p:cNvPr id="264" name="그림 263">
            <a:extLst>
              <a:ext uri="{FF2B5EF4-FFF2-40B4-BE49-F238E27FC236}">
                <a16:creationId xmlns:a16="http://schemas.microsoft.com/office/drawing/2014/main" id="{0D964A7E-E336-4579-CE2A-5D0F5B88D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26" y="4343286"/>
            <a:ext cx="2853349" cy="1496860"/>
          </a:xfrm>
          <a:prstGeom prst="rect">
            <a:avLst/>
          </a:prstGeom>
        </p:spPr>
      </p:pic>
      <p:sp>
        <p:nvSpPr>
          <p:cNvPr id="267" name="텍스트 개체 틀 19">
            <a:extLst>
              <a:ext uri="{FF2B5EF4-FFF2-40B4-BE49-F238E27FC236}">
                <a16:creationId xmlns:a16="http://schemas.microsoft.com/office/drawing/2014/main" id="{69B9D894-6588-8D8E-1E57-DFDE2314B987}"/>
              </a:ext>
            </a:extLst>
          </p:cNvPr>
          <p:cNvSpPr txBox="1">
            <a:spLocks/>
          </p:cNvSpPr>
          <p:nvPr/>
        </p:nvSpPr>
        <p:spPr>
          <a:xfrm>
            <a:off x="2025215" y="5886245"/>
            <a:ext cx="3032428" cy="318822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 algn="ctr">
              <a:buNone/>
            </a:pPr>
            <a:r>
              <a:rPr lang="ko-KR" altLang="en-US" sz="1200" kern="0" spc="-42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생산 모니터링 연계</a:t>
            </a:r>
            <a:r>
              <a:rPr lang="en-US" altLang="ko-KR" sz="1200" kern="0" spc="-42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</a:t>
            </a:r>
            <a:r>
              <a:rPr lang="en-US" altLang="ko-KR" sz="1200" kern="0" spc="-42" err="1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Factova</a:t>
            </a:r>
            <a:r>
              <a:rPr lang="en-US" altLang="ko-KR" sz="1200" kern="0" spc="-42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View)</a:t>
            </a:r>
          </a:p>
        </p:txBody>
      </p:sp>
      <p:sp>
        <p:nvSpPr>
          <p:cNvPr id="269" name="텍스트 개체 틀 19">
            <a:extLst>
              <a:ext uri="{FF2B5EF4-FFF2-40B4-BE49-F238E27FC236}">
                <a16:creationId xmlns:a16="http://schemas.microsoft.com/office/drawing/2014/main" id="{D044F976-4263-A651-B8D9-6C0F096509BB}"/>
              </a:ext>
            </a:extLst>
          </p:cNvPr>
          <p:cNvSpPr txBox="1">
            <a:spLocks/>
          </p:cNvSpPr>
          <p:nvPr/>
        </p:nvSpPr>
        <p:spPr>
          <a:xfrm>
            <a:off x="398964" y="1298280"/>
            <a:ext cx="3032428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400" kern="0" spc="-42" err="1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Factova</a:t>
            </a:r>
            <a:r>
              <a:rPr lang="en-US" altLang="ko-KR" sz="1400" kern="0" spc="-42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Control</a:t>
            </a:r>
            <a:r>
              <a:rPr lang="ko-KR" altLang="en-US" sz="1400" kern="0" spc="-42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 </a:t>
            </a:r>
            <a:r>
              <a:rPr lang="en-US" altLang="ko-KR" sz="1400" kern="0" spc="-42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4</a:t>
            </a:r>
            <a:r>
              <a:rPr lang="ko-KR" altLang="en-US" sz="1400" kern="0" spc="-42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대 주요 기능</a:t>
            </a:r>
            <a:endParaRPr lang="en-US" altLang="ko-KR" sz="1400" kern="0" spc="-42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70" name="사각형: 둥근 모서리 269">
            <a:extLst>
              <a:ext uri="{FF2B5EF4-FFF2-40B4-BE49-F238E27FC236}">
                <a16:creationId xmlns:a16="http://schemas.microsoft.com/office/drawing/2014/main" id="{0F4242E3-9230-7B90-5A92-0216FC0C7231}"/>
              </a:ext>
            </a:extLst>
          </p:cNvPr>
          <p:cNvSpPr/>
          <p:nvPr/>
        </p:nvSpPr>
        <p:spPr>
          <a:xfrm>
            <a:off x="230475" y="2075401"/>
            <a:ext cx="3149935" cy="403498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71" name="사각형: 둥근 모서리 270">
            <a:extLst>
              <a:ext uri="{FF2B5EF4-FFF2-40B4-BE49-F238E27FC236}">
                <a16:creationId xmlns:a16="http://schemas.microsoft.com/office/drawing/2014/main" id="{C000F51B-E71D-4188-500F-A7234F767271}"/>
              </a:ext>
            </a:extLst>
          </p:cNvPr>
          <p:cNvSpPr/>
          <p:nvPr/>
        </p:nvSpPr>
        <p:spPr>
          <a:xfrm>
            <a:off x="3478504" y="2075401"/>
            <a:ext cx="3150000" cy="403498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89E08566-58D8-E8FE-8F7A-A1C4FE0BBB85}"/>
              </a:ext>
            </a:extLst>
          </p:cNvPr>
          <p:cNvSpPr txBox="1"/>
          <p:nvPr/>
        </p:nvSpPr>
        <p:spPr>
          <a:xfrm>
            <a:off x="281117" y="1739822"/>
            <a:ext cx="3188194" cy="1059292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ko-KR" altLang="en-US"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이기종 설비 통신 표준화</a:t>
            </a:r>
            <a:endParaRPr lang="en-US" altLang="ko-KR" sz="120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177800" indent="-1778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다양한 </a:t>
            </a: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PLC</a:t>
            </a:r>
            <a:r>
              <a:rPr lang="en-US" altLang="ko-KR" sz="1100" baseline="300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로봇</a:t>
            </a:r>
            <a:r>
              <a:rPr lang="en-US" altLang="ko-KR" sz="1100" baseline="300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산업 프로토콜을 표준 구조로 통합</a:t>
            </a:r>
            <a:endParaRPr lang="en-US" altLang="ko-KR" sz="110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177800" indent="-1778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데이터 태그</a:t>
            </a: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</a:t>
            </a:r>
            <a:r>
              <a:rPr lang="en-US" altLang="ko-KR" sz="1100">
                <a:solidFill>
                  <a:srgbClr val="C00000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신호를 자동 </a:t>
            </a:r>
            <a:r>
              <a:rPr lang="ko-KR" altLang="en-US" sz="1100" err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맵핑해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공동 포맷으로 정리</a:t>
            </a:r>
            <a:endParaRPr lang="en-US" altLang="ko-KR" sz="110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177800" indent="-1778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브랜드</a:t>
            </a:r>
            <a:r>
              <a:rPr lang="en-US" altLang="ko-KR" sz="1100" baseline="300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세대가 다른 장비 간 완전한 호환성 확보</a:t>
            </a:r>
            <a:endParaRPr lang="en-US" altLang="ko-KR" sz="110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73" name="사각형: 둥근 모서리 272">
            <a:extLst>
              <a:ext uri="{FF2B5EF4-FFF2-40B4-BE49-F238E27FC236}">
                <a16:creationId xmlns:a16="http://schemas.microsoft.com/office/drawing/2014/main" id="{B1174D38-27EE-3B35-73BD-B22005C458EE}"/>
              </a:ext>
            </a:extLst>
          </p:cNvPr>
          <p:cNvSpPr/>
          <p:nvPr/>
        </p:nvSpPr>
        <p:spPr>
          <a:xfrm>
            <a:off x="230475" y="3431051"/>
            <a:ext cx="3149935" cy="403498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74" name="사각형: 둥근 모서리 273">
            <a:extLst>
              <a:ext uri="{FF2B5EF4-FFF2-40B4-BE49-F238E27FC236}">
                <a16:creationId xmlns:a16="http://schemas.microsoft.com/office/drawing/2014/main" id="{8053019B-69AF-5C18-5759-1ED030BC4421}"/>
              </a:ext>
            </a:extLst>
          </p:cNvPr>
          <p:cNvSpPr/>
          <p:nvPr/>
        </p:nvSpPr>
        <p:spPr>
          <a:xfrm>
            <a:off x="3478504" y="3431051"/>
            <a:ext cx="3150000" cy="403498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FB960249-8146-852D-921E-CD886C6418EB}"/>
              </a:ext>
            </a:extLst>
          </p:cNvPr>
          <p:cNvSpPr txBox="1"/>
          <p:nvPr/>
        </p:nvSpPr>
        <p:spPr>
          <a:xfrm>
            <a:off x="3494580" y="1739822"/>
            <a:ext cx="3188194" cy="1059292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ko-KR" altLang="en-US"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실시간 데이터 수집</a:t>
            </a:r>
            <a:r>
              <a:rPr lang="en-US" altLang="ko-KR" sz="1200" baseline="300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  <a:r>
              <a:rPr lang="ko-KR" altLang="en-US"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처리</a:t>
            </a:r>
            <a:endParaRPr lang="en-US" altLang="ko-KR" sz="120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177800" indent="-1778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PLC</a:t>
            </a:r>
            <a:r>
              <a:rPr lang="en-US" altLang="ko-KR" sz="1100" baseline="300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로봇</a:t>
            </a:r>
            <a:r>
              <a:rPr lang="en-US" altLang="ko-KR" sz="1100" baseline="300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센서 등 데이터 초저지연 수집 및 </a:t>
            </a:r>
            <a:r>
              <a:rPr lang="ko-KR" altLang="en-US" sz="1100" err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전처리</a:t>
            </a:r>
            <a:endParaRPr lang="en-US" altLang="ko-KR" sz="110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177800" indent="-1778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노이즈 필터링</a:t>
            </a:r>
            <a:r>
              <a:rPr lang="en-US" altLang="ko-KR" sz="1100" baseline="300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  <a:r>
              <a:rPr lang="ko-KR" altLang="en-US" sz="1100" err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이상값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제거</a:t>
            </a:r>
            <a:r>
              <a:rPr lang="en-US" altLang="ko-KR" sz="1100" baseline="300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데이터 압축</a:t>
            </a:r>
            <a:r>
              <a:rPr lang="en-US" altLang="ko-KR" sz="1100" baseline="300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정제 수행</a:t>
            </a:r>
            <a:endParaRPr lang="en-US" altLang="ko-KR" sz="110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177800" indent="-1778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상위 시스템</a:t>
            </a: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(Hub, Twin,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AI)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에</a:t>
            </a: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맞는 형태로 전송</a:t>
            </a:r>
            <a:endParaRPr lang="en-US" altLang="ko-KR" sz="110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285D3A39-D09C-96B0-A48A-46AB3A4DC384}"/>
              </a:ext>
            </a:extLst>
          </p:cNvPr>
          <p:cNvSpPr txBox="1"/>
          <p:nvPr/>
        </p:nvSpPr>
        <p:spPr>
          <a:xfrm>
            <a:off x="281117" y="3095472"/>
            <a:ext cx="3188194" cy="1059292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ko-KR" altLang="en-US"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애플리케이션 개발 및 </a:t>
            </a:r>
            <a:r>
              <a:rPr lang="en-US" altLang="ko-KR"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Mashup UI</a:t>
            </a:r>
          </a:p>
          <a:p>
            <a:pPr marL="177800" indent="-1778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코드 최소화</a:t>
            </a: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(Low-code) 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기반 프로그램 개발</a:t>
            </a:r>
          </a:p>
          <a:p>
            <a:pPr marL="177800" indent="-1778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모니터링 화면</a:t>
            </a: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운영 </a:t>
            </a: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UI 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구성</a:t>
            </a:r>
          </a:p>
          <a:p>
            <a:pPr marL="177800" indent="-1778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빠른 </a:t>
            </a: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PoC 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및 서비스 구현</a:t>
            </a:r>
            <a:endParaRPr lang="en-US" altLang="ko-KR" sz="110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7C5B3A95-239A-8C99-137A-75AAAA2AB95E}"/>
              </a:ext>
            </a:extLst>
          </p:cNvPr>
          <p:cNvSpPr txBox="1"/>
          <p:nvPr/>
        </p:nvSpPr>
        <p:spPr>
          <a:xfrm>
            <a:off x="3494580" y="3095472"/>
            <a:ext cx="3188194" cy="1059292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altLang="ko-KR"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AI </a:t>
            </a:r>
            <a:r>
              <a:rPr lang="ko-KR" altLang="en-US"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연계 확장된 프레임워크</a:t>
            </a:r>
            <a:endParaRPr lang="en-US" altLang="ko-KR" sz="120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177800" indent="-1778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altLang="en-US" sz="1100" err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머신러닝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기반 경량 학습 및 추론기능을 내장</a:t>
            </a:r>
            <a:endParaRPr lang="en-US" altLang="ko-KR" sz="110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177800" indent="-1778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외부 </a:t>
            </a: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ML 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서버 없이 내부에서 학습</a:t>
            </a: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저장</a:t>
            </a: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추론 수행</a:t>
            </a:r>
            <a:endParaRPr lang="en-US" altLang="ko-KR" sz="110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177800" indent="-1778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저장된 모델을 이용해서 실시간 이상 예측</a:t>
            </a:r>
            <a:endParaRPr lang="en-US" altLang="ko-KR" sz="110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78" name="사각형: 둥근 모서리 277">
            <a:extLst>
              <a:ext uri="{FF2B5EF4-FFF2-40B4-BE49-F238E27FC236}">
                <a16:creationId xmlns:a16="http://schemas.microsoft.com/office/drawing/2014/main" id="{4330920A-2764-B8A4-8900-A1D88C70E043}"/>
              </a:ext>
            </a:extLst>
          </p:cNvPr>
          <p:cNvSpPr/>
          <p:nvPr/>
        </p:nvSpPr>
        <p:spPr>
          <a:xfrm>
            <a:off x="267944" y="1610994"/>
            <a:ext cx="3132000" cy="1256484"/>
          </a:xfrm>
          <a:prstGeom prst="roundRect">
            <a:avLst/>
          </a:prstGeom>
          <a:noFill/>
          <a:ln w="3175" cap="flat">
            <a:solidFill>
              <a:schemeClr val="bg1">
                <a:lumMod val="6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79" name="사각형: 둥근 모서리 278">
            <a:extLst>
              <a:ext uri="{FF2B5EF4-FFF2-40B4-BE49-F238E27FC236}">
                <a16:creationId xmlns:a16="http://schemas.microsoft.com/office/drawing/2014/main" id="{1DE09C68-8BD5-5253-F88D-B8A06A709CDC}"/>
              </a:ext>
            </a:extLst>
          </p:cNvPr>
          <p:cNvSpPr/>
          <p:nvPr/>
        </p:nvSpPr>
        <p:spPr>
          <a:xfrm>
            <a:off x="3485493" y="1610994"/>
            <a:ext cx="3132000" cy="1256484"/>
          </a:xfrm>
          <a:prstGeom prst="roundRect">
            <a:avLst/>
          </a:prstGeom>
          <a:noFill/>
          <a:ln w="3175" cap="flat">
            <a:solidFill>
              <a:schemeClr val="bg1">
                <a:lumMod val="6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80" name="사각형: 둥근 모서리 279">
            <a:extLst>
              <a:ext uri="{FF2B5EF4-FFF2-40B4-BE49-F238E27FC236}">
                <a16:creationId xmlns:a16="http://schemas.microsoft.com/office/drawing/2014/main" id="{8D1E97E0-CF3D-9E4B-B51A-F8F50F33F50D}"/>
              </a:ext>
            </a:extLst>
          </p:cNvPr>
          <p:cNvSpPr/>
          <p:nvPr/>
        </p:nvSpPr>
        <p:spPr>
          <a:xfrm>
            <a:off x="267944" y="2966643"/>
            <a:ext cx="3132000" cy="1256484"/>
          </a:xfrm>
          <a:prstGeom prst="roundRect">
            <a:avLst/>
          </a:prstGeom>
          <a:noFill/>
          <a:ln w="3175" cap="flat">
            <a:solidFill>
              <a:schemeClr val="bg1">
                <a:lumMod val="6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81" name="사각형: 둥근 모서리 280">
            <a:extLst>
              <a:ext uri="{FF2B5EF4-FFF2-40B4-BE49-F238E27FC236}">
                <a16:creationId xmlns:a16="http://schemas.microsoft.com/office/drawing/2014/main" id="{37B0C91D-5CAE-6AE0-55DF-EF4C2EF7BD87}"/>
              </a:ext>
            </a:extLst>
          </p:cNvPr>
          <p:cNvSpPr/>
          <p:nvPr/>
        </p:nvSpPr>
        <p:spPr>
          <a:xfrm>
            <a:off x="3485493" y="2966643"/>
            <a:ext cx="3132000" cy="1256484"/>
          </a:xfrm>
          <a:prstGeom prst="roundRect">
            <a:avLst/>
          </a:prstGeom>
          <a:noFill/>
          <a:ln w="3175" cap="flat">
            <a:solidFill>
              <a:schemeClr val="bg1">
                <a:lumMod val="6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83" name="텍스트 개체 틀 19">
            <a:extLst>
              <a:ext uri="{FF2B5EF4-FFF2-40B4-BE49-F238E27FC236}">
                <a16:creationId xmlns:a16="http://schemas.microsoft.com/office/drawing/2014/main" id="{DC1D5447-47C6-49BB-B2D4-78855F6D21A0}"/>
              </a:ext>
            </a:extLst>
          </p:cNvPr>
          <p:cNvSpPr txBox="1">
            <a:spLocks/>
          </p:cNvSpPr>
          <p:nvPr/>
        </p:nvSpPr>
        <p:spPr>
          <a:xfrm>
            <a:off x="3016559" y="6309759"/>
            <a:ext cx="4443217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데이터 수집을 넘어서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: </a:t>
            </a: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설비 제어 솔루션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생태계</a:t>
            </a:r>
            <a:endParaRPr lang="en-US" altLang="ko-KR" sz="1400" kern="0" spc="-42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grpSp>
        <p:nvGrpSpPr>
          <p:cNvPr id="291" name="그룹 290">
            <a:extLst>
              <a:ext uri="{FF2B5EF4-FFF2-40B4-BE49-F238E27FC236}">
                <a16:creationId xmlns:a16="http://schemas.microsoft.com/office/drawing/2014/main" id="{40415807-EB1B-9DE8-26E2-8F56CEEC72C0}"/>
              </a:ext>
            </a:extLst>
          </p:cNvPr>
          <p:cNvGrpSpPr/>
          <p:nvPr/>
        </p:nvGrpSpPr>
        <p:grpSpPr>
          <a:xfrm>
            <a:off x="3564429" y="4340015"/>
            <a:ext cx="2930033" cy="1492906"/>
            <a:chOff x="3564429" y="4742351"/>
            <a:chExt cx="2930033" cy="1492906"/>
          </a:xfrm>
        </p:grpSpPr>
        <p:pic>
          <p:nvPicPr>
            <p:cNvPr id="289" name="그림 288">
              <a:extLst>
                <a:ext uri="{FF2B5EF4-FFF2-40B4-BE49-F238E27FC236}">
                  <a16:creationId xmlns:a16="http://schemas.microsoft.com/office/drawing/2014/main" id="{018F97F8-0B9A-218E-7C43-9D9131CF8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64429" y="4742351"/>
              <a:ext cx="2930033" cy="1492906"/>
            </a:xfrm>
            <a:prstGeom prst="rect">
              <a:avLst/>
            </a:prstGeom>
          </p:spPr>
        </p:pic>
        <p:sp>
          <p:nvSpPr>
            <p:cNvPr id="290" name="직사각형 289">
              <a:extLst>
                <a:ext uri="{FF2B5EF4-FFF2-40B4-BE49-F238E27FC236}">
                  <a16:creationId xmlns:a16="http://schemas.microsoft.com/office/drawing/2014/main" id="{27FD7EB7-557C-2874-4AF4-E5FA810A1DC1}"/>
                </a:ext>
              </a:extLst>
            </p:cNvPr>
            <p:cNvSpPr/>
            <p:nvPr/>
          </p:nvSpPr>
          <p:spPr>
            <a:xfrm>
              <a:off x="5993609" y="4768824"/>
              <a:ext cx="473865" cy="60349"/>
            </a:xfrm>
            <a:prstGeom prst="rect">
              <a:avLst/>
            </a:prstGeom>
            <a:solidFill>
              <a:schemeClr val="tx1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pic>
        <p:nvPicPr>
          <p:cNvPr id="1030" name="Picture 6" descr="Page 49 | Robot arm png Images - Free Download on Freepik">
            <a:extLst>
              <a:ext uri="{FF2B5EF4-FFF2-40B4-BE49-F238E27FC236}">
                <a16:creationId xmlns:a16="http://schemas.microsoft.com/office/drawing/2014/main" id="{77B91D16-0031-D123-DA5B-2A0082C049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973" b="78243" l="23784" r="75270">
                        <a14:foregroundMark x1="37297" y1="23108" x2="37297" y2="23108"/>
                        <a14:foregroundMark x1="73784" y1="46216" x2="73784" y2="46216"/>
                        <a14:foregroundMark x1="39189" y1="76216" x2="39189" y2="76216"/>
                        <a14:foregroundMark x1="23784" y1="69595" x2="23784" y2="69595"/>
                        <a14:foregroundMark x1="40405" y1="78378" x2="40405" y2="78378"/>
                        <a14:foregroundMark x1="75270" y1="45000" x2="75270" y2="45000"/>
                        <a14:foregroundMark x1="72162" y1="49595" x2="72162" y2="49595"/>
                        <a14:foregroundMark x1="70405" y1="49324" x2="70405" y2="49324"/>
                        <a14:foregroundMark x1="72162" y1="43649" x2="72162" y2="43649"/>
                        <a14:foregroundMark x1="72568" y1="43108" x2="72568" y2="43108"/>
                        <a14:foregroundMark x1="73108" y1="44054" x2="73108" y2="44054"/>
                        <a14:foregroundMark x1="70405" y1="47568" x2="70405" y2="47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73" t="18934" r="20588" b="18976"/>
          <a:stretch/>
        </p:blipFill>
        <p:spPr bwMode="auto">
          <a:xfrm flipH="1">
            <a:off x="5692939" y="6662999"/>
            <a:ext cx="681042" cy="64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7" name="TextBox 286">
            <a:extLst>
              <a:ext uri="{FF2B5EF4-FFF2-40B4-BE49-F238E27FC236}">
                <a16:creationId xmlns:a16="http://schemas.microsoft.com/office/drawing/2014/main" id="{FA89139F-E3F8-7B83-26B3-1E415E6C497F}"/>
              </a:ext>
            </a:extLst>
          </p:cNvPr>
          <p:cNvSpPr txBox="1"/>
          <p:nvPr/>
        </p:nvSpPr>
        <p:spPr>
          <a:xfrm>
            <a:off x="3085506" y="7504349"/>
            <a:ext cx="3694937" cy="477460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en-US" altLang="ko-KR" sz="105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AMR/AGV/OHT/Conveyor Control</a:t>
            </a:r>
          </a:p>
          <a:p>
            <a:pPr marL="177800" indent="-1778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0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물류 설비 유형 따른 제어 구조</a:t>
            </a:r>
            <a:endParaRPr lang="en-US" altLang="ko-KR" sz="100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177800" indent="-1778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0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높은 확장성과 효율적 운영 알고리즘</a:t>
            </a:r>
            <a:endParaRPr lang="en-US" altLang="ko-KR" sz="100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41" name="사각형: 둥근 모서리 240">
            <a:extLst>
              <a:ext uri="{FF2B5EF4-FFF2-40B4-BE49-F238E27FC236}">
                <a16:creationId xmlns:a16="http://schemas.microsoft.com/office/drawing/2014/main" id="{F381C418-E6AD-B7D4-AA96-322B2D56E435}"/>
              </a:ext>
            </a:extLst>
          </p:cNvPr>
          <p:cNvSpPr/>
          <p:nvPr/>
        </p:nvSpPr>
        <p:spPr>
          <a:xfrm>
            <a:off x="3064555" y="6662999"/>
            <a:ext cx="3464672" cy="725091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42" name="사각형: 둥근 모서리 241">
            <a:extLst>
              <a:ext uri="{FF2B5EF4-FFF2-40B4-BE49-F238E27FC236}">
                <a16:creationId xmlns:a16="http://schemas.microsoft.com/office/drawing/2014/main" id="{FCCE9F87-156D-287F-2EF9-BC25F7A30F50}"/>
              </a:ext>
            </a:extLst>
          </p:cNvPr>
          <p:cNvSpPr/>
          <p:nvPr/>
        </p:nvSpPr>
        <p:spPr>
          <a:xfrm>
            <a:off x="3064483" y="8229440"/>
            <a:ext cx="3464743" cy="725091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E0D0C4E7-BF0E-3A5E-9290-325F545A426D}"/>
              </a:ext>
            </a:extLst>
          </p:cNvPr>
          <p:cNvSpPr txBox="1"/>
          <p:nvPr/>
        </p:nvSpPr>
        <p:spPr>
          <a:xfrm>
            <a:off x="3120257" y="6735487"/>
            <a:ext cx="3506755" cy="477460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en-US" altLang="ko-KR" sz="105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Equipment Control System</a:t>
            </a:r>
          </a:p>
          <a:p>
            <a:pPr marL="177800" indent="-1778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ko-KR" sz="10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Loader, Robot, Process </a:t>
            </a:r>
            <a:r>
              <a:rPr lang="ko-KR" altLang="en-US" sz="10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설비</a:t>
            </a:r>
            <a:endParaRPr lang="en-US" altLang="ko-KR" sz="100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177800" indent="-1778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0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다양한 혼합 장비 구성 대응</a:t>
            </a:r>
            <a:endParaRPr lang="en-US" altLang="ko-KR" sz="100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44" name="사각형: 둥근 모서리 243">
            <a:extLst>
              <a:ext uri="{FF2B5EF4-FFF2-40B4-BE49-F238E27FC236}">
                <a16:creationId xmlns:a16="http://schemas.microsoft.com/office/drawing/2014/main" id="{F7DD0FF0-C833-7FEC-6C51-02C9F755CC19}"/>
              </a:ext>
            </a:extLst>
          </p:cNvPr>
          <p:cNvSpPr/>
          <p:nvPr/>
        </p:nvSpPr>
        <p:spPr>
          <a:xfrm>
            <a:off x="3064555" y="7427885"/>
            <a:ext cx="3464672" cy="725091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45" name="사각형: 둥근 모서리 244">
            <a:extLst>
              <a:ext uri="{FF2B5EF4-FFF2-40B4-BE49-F238E27FC236}">
                <a16:creationId xmlns:a16="http://schemas.microsoft.com/office/drawing/2014/main" id="{DD6FAE87-2205-69C2-A0E1-55DF3D51173C}"/>
              </a:ext>
            </a:extLst>
          </p:cNvPr>
          <p:cNvSpPr/>
          <p:nvPr/>
        </p:nvSpPr>
        <p:spPr>
          <a:xfrm>
            <a:off x="3064483" y="9032235"/>
            <a:ext cx="3464743" cy="725091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1E4E9E44-8627-167C-D784-50BEAA5AA0B2}"/>
              </a:ext>
            </a:extLst>
          </p:cNvPr>
          <p:cNvSpPr txBox="1"/>
          <p:nvPr/>
        </p:nvSpPr>
        <p:spPr>
          <a:xfrm>
            <a:off x="3082164" y="8314175"/>
            <a:ext cx="3694937" cy="477460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en-US" altLang="ko-KR" sz="105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Material</a:t>
            </a:r>
            <a:r>
              <a:rPr lang="ko-KR" altLang="en-US" sz="105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05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Control System</a:t>
            </a:r>
          </a:p>
          <a:p>
            <a:pPr marL="177800" indent="-1778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0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실시간 물류 </a:t>
            </a:r>
            <a:r>
              <a:rPr lang="en-US" altLang="ko-KR" sz="10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Orchestration</a:t>
            </a:r>
          </a:p>
          <a:p>
            <a:pPr marL="177800" indent="-1778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0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전체 장비 간 물류 흐름 최적화 제어</a:t>
            </a:r>
            <a:endParaRPr lang="en-US" altLang="ko-KR" sz="100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BB8FE430-A7AF-6792-BED4-39E2B7F502B9}"/>
              </a:ext>
            </a:extLst>
          </p:cNvPr>
          <p:cNvSpPr txBox="1"/>
          <p:nvPr/>
        </p:nvSpPr>
        <p:spPr>
          <a:xfrm>
            <a:off x="3082165" y="9108700"/>
            <a:ext cx="3506755" cy="477460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en-US" altLang="ko-KR" sz="105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Stacker Crane, High Picker Control</a:t>
            </a:r>
          </a:p>
          <a:p>
            <a:pPr marL="177800" indent="-1778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0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물류 자동화 시스템과</a:t>
            </a:r>
            <a:r>
              <a:rPr lang="en-US" altLang="ko-KR" sz="10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연동한</a:t>
            </a:r>
            <a:r>
              <a:rPr lang="en-US" altLang="ko-KR" sz="10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0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운영</a:t>
            </a:r>
            <a:endParaRPr lang="en-US" altLang="ko-KR" sz="100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177800" indent="-1778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ko-KR" altLang="en-US" sz="10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높은 정밀도와 설비 안전 제어</a:t>
            </a:r>
            <a:endParaRPr lang="en-US" altLang="ko-KR" sz="100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pic>
        <p:nvPicPr>
          <p:cNvPr id="286" name="그림 285" descr="버스, 차량, 실내, 바닥이(가) 표시된 사진&#10;&#10;자동 생성된 설명">
            <a:extLst>
              <a:ext uri="{FF2B5EF4-FFF2-40B4-BE49-F238E27FC236}">
                <a16:creationId xmlns:a16="http://schemas.microsoft.com/office/drawing/2014/main" id="{7CC20D91-A082-CC59-9A41-20A1AC6B18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32024" y1="54420" x2="32024" y2="5442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6153" y="7586187"/>
            <a:ext cx="982607" cy="437710"/>
          </a:xfrm>
          <a:prstGeom prst="rect">
            <a:avLst/>
          </a:prstGeom>
        </p:spPr>
      </p:pic>
      <p:pic>
        <p:nvPicPr>
          <p:cNvPr id="1032" name="Picture 8" descr="Stacker Crane-BlueSword Intelligent Technology Co., Ltd.">
            <a:extLst>
              <a:ext uri="{FF2B5EF4-FFF2-40B4-BE49-F238E27FC236}">
                <a16:creationId xmlns:a16="http://schemas.microsoft.com/office/drawing/2014/main" id="{4A0B5614-CA6B-2403-1D47-11590A224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60" y="9053972"/>
            <a:ext cx="612142" cy="545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9" name="그룹 298">
            <a:extLst>
              <a:ext uri="{FF2B5EF4-FFF2-40B4-BE49-F238E27FC236}">
                <a16:creationId xmlns:a16="http://schemas.microsoft.com/office/drawing/2014/main" id="{B09FB58D-0E3F-21F9-6C79-31893C559A05}"/>
              </a:ext>
            </a:extLst>
          </p:cNvPr>
          <p:cNvGrpSpPr/>
          <p:nvPr/>
        </p:nvGrpSpPr>
        <p:grpSpPr>
          <a:xfrm>
            <a:off x="5627944" y="8205878"/>
            <a:ext cx="733031" cy="621480"/>
            <a:chOff x="5603384" y="7331532"/>
            <a:chExt cx="1024295" cy="946422"/>
          </a:xfrm>
        </p:grpSpPr>
        <p:pic>
          <p:nvPicPr>
            <p:cNvPr id="296" name="그림 295" descr="축적 모형, 기계, 테이블이(가) 표시된 사진&#10;&#10;자동 생성된 설명">
              <a:extLst>
                <a:ext uri="{FF2B5EF4-FFF2-40B4-BE49-F238E27FC236}">
                  <a16:creationId xmlns:a16="http://schemas.microsoft.com/office/drawing/2014/main" id="{299BE0CE-8353-6BB4-D2A5-38C6DE582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603384" y="7344589"/>
              <a:ext cx="1024295" cy="572231"/>
            </a:xfrm>
            <a:prstGeom prst="rect">
              <a:avLst/>
            </a:prstGeom>
          </p:spPr>
        </p:pic>
        <p:pic>
          <p:nvPicPr>
            <p:cNvPr id="297" name="Picture 6" descr="Page 49 | Robot arm png Images - Free Download on Freepik">
              <a:extLst>
                <a:ext uri="{FF2B5EF4-FFF2-40B4-BE49-F238E27FC236}">
                  <a16:creationId xmlns:a16="http://schemas.microsoft.com/office/drawing/2014/main" id="{B0EAC9C8-91EF-2A34-A421-4AD6144BC73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2973" b="78243" l="23784" r="75270">
                          <a14:foregroundMark x1="37297" y1="23108" x2="37297" y2="23108"/>
                          <a14:foregroundMark x1="73784" y1="46216" x2="73784" y2="46216"/>
                          <a14:foregroundMark x1="39189" y1="76216" x2="39189" y2="76216"/>
                          <a14:foregroundMark x1="23784" y1="69595" x2="23784" y2="69595"/>
                          <a14:foregroundMark x1="40405" y1="78378" x2="40405" y2="78378"/>
                          <a14:foregroundMark x1="75270" y1="45000" x2="75270" y2="45000"/>
                          <a14:foregroundMark x1="72162" y1="49595" x2="72162" y2="49595"/>
                          <a14:foregroundMark x1="70405" y1="49324" x2="70405" y2="49324"/>
                          <a14:foregroundMark x1="72162" y1="43649" x2="72162" y2="43649"/>
                          <a14:foregroundMark x1="72568" y1="43108" x2="72568" y2="43108"/>
                          <a14:foregroundMark x1="73108" y1="44054" x2="73108" y2="44054"/>
                          <a14:foregroundMark x1="70405" y1="47568" x2="70405" y2="4756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73" t="18934" r="20588" b="18976"/>
            <a:stretch/>
          </p:blipFill>
          <p:spPr bwMode="auto">
            <a:xfrm flipH="1">
              <a:off x="6190348" y="7331532"/>
              <a:ext cx="342508" cy="366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8" name="그림 297" descr="버스, 차량, 실내, 바닥이(가) 표시된 사진&#10;&#10;자동 생성된 설명">
              <a:extLst>
                <a:ext uri="{FF2B5EF4-FFF2-40B4-BE49-F238E27FC236}">
                  <a16:creationId xmlns:a16="http://schemas.microsoft.com/office/drawing/2014/main" id="{7A86DEC5-220C-B77B-6522-947023365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32024" y1="54420" x2="32024" y2="5442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914411" y="7987746"/>
              <a:ext cx="580051" cy="290208"/>
            </a:xfrm>
            <a:prstGeom prst="rect">
              <a:avLst/>
            </a:prstGeom>
          </p:spPr>
        </p:pic>
      </p:grpSp>
      <p:sp>
        <p:nvSpPr>
          <p:cNvPr id="300" name="TextBox 299">
            <a:extLst>
              <a:ext uri="{FF2B5EF4-FFF2-40B4-BE49-F238E27FC236}">
                <a16:creationId xmlns:a16="http://schemas.microsoft.com/office/drawing/2014/main" id="{1A0DCBA8-19F6-6888-6B82-EACE4790FEF1}"/>
              </a:ext>
            </a:extLst>
          </p:cNvPr>
          <p:cNvSpPr txBox="1"/>
          <p:nvPr/>
        </p:nvSpPr>
        <p:spPr>
          <a:xfrm>
            <a:off x="5481503" y="8504362"/>
            <a:ext cx="953287" cy="25489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33866" tIns="33866" rIns="33866" bIns="33866" rtlCol="0" anchor="t">
            <a:spAutoFit/>
          </a:bodyPr>
          <a:lstStyle/>
          <a:p>
            <a:pPr algn="ctr" defTabSz="547687"/>
            <a:r>
              <a:rPr lang="en-US" altLang="ko-KR" sz="1000" b="0">
                <a:solidFill>
                  <a:schemeClr val="tx1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Pretendard" panose="02000503000000020004" pitchFamily="2" charset="-127"/>
                <a:ea typeface="Pretendard"/>
                <a:cs typeface="Pretendard" panose="02000503000000020004" pitchFamily="2" charset="-127"/>
                <a:sym typeface="Inter Display Regular"/>
              </a:rPr>
              <a:t>Stock </a:t>
            </a:r>
            <a:r>
              <a:rPr lang="ko-KR" altLang="en-US" sz="1000" b="0">
                <a:solidFill>
                  <a:schemeClr val="tx1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Pretendard" panose="02000503000000020004" pitchFamily="2" charset="-127"/>
                <a:ea typeface="Pretendard"/>
                <a:cs typeface="Pretendard" panose="02000503000000020004" pitchFamily="2" charset="-127"/>
                <a:sym typeface="Inter Display Regular"/>
              </a:rPr>
              <a:t>↔ </a:t>
            </a:r>
            <a:r>
              <a:rPr lang="en-US" altLang="ko-KR" sz="1000" b="0">
                <a:solidFill>
                  <a:schemeClr val="tx1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Pretendard" panose="02000503000000020004" pitchFamily="2" charset="-127"/>
                <a:ea typeface="Pretendard"/>
                <a:cs typeface="Pretendard" panose="02000503000000020004" pitchFamily="2" charset="-127"/>
                <a:sym typeface="Inter Display Regular"/>
              </a:rPr>
              <a:t>EQP</a:t>
            </a:r>
          </a:p>
          <a:p>
            <a:pPr algn="ctr" defTabSz="547687"/>
            <a:r>
              <a:rPr lang="en-US" altLang="ko-KR" sz="1000" b="0">
                <a:solidFill>
                  <a:schemeClr val="tx1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Pretendard" panose="02000503000000020004" pitchFamily="2" charset="-127"/>
                <a:ea typeface="Pretendard"/>
                <a:cs typeface="Pretendard" panose="02000503000000020004" pitchFamily="2" charset="-127"/>
                <a:sym typeface="Inter Display Regular"/>
              </a:rPr>
              <a:t>EQP </a:t>
            </a:r>
            <a:r>
              <a:rPr lang="ko-KR" altLang="en-US" sz="1000" b="0">
                <a:solidFill>
                  <a:schemeClr val="tx1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Pretendard" panose="02000503000000020004" pitchFamily="2" charset="-127"/>
                <a:ea typeface="Pretendard"/>
                <a:cs typeface="Pretendard" panose="02000503000000020004" pitchFamily="2" charset="-127"/>
                <a:sym typeface="Inter Display Regular"/>
              </a:rPr>
              <a:t>↔ </a:t>
            </a:r>
            <a:r>
              <a:rPr lang="en-US" altLang="ko-KR" sz="1000" b="0">
                <a:solidFill>
                  <a:schemeClr val="tx1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Pretendard" panose="02000503000000020004" pitchFamily="2" charset="-127"/>
                <a:ea typeface="Pretendard"/>
                <a:cs typeface="Pretendard" panose="02000503000000020004" pitchFamily="2" charset="-127"/>
                <a:sym typeface="Inter Display Regular"/>
              </a:rPr>
              <a:t>EQP</a:t>
            </a:r>
            <a:endParaRPr lang="ko-KR" altLang="en-US" sz="1000" b="0">
              <a:solidFill>
                <a:schemeClr val="tx1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Pretendard" panose="02000503000000020004" pitchFamily="2" charset="-127"/>
              <a:ea typeface="Pretendard"/>
              <a:cs typeface="Pretendard" panose="02000503000000020004" pitchFamily="2" charset="-127"/>
              <a:sym typeface="Inter Display Regular"/>
            </a:endParaRPr>
          </a:p>
        </p:txBody>
      </p:sp>
      <p:sp>
        <p:nvSpPr>
          <p:cNvPr id="62" name="텍스트 개체 틀 19">
            <a:extLst>
              <a:ext uri="{FF2B5EF4-FFF2-40B4-BE49-F238E27FC236}">
                <a16:creationId xmlns:a16="http://schemas.microsoft.com/office/drawing/2014/main" id="{632D945F-6DA4-0D87-7F36-A898C7A6A8A7}"/>
              </a:ext>
            </a:extLst>
          </p:cNvPr>
          <p:cNvSpPr txBox="1">
            <a:spLocks/>
          </p:cNvSpPr>
          <p:nvPr/>
        </p:nvSpPr>
        <p:spPr>
          <a:xfrm>
            <a:off x="225425" y="6309759"/>
            <a:ext cx="4443217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시스템 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Architecture</a:t>
            </a:r>
          </a:p>
        </p:txBody>
      </p:sp>
      <p:pic>
        <p:nvPicPr>
          <p:cNvPr id="1119" name="그림 1118">
            <a:extLst>
              <a:ext uri="{FF2B5EF4-FFF2-40B4-BE49-F238E27FC236}">
                <a16:creationId xmlns:a16="http://schemas.microsoft.com/office/drawing/2014/main" id="{43145846-5CB8-D273-F6F4-E687C1F4DC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6892" y="6620011"/>
            <a:ext cx="2602345" cy="317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18660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487</Words>
  <Application>Microsoft Office PowerPoint</Application>
  <PresentationFormat>A4 용지(210x297mm)</PresentationFormat>
  <Paragraphs>82</Paragraphs>
  <Slides>2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7" baseType="lpstr">
      <vt:lpstr>LG스마트체2.0 Regular</vt:lpstr>
      <vt:lpstr>Wingdings</vt:lpstr>
      <vt:lpstr>Pretendard SemiBold</vt:lpstr>
      <vt:lpstr>LG스마트체2.0 SemiBold</vt:lpstr>
      <vt:lpstr>LG스마트체 Regular</vt:lpstr>
      <vt:lpstr>Arial</vt:lpstr>
      <vt:lpstr>LG스마트체2.0 Bold</vt:lpstr>
      <vt:lpstr>맑은 고딕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Factova Control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