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50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>
            <p14:sldId id="2147480950"/>
          </p14:sldIdLst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8-31T07:57:50.848"/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6/11/relationships/changesInfo" Target="changesInfos/changesInfo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황민아" userId="S::minahwang@lgcns.com::cc1550f4-94f1-42df-8146-9c4f5cb3f6ac" providerId="AD" clId="Web-{00000000-0000-0000-0000-000000000000}"/>
    <pc:docChg chg="delSld modSection">
      <pc:chgData name="황민아" userId="S::minahwang@lgcns.com::cc1550f4-94f1-42df-8146-9c4f5cb3f6ac" providerId="AD" clId="Web-{00000000-0000-0000-0000-000000000000}" dt="2026-08-31T07:57:50.848" v="0"/>
      <pc:docMkLst>
        <pc:docMk/>
      </pc:docMkLst>
      <pc:sldChg chg="del">
        <pc:chgData name="황민아" userId="S::minahwang@lgcns.com::cc1550f4-94f1-42df-8146-9c4f5cb3f6ac" providerId="AD" clId="Web-{00000000-0000-0000-0000-000000000000}" dt="2026-08-31T07:57:50.848" v="0"/>
        <pc:sldMkLst>
          <pc:docMk/>
          <pc:sldMk cId="793064766" sldId="21474809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3261-BD5C-5B27-18D6-71AB6CBA2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419DCA9-22F3-17B0-DA8B-18A018AF09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BA26DE2-1706-8EF3-6E8C-C3AB08EC5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692C2A5-4F36-E187-05CC-163E567C1B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533129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10" Type="http://schemas.openxmlformats.org/officeDocument/2006/relationships/image" Target="../media/image24.png"/><Relationship Id="rId4" Type="http://schemas.openxmlformats.org/officeDocument/2006/relationships/image" Target="../media/image18.emf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761C9-4CDD-E375-F5DD-27E869BF6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327834DF-E5BC-B2DF-2A83-386005EF7B08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5154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ko-KR" altLang="en-US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설비 검증</a:t>
            </a:r>
          </a:p>
        </p:txBody>
      </p:sp>
      <p:sp>
        <p:nvSpPr>
          <p:cNvPr id="2" name="텍스트 개체 틀 6">
            <a:extLst>
              <a:ext uri="{FF2B5EF4-FFF2-40B4-BE49-F238E27FC236}">
                <a16:creationId xmlns:a16="http://schemas.microsoft.com/office/drawing/2014/main" id="{BCFCAE3F-9DAA-E71A-DF4A-906BBC7F56C7}"/>
              </a:ext>
            </a:extLst>
          </p:cNvPr>
          <p:cNvSpPr txBox="1">
            <a:spLocks/>
          </p:cNvSpPr>
          <p:nvPr/>
        </p:nvSpPr>
        <p:spPr>
          <a:xfrm>
            <a:off x="355716" y="12468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3" name="텍스트 개체 틀 7">
            <a:extLst>
              <a:ext uri="{FF2B5EF4-FFF2-40B4-BE49-F238E27FC236}">
                <a16:creationId xmlns:a16="http://schemas.microsoft.com/office/drawing/2014/main" id="{C77A56F2-8E1E-0AD4-91D2-CC6C4EC9A5F0}"/>
              </a:ext>
            </a:extLst>
          </p:cNvPr>
          <p:cNvSpPr txBox="1">
            <a:spLocks/>
          </p:cNvSpPr>
          <p:nvPr/>
        </p:nvSpPr>
        <p:spPr>
          <a:xfrm>
            <a:off x="3539273" y="12468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4" name="텍스트 개체 틀 7">
            <a:extLst>
              <a:ext uri="{FF2B5EF4-FFF2-40B4-BE49-F238E27FC236}">
                <a16:creationId xmlns:a16="http://schemas.microsoft.com/office/drawing/2014/main" id="{E9D27647-5AEC-4CFC-EFDC-CD785360FC8C}"/>
              </a:ext>
            </a:extLst>
          </p:cNvPr>
          <p:cNvSpPr txBox="1">
            <a:spLocks/>
          </p:cNvSpPr>
          <p:nvPr/>
        </p:nvSpPr>
        <p:spPr>
          <a:xfrm>
            <a:off x="3539273" y="2430962"/>
            <a:ext cx="2952671" cy="315577"/>
          </a:xfrm>
          <a:prstGeom prst="rect">
            <a:avLst/>
          </a:prstGeom>
        </p:spPr>
        <p:txBody>
          <a:bodyPr>
            <a:noAutofit/>
          </a:bodyPr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5CE0BEC0-3384-07B6-E916-8C38823EDC06}"/>
              </a:ext>
            </a:extLst>
          </p:cNvPr>
          <p:cNvSpPr txBox="1">
            <a:spLocks/>
          </p:cNvSpPr>
          <p:nvPr/>
        </p:nvSpPr>
        <p:spPr>
          <a:xfrm>
            <a:off x="3533485" y="5774145"/>
            <a:ext cx="2952671" cy="340905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12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1964BD5D-0E4F-DC25-51EA-CC70E28821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5004396" y="5860563"/>
            <a:ext cx="1081473" cy="18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그룹 87">
            <a:extLst>
              <a:ext uri="{FF2B5EF4-FFF2-40B4-BE49-F238E27FC236}">
                <a16:creationId xmlns:a16="http://schemas.microsoft.com/office/drawing/2014/main" id="{315C23AA-6E9B-D332-29F1-6C7E8B415DAE}"/>
              </a:ext>
            </a:extLst>
          </p:cNvPr>
          <p:cNvGrpSpPr/>
          <p:nvPr/>
        </p:nvGrpSpPr>
        <p:grpSpPr>
          <a:xfrm>
            <a:off x="372613" y="2857803"/>
            <a:ext cx="2975425" cy="1050513"/>
            <a:chOff x="372613" y="1767186"/>
            <a:chExt cx="2975425" cy="1050513"/>
          </a:xfrm>
        </p:grpSpPr>
        <p:grpSp>
          <p:nvGrpSpPr>
            <p:cNvPr id="52" name="그룹 381">
              <a:extLst>
                <a:ext uri="{FF2B5EF4-FFF2-40B4-BE49-F238E27FC236}">
                  <a16:creationId xmlns:a16="http://schemas.microsoft.com/office/drawing/2014/main" id="{B85BACC4-5F79-8F24-B425-2AD708CDC924}"/>
                </a:ext>
              </a:extLst>
            </p:cNvPr>
            <p:cNvGrpSpPr/>
            <p:nvPr/>
          </p:nvGrpSpPr>
          <p:grpSpPr>
            <a:xfrm>
              <a:off x="2768345" y="2387110"/>
              <a:ext cx="441897" cy="325447"/>
              <a:chOff x="5965108" y="1725240"/>
              <a:chExt cx="528441" cy="38918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4" name="Freeform 5">
                <a:extLst>
                  <a:ext uri="{FF2B5EF4-FFF2-40B4-BE49-F238E27FC236}">
                    <a16:creationId xmlns:a16="http://schemas.microsoft.com/office/drawing/2014/main" id="{8C6B9599-5A1E-C716-CAAA-DC9783839A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0951" y="1742550"/>
                <a:ext cx="222598" cy="222599"/>
              </a:xfrm>
              <a:custGeom>
                <a:avLst/>
                <a:gdLst>
                  <a:gd name="T0" fmla="*/ 1732 w 1850"/>
                  <a:gd name="T1" fmla="*/ 1254 h 1850"/>
                  <a:gd name="T2" fmla="*/ 1671 w 1850"/>
                  <a:gd name="T3" fmla="*/ 1213 h 1850"/>
                  <a:gd name="T4" fmla="*/ 1603 w 1850"/>
                  <a:gd name="T5" fmla="*/ 1186 h 1850"/>
                  <a:gd name="T6" fmla="*/ 1530 w 1850"/>
                  <a:gd name="T7" fmla="*/ 1174 h 1850"/>
                  <a:gd name="T8" fmla="*/ 1457 w 1850"/>
                  <a:gd name="T9" fmla="*/ 1179 h 1850"/>
                  <a:gd name="T10" fmla="*/ 1388 w 1850"/>
                  <a:gd name="T11" fmla="*/ 1197 h 1850"/>
                  <a:gd name="T12" fmla="*/ 1567 w 1850"/>
                  <a:gd name="T13" fmla="*/ 509 h 1850"/>
                  <a:gd name="T14" fmla="*/ 1366 w 1850"/>
                  <a:gd name="T15" fmla="*/ 308 h 1850"/>
                  <a:gd name="T16" fmla="*/ 651 w 1850"/>
                  <a:gd name="T17" fmla="*/ 463 h 1850"/>
                  <a:gd name="T18" fmla="*/ 667 w 1850"/>
                  <a:gd name="T19" fmla="*/ 416 h 1850"/>
                  <a:gd name="T20" fmla="*/ 676 w 1850"/>
                  <a:gd name="T21" fmla="*/ 343 h 1850"/>
                  <a:gd name="T22" fmla="*/ 670 w 1850"/>
                  <a:gd name="T23" fmla="*/ 271 h 1850"/>
                  <a:gd name="T24" fmla="*/ 648 w 1850"/>
                  <a:gd name="T25" fmla="*/ 201 h 1850"/>
                  <a:gd name="T26" fmla="*/ 611 w 1850"/>
                  <a:gd name="T27" fmla="*/ 138 h 1850"/>
                  <a:gd name="T28" fmla="*/ 577 w 1850"/>
                  <a:gd name="T29" fmla="*/ 97 h 1850"/>
                  <a:gd name="T30" fmla="*/ 503 w 1850"/>
                  <a:gd name="T31" fmla="*/ 42 h 1850"/>
                  <a:gd name="T32" fmla="*/ 418 w 1850"/>
                  <a:gd name="T33" fmla="*/ 9 h 1850"/>
                  <a:gd name="T34" fmla="*/ 501 w 1850"/>
                  <a:gd name="T35" fmla="*/ 142 h 1850"/>
                  <a:gd name="T36" fmla="*/ 14 w 1850"/>
                  <a:gd name="T37" fmla="*/ 238 h 1850"/>
                  <a:gd name="T38" fmla="*/ 5 w 1850"/>
                  <a:gd name="T39" fmla="*/ 282 h 1850"/>
                  <a:gd name="T40" fmla="*/ 0 w 1850"/>
                  <a:gd name="T41" fmla="*/ 350 h 1850"/>
                  <a:gd name="T42" fmla="*/ 9 w 1850"/>
                  <a:gd name="T43" fmla="*/ 416 h 1850"/>
                  <a:gd name="T44" fmla="*/ 32 w 1850"/>
                  <a:gd name="T45" fmla="*/ 481 h 1850"/>
                  <a:gd name="T46" fmla="*/ 68 w 1850"/>
                  <a:gd name="T47" fmla="*/ 540 h 1850"/>
                  <a:gd name="T48" fmla="*/ 99 w 1850"/>
                  <a:gd name="T49" fmla="*/ 575 h 1850"/>
                  <a:gd name="T50" fmla="*/ 159 w 1850"/>
                  <a:gd name="T51" fmla="*/ 623 h 1850"/>
                  <a:gd name="T52" fmla="*/ 226 w 1850"/>
                  <a:gd name="T53" fmla="*/ 656 h 1850"/>
                  <a:gd name="T54" fmla="*/ 295 w 1850"/>
                  <a:gd name="T55" fmla="*/ 673 h 1850"/>
                  <a:gd name="T56" fmla="*/ 368 w 1850"/>
                  <a:gd name="T57" fmla="*/ 673 h 1850"/>
                  <a:gd name="T58" fmla="*/ 439 w 1850"/>
                  <a:gd name="T59" fmla="*/ 659 h 1850"/>
                  <a:gd name="T60" fmla="*/ 138 w 1850"/>
                  <a:gd name="T61" fmla="*/ 1548 h 1850"/>
                  <a:gd name="T62" fmla="*/ 122 w 1850"/>
                  <a:gd name="T63" fmla="*/ 1568 h 1850"/>
                  <a:gd name="T64" fmla="*/ 107 w 1850"/>
                  <a:gd name="T65" fmla="*/ 1601 h 1850"/>
                  <a:gd name="T66" fmla="*/ 101 w 1850"/>
                  <a:gd name="T67" fmla="*/ 1637 h 1850"/>
                  <a:gd name="T68" fmla="*/ 107 w 1850"/>
                  <a:gd name="T69" fmla="*/ 1672 h 1850"/>
                  <a:gd name="T70" fmla="*/ 122 w 1850"/>
                  <a:gd name="T71" fmla="*/ 1706 h 1850"/>
                  <a:gd name="T72" fmla="*/ 148 w 1850"/>
                  <a:gd name="T73" fmla="*/ 1737 h 1850"/>
                  <a:gd name="T74" fmla="*/ 169 w 1850"/>
                  <a:gd name="T75" fmla="*/ 1753 h 1850"/>
                  <a:gd name="T76" fmla="*/ 203 w 1850"/>
                  <a:gd name="T77" fmla="*/ 1768 h 1850"/>
                  <a:gd name="T78" fmla="*/ 238 w 1850"/>
                  <a:gd name="T79" fmla="*/ 1774 h 1850"/>
                  <a:gd name="T80" fmla="*/ 274 w 1850"/>
                  <a:gd name="T81" fmla="*/ 1768 h 1850"/>
                  <a:gd name="T82" fmla="*/ 308 w 1850"/>
                  <a:gd name="T83" fmla="*/ 1753 h 1850"/>
                  <a:gd name="T84" fmla="*/ 937 w 1850"/>
                  <a:gd name="T85" fmla="*/ 1126 h 1850"/>
                  <a:gd name="T86" fmla="*/ 1191 w 1850"/>
                  <a:gd name="T87" fmla="*/ 1409 h 1850"/>
                  <a:gd name="T88" fmla="*/ 1176 w 1850"/>
                  <a:gd name="T89" fmla="*/ 1480 h 1850"/>
                  <a:gd name="T90" fmla="*/ 1177 w 1850"/>
                  <a:gd name="T91" fmla="*/ 1553 h 1850"/>
                  <a:gd name="T92" fmla="*/ 1194 w 1850"/>
                  <a:gd name="T93" fmla="*/ 1624 h 1850"/>
                  <a:gd name="T94" fmla="*/ 1227 w 1850"/>
                  <a:gd name="T95" fmla="*/ 1691 h 1850"/>
                  <a:gd name="T96" fmla="*/ 1273 w 1850"/>
                  <a:gd name="T97" fmla="*/ 1751 h 1850"/>
                  <a:gd name="T98" fmla="*/ 1304 w 1850"/>
                  <a:gd name="T99" fmla="*/ 1777 h 1850"/>
                  <a:gd name="T100" fmla="*/ 1353 w 1850"/>
                  <a:gd name="T101" fmla="*/ 1810 h 1850"/>
                  <a:gd name="T102" fmla="*/ 1406 w 1850"/>
                  <a:gd name="T103" fmla="*/ 1833 h 1850"/>
                  <a:gd name="T104" fmla="*/ 1462 w 1850"/>
                  <a:gd name="T105" fmla="*/ 1845 h 1850"/>
                  <a:gd name="T106" fmla="*/ 1519 w 1850"/>
                  <a:gd name="T107" fmla="*/ 1850 h 1850"/>
                  <a:gd name="T108" fmla="*/ 1375 w 1850"/>
                  <a:gd name="T109" fmla="*/ 1664 h 1850"/>
                  <a:gd name="T110" fmla="*/ 1827 w 1850"/>
                  <a:gd name="T111" fmla="*/ 1638 h 1850"/>
                  <a:gd name="T112" fmla="*/ 1841 w 1850"/>
                  <a:gd name="T113" fmla="*/ 1590 h 1850"/>
                  <a:gd name="T114" fmla="*/ 1850 w 1850"/>
                  <a:gd name="T115" fmla="*/ 1519 h 1850"/>
                  <a:gd name="T116" fmla="*/ 1844 w 1850"/>
                  <a:gd name="T117" fmla="*/ 1446 h 1850"/>
                  <a:gd name="T118" fmla="*/ 1822 w 1850"/>
                  <a:gd name="T119" fmla="*/ 1377 h 1850"/>
                  <a:gd name="T120" fmla="*/ 1785 w 1850"/>
                  <a:gd name="T121" fmla="*/ 1312 h 1850"/>
                  <a:gd name="T122" fmla="*/ 1751 w 1850"/>
                  <a:gd name="T123" fmla="*/ 1273 h 1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50" h="1850">
                    <a:moveTo>
                      <a:pt x="1751" y="1273"/>
                    </a:moveTo>
                    <a:lnTo>
                      <a:pt x="1751" y="1273"/>
                    </a:lnTo>
                    <a:lnTo>
                      <a:pt x="1732" y="1254"/>
                    </a:lnTo>
                    <a:lnTo>
                      <a:pt x="1712" y="1239"/>
                    </a:lnTo>
                    <a:lnTo>
                      <a:pt x="1692" y="1225"/>
                    </a:lnTo>
                    <a:lnTo>
                      <a:pt x="1671" y="1213"/>
                    </a:lnTo>
                    <a:lnTo>
                      <a:pt x="1647" y="1202"/>
                    </a:lnTo>
                    <a:lnTo>
                      <a:pt x="1626" y="1193"/>
                    </a:lnTo>
                    <a:lnTo>
                      <a:pt x="1603" y="1186"/>
                    </a:lnTo>
                    <a:lnTo>
                      <a:pt x="1578" y="1180"/>
                    </a:lnTo>
                    <a:lnTo>
                      <a:pt x="1555" y="1177"/>
                    </a:lnTo>
                    <a:lnTo>
                      <a:pt x="1530" y="1174"/>
                    </a:lnTo>
                    <a:lnTo>
                      <a:pt x="1507" y="1174"/>
                    </a:lnTo>
                    <a:lnTo>
                      <a:pt x="1482" y="1176"/>
                    </a:lnTo>
                    <a:lnTo>
                      <a:pt x="1457" y="1179"/>
                    </a:lnTo>
                    <a:lnTo>
                      <a:pt x="1434" y="1183"/>
                    </a:lnTo>
                    <a:lnTo>
                      <a:pt x="1411" y="1190"/>
                    </a:lnTo>
                    <a:lnTo>
                      <a:pt x="1388" y="1197"/>
                    </a:lnTo>
                    <a:lnTo>
                      <a:pt x="1087" y="899"/>
                    </a:lnTo>
                    <a:lnTo>
                      <a:pt x="1463" y="524"/>
                    </a:lnTo>
                    <a:lnTo>
                      <a:pt x="1567" y="509"/>
                    </a:lnTo>
                    <a:lnTo>
                      <a:pt x="1749" y="226"/>
                    </a:lnTo>
                    <a:lnTo>
                      <a:pt x="1649" y="125"/>
                    </a:lnTo>
                    <a:lnTo>
                      <a:pt x="1366" y="308"/>
                    </a:lnTo>
                    <a:lnTo>
                      <a:pt x="1352" y="413"/>
                    </a:lnTo>
                    <a:lnTo>
                      <a:pt x="976" y="787"/>
                    </a:lnTo>
                    <a:lnTo>
                      <a:pt x="651" y="463"/>
                    </a:lnTo>
                    <a:lnTo>
                      <a:pt x="651" y="463"/>
                    </a:lnTo>
                    <a:lnTo>
                      <a:pt x="660" y="439"/>
                    </a:lnTo>
                    <a:lnTo>
                      <a:pt x="667" y="416"/>
                    </a:lnTo>
                    <a:lnTo>
                      <a:pt x="671" y="391"/>
                    </a:lnTo>
                    <a:lnTo>
                      <a:pt x="674" y="368"/>
                    </a:lnTo>
                    <a:lnTo>
                      <a:pt x="676" y="343"/>
                    </a:lnTo>
                    <a:lnTo>
                      <a:pt x="676" y="319"/>
                    </a:lnTo>
                    <a:lnTo>
                      <a:pt x="673" y="295"/>
                    </a:lnTo>
                    <a:lnTo>
                      <a:pt x="670" y="271"/>
                    </a:lnTo>
                    <a:lnTo>
                      <a:pt x="664" y="247"/>
                    </a:lnTo>
                    <a:lnTo>
                      <a:pt x="656" y="224"/>
                    </a:lnTo>
                    <a:lnTo>
                      <a:pt x="648" y="201"/>
                    </a:lnTo>
                    <a:lnTo>
                      <a:pt x="637" y="179"/>
                    </a:lnTo>
                    <a:lnTo>
                      <a:pt x="625" y="158"/>
                    </a:lnTo>
                    <a:lnTo>
                      <a:pt x="611" y="138"/>
                    </a:lnTo>
                    <a:lnTo>
                      <a:pt x="594" y="118"/>
                    </a:lnTo>
                    <a:lnTo>
                      <a:pt x="577" y="97"/>
                    </a:lnTo>
                    <a:lnTo>
                      <a:pt x="577" y="97"/>
                    </a:lnTo>
                    <a:lnTo>
                      <a:pt x="554" y="77"/>
                    </a:lnTo>
                    <a:lnTo>
                      <a:pt x="529" y="57"/>
                    </a:lnTo>
                    <a:lnTo>
                      <a:pt x="503" y="42"/>
                    </a:lnTo>
                    <a:lnTo>
                      <a:pt x="475" y="28"/>
                    </a:lnTo>
                    <a:lnTo>
                      <a:pt x="447" y="17"/>
                    </a:lnTo>
                    <a:lnTo>
                      <a:pt x="418" y="9"/>
                    </a:lnTo>
                    <a:lnTo>
                      <a:pt x="388" y="3"/>
                    </a:lnTo>
                    <a:lnTo>
                      <a:pt x="359" y="0"/>
                    </a:lnTo>
                    <a:lnTo>
                      <a:pt x="501" y="142"/>
                    </a:lnTo>
                    <a:lnTo>
                      <a:pt x="439" y="371"/>
                    </a:lnTo>
                    <a:lnTo>
                      <a:pt x="210" y="433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9" y="260"/>
                    </a:lnTo>
                    <a:lnTo>
                      <a:pt x="5" y="282"/>
                    </a:lnTo>
                    <a:lnTo>
                      <a:pt x="2" y="305"/>
                    </a:lnTo>
                    <a:lnTo>
                      <a:pt x="0" y="326"/>
                    </a:lnTo>
                    <a:lnTo>
                      <a:pt x="0" y="350"/>
                    </a:lnTo>
                    <a:lnTo>
                      <a:pt x="2" y="371"/>
                    </a:lnTo>
                    <a:lnTo>
                      <a:pt x="5" y="394"/>
                    </a:lnTo>
                    <a:lnTo>
                      <a:pt x="9" y="416"/>
                    </a:lnTo>
                    <a:lnTo>
                      <a:pt x="15" y="438"/>
                    </a:lnTo>
                    <a:lnTo>
                      <a:pt x="23" y="459"/>
                    </a:lnTo>
                    <a:lnTo>
                      <a:pt x="32" y="481"/>
                    </a:lnTo>
                    <a:lnTo>
                      <a:pt x="42" y="501"/>
                    </a:lnTo>
                    <a:lnTo>
                      <a:pt x="54" y="521"/>
                    </a:lnTo>
                    <a:lnTo>
                      <a:pt x="68" y="540"/>
                    </a:lnTo>
                    <a:lnTo>
                      <a:pt x="82" y="558"/>
                    </a:lnTo>
                    <a:lnTo>
                      <a:pt x="99" y="575"/>
                    </a:lnTo>
                    <a:lnTo>
                      <a:pt x="99" y="575"/>
                    </a:lnTo>
                    <a:lnTo>
                      <a:pt x="118" y="594"/>
                    </a:lnTo>
                    <a:lnTo>
                      <a:pt x="138" y="609"/>
                    </a:lnTo>
                    <a:lnTo>
                      <a:pt x="159" y="623"/>
                    </a:lnTo>
                    <a:lnTo>
                      <a:pt x="179" y="636"/>
                    </a:lnTo>
                    <a:lnTo>
                      <a:pt x="203" y="647"/>
                    </a:lnTo>
                    <a:lnTo>
                      <a:pt x="226" y="656"/>
                    </a:lnTo>
                    <a:lnTo>
                      <a:pt x="249" y="664"/>
                    </a:lnTo>
                    <a:lnTo>
                      <a:pt x="272" y="668"/>
                    </a:lnTo>
                    <a:lnTo>
                      <a:pt x="295" y="673"/>
                    </a:lnTo>
                    <a:lnTo>
                      <a:pt x="320" y="674"/>
                    </a:lnTo>
                    <a:lnTo>
                      <a:pt x="345" y="674"/>
                    </a:lnTo>
                    <a:lnTo>
                      <a:pt x="368" y="673"/>
                    </a:lnTo>
                    <a:lnTo>
                      <a:pt x="393" y="670"/>
                    </a:lnTo>
                    <a:lnTo>
                      <a:pt x="416" y="665"/>
                    </a:lnTo>
                    <a:lnTo>
                      <a:pt x="439" y="659"/>
                    </a:lnTo>
                    <a:lnTo>
                      <a:pt x="463" y="651"/>
                    </a:lnTo>
                    <a:lnTo>
                      <a:pt x="749" y="937"/>
                    </a:lnTo>
                    <a:lnTo>
                      <a:pt x="138" y="1548"/>
                    </a:lnTo>
                    <a:lnTo>
                      <a:pt x="138" y="1548"/>
                    </a:lnTo>
                    <a:lnTo>
                      <a:pt x="130" y="1558"/>
                    </a:lnTo>
                    <a:lnTo>
                      <a:pt x="122" y="1568"/>
                    </a:lnTo>
                    <a:lnTo>
                      <a:pt x="116" y="1579"/>
                    </a:lnTo>
                    <a:lnTo>
                      <a:pt x="110" y="1590"/>
                    </a:lnTo>
                    <a:lnTo>
                      <a:pt x="107" y="1601"/>
                    </a:lnTo>
                    <a:lnTo>
                      <a:pt x="104" y="1613"/>
                    </a:lnTo>
                    <a:lnTo>
                      <a:pt x="102" y="1624"/>
                    </a:lnTo>
                    <a:lnTo>
                      <a:pt x="101" y="1637"/>
                    </a:lnTo>
                    <a:lnTo>
                      <a:pt x="102" y="1649"/>
                    </a:lnTo>
                    <a:lnTo>
                      <a:pt x="104" y="1661"/>
                    </a:lnTo>
                    <a:lnTo>
                      <a:pt x="107" y="1672"/>
                    </a:lnTo>
                    <a:lnTo>
                      <a:pt x="110" y="1684"/>
                    </a:lnTo>
                    <a:lnTo>
                      <a:pt x="116" y="1695"/>
                    </a:lnTo>
                    <a:lnTo>
                      <a:pt x="122" y="1706"/>
                    </a:lnTo>
                    <a:lnTo>
                      <a:pt x="130" y="1717"/>
                    </a:lnTo>
                    <a:lnTo>
                      <a:pt x="138" y="1726"/>
                    </a:lnTo>
                    <a:lnTo>
                      <a:pt x="148" y="1737"/>
                    </a:lnTo>
                    <a:lnTo>
                      <a:pt x="148" y="1737"/>
                    </a:lnTo>
                    <a:lnTo>
                      <a:pt x="159" y="1746"/>
                    </a:lnTo>
                    <a:lnTo>
                      <a:pt x="169" y="1753"/>
                    </a:lnTo>
                    <a:lnTo>
                      <a:pt x="179" y="1759"/>
                    </a:lnTo>
                    <a:lnTo>
                      <a:pt x="190" y="1765"/>
                    </a:lnTo>
                    <a:lnTo>
                      <a:pt x="203" y="1768"/>
                    </a:lnTo>
                    <a:lnTo>
                      <a:pt x="213" y="1771"/>
                    </a:lnTo>
                    <a:lnTo>
                      <a:pt x="226" y="1773"/>
                    </a:lnTo>
                    <a:lnTo>
                      <a:pt x="238" y="1774"/>
                    </a:lnTo>
                    <a:lnTo>
                      <a:pt x="251" y="1773"/>
                    </a:lnTo>
                    <a:lnTo>
                      <a:pt x="261" y="1771"/>
                    </a:lnTo>
                    <a:lnTo>
                      <a:pt x="274" y="1768"/>
                    </a:lnTo>
                    <a:lnTo>
                      <a:pt x="285" y="1765"/>
                    </a:lnTo>
                    <a:lnTo>
                      <a:pt x="297" y="1759"/>
                    </a:lnTo>
                    <a:lnTo>
                      <a:pt x="308" y="1753"/>
                    </a:lnTo>
                    <a:lnTo>
                      <a:pt x="317" y="1746"/>
                    </a:lnTo>
                    <a:lnTo>
                      <a:pt x="326" y="1737"/>
                    </a:lnTo>
                    <a:lnTo>
                      <a:pt x="937" y="1126"/>
                    </a:lnTo>
                    <a:lnTo>
                      <a:pt x="1199" y="1386"/>
                    </a:lnTo>
                    <a:lnTo>
                      <a:pt x="1199" y="1386"/>
                    </a:lnTo>
                    <a:lnTo>
                      <a:pt x="1191" y="1409"/>
                    </a:lnTo>
                    <a:lnTo>
                      <a:pt x="1183" y="1434"/>
                    </a:lnTo>
                    <a:lnTo>
                      <a:pt x="1179" y="1457"/>
                    </a:lnTo>
                    <a:lnTo>
                      <a:pt x="1176" y="1480"/>
                    </a:lnTo>
                    <a:lnTo>
                      <a:pt x="1174" y="1505"/>
                    </a:lnTo>
                    <a:lnTo>
                      <a:pt x="1176" y="1530"/>
                    </a:lnTo>
                    <a:lnTo>
                      <a:pt x="1177" y="1553"/>
                    </a:lnTo>
                    <a:lnTo>
                      <a:pt x="1182" y="1578"/>
                    </a:lnTo>
                    <a:lnTo>
                      <a:pt x="1186" y="1601"/>
                    </a:lnTo>
                    <a:lnTo>
                      <a:pt x="1194" y="1624"/>
                    </a:lnTo>
                    <a:lnTo>
                      <a:pt x="1203" y="1647"/>
                    </a:lnTo>
                    <a:lnTo>
                      <a:pt x="1214" y="1669"/>
                    </a:lnTo>
                    <a:lnTo>
                      <a:pt x="1227" y="1691"/>
                    </a:lnTo>
                    <a:lnTo>
                      <a:pt x="1241" y="1712"/>
                    </a:lnTo>
                    <a:lnTo>
                      <a:pt x="1256" y="1732"/>
                    </a:lnTo>
                    <a:lnTo>
                      <a:pt x="1273" y="1751"/>
                    </a:lnTo>
                    <a:lnTo>
                      <a:pt x="1273" y="1751"/>
                    </a:lnTo>
                    <a:lnTo>
                      <a:pt x="1289" y="1765"/>
                    </a:lnTo>
                    <a:lnTo>
                      <a:pt x="1304" y="1777"/>
                    </a:lnTo>
                    <a:lnTo>
                      <a:pt x="1319" y="1790"/>
                    </a:lnTo>
                    <a:lnTo>
                      <a:pt x="1336" y="1801"/>
                    </a:lnTo>
                    <a:lnTo>
                      <a:pt x="1353" y="1810"/>
                    </a:lnTo>
                    <a:lnTo>
                      <a:pt x="1370" y="1819"/>
                    </a:lnTo>
                    <a:lnTo>
                      <a:pt x="1389" y="1827"/>
                    </a:lnTo>
                    <a:lnTo>
                      <a:pt x="1406" y="1833"/>
                    </a:lnTo>
                    <a:lnTo>
                      <a:pt x="1425" y="1838"/>
                    </a:lnTo>
                    <a:lnTo>
                      <a:pt x="1443" y="1842"/>
                    </a:lnTo>
                    <a:lnTo>
                      <a:pt x="1462" y="1845"/>
                    </a:lnTo>
                    <a:lnTo>
                      <a:pt x="1482" y="1848"/>
                    </a:lnTo>
                    <a:lnTo>
                      <a:pt x="1500" y="1848"/>
                    </a:lnTo>
                    <a:lnTo>
                      <a:pt x="1519" y="1850"/>
                    </a:lnTo>
                    <a:lnTo>
                      <a:pt x="1539" y="1848"/>
                    </a:lnTo>
                    <a:lnTo>
                      <a:pt x="1558" y="1847"/>
                    </a:lnTo>
                    <a:lnTo>
                      <a:pt x="1375" y="1664"/>
                    </a:lnTo>
                    <a:lnTo>
                      <a:pt x="1426" y="1476"/>
                    </a:lnTo>
                    <a:lnTo>
                      <a:pt x="1615" y="1426"/>
                    </a:lnTo>
                    <a:lnTo>
                      <a:pt x="1827" y="1638"/>
                    </a:lnTo>
                    <a:lnTo>
                      <a:pt x="1827" y="1638"/>
                    </a:lnTo>
                    <a:lnTo>
                      <a:pt x="1835" y="1615"/>
                    </a:lnTo>
                    <a:lnTo>
                      <a:pt x="1841" y="1590"/>
                    </a:lnTo>
                    <a:lnTo>
                      <a:pt x="1845" y="1567"/>
                    </a:lnTo>
                    <a:lnTo>
                      <a:pt x="1848" y="1542"/>
                    </a:lnTo>
                    <a:lnTo>
                      <a:pt x="1850" y="1519"/>
                    </a:lnTo>
                    <a:lnTo>
                      <a:pt x="1850" y="1494"/>
                    </a:lnTo>
                    <a:lnTo>
                      <a:pt x="1848" y="1471"/>
                    </a:lnTo>
                    <a:lnTo>
                      <a:pt x="1844" y="1446"/>
                    </a:lnTo>
                    <a:lnTo>
                      <a:pt x="1839" y="1423"/>
                    </a:lnTo>
                    <a:lnTo>
                      <a:pt x="1831" y="1400"/>
                    </a:lnTo>
                    <a:lnTo>
                      <a:pt x="1822" y="1377"/>
                    </a:lnTo>
                    <a:lnTo>
                      <a:pt x="1811" y="1353"/>
                    </a:lnTo>
                    <a:lnTo>
                      <a:pt x="1799" y="1332"/>
                    </a:lnTo>
                    <a:lnTo>
                      <a:pt x="1785" y="1312"/>
                    </a:lnTo>
                    <a:lnTo>
                      <a:pt x="1770" y="1292"/>
                    </a:lnTo>
                    <a:lnTo>
                      <a:pt x="1751" y="1273"/>
                    </a:lnTo>
                    <a:lnTo>
                      <a:pt x="1751" y="1273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65" name="Freeform 32">
                <a:extLst>
                  <a:ext uri="{FF2B5EF4-FFF2-40B4-BE49-F238E27FC236}">
                    <a16:creationId xmlns:a16="http://schemas.microsoft.com/office/drawing/2014/main" id="{FA05AE88-57CD-DCAD-6C4C-76E2AD2D3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5108" y="1725240"/>
                <a:ext cx="382236" cy="389185"/>
              </a:xfrm>
              <a:custGeom>
                <a:avLst/>
                <a:gdLst>
                  <a:gd name="T0" fmla="*/ 504 w 825"/>
                  <a:gd name="T1" fmla="*/ 517 h 840"/>
                  <a:gd name="T2" fmla="*/ 532 w 825"/>
                  <a:gd name="T3" fmla="*/ 493 h 840"/>
                  <a:gd name="T4" fmla="*/ 570 w 825"/>
                  <a:gd name="T5" fmla="*/ 447 h 840"/>
                  <a:gd name="T6" fmla="*/ 596 w 825"/>
                  <a:gd name="T7" fmla="*/ 387 h 840"/>
                  <a:gd name="T8" fmla="*/ 612 w 825"/>
                  <a:gd name="T9" fmla="*/ 385 h 840"/>
                  <a:gd name="T10" fmla="*/ 634 w 825"/>
                  <a:gd name="T11" fmla="*/ 370 h 840"/>
                  <a:gd name="T12" fmla="*/ 649 w 825"/>
                  <a:gd name="T13" fmla="*/ 339 h 840"/>
                  <a:gd name="T14" fmla="*/ 651 w 825"/>
                  <a:gd name="T15" fmla="*/ 315 h 840"/>
                  <a:gd name="T16" fmla="*/ 642 w 825"/>
                  <a:gd name="T17" fmla="*/ 284 h 840"/>
                  <a:gd name="T18" fmla="*/ 623 w 825"/>
                  <a:gd name="T19" fmla="*/ 268 h 840"/>
                  <a:gd name="T20" fmla="*/ 616 w 825"/>
                  <a:gd name="T21" fmla="*/ 268 h 840"/>
                  <a:gd name="T22" fmla="*/ 625 w 825"/>
                  <a:gd name="T23" fmla="*/ 191 h 840"/>
                  <a:gd name="T24" fmla="*/ 609 w 825"/>
                  <a:gd name="T25" fmla="*/ 114 h 840"/>
                  <a:gd name="T26" fmla="*/ 587 w 825"/>
                  <a:gd name="T27" fmla="*/ 73 h 840"/>
                  <a:gd name="T28" fmla="*/ 546 w 825"/>
                  <a:gd name="T29" fmla="*/ 38 h 840"/>
                  <a:gd name="T30" fmla="*/ 495 w 825"/>
                  <a:gd name="T31" fmla="*/ 13 h 840"/>
                  <a:gd name="T32" fmla="*/ 440 w 825"/>
                  <a:gd name="T33" fmla="*/ 0 h 840"/>
                  <a:gd name="T34" fmla="*/ 389 w 825"/>
                  <a:gd name="T35" fmla="*/ 2 h 840"/>
                  <a:gd name="T36" fmla="*/ 345 w 825"/>
                  <a:gd name="T37" fmla="*/ 18 h 840"/>
                  <a:gd name="T38" fmla="*/ 323 w 825"/>
                  <a:gd name="T39" fmla="*/ 35 h 840"/>
                  <a:gd name="T40" fmla="*/ 306 w 825"/>
                  <a:gd name="T41" fmla="*/ 70 h 840"/>
                  <a:gd name="T42" fmla="*/ 271 w 825"/>
                  <a:gd name="T43" fmla="*/ 81 h 840"/>
                  <a:gd name="T44" fmla="*/ 227 w 825"/>
                  <a:gd name="T45" fmla="*/ 117 h 840"/>
                  <a:gd name="T46" fmla="*/ 198 w 825"/>
                  <a:gd name="T47" fmla="*/ 169 h 840"/>
                  <a:gd name="T48" fmla="*/ 191 w 825"/>
                  <a:gd name="T49" fmla="*/ 213 h 840"/>
                  <a:gd name="T50" fmla="*/ 200 w 825"/>
                  <a:gd name="T51" fmla="*/ 271 h 840"/>
                  <a:gd name="T52" fmla="*/ 180 w 825"/>
                  <a:gd name="T53" fmla="*/ 286 h 840"/>
                  <a:gd name="T54" fmla="*/ 174 w 825"/>
                  <a:gd name="T55" fmla="*/ 315 h 840"/>
                  <a:gd name="T56" fmla="*/ 176 w 825"/>
                  <a:gd name="T57" fmla="*/ 339 h 840"/>
                  <a:gd name="T58" fmla="*/ 191 w 825"/>
                  <a:gd name="T59" fmla="*/ 370 h 840"/>
                  <a:gd name="T60" fmla="*/ 213 w 825"/>
                  <a:gd name="T61" fmla="*/ 385 h 840"/>
                  <a:gd name="T62" fmla="*/ 229 w 825"/>
                  <a:gd name="T63" fmla="*/ 387 h 840"/>
                  <a:gd name="T64" fmla="*/ 253 w 825"/>
                  <a:gd name="T65" fmla="*/ 447 h 840"/>
                  <a:gd name="T66" fmla="*/ 290 w 825"/>
                  <a:gd name="T67" fmla="*/ 493 h 840"/>
                  <a:gd name="T68" fmla="*/ 321 w 825"/>
                  <a:gd name="T69" fmla="*/ 596 h 840"/>
                  <a:gd name="T70" fmla="*/ 128 w 825"/>
                  <a:gd name="T71" fmla="*/ 656 h 840"/>
                  <a:gd name="T72" fmla="*/ 59 w 825"/>
                  <a:gd name="T73" fmla="*/ 697 h 840"/>
                  <a:gd name="T74" fmla="*/ 11 w 825"/>
                  <a:gd name="T75" fmla="*/ 777 h 840"/>
                  <a:gd name="T76" fmla="*/ 0 w 825"/>
                  <a:gd name="T77" fmla="*/ 840 h 840"/>
                  <a:gd name="T78" fmla="*/ 823 w 825"/>
                  <a:gd name="T79" fmla="*/ 825 h 840"/>
                  <a:gd name="T80" fmla="*/ 801 w 825"/>
                  <a:gd name="T81" fmla="*/ 748 h 840"/>
                  <a:gd name="T82" fmla="*/ 739 w 825"/>
                  <a:gd name="T83" fmla="*/ 678 h 840"/>
                  <a:gd name="T84" fmla="*/ 682 w 825"/>
                  <a:gd name="T85" fmla="*/ 64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25" h="840">
                    <a:moveTo>
                      <a:pt x="682" y="649"/>
                    </a:moveTo>
                    <a:lnTo>
                      <a:pt x="504" y="596"/>
                    </a:lnTo>
                    <a:lnTo>
                      <a:pt x="504" y="517"/>
                    </a:lnTo>
                    <a:lnTo>
                      <a:pt x="504" y="517"/>
                    </a:lnTo>
                    <a:lnTo>
                      <a:pt x="519" y="506"/>
                    </a:lnTo>
                    <a:lnTo>
                      <a:pt x="532" y="493"/>
                    </a:lnTo>
                    <a:lnTo>
                      <a:pt x="548" y="480"/>
                    </a:lnTo>
                    <a:lnTo>
                      <a:pt x="559" y="464"/>
                    </a:lnTo>
                    <a:lnTo>
                      <a:pt x="570" y="447"/>
                    </a:lnTo>
                    <a:lnTo>
                      <a:pt x="581" y="427"/>
                    </a:lnTo>
                    <a:lnTo>
                      <a:pt x="590" y="409"/>
                    </a:lnTo>
                    <a:lnTo>
                      <a:pt x="596" y="387"/>
                    </a:lnTo>
                    <a:lnTo>
                      <a:pt x="596" y="387"/>
                    </a:lnTo>
                    <a:lnTo>
                      <a:pt x="603" y="387"/>
                    </a:lnTo>
                    <a:lnTo>
                      <a:pt x="612" y="385"/>
                    </a:lnTo>
                    <a:lnTo>
                      <a:pt x="620" y="383"/>
                    </a:lnTo>
                    <a:lnTo>
                      <a:pt x="627" y="376"/>
                    </a:lnTo>
                    <a:lnTo>
                      <a:pt x="634" y="370"/>
                    </a:lnTo>
                    <a:lnTo>
                      <a:pt x="640" y="361"/>
                    </a:lnTo>
                    <a:lnTo>
                      <a:pt x="645" y="350"/>
                    </a:lnTo>
                    <a:lnTo>
                      <a:pt x="649" y="339"/>
                    </a:lnTo>
                    <a:lnTo>
                      <a:pt x="649" y="339"/>
                    </a:lnTo>
                    <a:lnTo>
                      <a:pt x="649" y="326"/>
                    </a:lnTo>
                    <a:lnTo>
                      <a:pt x="651" y="315"/>
                    </a:lnTo>
                    <a:lnTo>
                      <a:pt x="649" y="304"/>
                    </a:lnTo>
                    <a:lnTo>
                      <a:pt x="647" y="293"/>
                    </a:lnTo>
                    <a:lnTo>
                      <a:pt x="642" y="284"/>
                    </a:lnTo>
                    <a:lnTo>
                      <a:pt x="638" y="277"/>
                    </a:lnTo>
                    <a:lnTo>
                      <a:pt x="631" y="273"/>
                    </a:lnTo>
                    <a:lnTo>
                      <a:pt x="623" y="268"/>
                    </a:lnTo>
                    <a:lnTo>
                      <a:pt x="623" y="268"/>
                    </a:lnTo>
                    <a:lnTo>
                      <a:pt x="616" y="268"/>
                    </a:lnTo>
                    <a:lnTo>
                      <a:pt x="616" y="268"/>
                    </a:lnTo>
                    <a:lnTo>
                      <a:pt x="623" y="244"/>
                    </a:lnTo>
                    <a:lnTo>
                      <a:pt x="625" y="218"/>
                    </a:lnTo>
                    <a:lnTo>
                      <a:pt x="625" y="191"/>
                    </a:lnTo>
                    <a:lnTo>
                      <a:pt x="623" y="165"/>
                    </a:lnTo>
                    <a:lnTo>
                      <a:pt x="618" y="139"/>
                    </a:lnTo>
                    <a:lnTo>
                      <a:pt x="609" y="114"/>
                    </a:lnTo>
                    <a:lnTo>
                      <a:pt x="601" y="92"/>
                    </a:lnTo>
                    <a:lnTo>
                      <a:pt x="587" y="73"/>
                    </a:lnTo>
                    <a:lnTo>
                      <a:pt x="587" y="73"/>
                    </a:lnTo>
                    <a:lnTo>
                      <a:pt x="574" y="59"/>
                    </a:lnTo>
                    <a:lnTo>
                      <a:pt x="559" y="49"/>
                    </a:lnTo>
                    <a:lnTo>
                      <a:pt x="546" y="38"/>
                    </a:lnTo>
                    <a:lnTo>
                      <a:pt x="528" y="29"/>
                    </a:lnTo>
                    <a:lnTo>
                      <a:pt x="510" y="20"/>
                    </a:lnTo>
                    <a:lnTo>
                      <a:pt x="495" y="13"/>
                    </a:lnTo>
                    <a:lnTo>
                      <a:pt x="475" y="7"/>
                    </a:lnTo>
                    <a:lnTo>
                      <a:pt x="458" y="2"/>
                    </a:lnTo>
                    <a:lnTo>
                      <a:pt x="440" y="0"/>
                    </a:lnTo>
                    <a:lnTo>
                      <a:pt x="422" y="0"/>
                    </a:lnTo>
                    <a:lnTo>
                      <a:pt x="405" y="0"/>
                    </a:lnTo>
                    <a:lnTo>
                      <a:pt x="389" y="2"/>
                    </a:lnTo>
                    <a:lnTo>
                      <a:pt x="374" y="7"/>
                    </a:lnTo>
                    <a:lnTo>
                      <a:pt x="359" y="11"/>
                    </a:lnTo>
                    <a:lnTo>
                      <a:pt x="345" y="18"/>
                    </a:lnTo>
                    <a:lnTo>
                      <a:pt x="332" y="27"/>
                    </a:lnTo>
                    <a:lnTo>
                      <a:pt x="332" y="27"/>
                    </a:lnTo>
                    <a:lnTo>
                      <a:pt x="323" y="35"/>
                    </a:lnTo>
                    <a:lnTo>
                      <a:pt x="317" y="46"/>
                    </a:lnTo>
                    <a:lnTo>
                      <a:pt x="310" y="57"/>
                    </a:lnTo>
                    <a:lnTo>
                      <a:pt x="306" y="70"/>
                    </a:lnTo>
                    <a:lnTo>
                      <a:pt x="306" y="70"/>
                    </a:lnTo>
                    <a:lnTo>
                      <a:pt x="288" y="75"/>
                    </a:lnTo>
                    <a:lnTo>
                      <a:pt x="271" y="81"/>
                    </a:lnTo>
                    <a:lnTo>
                      <a:pt x="255" y="90"/>
                    </a:lnTo>
                    <a:lnTo>
                      <a:pt x="240" y="101"/>
                    </a:lnTo>
                    <a:lnTo>
                      <a:pt x="227" y="117"/>
                    </a:lnTo>
                    <a:lnTo>
                      <a:pt x="216" y="132"/>
                    </a:lnTo>
                    <a:lnTo>
                      <a:pt x="205" y="150"/>
                    </a:lnTo>
                    <a:lnTo>
                      <a:pt x="198" y="169"/>
                    </a:lnTo>
                    <a:lnTo>
                      <a:pt x="198" y="169"/>
                    </a:lnTo>
                    <a:lnTo>
                      <a:pt x="194" y="189"/>
                    </a:lnTo>
                    <a:lnTo>
                      <a:pt x="191" y="213"/>
                    </a:lnTo>
                    <a:lnTo>
                      <a:pt x="196" y="240"/>
                    </a:lnTo>
                    <a:lnTo>
                      <a:pt x="200" y="271"/>
                    </a:lnTo>
                    <a:lnTo>
                      <a:pt x="200" y="271"/>
                    </a:lnTo>
                    <a:lnTo>
                      <a:pt x="194" y="273"/>
                    </a:lnTo>
                    <a:lnTo>
                      <a:pt x="187" y="279"/>
                    </a:lnTo>
                    <a:lnTo>
                      <a:pt x="180" y="286"/>
                    </a:lnTo>
                    <a:lnTo>
                      <a:pt x="178" y="295"/>
                    </a:lnTo>
                    <a:lnTo>
                      <a:pt x="174" y="304"/>
                    </a:lnTo>
                    <a:lnTo>
                      <a:pt x="174" y="315"/>
                    </a:lnTo>
                    <a:lnTo>
                      <a:pt x="174" y="326"/>
                    </a:lnTo>
                    <a:lnTo>
                      <a:pt x="176" y="339"/>
                    </a:lnTo>
                    <a:lnTo>
                      <a:pt x="176" y="339"/>
                    </a:lnTo>
                    <a:lnTo>
                      <a:pt x="180" y="350"/>
                    </a:lnTo>
                    <a:lnTo>
                      <a:pt x="185" y="361"/>
                    </a:lnTo>
                    <a:lnTo>
                      <a:pt x="191" y="370"/>
                    </a:lnTo>
                    <a:lnTo>
                      <a:pt x="198" y="376"/>
                    </a:lnTo>
                    <a:lnTo>
                      <a:pt x="205" y="383"/>
                    </a:lnTo>
                    <a:lnTo>
                      <a:pt x="213" y="385"/>
                    </a:lnTo>
                    <a:lnTo>
                      <a:pt x="220" y="387"/>
                    </a:lnTo>
                    <a:lnTo>
                      <a:pt x="229" y="387"/>
                    </a:lnTo>
                    <a:lnTo>
                      <a:pt x="229" y="387"/>
                    </a:lnTo>
                    <a:lnTo>
                      <a:pt x="235" y="409"/>
                    </a:lnTo>
                    <a:lnTo>
                      <a:pt x="244" y="427"/>
                    </a:lnTo>
                    <a:lnTo>
                      <a:pt x="253" y="447"/>
                    </a:lnTo>
                    <a:lnTo>
                      <a:pt x="264" y="464"/>
                    </a:lnTo>
                    <a:lnTo>
                      <a:pt x="277" y="480"/>
                    </a:lnTo>
                    <a:lnTo>
                      <a:pt x="290" y="493"/>
                    </a:lnTo>
                    <a:lnTo>
                      <a:pt x="306" y="506"/>
                    </a:lnTo>
                    <a:lnTo>
                      <a:pt x="321" y="517"/>
                    </a:lnTo>
                    <a:lnTo>
                      <a:pt x="321" y="596"/>
                    </a:lnTo>
                    <a:lnTo>
                      <a:pt x="143" y="649"/>
                    </a:lnTo>
                    <a:lnTo>
                      <a:pt x="143" y="649"/>
                    </a:lnTo>
                    <a:lnTo>
                      <a:pt x="128" y="656"/>
                    </a:lnTo>
                    <a:lnTo>
                      <a:pt x="112" y="662"/>
                    </a:lnTo>
                    <a:lnTo>
                      <a:pt x="86" y="678"/>
                    </a:lnTo>
                    <a:lnTo>
                      <a:pt x="59" y="697"/>
                    </a:lnTo>
                    <a:lnTo>
                      <a:pt x="40" y="722"/>
                    </a:lnTo>
                    <a:lnTo>
                      <a:pt x="22" y="748"/>
                    </a:lnTo>
                    <a:lnTo>
                      <a:pt x="11" y="777"/>
                    </a:lnTo>
                    <a:lnTo>
                      <a:pt x="2" y="807"/>
                    </a:lnTo>
                    <a:lnTo>
                      <a:pt x="0" y="825"/>
                    </a:lnTo>
                    <a:lnTo>
                      <a:pt x="0" y="840"/>
                    </a:lnTo>
                    <a:lnTo>
                      <a:pt x="825" y="840"/>
                    </a:lnTo>
                    <a:lnTo>
                      <a:pt x="825" y="840"/>
                    </a:lnTo>
                    <a:lnTo>
                      <a:pt x="823" y="825"/>
                    </a:lnTo>
                    <a:lnTo>
                      <a:pt x="821" y="807"/>
                    </a:lnTo>
                    <a:lnTo>
                      <a:pt x="814" y="777"/>
                    </a:lnTo>
                    <a:lnTo>
                      <a:pt x="801" y="748"/>
                    </a:lnTo>
                    <a:lnTo>
                      <a:pt x="785" y="722"/>
                    </a:lnTo>
                    <a:lnTo>
                      <a:pt x="763" y="697"/>
                    </a:lnTo>
                    <a:lnTo>
                      <a:pt x="739" y="678"/>
                    </a:lnTo>
                    <a:lnTo>
                      <a:pt x="713" y="662"/>
                    </a:lnTo>
                    <a:lnTo>
                      <a:pt x="697" y="656"/>
                    </a:lnTo>
                    <a:lnTo>
                      <a:pt x="682" y="649"/>
                    </a:lnTo>
                    <a:lnTo>
                      <a:pt x="682" y="649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r>
                  <a:rPr lang="en-US" altLang="ko-KR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rPr>
                  <a:t> </a:t>
                </a:r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  <p:sp>
          <p:nvSpPr>
            <p:cNvPr id="53" name="말풍선: 모서리가 둥근 사각형 52">
              <a:extLst>
                <a:ext uri="{FF2B5EF4-FFF2-40B4-BE49-F238E27FC236}">
                  <a16:creationId xmlns:a16="http://schemas.microsoft.com/office/drawing/2014/main" id="{E0DC294E-D450-51DE-38BB-77C4269BB67C}"/>
                </a:ext>
              </a:extLst>
            </p:cNvPr>
            <p:cNvSpPr/>
            <p:nvPr/>
          </p:nvSpPr>
          <p:spPr>
            <a:xfrm>
              <a:off x="963431" y="1767186"/>
              <a:ext cx="2384607" cy="416188"/>
            </a:xfrm>
            <a:prstGeom prst="wedgeRoundRectCallout">
              <a:avLst>
                <a:gd name="adj1" fmla="val -55538"/>
                <a:gd name="adj2" fmla="val 31539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공장과 설비를 </a:t>
              </a:r>
              <a:r>
                <a:rPr lang="ko-KR" altLang="en-US" sz="1000" err="1">
                  <a:solidFill>
                    <a:srgbClr val="FFFFFF"/>
                  </a:solidFill>
                  <a:sym typeface="맑은 고딕"/>
                </a:rPr>
                <a:t>실구축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 전에는 공정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·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설비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·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물류 시나리오의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 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정상 작동 검증이 어려워요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.</a:t>
              </a:r>
            </a:p>
          </p:txBody>
        </p:sp>
        <p:sp>
          <p:nvSpPr>
            <p:cNvPr id="55" name="말풍선: 모서리가 둥근 사각형 54">
              <a:extLst>
                <a:ext uri="{FF2B5EF4-FFF2-40B4-BE49-F238E27FC236}">
                  <a16:creationId xmlns:a16="http://schemas.microsoft.com/office/drawing/2014/main" id="{7B208FE3-D3E1-E828-D415-E9ED90A74A27}"/>
                </a:ext>
              </a:extLst>
            </p:cNvPr>
            <p:cNvSpPr/>
            <p:nvPr/>
          </p:nvSpPr>
          <p:spPr>
            <a:xfrm>
              <a:off x="402854" y="2231252"/>
              <a:ext cx="2246400" cy="586447"/>
            </a:xfrm>
            <a:prstGeom prst="wedgeRoundRectCallout">
              <a:avLst>
                <a:gd name="adj1" fmla="val 54464"/>
                <a:gd name="adj2" fmla="val 27536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IT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시스템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-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설비 간 연동이나 비정상 상황을 사전에 시험하기 어려워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, 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물류 정체와 시스템 부하 문제를 운영 중에 발견해요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.</a:t>
              </a:r>
              <a:endParaRPr lang="ko-KR" altLang="en-US" sz="1000">
                <a:solidFill>
                  <a:srgbClr val="FFFFFF"/>
                </a:solidFill>
                <a:sym typeface="맑은 고딕"/>
              </a:endParaRPr>
            </a:p>
          </p:txBody>
        </p:sp>
        <p:grpSp>
          <p:nvGrpSpPr>
            <p:cNvPr id="58" name="그룹 384">
              <a:extLst>
                <a:ext uri="{FF2B5EF4-FFF2-40B4-BE49-F238E27FC236}">
                  <a16:creationId xmlns:a16="http://schemas.microsoft.com/office/drawing/2014/main" id="{CFC35CD7-E70A-0329-6951-C7AF4671EE95}"/>
                </a:ext>
              </a:extLst>
            </p:cNvPr>
            <p:cNvGrpSpPr/>
            <p:nvPr/>
          </p:nvGrpSpPr>
          <p:grpSpPr>
            <a:xfrm>
              <a:off x="372613" y="1853510"/>
              <a:ext cx="398809" cy="325447"/>
              <a:chOff x="6815901" y="1755851"/>
              <a:chExt cx="476915" cy="389185"/>
            </a:xfrm>
            <a:solidFill>
              <a:schemeClr val="tx1">
                <a:lumMod val="65000"/>
                <a:lumOff val="35000"/>
              </a:schemeClr>
            </a:solidFill>
          </p:grpSpPr>
          <p:grpSp>
            <p:nvGrpSpPr>
              <p:cNvPr id="59" name="그룹 385">
                <a:extLst>
                  <a:ext uri="{FF2B5EF4-FFF2-40B4-BE49-F238E27FC236}">
                    <a16:creationId xmlns:a16="http://schemas.microsoft.com/office/drawing/2014/main" id="{845F6DBB-98F3-861E-31E5-5EC1862717DA}"/>
                  </a:ext>
                </a:extLst>
              </p:cNvPr>
              <p:cNvGrpSpPr/>
              <p:nvPr/>
            </p:nvGrpSpPr>
            <p:grpSpPr>
              <a:xfrm>
                <a:off x="7102908" y="1793684"/>
                <a:ext cx="189908" cy="254009"/>
                <a:chOff x="7102913" y="1793684"/>
                <a:chExt cx="189908" cy="254009"/>
              </a:xfrm>
              <a:grpFill/>
            </p:grpSpPr>
            <p:sp>
              <p:nvSpPr>
                <p:cNvPr id="61" name="Freeform 93">
                  <a:extLst>
                    <a:ext uri="{FF2B5EF4-FFF2-40B4-BE49-F238E27FC236}">
                      <a16:creationId xmlns:a16="http://schemas.microsoft.com/office/drawing/2014/main" id="{383A2D28-F577-80C7-CD98-F0FEDE05819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39948" y="1793684"/>
                  <a:ext cx="148312" cy="145013"/>
                </a:xfrm>
                <a:custGeom>
                  <a:avLst/>
                  <a:gdLst>
                    <a:gd name="T0" fmla="*/ 84 w 93"/>
                    <a:gd name="T1" fmla="*/ 46 h 92"/>
                    <a:gd name="T2" fmla="*/ 93 w 93"/>
                    <a:gd name="T3" fmla="*/ 36 h 92"/>
                    <a:gd name="T4" fmla="*/ 86 w 93"/>
                    <a:gd name="T5" fmla="*/ 21 h 92"/>
                    <a:gd name="T6" fmla="*/ 73 w 93"/>
                    <a:gd name="T7" fmla="*/ 20 h 92"/>
                    <a:gd name="T8" fmla="*/ 71 w 93"/>
                    <a:gd name="T9" fmla="*/ 6 h 92"/>
                    <a:gd name="T10" fmla="*/ 57 w 93"/>
                    <a:gd name="T11" fmla="*/ 0 h 92"/>
                    <a:gd name="T12" fmla="*/ 46 w 93"/>
                    <a:gd name="T13" fmla="*/ 9 h 92"/>
                    <a:gd name="T14" fmla="*/ 36 w 93"/>
                    <a:gd name="T15" fmla="*/ 0 h 92"/>
                    <a:gd name="T16" fmla="*/ 21 w 93"/>
                    <a:gd name="T17" fmla="*/ 6 h 92"/>
                    <a:gd name="T18" fmla="*/ 20 w 93"/>
                    <a:gd name="T19" fmla="*/ 20 h 92"/>
                    <a:gd name="T20" fmla="*/ 7 w 93"/>
                    <a:gd name="T21" fmla="*/ 21 h 92"/>
                    <a:gd name="T22" fmla="*/ 0 w 93"/>
                    <a:gd name="T23" fmla="*/ 36 h 92"/>
                    <a:gd name="T24" fmla="*/ 9 w 93"/>
                    <a:gd name="T25" fmla="*/ 46 h 92"/>
                    <a:gd name="T26" fmla="*/ 0 w 93"/>
                    <a:gd name="T27" fmla="*/ 56 h 92"/>
                    <a:gd name="T28" fmla="*/ 7 w 93"/>
                    <a:gd name="T29" fmla="*/ 71 h 92"/>
                    <a:gd name="T30" fmla="*/ 20 w 93"/>
                    <a:gd name="T31" fmla="*/ 72 h 92"/>
                    <a:gd name="T32" fmla="*/ 21 w 93"/>
                    <a:gd name="T33" fmla="*/ 86 h 92"/>
                    <a:gd name="T34" fmla="*/ 36 w 93"/>
                    <a:gd name="T35" fmla="*/ 92 h 92"/>
                    <a:gd name="T36" fmla="*/ 46 w 93"/>
                    <a:gd name="T37" fmla="*/ 84 h 92"/>
                    <a:gd name="T38" fmla="*/ 57 w 93"/>
                    <a:gd name="T39" fmla="*/ 92 h 92"/>
                    <a:gd name="T40" fmla="*/ 71 w 93"/>
                    <a:gd name="T41" fmla="*/ 86 h 92"/>
                    <a:gd name="T42" fmla="*/ 73 w 93"/>
                    <a:gd name="T43" fmla="*/ 72 h 92"/>
                    <a:gd name="T44" fmla="*/ 86 w 93"/>
                    <a:gd name="T45" fmla="*/ 71 h 92"/>
                    <a:gd name="T46" fmla="*/ 93 w 93"/>
                    <a:gd name="T47" fmla="*/ 56 h 92"/>
                    <a:gd name="T48" fmla="*/ 84 w 93"/>
                    <a:gd name="T49" fmla="*/ 46 h 92"/>
                    <a:gd name="T50" fmla="*/ 46 w 93"/>
                    <a:gd name="T51" fmla="*/ 61 h 92"/>
                    <a:gd name="T52" fmla="*/ 32 w 93"/>
                    <a:gd name="T53" fmla="*/ 46 h 92"/>
                    <a:gd name="T54" fmla="*/ 46 w 93"/>
                    <a:gd name="T55" fmla="*/ 31 h 92"/>
                    <a:gd name="T56" fmla="*/ 61 w 93"/>
                    <a:gd name="T57" fmla="*/ 46 h 92"/>
                    <a:gd name="T58" fmla="*/ 46 w 93"/>
                    <a:gd name="T59" fmla="*/ 61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3" h="92">
                      <a:moveTo>
                        <a:pt x="84" y="46"/>
                      </a:moveTo>
                      <a:cubicBezTo>
                        <a:pt x="84" y="41"/>
                        <a:pt x="88" y="36"/>
                        <a:pt x="93" y="36"/>
                      </a:cubicBezTo>
                      <a:cubicBezTo>
                        <a:pt x="91" y="31"/>
                        <a:pt x="89" y="26"/>
                        <a:pt x="86" y="21"/>
                      </a:cubicBezTo>
                      <a:cubicBezTo>
                        <a:pt x="83" y="25"/>
                        <a:pt x="76" y="24"/>
                        <a:pt x="73" y="20"/>
                      </a:cubicBezTo>
                      <a:cubicBezTo>
                        <a:pt x="69" y="16"/>
                        <a:pt x="69" y="10"/>
                        <a:pt x="71" y="6"/>
                      </a:cubicBezTo>
                      <a:cubicBezTo>
                        <a:pt x="66" y="3"/>
                        <a:pt x="61" y="1"/>
                        <a:pt x="57" y="0"/>
                      </a:cubicBezTo>
                      <a:cubicBezTo>
                        <a:pt x="57" y="5"/>
                        <a:pt x="52" y="9"/>
                        <a:pt x="46" y="9"/>
                      </a:cubicBezTo>
                      <a:cubicBezTo>
                        <a:pt x="41" y="9"/>
                        <a:pt x="36" y="5"/>
                        <a:pt x="36" y="0"/>
                      </a:cubicBezTo>
                      <a:cubicBezTo>
                        <a:pt x="31" y="1"/>
                        <a:pt x="26" y="3"/>
                        <a:pt x="21" y="6"/>
                      </a:cubicBezTo>
                      <a:cubicBezTo>
                        <a:pt x="25" y="10"/>
                        <a:pt x="24" y="16"/>
                        <a:pt x="20" y="20"/>
                      </a:cubicBezTo>
                      <a:cubicBezTo>
                        <a:pt x="16" y="24"/>
                        <a:pt x="10" y="24"/>
                        <a:pt x="7" y="21"/>
                      </a:cubicBezTo>
                      <a:cubicBezTo>
                        <a:pt x="4" y="26"/>
                        <a:pt x="2" y="31"/>
                        <a:pt x="0" y="36"/>
                      </a:cubicBezTo>
                      <a:cubicBezTo>
                        <a:pt x="5" y="36"/>
                        <a:pt x="9" y="41"/>
                        <a:pt x="9" y="46"/>
                      </a:cubicBezTo>
                      <a:cubicBezTo>
                        <a:pt x="9" y="51"/>
                        <a:pt x="5" y="56"/>
                        <a:pt x="0" y="56"/>
                      </a:cubicBezTo>
                      <a:cubicBezTo>
                        <a:pt x="2" y="61"/>
                        <a:pt x="4" y="66"/>
                        <a:pt x="7" y="71"/>
                      </a:cubicBezTo>
                      <a:cubicBezTo>
                        <a:pt x="10" y="67"/>
                        <a:pt x="17" y="69"/>
                        <a:pt x="20" y="72"/>
                      </a:cubicBezTo>
                      <a:cubicBezTo>
                        <a:pt x="24" y="76"/>
                        <a:pt x="24" y="82"/>
                        <a:pt x="21" y="86"/>
                      </a:cubicBezTo>
                      <a:cubicBezTo>
                        <a:pt x="27" y="89"/>
                        <a:pt x="32" y="91"/>
                        <a:pt x="36" y="92"/>
                      </a:cubicBezTo>
                      <a:cubicBezTo>
                        <a:pt x="36" y="87"/>
                        <a:pt x="41" y="84"/>
                        <a:pt x="46" y="84"/>
                      </a:cubicBezTo>
                      <a:cubicBezTo>
                        <a:pt x="52" y="84"/>
                        <a:pt x="57" y="87"/>
                        <a:pt x="57" y="92"/>
                      </a:cubicBezTo>
                      <a:cubicBezTo>
                        <a:pt x="62" y="91"/>
                        <a:pt x="67" y="89"/>
                        <a:pt x="71" y="86"/>
                      </a:cubicBezTo>
                      <a:cubicBezTo>
                        <a:pt x="68" y="82"/>
                        <a:pt x="69" y="76"/>
                        <a:pt x="73" y="72"/>
                      </a:cubicBezTo>
                      <a:cubicBezTo>
                        <a:pt x="77" y="69"/>
                        <a:pt x="83" y="69"/>
                        <a:pt x="86" y="71"/>
                      </a:cubicBezTo>
                      <a:cubicBezTo>
                        <a:pt x="89" y="66"/>
                        <a:pt x="91" y="61"/>
                        <a:pt x="93" y="56"/>
                      </a:cubicBezTo>
                      <a:cubicBezTo>
                        <a:pt x="88" y="56"/>
                        <a:pt x="84" y="51"/>
                        <a:pt x="84" y="46"/>
                      </a:cubicBezTo>
                      <a:close/>
                      <a:moveTo>
                        <a:pt x="46" y="61"/>
                      </a:moveTo>
                      <a:cubicBezTo>
                        <a:pt x="38" y="61"/>
                        <a:pt x="32" y="55"/>
                        <a:pt x="32" y="46"/>
                      </a:cubicBezTo>
                      <a:cubicBezTo>
                        <a:pt x="32" y="37"/>
                        <a:pt x="38" y="31"/>
                        <a:pt x="46" y="31"/>
                      </a:cubicBezTo>
                      <a:cubicBezTo>
                        <a:pt x="55" y="31"/>
                        <a:pt x="61" y="37"/>
                        <a:pt x="61" y="46"/>
                      </a:cubicBezTo>
                      <a:cubicBezTo>
                        <a:pt x="62" y="54"/>
                        <a:pt x="55" y="61"/>
                        <a:pt x="46" y="61"/>
                      </a:cubicBez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  <p:sp>
              <p:nvSpPr>
                <p:cNvPr id="62" name="Freeform 93">
                  <a:extLst>
                    <a:ext uri="{FF2B5EF4-FFF2-40B4-BE49-F238E27FC236}">
                      <a16:creationId xmlns:a16="http://schemas.microsoft.com/office/drawing/2014/main" id="{196FBBA1-35EE-D733-D8B5-03739F44312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02913" y="1938235"/>
                  <a:ext cx="74157" cy="72507"/>
                </a:xfrm>
                <a:custGeom>
                  <a:avLst/>
                  <a:gdLst>
                    <a:gd name="T0" fmla="*/ 84 w 93"/>
                    <a:gd name="T1" fmla="*/ 46 h 92"/>
                    <a:gd name="T2" fmla="*/ 93 w 93"/>
                    <a:gd name="T3" fmla="*/ 36 h 92"/>
                    <a:gd name="T4" fmla="*/ 86 w 93"/>
                    <a:gd name="T5" fmla="*/ 21 h 92"/>
                    <a:gd name="T6" fmla="*/ 73 w 93"/>
                    <a:gd name="T7" fmla="*/ 20 h 92"/>
                    <a:gd name="T8" fmla="*/ 71 w 93"/>
                    <a:gd name="T9" fmla="*/ 6 h 92"/>
                    <a:gd name="T10" fmla="*/ 57 w 93"/>
                    <a:gd name="T11" fmla="*/ 0 h 92"/>
                    <a:gd name="T12" fmla="*/ 46 w 93"/>
                    <a:gd name="T13" fmla="*/ 9 h 92"/>
                    <a:gd name="T14" fmla="*/ 36 w 93"/>
                    <a:gd name="T15" fmla="*/ 0 h 92"/>
                    <a:gd name="T16" fmla="*/ 21 w 93"/>
                    <a:gd name="T17" fmla="*/ 6 h 92"/>
                    <a:gd name="T18" fmla="*/ 20 w 93"/>
                    <a:gd name="T19" fmla="*/ 20 h 92"/>
                    <a:gd name="T20" fmla="*/ 7 w 93"/>
                    <a:gd name="T21" fmla="*/ 21 h 92"/>
                    <a:gd name="T22" fmla="*/ 0 w 93"/>
                    <a:gd name="T23" fmla="*/ 36 h 92"/>
                    <a:gd name="T24" fmla="*/ 9 w 93"/>
                    <a:gd name="T25" fmla="*/ 46 h 92"/>
                    <a:gd name="T26" fmla="*/ 0 w 93"/>
                    <a:gd name="T27" fmla="*/ 56 h 92"/>
                    <a:gd name="T28" fmla="*/ 7 w 93"/>
                    <a:gd name="T29" fmla="*/ 71 h 92"/>
                    <a:gd name="T30" fmla="*/ 20 w 93"/>
                    <a:gd name="T31" fmla="*/ 72 h 92"/>
                    <a:gd name="T32" fmla="*/ 21 w 93"/>
                    <a:gd name="T33" fmla="*/ 86 h 92"/>
                    <a:gd name="T34" fmla="*/ 36 w 93"/>
                    <a:gd name="T35" fmla="*/ 92 h 92"/>
                    <a:gd name="T36" fmla="*/ 46 w 93"/>
                    <a:gd name="T37" fmla="*/ 84 h 92"/>
                    <a:gd name="T38" fmla="*/ 57 w 93"/>
                    <a:gd name="T39" fmla="*/ 92 h 92"/>
                    <a:gd name="T40" fmla="*/ 71 w 93"/>
                    <a:gd name="T41" fmla="*/ 86 h 92"/>
                    <a:gd name="T42" fmla="*/ 73 w 93"/>
                    <a:gd name="T43" fmla="*/ 72 h 92"/>
                    <a:gd name="T44" fmla="*/ 86 w 93"/>
                    <a:gd name="T45" fmla="*/ 71 h 92"/>
                    <a:gd name="T46" fmla="*/ 93 w 93"/>
                    <a:gd name="T47" fmla="*/ 56 h 92"/>
                    <a:gd name="T48" fmla="*/ 84 w 93"/>
                    <a:gd name="T49" fmla="*/ 46 h 92"/>
                    <a:gd name="T50" fmla="*/ 46 w 93"/>
                    <a:gd name="T51" fmla="*/ 61 h 92"/>
                    <a:gd name="T52" fmla="*/ 32 w 93"/>
                    <a:gd name="T53" fmla="*/ 46 h 92"/>
                    <a:gd name="T54" fmla="*/ 46 w 93"/>
                    <a:gd name="T55" fmla="*/ 31 h 92"/>
                    <a:gd name="T56" fmla="*/ 61 w 93"/>
                    <a:gd name="T57" fmla="*/ 46 h 92"/>
                    <a:gd name="T58" fmla="*/ 46 w 93"/>
                    <a:gd name="T59" fmla="*/ 61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3" h="92">
                      <a:moveTo>
                        <a:pt x="84" y="46"/>
                      </a:moveTo>
                      <a:cubicBezTo>
                        <a:pt x="84" y="41"/>
                        <a:pt x="88" y="36"/>
                        <a:pt x="93" y="36"/>
                      </a:cubicBezTo>
                      <a:cubicBezTo>
                        <a:pt x="91" y="31"/>
                        <a:pt x="89" y="26"/>
                        <a:pt x="86" y="21"/>
                      </a:cubicBezTo>
                      <a:cubicBezTo>
                        <a:pt x="83" y="25"/>
                        <a:pt x="76" y="24"/>
                        <a:pt x="73" y="20"/>
                      </a:cubicBezTo>
                      <a:cubicBezTo>
                        <a:pt x="69" y="16"/>
                        <a:pt x="69" y="10"/>
                        <a:pt x="71" y="6"/>
                      </a:cubicBezTo>
                      <a:cubicBezTo>
                        <a:pt x="66" y="3"/>
                        <a:pt x="61" y="1"/>
                        <a:pt x="57" y="0"/>
                      </a:cubicBezTo>
                      <a:cubicBezTo>
                        <a:pt x="57" y="5"/>
                        <a:pt x="52" y="9"/>
                        <a:pt x="46" y="9"/>
                      </a:cubicBezTo>
                      <a:cubicBezTo>
                        <a:pt x="41" y="9"/>
                        <a:pt x="36" y="5"/>
                        <a:pt x="36" y="0"/>
                      </a:cubicBezTo>
                      <a:cubicBezTo>
                        <a:pt x="31" y="1"/>
                        <a:pt x="26" y="3"/>
                        <a:pt x="21" y="6"/>
                      </a:cubicBezTo>
                      <a:cubicBezTo>
                        <a:pt x="25" y="10"/>
                        <a:pt x="24" y="16"/>
                        <a:pt x="20" y="20"/>
                      </a:cubicBezTo>
                      <a:cubicBezTo>
                        <a:pt x="16" y="24"/>
                        <a:pt x="10" y="24"/>
                        <a:pt x="7" y="21"/>
                      </a:cubicBezTo>
                      <a:cubicBezTo>
                        <a:pt x="4" y="26"/>
                        <a:pt x="2" y="31"/>
                        <a:pt x="0" y="36"/>
                      </a:cubicBezTo>
                      <a:cubicBezTo>
                        <a:pt x="5" y="36"/>
                        <a:pt x="9" y="41"/>
                        <a:pt x="9" y="46"/>
                      </a:cubicBezTo>
                      <a:cubicBezTo>
                        <a:pt x="9" y="51"/>
                        <a:pt x="5" y="56"/>
                        <a:pt x="0" y="56"/>
                      </a:cubicBezTo>
                      <a:cubicBezTo>
                        <a:pt x="2" y="61"/>
                        <a:pt x="4" y="66"/>
                        <a:pt x="7" y="71"/>
                      </a:cubicBezTo>
                      <a:cubicBezTo>
                        <a:pt x="10" y="67"/>
                        <a:pt x="17" y="69"/>
                        <a:pt x="20" y="72"/>
                      </a:cubicBezTo>
                      <a:cubicBezTo>
                        <a:pt x="24" y="76"/>
                        <a:pt x="24" y="82"/>
                        <a:pt x="21" y="86"/>
                      </a:cubicBezTo>
                      <a:cubicBezTo>
                        <a:pt x="27" y="89"/>
                        <a:pt x="32" y="91"/>
                        <a:pt x="36" y="92"/>
                      </a:cubicBezTo>
                      <a:cubicBezTo>
                        <a:pt x="36" y="87"/>
                        <a:pt x="41" y="84"/>
                        <a:pt x="46" y="84"/>
                      </a:cubicBezTo>
                      <a:cubicBezTo>
                        <a:pt x="52" y="84"/>
                        <a:pt x="57" y="87"/>
                        <a:pt x="57" y="92"/>
                      </a:cubicBezTo>
                      <a:cubicBezTo>
                        <a:pt x="62" y="91"/>
                        <a:pt x="67" y="89"/>
                        <a:pt x="71" y="86"/>
                      </a:cubicBezTo>
                      <a:cubicBezTo>
                        <a:pt x="68" y="82"/>
                        <a:pt x="69" y="76"/>
                        <a:pt x="73" y="72"/>
                      </a:cubicBezTo>
                      <a:cubicBezTo>
                        <a:pt x="77" y="69"/>
                        <a:pt x="83" y="69"/>
                        <a:pt x="86" y="71"/>
                      </a:cubicBezTo>
                      <a:cubicBezTo>
                        <a:pt x="89" y="66"/>
                        <a:pt x="91" y="61"/>
                        <a:pt x="93" y="56"/>
                      </a:cubicBezTo>
                      <a:cubicBezTo>
                        <a:pt x="88" y="56"/>
                        <a:pt x="84" y="51"/>
                        <a:pt x="84" y="46"/>
                      </a:cubicBezTo>
                      <a:close/>
                      <a:moveTo>
                        <a:pt x="46" y="61"/>
                      </a:moveTo>
                      <a:cubicBezTo>
                        <a:pt x="38" y="61"/>
                        <a:pt x="32" y="55"/>
                        <a:pt x="32" y="46"/>
                      </a:cubicBezTo>
                      <a:cubicBezTo>
                        <a:pt x="32" y="37"/>
                        <a:pt x="38" y="31"/>
                        <a:pt x="46" y="31"/>
                      </a:cubicBezTo>
                      <a:cubicBezTo>
                        <a:pt x="55" y="31"/>
                        <a:pt x="61" y="37"/>
                        <a:pt x="61" y="46"/>
                      </a:cubicBezTo>
                      <a:cubicBezTo>
                        <a:pt x="62" y="54"/>
                        <a:pt x="55" y="61"/>
                        <a:pt x="46" y="61"/>
                      </a:cubicBez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  <p:sp>
              <p:nvSpPr>
                <p:cNvPr id="63" name="Freeform 93">
                  <a:extLst>
                    <a:ext uri="{FF2B5EF4-FFF2-40B4-BE49-F238E27FC236}">
                      <a16:creationId xmlns:a16="http://schemas.microsoft.com/office/drawing/2014/main" id="{7DC45BBD-4EB4-DB87-0651-698AFD33409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964399">
                  <a:off x="7189190" y="1946368"/>
                  <a:ext cx="103631" cy="101325"/>
                </a:xfrm>
                <a:custGeom>
                  <a:avLst/>
                  <a:gdLst>
                    <a:gd name="T0" fmla="*/ 84 w 93"/>
                    <a:gd name="T1" fmla="*/ 46 h 92"/>
                    <a:gd name="T2" fmla="*/ 93 w 93"/>
                    <a:gd name="T3" fmla="*/ 36 h 92"/>
                    <a:gd name="T4" fmla="*/ 86 w 93"/>
                    <a:gd name="T5" fmla="*/ 21 h 92"/>
                    <a:gd name="T6" fmla="*/ 73 w 93"/>
                    <a:gd name="T7" fmla="*/ 20 h 92"/>
                    <a:gd name="T8" fmla="*/ 71 w 93"/>
                    <a:gd name="T9" fmla="*/ 6 h 92"/>
                    <a:gd name="T10" fmla="*/ 57 w 93"/>
                    <a:gd name="T11" fmla="*/ 0 h 92"/>
                    <a:gd name="T12" fmla="*/ 46 w 93"/>
                    <a:gd name="T13" fmla="*/ 9 h 92"/>
                    <a:gd name="T14" fmla="*/ 36 w 93"/>
                    <a:gd name="T15" fmla="*/ 0 h 92"/>
                    <a:gd name="T16" fmla="*/ 21 w 93"/>
                    <a:gd name="T17" fmla="*/ 6 h 92"/>
                    <a:gd name="T18" fmla="*/ 20 w 93"/>
                    <a:gd name="T19" fmla="*/ 20 h 92"/>
                    <a:gd name="T20" fmla="*/ 7 w 93"/>
                    <a:gd name="T21" fmla="*/ 21 h 92"/>
                    <a:gd name="T22" fmla="*/ 0 w 93"/>
                    <a:gd name="T23" fmla="*/ 36 h 92"/>
                    <a:gd name="T24" fmla="*/ 9 w 93"/>
                    <a:gd name="T25" fmla="*/ 46 h 92"/>
                    <a:gd name="T26" fmla="*/ 0 w 93"/>
                    <a:gd name="T27" fmla="*/ 56 h 92"/>
                    <a:gd name="T28" fmla="*/ 7 w 93"/>
                    <a:gd name="T29" fmla="*/ 71 h 92"/>
                    <a:gd name="T30" fmla="*/ 20 w 93"/>
                    <a:gd name="T31" fmla="*/ 72 h 92"/>
                    <a:gd name="T32" fmla="*/ 21 w 93"/>
                    <a:gd name="T33" fmla="*/ 86 h 92"/>
                    <a:gd name="T34" fmla="*/ 36 w 93"/>
                    <a:gd name="T35" fmla="*/ 92 h 92"/>
                    <a:gd name="T36" fmla="*/ 46 w 93"/>
                    <a:gd name="T37" fmla="*/ 84 h 92"/>
                    <a:gd name="T38" fmla="*/ 57 w 93"/>
                    <a:gd name="T39" fmla="*/ 92 h 92"/>
                    <a:gd name="T40" fmla="*/ 71 w 93"/>
                    <a:gd name="T41" fmla="*/ 86 h 92"/>
                    <a:gd name="T42" fmla="*/ 73 w 93"/>
                    <a:gd name="T43" fmla="*/ 72 h 92"/>
                    <a:gd name="T44" fmla="*/ 86 w 93"/>
                    <a:gd name="T45" fmla="*/ 71 h 92"/>
                    <a:gd name="T46" fmla="*/ 93 w 93"/>
                    <a:gd name="T47" fmla="*/ 56 h 92"/>
                    <a:gd name="T48" fmla="*/ 84 w 93"/>
                    <a:gd name="T49" fmla="*/ 46 h 92"/>
                    <a:gd name="T50" fmla="*/ 46 w 93"/>
                    <a:gd name="T51" fmla="*/ 61 h 92"/>
                    <a:gd name="T52" fmla="*/ 32 w 93"/>
                    <a:gd name="T53" fmla="*/ 46 h 92"/>
                    <a:gd name="T54" fmla="*/ 46 w 93"/>
                    <a:gd name="T55" fmla="*/ 31 h 92"/>
                    <a:gd name="T56" fmla="*/ 61 w 93"/>
                    <a:gd name="T57" fmla="*/ 46 h 92"/>
                    <a:gd name="T58" fmla="*/ 46 w 93"/>
                    <a:gd name="T59" fmla="*/ 61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3" h="92">
                      <a:moveTo>
                        <a:pt x="84" y="46"/>
                      </a:moveTo>
                      <a:cubicBezTo>
                        <a:pt x="84" y="41"/>
                        <a:pt x="88" y="36"/>
                        <a:pt x="93" y="36"/>
                      </a:cubicBezTo>
                      <a:cubicBezTo>
                        <a:pt x="91" y="31"/>
                        <a:pt x="89" y="26"/>
                        <a:pt x="86" y="21"/>
                      </a:cubicBezTo>
                      <a:cubicBezTo>
                        <a:pt x="83" y="25"/>
                        <a:pt x="76" y="24"/>
                        <a:pt x="73" y="20"/>
                      </a:cubicBezTo>
                      <a:cubicBezTo>
                        <a:pt x="69" y="16"/>
                        <a:pt x="69" y="10"/>
                        <a:pt x="71" y="6"/>
                      </a:cubicBezTo>
                      <a:cubicBezTo>
                        <a:pt x="66" y="3"/>
                        <a:pt x="61" y="1"/>
                        <a:pt x="57" y="0"/>
                      </a:cubicBezTo>
                      <a:cubicBezTo>
                        <a:pt x="57" y="5"/>
                        <a:pt x="52" y="9"/>
                        <a:pt x="46" y="9"/>
                      </a:cubicBezTo>
                      <a:cubicBezTo>
                        <a:pt x="41" y="9"/>
                        <a:pt x="36" y="5"/>
                        <a:pt x="36" y="0"/>
                      </a:cubicBezTo>
                      <a:cubicBezTo>
                        <a:pt x="31" y="1"/>
                        <a:pt x="26" y="3"/>
                        <a:pt x="21" y="6"/>
                      </a:cubicBezTo>
                      <a:cubicBezTo>
                        <a:pt x="25" y="10"/>
                        <a:pt x="24" y="16"/>
                        <a:pt x="20" y="20"/>
                      </a:cubicBezTo>
                      <a:cubicBezTo>
                        <a:pt x="16" y="24"/>
                        <a:pt x="10" y="24"/>
                        <a:pt x="7" y="21"/>
                      </a:cubicBezTo>
                      <a:cubicBezTo>
                        <a:pt x="4" y="26"/>
                        <a:pt x="2" y="31"/>
                        <a:pt x="0" y="36"/>
                      </a:cubicBezTo>
                      <a:cubicBezTo>
                        <a:pt x="5" y="36"/>
                        <a:pt x="9" y="41"/>
                        <a:pt x="9" y="46"/>
                      </a:cubicBezTo>
                      <a:cubicBezTo>
                        <a:pt x="9" y="51"/>
                        <a:pt x="5" y="56"/>
                        <a:pt x="0" y="56"/>
                      </a:cubicBezTo>
                      <a:cubicBezTo>
                        <a:pt x="2" y="61"/>
                        <a:pt x="4" y="66"/>
                        <a:pt x="7" y="71"/>
                      </a:cubicBezTo>
                      <a:cubicBezTo>
                        <a:pt x="10" y="67"/>
                        <a:pt x="17" y="69"/>
                        <a:pt x="20" y="72"/>
                      </a:cubicBezTo>
                      <a:cubicBezTo>
                        <a:pt x="24" y="76"/>
                        <a:pt x="24" y="82"/>
                        <a:pt x="21" y="86"/>
                      </a:cubicBezTo>
                      <a:cubicBezTo>
                        <a:pt x="27" y="89"/>
                        <a:pt x="32" y="91"/>
                        <a:pt x="36" y="92"/>
                      </a:cubicBezTo>
                      <a:cubicBezTo>
                        <a:pt x="36" y="87"/>
                        <a:pt x="41" y="84"/>
                        <a:pt x="46" y="84"/>
                      </a:cubicBezTo>
                      <a:cubicBezTo>
                        <a:pt x="52" y="84"/>
                        <a:pt x="57" y="87"/>
                        <a:pt x="57" y="92"/>
                      </a:cubicBezTo>
                      <a:cubicBezTo>
                        <a:pt x="62" y="91"/>
                        <a:pt x="67" y="89"/>
                        <a:pt x="71" y="86"/>
                      </a:cubicBezTo>
                      <a:cubicBezTo>
                        <a:pt x="68" y="82"/>
                        <a:pt x="69" y="76"/>
                        <a:pt x="73" y="72"/>
                      </a:cubicBezTo>
                      <a:cubicBezTo>
                        <a:pt x="77" y="69"/>
                        <a:pt x="83" y="69"/>
                        <a:pt x="86" y="71"/>
                      </a:cubicBezTo>
                      <a:cubicBezTo>
                        <a:pt x="89" y="66"/>
                        <a:pt x="91" y="61"/>
                        <a:pt x="93" y="56"/>
                      </a:cubicBezTo>
                      <a:cubicBezTo>
                        <a:pt x="88" y="56"/>
                        <a:pt x="84" y="51"/>
                        <a:pt x="84" y="46"/>
                      </a:cubicBezTo>
                      <a:close/>
                      <a:moveTo>
                        <a:pt x="46" y="61"/>
                      </a:moveTo>
                      <a:cubicBezTo>
                        <a:pt x="38" y="61"/>
                        <a:pt x="32" y="55"/>
                        <a:pt x="32" y="46"/>
                      </a:cubicBezTo>
                      <a:cubicBezTo>
                        <a:pt x="32" y="37"/>
                        <a:pt x="38" y="31"/>
                        <a:pt x="46" y="31"/>
                      </a:cubicBezTo>
                      <a:cubicBezTo>
                        <a:pt x="55" y="31"/>
                        <a:pt x="61" y="37"/>
                        <a:pt x="61" y="46"/>
                      </a:cubicBezTo>
                      <a:cubicBezTo>
                        <a:pt x="62" y="54"/>
                        <a:pt x="55" y="61"/>
                        <a:pt x="46" y="61"/>
                      </a:cubicBez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</p:grpSp>
          <p:sp>
            <p:nvSpPr>
              <p:cNvPr id="60" name="Freeform 32">
                <a:extLst>
                  <a:ext uri="{FF2B5EF4-FFF2-40B4-BE49-F238E27FC236}">
                    <a16:creationId xmlns:a16="http://schemas.microsoft.com/office/drawing/2014/main" id="{A288E667-F155-94B5-1F43-EA84A479A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5901" y="1755851"/>
                <a:ext cx="382236" cy="389185"/>
              </a:xfrm>
              <a:custGeom>
                <a:avLst/>
                <a:gdLst>
                  <a:gd name="T0" fmla="*/ 504 w 825"/>
                  <a:gd name="T1" fmla="*/ 517 h 840"/>
                  <a:gd name="T2" fmla="*/ 532 w 825"/>
                  <a:gd name="T3" fmla="*/ 493 h 840"/>
                  <a:gd name="T4" fmla="*/ 570 w 825"/>
                  <a:gd name="T5" fmla="*/ 447 h 840"/>
                  <a:gd name="T6" fmla="*/ 596 w 825"/>
                  <a:gd name="T7" fmla="*/ 387 h 840"/>
                  <a:gd name="T8" fmla="*/ 612 w 825"/>
                  <a:gd name="T9" fmla="*/ 385 h 840"/>
                  <a:gd name="T10" fmla="*/ 634 w 825"/>
                  <a:gd name="T11" fmla="*/ 370 h 840"/>
                  <a:gd name="T12" fmla="*/ 649 w 825"/>
                  <a:gd name="T13" fmla="*/ 339 h 840"/>
                  <a:gd name="T14" fmla="*/ 651 w 825"/>
                  <a:gd name="T15" fmla="*/ 315 h 840"/>
                  <a:gd name="T16" fmla="*/ 642 w 825"/>
                  <a:gd name="T17" fmla="*/ 284 h 840"/>
                  <a:gd name="T18" fmla="*/ 623 w 825"/>
                  <a:gd name="T19" fmla="*/ 268 h 840"/>
                  <a:gd name="T20" fmla="*/ 616 w 825"/>
                  <a:gd name="T21" fmla="*/ 268 h 840"/>
                  <a:gd name="T22" fmla="*/ 625 w 825"/>
                  <a:gd name="T23" fmla="*/ 191 h 840"/>
                  <a:gd name="T24" fmla="*/ 609 w 825"/>
                  <a:gd name="T25" fmla="*/ 114 h 840"/>
                  <a:gd name="T26" fmla="*/ 587 w 825"/>
                  <a:gd name="T27" fmla="*/ 73 h 840"/>
                  <a:gd name="T28" fmla="*/ 546 w 825"/>
                  <a:gd name="T29" fmla="*/ 38 h 840"/>
                  <a:gd name="T30" fmla="*/ 495 w 825"/>
                  <a:gd name="T31" fmla="*/ 13 h 840"/>
                  <a:gd name="T32" fmla="*/ 440 w 825"/>
                  <a:gd name="T33" fmla="*/ 0 h 840"/>
                  <a:gd name="T34" fmla="*/ 389 w 825"/>
                  <a:gd name="T35" fmla="*/ 2 h 840"/>
                  <a:gd name="T36" fmla="*/ 345 w 825"/>
                  <a:gd name="T37" fmla="*/ 18 h 840"/>
                  <a:gd name="T38" fmla="*/ 323 w 825"/>
                  <a:gd name="T39" fmla="*/ 35 h 840"/>
                  <a:gd name="T40" fmla="*/ 306 w 825"/>
                  <a:gd name="T41" fmla="*/ 70 h 840"/>
                  <a:gd name="T42" fmla="*/ 271 w 825"/>
                  <a:gd name="T43" fmla="*/ 81 h 840"/>
                  <a:gd name="T44" fmla="*/ 227 w 825"/>
                  <a:gd name="T45" fmla="*/ 117 h 840"/>
                  <a:gd name="T46" fmla="*/ 198 w 825"/>
                  <a:gd name="T47" fmla="*/ 169 h 840"/>
                  <a:gd name="T48" fmla="*/ 191 w 825"/>
                  <a:gd name="T49" fmla="*/ 213 h 840"/>
                  <a:gd name="T50" fmla="*/ 200 w 825"/>
                  <a:gd name="T51" fmla="*/ 271 h 840"/>
                  <a:gd name="T52" fmla="*/ 180 w 825"/>
                  <a:gd name="T53" fmla="*/ 286 h 840"/>
                  <a:gd name="T54" fmla="*/ 174 w 825"/>
                  <a:gd name="T55" fmla="*/ 315 h 840"/>
                  <a:gd name="T56" fmla="*/ 176 w 825"/>
                  <a:gd name="T57" fmla="*/ 339 h 840"/>
                  <a:gd name="T58" fmla="*/ 191 w 825"/>
                  <a:gd name="T59" fmla="*/ 370 h 840"/>
                  <a:gd name="T60" fmla="*/ 213 w 825"/>
                  <a:gd name="T61" fmla="*/ 385 h 840"/>
                  <a:gd name="T62" fmla="*/ 229 w 825"/>
                  <a:gd name="T63" fmla="*/ 387 h 840"/>
                  <a:gd name="T64" fmla="*/ 253 w 825"/>
                  <a:gd name="T65" fmla="*/ 447 h 840"/>
                  <a:gd name="T66" fmla="*/ 290 w 825"/>
                  <a:gd name="T67" fmla="*/ 493 h 840"/>
                  <a:gd name="T68" fmla="*/ 321 w 825"/>
                  <a:gd name="T69" fmla="*/ 596 h 840"/>
                  <a:gd name="T70" fmla="*/ 128 w 825"/>
                  <a:gd name="T71" fmla="*/ 656 h 840"/>
                  <a:gd name="T72" fmla="*/ 59 w 825"/>
                  <a:gd name="T73" fmla="*/ 697 h 840"/>
                  <a:gd name="T74" fmla="*/ 11 w 825"/>
                  <a:gd name="T75" fmla="*/ 777 h 840"/>
                  <a:gd name="T76" fmla="*/ 0 w 825"/>
                  <a:gd name="T77" fmla="*/ 840 h 840"/>
                  <a:gd name="T78" fmla="*/ 823 w 825"/>
                  <a:gd name="T79" fmla="*/ 825 h 840"/>
                  <a:gd name="T80" fmla="*/ 801 w 825"/>
                  <a:gd name="T81" fmla="*/ 748 h 840"/>
                  <a:gd name="T82" fmla="*/ 739 w 825"/>
                  <a:gd name="T83" fmla="*/ 678 h 840"/>
                  <a:gd name="T84" fmla="*/ 682 w 825"/>
                  <a:gd name="T85" fmla="*/ 64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25" h="840">
                    <a:moveTo>
                      <a:pt x="682" y="649"/>
                    </a:moveTo>
                    <a:lnTo>
                      <a:pt x="504" y="596"/>
                    </a:lnTo>
                    <a:lnTo>
                      <a:pt x="504" y="517"/>
                    </a:lnTo>
                    <a:lnTo>
                      <a:pt x="504" y="517"/>
                    </a:lnTo>
                    <a:lnTo>
                      <a:pt x="519" y="506"/>
                    </a:lnTo>
                    <a:lnTo>
                      <a:pt x="532" y="493"/>
                    </a:lnTo>
                    <a:lnTo>
                      <a:pt x="548" y="480"/>
                    </a:lnTo>
                    <a:lnTo>
                      <a:pt x="559" y="464"/>
                    </a:lnTo>
                    <a:lnTo>
                      <a:pt x="570" y="447"/>
                    </a:lnTo>
                    <a:lnTo>
                      <a:pt x="581" y="427"/>
                    </a:lnTo>
                    <a:lnTo>
                      <a:pt x="590" y="409"/>
                    </a:lnTo>
                    <a:lnTo>
                      <a:pt x="596" y="387"/>
                    </a:lnTo>
                    <a:lnTo>
                      <a:pt x="596" y="387"/>
                    </a:lnTo>
                    <a:lnTo>
                      <a:pt x="603" y="387"/>
                    </a:lnTo>
                    <a:lnTo>
                      <a:pt x="612" y="385"/>
                    </a:lnTo>
                    <a:lnTo>
                      <a:pt x="620" y="383"/>
                    </a:lnTo>
                    <a:lnTo>
                      <a:pt x="627" y="376"/>
                    </a:lnTo>
                    <a:lnTo>
                      <a:pt x="634" y="370"/>
                    </a:lnTo>
                    <a:lnTo>
                      <a:pt x="640" y="361"/>
                    </a:lnTo>
                    <a:lnTo>
                      <a:pt x="645" y="350"/>
                    </a:lnTo>
                    <a:lnTo>
                      <a:pt x="649" y="339"/>
                    </a:lnTo>
                    <a:lnTo>
                      <a:pt x="649" y="339"/>
                    </a:lnTo>
                    <a:lnTo>
                      <a:pt x="649" y="326"/>
                    </a:lnTo>
                    <a:lnTo>
                      <a:pt x="651" y="315"/>
                    </a:lnTo>
                    <a:lnTo>
                      <a:pt x="649" y="304"/>
                    </a:lnTo>
                    <a:lnTo>
                      <a:pt x="647" y="293"/>
                    </a:lnTo>
                    <a:lnTo>
                      <a:pt x="642" y="284"/>
                    </a:lnTo>
                    <a:lnTo>
                      <a:pt x="638" y="277"/>
                    </a:lnTo>
                    <a:lnTo>
                      <a:pt x="631" y="273"/>
                    </a:lnTo>
                    <a:lnTo>
                      <a:pt x="623" y="268"/>
                    </a:lnTo>
                    <a:lnTo>
                      <a:pt x="623" y="268"/>
                    </a:lnTo>
                    <a:lnTo>
                      <a:pt x="616" y="268"/>
                    </a:lnTo>
                    <a:lnTo>
                      <a:pt x="616" y="268"/>
                    </a:lnTo>
                    <a:lnTo>
                      <a:pt x="623" y="244"/>
                    </a:lnTo>
                    <a:lnTo>
                      <a:pt x="625" y="218"/>
                    </a:lnTo>
                    <a:lnTo>
                      <a:pt x="625" y="191"/>
                    </a:lnTo>
                    <a:lnTo>
                      <a:pt x="623" y="165"/>
                    </a:lnTo>
                    <a:lnTo>
                      <a:pt x="618" y="139"/>
                    </a:lnTo>
                    <a:lnTo>
                      <a:pt x="609" y="114"/>
                    </a:lnTo>
                    <a:lnTo>
                      <a:pt x="601" y="92"/>
                    </a:lnTo>
                    <a:lnTo>
                      <a:pt x="587" y="73"/>
                    </a:lnTo>
                    <a:lnTo>
                      <a:pt x="587" y="73"/>
                    </a:lnTo>
                    <a:lnTo>
                      <a:pt x="574" y="59"/>
                    </a:lnTo>
                    <a:lnTo>
                      <a:pt x="559" y="49"/>
                    </a:lnTo>
                    <a:lnTo>
                      <a:pt x="546" y="38"/>
                    </a:lnTo>
                    <a:lnTo>
                      <a:pt x="528" y="29"/>
                    </a:lnTo>
                    <a:lnTo>
                      <a:pt x="510" y="20"/>
                    </a:lnTo>
                    <a:lnTo>
                      <a:pt x="495" y="13"/>
                    </a:lnTo>
                    <a:lnTo>
                      <a:pt x="475" y="7"/>
                    </a:lnTo>
                    <a:lnTo>
                      <a:pt x="458" y="2"/>
                    </a:lnTo>
                    <a:lnTo>
                      <a:pt x="440" y="0"/>
                    </a:lnTo>
                    <a:lnTo>
                      <a:pt x="422" y="0"/>
                    </a:lnTo>
                    <a:lnTo>
                      <a:pt x="405" y="0"/>
                    </a:lnTo>
                    <a:lnTo>
                      <a:pt x="389" y="2"/>
                    </a:lnTo>
                    <a:lnTo>
                      <a:pt x="374" y="7"/>
                    </a:lnTo>
                    <a:lnTo>
                      <a:pt x="359" y="11"/>
                    </a:lnTo>
                    <a:lnTo>
                      <a:pt x="345" y="18"/>
                    </a:lnTo>
                    <a:lnTo>
                      <a:pt x="332" y="27"/>
                    </a:lnTo>
                    <a:lnTo>
                      <a:pt x="332" y="27"/>
                    </a:lnTo>
                    <a:lnTo>
                      <a:pt x="323" y="35"/>
                    </a:lnTo>
                    <a:lnTo>
                      <a:pt x="317" y="46"/>
                    </a:lnTo>
                    <a:lnTo>
                      <a:pt x="310" y="57"/>
                    </a:lnTo>
                    <a:lnTo>
                      <a:pt x="306" y="70"/>
                    </a:lnTo>
                    <a:lnTo>
                      <a:pt x="306" y="70"/>
                    </a:lnTo>
                    <a:lnTo>
                      <a:pt x="288" y="75"/>
                    </a:lnTo>
                    <a:lnTo>
                      <a:pt x="271" y="81"/>
                    </a:lnTo>
                    <a:lnTo>
                      <a:pt x="255" y="90"/>
                    </a:lnTo>
                    <a:lnTo>
                      <a:pt x="240" y="101"/>
                    </a:lnTo>
                    <a:lnTo>
                      <a:pt x="227" y="117"/>
                    </a:lnTo>
                    <a:lnTo>
                      <a:pt x="216" y="132"/>
                    </a:lnTo>
                    <a:lnTo>
                      <a:pt x="205" y="150"/>
                    </a:lnTo>
                    <a:lnTo>
                      <a:pt x="198" y="169"/>
                    </a:lnTo>
                    <a:lnTo>
                      <a:pt x="198" y="169"/>
                    </a:lnTo>
                    <a:lnTo>
                      <a:pt x="194" y="189"/>
                    </a:lnTo>
                    <a:lnTo>
                      <a:pt x="191" y="213"/>
                    </a:lnTo>
                    <a:lnTo>
                      <a:pt x="196" y="240"/>
                    </a:lnTo>
                    <a:lnTo>
                      <a:pt x="200" y="271"/>
                    </a:lnTo>
                    <a:lnTo>
                      <a:pt x="200" y="271"/>
                    </a:lnTo>
                    <a:lnTo>
                      <a:pt x="194" y="273"/>
                    </a:lnTo>
                    <a:lnTo>
                      <a:pt x="187" y="279"/>
                    </a:lnTo>
                    <a:lnTo>
                      <a:pt x="180" y="286"/>
                    </a:lnTo>
                    <a:lnTo>
                      <a:pt x="178" y="295"/>
                    </a:lnTo>
                    <a:lnTo>
                      <a:pt x="174" y="304"/>
                    </a:lnTo>
                    <a:lnTo>
                      <a:pt x="174" y="315"/>
                    </a:lnTo>
                    <a:lnTo>
                      <a:pt x="174" y="326"/>
                    </a:lnTo>
                    <a:lnTo>
                      <a:pt x="176" y="339"/>
                    </a:lnTo>
                    <a:lnTo>
                      <a:pt x="176" y="339"/>
                    </a:lnTo>
                    <a:lnTo>
                      <a:pt x="180" y="350"/>
                    </a:lnTo>
                    <a:lnTo>
                      <a:pt x="185" y="361"/>
                    </a:lnTo>
                    <a:lnTo>
                      <a:pt x="191" y="370"/>
                    </a:lnTo>
                    <a:lnTo>
                      <a:pt x="198" y="376"/>
                    </a:lnTo>
                    <a:lnTo>
                      <a:pt x="205" y="383"/>
                    </a:lnTo>
                    <a:lnTo>
                      <a:pt x="213" y="385"/>
                    </a:lnTo>
                    <a:lnTo>
                      <a:pt x="220" y="387"/>
                    </a:lnTo>
                    <a:lnTo>
                      <a:pt x="229" y="387"/>
                    </a:lnTo>
                    <a:lnTo>
                      <a:pt x="229" y="387"/>
                    </a:lnTo>
                    <a:lnTo>
                      <a:pt x="235" y="409"/>
                    </a:lnTo>
                    <a:lnTo>
                      <a:pt x="244" y="427"/>
                    </a:lnTo>
                    <a:lnTo>
                      <a:pt x="253" y="447"/>
                    </a:lnTo>
                    <a:lnTo>
                      <a:pt x="264" y="464"/>
                    </a:lnTo>
                    <a:lnTo>
                      <a:pt x="277" y="480"/>
                    </a:lnTo>
                    <a:lnTo>
                      <a:pt x="290" y="493"/>
                    </a:lnTo>
                    <a:lnTo>
                      <a:pt x="306" y="506"/>
                    </a:lnTo>
                    <a:lnTo>
                      <a:pt x="321" y="517"/>
                    </a:lnTo>
                    <a:lnTo>
                      <a:pt x="321" y="596"/>
                    </a:lnTo>
                    <a:lnTo>
                      <a:pt x="143" y="649"/>
                    </a:lnTo>
                    <a:lnTo>
                      <a:pt x="143" y="649"/>
                    </a:lnTo>
                    <a:lnTo>
                      <a:pt x="128" y="656"/>
                    </a:lnTo>
                    <a:lnTo>
                      <a:pt x="112" y="662"/>
                    </a:lnTo>
                    <a:lnTo>
                      <a:pt x="86" y="678"/>
                    </a:lnTo>
                    <a:lnTo>
                      <a:pt x="59" y="697"/>
                    </a:lnTo>
                    <a:lnTo>
                      <a:pt x="40" y="722"/>
                    </a:lnTo>
                    <a:lnTo>
                      <a:pt x="22" y="748"/>
                    </a:lnTo>
                    <a:lnTo>
                      <a:pt x="11" y="777"/>
                    </a:lnTo>
                    <a:lnTo>
                      <a:pt x="2" y="807"/>
                    </a:lnTo>
                    <a:lnTo>
                      <a:pt x="0" y="825"/>
                    </a:lnTo>
                    <a:lnTo>
                      <a:pt x="0" y="840"/>
                    </a:lnTo>
                    <a:lnTo>
                      <a:pt x="825" y="840"/>
                    </a:lnTo>
                    <a:lnTo>
                      <a:pt x="825" y="840"/>
                    </a:lnTo>
                    <a:lnTo>
                      <a:pt x="823" y="825"/>
                    </a:lnTo>
                    <a:lnTo>
                      <a:pt x="821" y="807"/>
                    </a:lnTo>
                    <a:lnTo>
                      <a:pt x="814" y="777"/>
                    </a:lnTo>
                    <a:lnTo>
                      <a:pt x="801" y="748"/>
                    </a:lnTo>
                    <a:lnTo>
                      <a:pt x="785" y="722"/>
                    </a:lnTo>
                    <a:lnTo>
                      <a:pt x="763" y="697"/>
                    </a:lnTo>
                    <a:lnTo>
                      <a:pt x="739" y="678"/>
                    </a:lnTo>
                    <a:lnTo>
                      <a:pt x="713" y="662"/>
                    </a:lnTo>
                    <a:lnTo>
                      <a:pt x="697" y="656"/>
                    </a:lnTo>
                    <a:lnTo>
                      <a:pt x="682" y="649"/>
                    </a:lnTo>
                    <a:lnTo>
                      <a:pt x="682" y="649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r>
                  <a:rPr lang="en-US" altLang="ko-KR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rPr>
                  <a:t> </a:t>
                </a:r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015D25DB-0FC5-160C-CC54-56B29A8F4A07}"/>
              </a:ext>
            </a:extLst>
          </p:cNvPr>
          <p:cNvGrpSpPr/>
          <p:nvPr/>
        </p:nvGrpSpPr>
        <p:grpSpPr>
          <a:xfrm>
            <a:off x="331613" y="1831826"/>
            <a:ext cx="3111681" cy="929648"/>
            <a:chOff x="598313" y="1750869"/>
            <a:chExt cx="4328056" cy="1460386"/>
          </a:xfrm>
        </p:grpSpPr>
        <p:sp>
          <p:nvSpPr>
            <p:cNvPr id="67" name="Rectangle 1">
              <a:extLst>
                <a:ext uri="{FF2B5EF4-FFF2-40B4-BE49-F238E27FC236}">
                  <a16:creationId xmlns:a16="http://schemas.microsoft.com/office/drawing/2014/main" id="{031D4DBA-907A-F0FF-13F6-3C6B55869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114" y="2618984"/>
              <a:ext cx="102" cy="592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br>
                <a:rPr lang="ko-KR" altLang="ko-KR" sz="1050">
                  <a:solidFill>
                    <a:srgbClr val="000000"/>
                  </a:solidFill>
                  <a:latin typeface="+mn-ea"/>
                </a:rPr>
              </a:br>
              <a:endParaRPr lang="ko-KR" altLang="ko-KR" sz="1400">
                <a:latin typeface="+mn-ea"/>
              </a:endParaRPr>
            </a:p>
          </p:txBody>
        </p:sp>
        <p:sp>
          <p:nvSpPr>
            <p:cNvPr id="68" name="AutoShape 137">
              <a:extLst>
                <a:ext uri="{FF2B5EF4-FFF2-40B4-BE49-F238E27FC236}">
                  <a16:creationId xmlns:a16="http://schemas.microsoft.com/office/drawing/2014/main" id="{AA1A1CF2-8F07-D4A2-719B-5CD0BE44C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466" y="1807314"/>
              <a:ext cx="1014626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800" b="1" kern="0">
                  <a:solidFill>
                    <a:sysClr val="windowText" lastClr="000000"/>
                  </a:solidFill>
                  <a:latin typeface="+mn-ea"/>
                </a:rPr>
                <a:t>기획</a:t>
              </a:r>
              <a:r>
                <a:rPr lang="en-US" altLang="ko-KR" sz="800" b="1" kern="0">
                  <a:solidFill>
                    <a:sysClr val="windowText" lastClr="000000"/>
                  </a:solidFill>
                  <a:latin typeface="+mn-ea"/>
                </a:rPr>
                <a:t>/</a:t>
              </a:r>
              <a:r>
                <a:rPr lang="ko-KR" altLang="en-US" sz="800" b="1" kern="0">
                  <a:solidFill>
                    <a:sysClr val="windowText" lastClr="000000"/>
                  </a:solidFill>
                  <a:latin typeface="+mn-ea"/>
                </a:rPr>
                <a:t>요구사항 정의</a:t>
              </a:r>
              <a:endParaRPr lang="en-US" altLang="ko-KR" sz="800" b="1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cxnSp>
          <p:nvCxnSpPr>
            <p:cNvPr id="69" name="직선 화살표 연결선 68">
              <a:extLst>
                <a:ext uri="{FF2B5EF4-FFF2-40B4-BE49-F238E27FC236}">
                  <a16:creationId xmlns:a16="http://schemas.microsoft.com/office/drawing/2014/main" id="{B049AB30-BE67-400F-54F3-C95065358A65}"/>
                </a:ext>
              </a:extLst>
            </p:cNvPr>
            <p:cNvCxnSpPr>
              <a:cxnSpLocks/>
              <a:stCxn id="68" idx="3"/>
              <a:endCxn id="70" idx="1"/>
            </p:cNvCxnSpPr>
            <p:nvPr/>
          </p:nvCxnSpPr>
          <p:spPr>
            <a:xfrm>
              <a:off x="1692092" y="1990135"/>
              <a:ext cx="440589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AutoShape 137">
              <a:extLst>
                <a:ext uri="{FF2B5EF4-FFF2-40B4-BE49-F238E27FC236}">
                  <a16:creationId xmlns:a16="http://schemas.microsoft.com/office/drawing/2014/main" id="{76E866E5-7A6A-7691-A32D-646AD5791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2681" y="1807314"/>
              <a:ext cx="827999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800" b="1" kern="0">
                  <a:solidFill>
                    <a:sysClr val="windowText" lastClr="000000"/>
                  </a:solidFill>
                  <a:latin typeface="+mn-ea"/>
                </a:rPr>
                <a:t>기본 설계</a:t>
              </a:r>
              <a:endParaRPr lang="en-US" altLang="ko-KR" sz="800" b="1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71" name="AutoShape 137">
              <a:extLst>
                <a:ext uri="{FF2B5EF4-FFF2-40B4-BE49-F238E27FC236}">
                  <a16:creationId xmlns:a16="http://schemas.microsoft.com/office/drawing/2014/main" id="{35AA06AB-FA0E-D389-36DB-EDC40CF14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270" y="1807314"/>
              <a:ext cx="827999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800" b="1" kern="0">
                  <a:solidFill>
                    <a:sysClr val="windowText" lastClr="000000"/>
                  </a:solidFill>
                  <a:latin typeface="+mn-ea"/>
                </a:rPr>
                <a:t>상세 설계</a:t>
              </a:r>
              <a:endParaRPr lang="en-US" altLang="ko-KR" sz="800" b="1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72" name="AutoShape 137">
              <a:extLst>
                <a:ext uri="{FF2B5EF4-FFF2-40B4-BE49-F238E27FC236}">
                  <a16:creationId xmlns:a16="http://schemas.microsoft.com/office/drawing/2014/main" id="{A6DB4CA2-57CE-685C-2F65-DD71A7B32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424" y="2611873"/>
              <a:ext cx="648000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800" b="1" kern="0">
                  <a:solidFill>
                    <a:sysClr val="windowText" lastClr="000000"/>
                  </a:solidFill>
                  <a:latin typeface="+mn-ea"/>
                </a:rPr>
                <a:t>발주</a:t>
              </a:r>
              <a:r>
                <a:rPr lang="en-US" altLang="ko-KR" sz="800" b="1" kern="0">
                  <a:solidFill>
                    <a:sysClr val="windowText" lastClr="000000"/>
                  </a:solidFill>
                  <a:latin typeface="+mn-ea"/>
                </a:rPr>
                <a:t>/</a:t>
              </a:r>
              <a:r>
                <a:rPr lang="ko-KR" altLang="en-US" sz="800" b="1" kern="0">
                  <a:solidFill>
                    <a:sysClr val="windowText" lastClr="000000"/>
                  </a:solidFill>
                  <a:latin typeface="+mn-ea"/>
                </a:rPr>
                <a:t>제작</a:t>
              </a:r>
              <a:endParaRPr lang="en-US" altLang="ko-KR" sz="800" b="1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73" name="AutoShape 137">
              <a:extLst>
                <a:ext uri="{FF2B5EF4-FFF2-40B4-BE49-F238E27FC236}">
                  <a16:creationId xmlns:a16="http://schemas.microsoft.com/office/drawing/2014/main" id="{8B20CD2A-564C-EB4F-8038-31E1D37518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839" y="2611873"/>
              <a:ext cx="648000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en-US" altLang="ko-KR" sz="800" b="1" kern="0">
                  <a:solidFill>
                    <a:sysClr val="windowText" lastClr="000000"/>
                  </a:solidFill>
                  <a:latin typeface="+mn-ea"/>
                </a:rPr>
                <a:t>FAT</a:t>
              </a:r>
            </a:p>
          </p:txBody>
        </p:sp>
        <p:sp>
          <p:nvSpPr>
            <p:cNvPr id="74" name="AutoShape 137">
              <a:extLst>
                <a:ext uri="{FF2B5EF4-FFF2-40B4-BE49-F238E27FC236}">
                  <a16:creationId xmlns:a16="http://schemas.microsoft.com/office/drawing/2014/main" id="{57677D25-EC86-2721-C34B-80F04ED84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8254" y="2611873"/>
              <a:ext cx="648000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800" b="1" kern="0">
                  <a:solidFill>
                    <a:sysClr val="windowText" lastClr="000000"/>
                  </a:solidFill>
                  <a:latin typeface="+mn-ea"/>
                </a:rPr>
                <a:t>현장 설치</a:t>
              </a:r>
              <a:endParaRPr lang="en-US" altLang="ko-KR" sz="800" b="1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cxnSp>
          <p:nvCxnSpPr>
            <p:cNvPr id="75" name="직선 화살표 연결선 74">
              <a:extLst>
                <a:ext uri="{FF2B5EF4-FFF2-40B4-BE49-F238E27FC236}">
                  <a16:creationId xmlns:a16="http://schemas.microsoft.com/office/drawing/2014/main" id="{EC1A9FB8-8E6A-ABCA-A08B-5B3CB860AC20}"/>
                </a:ext>
              </a:extLst>
            </p:cNvPr>
            <p:cNvCxnSpPr>
              <a:cxnSpLocks/>
              <a:stCxn id="70" idx="3"/>
              <a:endCxn id="71" idx="1"/>
            </p:cNvCxnSpPr>
            <p:nvPr/>
          </p:nvCxnSpPr>
          <p:spPr>
            <a:xfrm>
              <a:off x="2960680" y="1990135"/>
              <a:ext cx="440590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화살표 연결선 75">
              <a:extLst>
                <a:ext uri="{FF2B5EF4-FFF2-40B4-BE49-F238E27FC236}">
                  <a16:creationId xmlns:a16="http://schemas.microsoft.com/office/drawing/2014/main" id="{18E4526D-35A9-698E-A917-97F32EF92F52}"/>
                </a:ext>
              </a:extLst>
            </p:cNvPr>
            <p:cNvCxnSpPr>
              <a:cxnSpLocks/>
              <a:stCxn id="73" idx="3"/>
              <a:endCxn id="74" idx="1"/>
            </p:cNvCxnSpPr>
            <p:nvPr/>
          </p:nvCxnSpPr>
          <p:spPr>
            <a:xfrm>
              <a:off x="2691839" y="2794694"/>
              <a:ext cx="39641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화살표 연결선 76">
              <a:extLst>
                <a:ext uri="{FF2B5EF4-FFF2-40B4-BE49-F238E27FC236}">
                  <a16:creationId xmlns:a16="http://schemas.microsoft.com/office/drawing/2014/main" id="{9B12E81E-34BA-95EF-0CAB-0105144BBD7C}"/>
                </a:ext>
              </a:extLst>
            </p:cNvPr>
            <p:cNvCxnSpPr>
              <a:cxnSpLocks/>
              <a:stCxn id="72" idx="3"/>
              <a:endCxn id="73" idx="1"/>
            </p:cNvCxnSpPr>
            <p:nvPr/>
          </p:nvCxnSpPr>
          <p:spPr>
            <a:xfrm>
              <a:off x="1647424" y="2794694"/>
              <a:ext cx="39641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연결선: 꺾임 77">
              <a:extLst>
                <a:ext uri="{FF2B5EF4-FFF2-40B4-BE49-F238E27FC236}">
                  <a16:creationId xmlns:a16="http://schemas.microsoft.com/office/drawing/2014/main" id="{60FC7380-AF73-5F17-FBA6-55CF612CD304}"/>
                </a:ext>
              </a:extLst>
            </p:cNvPr>
            <p:cNvCxnSpPr>
              <a:cxnSpLocks/>
              <a:stCxn id="71" idx="2"/>
              <a:endCxn id="72" idx="0"/>
            </p:cNvCxnSpPr>
            <p:nvPr/>
          </p:nvCxnSpPr>
          <p:spPr>
            <a:xfrm rot="5400000">
              <a:off x="2349888" y="1146491"/>
              <a:ext cx="438918" cy="2491846"/>
            </a:xfrm>
            <a:prstGeom prst="bentConnector3">
              <a:avLst>
                <a:gd name="adj1" fmla="val 32955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CB16F804-EC81-A88A-A186-C88D8A5DCAA6}"/>
                </a:ext>
              </a:extLst>
            </p:cNvPr>
            <p:cNvSpPr/>
            <p:nvPr/>
          </p:nvSpPr>
          <p:spPr>
            <a:xfrm>
              <a:off x="598313" y="1750869"/>
              <a:ext cx="3725268" cy="461662"/>
            </a:xfrm>
            <a:prstGeom prst="rect">
              <a:avLst/>
            </a:prstGeom>
            <a:noFill/>
            <a:ln w="635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86D441F-14EA-30D8-1542-706F79ECC238}"/>
                </a:ext>
              </a:extLst>
            </p:cNvPr>
            <p:cNvSpPr txBox="1"/>
            <p:nvPr/>
          </p:nvSpPr>
          <p:spPr bwMode="auto">
            <a:xfrm>
              <a:off x="1346833" y="2280005"/>
              <a:ext cx="2718145" cy="246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900" i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rPr>
                <a:t>정말 이렇게 발주내도 괜찮을까</a:t>
              </a:r>
              <a:r>
                <a:rPr lang="en-US" altLang="ko-KR" sz="900" i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rPr>
                <a:t>?</a:t>
              </a:r>
              <a:endParaRPr lang="ko-KR" altLang="en-US" sz="900" i="1" spc="-20">
                <a:solidFill>
                  <a:srgbClr val="FF0000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81" name="AutoShape 137">
              <a:extLst>
                <a:ext uri="{FF2B5EF4-FFF2-40B4-BE49-F238E27FC236}">
                  <a16:creationId xmlns:a16="http://schemas.microsoft.com/office/drawing/2014/main" id="{AE6C5A88-7F03-8B43-F118-78F76D86A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2669" y="2611873"/>
              <a:ext cx="648000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800" b="1" kern="0">
                  <a:solidFill>
                    <a:sysClr val="windowText" lastClr="000000"/>
                  </a:solidFill>
                  <a:latin typeface="+mn-ea"/>
                </a:rPr>
                <a:t>시운전</a:t>
              </a:r>
              <a:r>
                <a:rPr lang="en-US" altLang="ko-KR" sz="800" b="1" kern="0">
                  <a:solidFill>
                    <a:sysClr val="windowText" lastClr="000000"/>
                  </a:solidFill>
                  <a:latin typeface="+mn-ea"/>
                </a:rPr>
                <a:t>~</a:t>
              </a:r>
              <a:r>
                <a:rPr lang="ko-KR" altLang="en-US" sz="800" b="1" kern="0">
                  <a:solidFill>
                    <a:sysClr val="windowText" lastClr="000000"/>
                  </a:solidFill>
                  <a:latin typeface="+mn-ea"/>
                </a:rPr>
                <a:t>운영</a:t>
              </a:r>
              <a:endParaRPr lang="en-US" altLang="ko-KR" sz="800" b="1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cxnSp>
          <p:nvCxnSpPr>
            <p:cNvPr id="82" name="직선 화살표 연결선 81">
              <a:extLst>
                <a:ext uri="{FF2B5EF4-FFF2-40B4-BE49-F238E27FC236}">
                  <a16:creationId xmlns:a16="http://schemas.microsoft.com/office/drawing/2014/main" id="{79C09FBF-E54A-D593-BDA6-A3F4D3BD1186}"/>
                </a:ext>
              </a:extLst>
            </p:cNvPr>
            <p:cNvCxnSpPr>
              <a:cxnSpLocks/>
              <a:stCxn id="74" idx="3"/>
              <a:endCxn id="81" idx="1"/>
            </p:cNvCxnSpPr>
            <p:nvPr/>
          </p:nvCxnSpPr>
          <p:spPr>
            <a:xfrm>
              <a:off x="3736254" y="2794694"/>
              <a:ext cx="39641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폭발: 8pt 82">
              <a:extLst>
                <a:ext uri="{FF2B5EF4-FFF2-40B4-BE49-F238E27FC236}">
                  <a16:creationId xmlns:a16="http://schemas.microsoft.com/office/drawing/2014/main" id="{0DA2FA45-0946-521C-8EF4-C7415F046121}"/>
                </a:ext>
              </a:extLst>
            </p:cNvPr>
            <p:cNvSpPr/>
            <p:nvPr/>
          </p:nvSpPr>
          <p:spPr>
            <a:xfrm>
              <a:off x="3988307" y="2433073"/>
              <a:ext cx="302021" cy="302021"/>
            </a:xfrm>
            <a:prstGeom prst="irregularSeal1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958A8D6-3C5E-845C-55CE-C18B14B4EADB}"/>
                </a:ext>
              </a:extLst>
            </p:cNvPr>
            <p:cNvSpPr txBox="1"/>
            <p:nvPr/>
          </p:nvSpPr>
          <p:spPr bwMode="auto">
            <a:xfrm>
              <a:off x="3322098" y="2945452"/>
              <a:ext cx="1604271" cy="246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900" i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rPr>
                <a:t>이슈는 나중에 발생</a:t>
              </a:r>
            </a:p>
          </p:txBody>
        </p:sp>
      </p:grpSp>
      <p:sp>
        <p:nvSpPr>
          <p:cNvPr id="86" name="텍스트 개체 틀 6">
            <a:extLst>
              <a:ext uri="{FF2B5EF4-FFF2-40B4-BE49-F238E27FC236}">
                <a16:creationId xmlns:a16="http://schemas.microsoft.com/office/drawing/2014/main" id="{F060CF29-C55D-67D5-4308-90E9E59F541F}"/>
              </a:ext>
            </a:extLst>
          </p:cNvPr>
          <p:cNvSpPr txBox="1">
            <a:spLocks/>
          </p:cNvSpPr>
          <p:nvPr/>
        </p:nvSpPr>
        <p:spPr>
          <a:xfrm>
            <a:off x="350837" y="4054389"/>
            <a:ext cx="2952671" cy="317574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87" name="텍스트 개체 틀 4">
            <a:extLst>
              <a:ext uri="{FF2B5EF4-FFF2-40B4-BE49-F238E27FC236}">
                <a16:creationId xmlns:a16="http://schemas.microsoft.com/office/drawing/2014/main" id="{7EB0680C-FA3F-5C78-51FD-8CD535B6875C}"/>
              </a:ext>
            </a:extLst>
          </p:cNvPr>
          <p:cNvSpPr txBox="1">
            <a:spLocks/>
          </p:cNvSpPr>
          <p:nvPr/>
        </p:nvSpPr>
        <p:spPr>
          <a:xfrm>
            <a:off x="350838" y="1531565"/>
            <a:ext cx="2952671" cy="216261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자동화 설비 구축 </a:t>
            </a:r>
            <a:r>
              <a:rPr kumimoji="1" lang="en-US" altLang="ko-KR" sz="1100" b="1"/>
              <a:t>Process</a:t>
            </a:r>
          </a:p>
        </p:txBody>
      </p:sp>
      <p:sp>
        <p:nvSpPr>
          <p:cNvPr id="89" name="텍스트 개체 틀 4">
            <a:extLst>
              <a:ext uri="{FF2B5EF4-FFF2-40B4-BE49-F238E27FC236}">
                <a16:creationId xmlns:a16="http://schemas.microsoft.com/office/drawing/2014/main" id="{9D70C44F-30D9-0FF8-7F6A-8B3629B41656}"/>
              </a:ext>
            </a:extLst>
          </p:cNvPr>
          <p:cNvSpPr txBox="1">
            <a:spLocks/>
          </p:cNvSpPr>
          <p:nvPr/>
        </p:nvSpPr>
        <p:spPr>
          <a:xfrm>
            <a:off x="350838" y="4322414"/>
            <a:ext cx="2952671" cy="692511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 b="1"/>
              <a:t>체계적인 </a:t>
            </a:r>
            <a:r>
              <a:rPr kumimoji="1" lang="ko-KR" altLang="en-US" sz="1100" b="1" err="1"/>
              <a:t>스마트팩토리</a:t>
            </a:r>
            <a:r>
              <a:rPr kumimoji="1" lang="ko-KR" altLang="en-US" sz="1100" b="1"/>
              <a:t> </a:t>
            </a:r>
            <a:r>
              <a:rPr kumimoji="1" lang="en-US" altLang="ko-KR" sz="1100" b="1"/>
              <a:t>Blueprint</a:t>
            </a:r>
            <a:endParaRPr kumimoji="1" lang="en-US" altLang="ko-KR" sz="1100"/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 b="1"/>
              <a:t>다양한 제조 현장 </a:t>
            </a:r>
            <a:r>
              <a:rPr kumimoji="1" lang="en-US" altLang="ko-KR" sz="1100" b="1"/>
              <a:t>Reference</a:t>
            </a:r>
            <a:endParaRPr kumimoji="1" lang="en-US" altLang="ko-KR" sz="1100"/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kumimoji="1" lang="en-US" altLang="ko-KR" sz="1100" b="1"/>
              <a:t>AX/RX</a:t>
            </a:r>
            <a:r>
              <a:rPr kumimoji="1" lang="ko-KR" altLang="en-US" sz="1100" b="1"/>
              <a:t> 기반의 컨셉 설계</a:t>
            </a:r>
          </a:p>
        </p:txBody>
      </p: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1424A6EB-1F4D-190B-351E-907E18608284}"/>
              </a:ext>
            </a:extLst>
          </p:cNvPr>
          <p:cNvGrpSpPr/>
          <p:nvPr/>
        </p:nvGrpSpPr>
        <p:grpSpPr>
          <a:xfrm>
            <a:off x="384360" y="5169947"/>
            <a:ext cx="2923990" cy="830282"/>
            <a:chOff x="505490" y="2368303"/>
            <a:chExt cx="3795390" cy="1573152"/>
          </a:xfrm>
        </p:grpSpPr>
        <p:sp>
          <p:nvSpPr>
            <p:cNvPr id="108" name="AutoShape 11">
              <a:extLst>
                <a:ext uri="{FF2B5EF4-FFF2-40B4-BE49-F238E27FC236}">
                  <a16:creationId xmlns:a16="http://schemas.microsoft.com/office/drawing/2014/main" id="{7666EEF5-6A30-695E-9823-0DFB6FBC8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658" y="2693911"/>
              <a:ext cx="937649" cy="772762"/>
            </a:xfrm>
            <a:prstGeom prst="roundRect">
              <a:avLst>
                <a:gd name="adj" fmla="val 9491"/>
              </a:avLst>
            </a:prstGeom>
            <a:solidFill>
              <a:srgbClr val="00A2FF"/>
            </a:solidFill>
            <a:ln w="12700" algn="ctr">
              <a:solidFill>
                <a:srgbClr val="B2B2B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kumimoji="1" sz="1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1" lang="ko-KR" altLang="en-US" sz="900" b="1" i="0" u="sng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</a:rPr>
                <a:t>설비 검증</a:t>
              </a:r>
              <a:endParaRPr kumimoji="1" lang="en-US" altLang="ko-KR" sz="900" b="1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</a:endParaRP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1" lang="en-US" altLang="ko-KR" sz="900" b="1" i="0" u="sng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</a:rPr>
                <a:t>Simulation</a:t>
              </a:r>
            </a:p>
          </p:txBody>
        </p:sp>
        <p:sp>
          <p:nvSpPr>
            <p:cNvPr id="109" name="AutoShape 11">
              <a:extLst>
                <a:ext uri="{FF2B5EF4-FFF2-40B4-BE49-F238E27FC236}">
                  <a16:creationId xmlns:a16="http://schemas.microsoft.com/office/drawing/2014/main" id="{9A6DD24B-7A76-4C71-EFDD-A2510C884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9488" y="2693911"/>
              <a:ext cx="931392" cy="772762"/>
            </a:xfrm>
            <a:prstGeom prst="roundRect">
              <a:avLst>
                <a:gd name="adj" fmla="val 9491"/>
              </a:avLst>
            </a:prstGeom>
            <a:solidFill>
              <a:sysClr val="window" lastClr="FFFFFF"/>
            </a:solidFill>
            <a:ln w="12700" algn="ctr">
              <a:solidFill>
                <a:srgbClr val="B2B2B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kumimoji="1" sz="1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1" lang="ko-KR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ea typeface="+mn-ea"/>
                </a:rPr>
                <a:t>결과 분석</a:t>
              </a:r>
              <a:endParaRPr kumimoji="1" lang="en-US" altLang="ko-K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</a:endParaRP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r>
                <a:rPr kumimoji="1" lang="ko-KR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  <a:ea typeface="+mn-ea"/>
                </a:rPr>
                <a:t>설계 반영</a:t>
              </a:r>
              <a:endParaRPr kumimoji="1" lang="en-US" altLang="ko-KR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</a:endParaRPr>
            </a:p>
          </p:txBody>
        </p:sp>
        <p:sp>
          <p:nvSpPr>
            <p:cNvPr id="110" name="이등변 삼각형 109">
              <a:extLst>
                <a:ext uri="{FF2B5EF4-FFF2-40B4-BE49-F238E27FC236}">
                  <a16:creationId xmlns:a16="http://schemas.microsoft.com/office/drawing/2014/main" id="{5BDB6D39-05EB-F4ED-7FFC-91D1C26BFD88}"/>
                </a:ext>
              </a:extLst>
            </p:cNvPr>
            <p:cNvSpPr/>
            <p:nvPr/>
          </p:nvSpPr>
          <p:spPr>
            <a:xfrm rot="5400000">
              <a:off x="2887371" y="3018528"/>
              <a:ext cx="588746" cy="120101"/>
            </a:xfrm>
            <a:prstGeom prst="triangl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DF71484-50B6-B63B-E129-CCAF4D143102}"/>
                </a:ext>
              </a:extLst>
            </p:cNvPr>
            <p:cNvSpPr txBox="1"/>
            <p:nvPr/>
          </p:nvSpPr>
          <p:spPr bwMode="auto">
            <a:xfrm>
              <a:off x="505490" y="2368303"/>
              <a:ext cx="1007769" cy="272840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9525">
              <a:solidFill>
                <a:srgbClr val="E7E6E6">
                  <a:lumMod val="50000"/>
                </a:srgbClr>
              </a:solidFill>
              <a:miter lim="800000"/>
              <a:headEnd/>
              <a:tailEnd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4572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</a:rPr>
                <a:t>생산계획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5A3448B-9653-372F-DBF9-69B982D9812F}"/>
                </a:ext>
              </a:extLst>
            </p:cNvPr>
            <p:cNvSpPr txBox="1"/>
            <p:nvPr/>
          </p:nvSpPr>
          <p:spPr bwMode="auto">
            <a:xfrm>
              <a:off x="505490" y="2740905"/>
              <a:ext cx="1007769" cy="272840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9525">
              <a:solidFill>
                <a:srgbClr val="E7E6E6">
                  <a:lumMod val="50000"/>
                </a:srgbClr>
              </a:solidFill>
              <a:miter lim="800000"/>
              <a:headEnd/>
              <a:tailEnd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4572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</a:rPr>
                <a:t>운영방안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A738A91-3CC8-FD9B-4122-4EA517E1E2E3}"/>
                </a:ext>
              </a:extLst>
            </p:cNvPr>
            <p:cNvSpPr txBox="1"/>
            <p:nvPr/>
          </p:nvSpPr>
          <p:spPr bwMode="auto">
            <a:xfrm>
              <a:off x="505490" y="3113508"/>
              <a:ext cx="1007769" cy="272840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9525">
              <a:solidFill>
                <a:srgbClr val="E7E6E6">
                  <a:lumMod val="50000"/>
                </a:srgbClr>
              </a:solidFill>
              <a:miter lim="800000"/>
              <a:headEnd/>
              <a:tailEnd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4572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</a:rPr>
                <a:t>설비사양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5E4F95D-8799-841F-FF09-E6BC76D0AE39}"/>
                </a:ext>
              </a:extLst>
            </p:cNvPr>
            <p:cNvSpPr txBox="1"/>
            <p:nvPr/>
          </p:nvSpPr>
          <p:spPr bwMode="auto">
            <a:xfrm>
              <a:off x="505490" y="3486108"/>
              <a:ext cx="1007769" cy="272840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9525">
              <a:solidFill>
                <a:srgbClr val="E7E6E6">
                  <a:lumMod val="50000"/>
                </a:srgbClr>
              </a:solidFill>
              <a:miter lim="800000"/>
              <a:headEnd/>
              <a:tailEnd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4572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ea"/>
                </a:rPr>
                <a:t>작업방법</a:t>
              </a:r>
            </a:p>
          </p:txBody>
        </p:sp>
        <p:cxnSp>
          <p:nvCxnSpPr>
            <p:cNvPr id="115" name="꺾인 연결선 29">
              <a:extLst>
                <a:ext uri="{FF2B5EF4-FFF2-40B4-BE49-F238E27FC236}">
                  <a16:creationId xmlns:a16="http://schemas.microsoft.com/office/drawing/2014/main" id="{338626FC-35DC-F29B-0961-3089D0491360}"/>
                </a:ext>
              </a:extLst>
            </p:cNvPr>
            <p:cNvCxnSpPr>
              <a:cxnSpLocks/>
              <a:stCxn id="111" idx="3"/>
              <a:endCxn id="108" idx="1"/>
            </p:cNvCxnSpPr>
            <p:nvPr/>
          </p:nvCxnSpPr>
          <p:spPr>
            <a:xfrm>
              <a:off x="1513259" y="2504723"/>
              <a:ext cx="504399" cy="575569"/>
            </a:xfrm>
            <a:prstGeom prst="bentConnector3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6" name="꺾인 연결선 30">
              <a:extLst>
                <a:ext uri="{FF2B5EF4-FFF2-40B4-BE49-F238E27FC236}">
                  <a16:creationId xmlns:a16="http://schemas.microsoft.com/office/drawing/2014/main" id="{A8F2C234-9ECD-130A-56B0-6C884201BF77}"/>
                </a:ext>
              </a:extLst>
            </p:cNvPr>
            <p:cNvCxnSpPr>
              <a:cxnSpLocks/>
              <a:stCxn id="112" idx="3"/>
              <a:endCxn id="108" idx="1"/>
            </p:cNvCxnSpPr>
            <p:nvPr/>
          </p:nvCxnSpPr>
          <p:spPr>
            <a:xfrm>
              <a:off x="1513259" y="2877325"/>
              <a:ext cx="504399" cy="202966"/>
            </a:xfrm>
            <a:prstGeom prst="bentConnector3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7" name="꺾인 연결선 31">
              <a:extLst>
                <a:ext uri="{FF2B5EF4-FFF2-40B4-BE49-F238E27FC236}">
                  <a16:creationId xmlns:a16="http://schemas.microsoft.com/office/drawing/2014/main" id="{F550D7E6-E5EB-4770-E421-CA76D3E002E8}"/>
                </a:ext>
              </a:extLst>
            </p:cNvPr>
            <p:cNvCxnSpPr>
              <a:cxnSpLocks/>
              <a:stCxn id="113" idx="3"/>
              <a:endCxn id="108" idx="1"/>
            </p:cNvCxnSpPr>
            <p:nvPr/>
          </p:nvCxnSpPr>
          <p:spPr>
            <a:xfrm flipV="1">
              <a:off x="1513259" y="3080291"/>
              <a:ext cx="504399" cy="169636"/>
            </a:xfrm>
            <a:prstGeom prst="bentConnector3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8" name="꺾인 연결선 32">
              <a:extLst>
                <a:ext uri="{FF2B5EF4-FFF2-40B4-BE49-F238E27FC236}">
                  <a16:creationId xmlns:a16="http://schemas.microsoft.com/office/drawing/2014/main" id="{2536DA66-836B-E8AE-266F-888C735B93AE}"/>
                </a:ext>
              </a:extLst>
            </p:cNvPr>
            <p:cNvCxnSpPr>
              <a:cxnSpLocks/>
              <a:stCxn id="114" idx="3"/>
              <a:endCxn id="108" idx="1"/>
            </p:cNvCxnSpPr>
            <p:nvPr/>
          </p:nvCxnSpPr>
          <p:spPr>
            <a:xfrm flipV="1">
              <a:off x="1513259" y="3080291"/>
              <a:ext cx="504399" cy="542237"/>
            </a:xfrm>
            <a:prstGeom prst="bentConnector3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120" name="그림 119">
              <a:extLst>
                <a:ext uri="{FF2B5EF4-FFF2-40B4-BE49-F238E27FC236}">
                  <a16:creationId xmlns:a16="http://schemas.microsoft.com/office/drawing/2014/main" id="{41359DE3-156B-081A-0262-9C5A28951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78306" y="3373651"/>
              <a:ext cx="324484" cy="352960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23" name="그림 122">
              <a:extLst>
                <a:ext uri="{FF2B5EF4-FFF2-40B4-BE49-F238E27FC236}">
                  <a16:creationId xmlns:a16="http://schemas.microsoft.com/office/drawing/2014/main" id="{194A1BCC-EA93-7217-C303-B8895E183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1948" y="3399656"/>
              <a:ext cx="540746" cy="375848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19" name="그림 118">
              <a:extLst>
                <a:ext uri="{FF2B5EF4-FFF2-40B4-BE49-F238E27FC236}">
                  <a16:creationId xmlns:a16="http://schemas.microsoft.com/office/drawing/2014/main" id="{989A2C7D-18FC-4EC8-0CD6-E90204DF3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90621" y="3588497"/>
              <a:ext cx="574818" cy="352958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</p:pic>
      </p:grpSp>
      <p:sp>
        <p:nvSpPr>
          <p:cNvPr id="133" name="텍스트 개체 틀 19">
            <a:extLst>
              <a:ext uri="{FF2B5EF4-FFF2-40B4-BE49-F238E27FC236}">
                <a16:creationId xmlns:a16="http://schemas.microsoft.com/office/drawing/2014/main" id="{267DBDF9-9F7D-1CDD-CB04-89FF367A8BAD}"/>
              </a:ext>
            </a:extLst>
          </p:cNvPr>
          <p:cNvSpPr txBox="1">
            <a:spLocks/>
          </p:cNvSpPr>
          <p:nvPr/>
        </p:nvSpPr>
        <p:spPr>
          <a:xfrm>
            <a:off x="279219" y="6351965"/>
            <a:ext cx="28416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Capabilities</a:t>
            </a:r>
          </a:p>
        </p:txBody>
      </p: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34B207C7-8094-55CF-2064-EE34D0AD8702}"/>
              </a:ext>
            </a:extLst>
          </p:cNvPr>
          <p:cNvGrpSpPr/>
          <p:nvPr/>
        </p:nvGrpSpPr>
        <p:grpSpPr>
          <a:xfrm>
            <a:off x="322379" y="6709612"/>
            <a:ext cx="3085355" cy="2852294"/>
            <a:chOff x="322379" y="6709612"/>
            <a:chExt cx="3085355" cy="2294279"/>
          </a:xfrm>
        </p:grpSpPr>
        <p:sp>
          <p:nvSpPr>
            <p:cNvPr id="134" name="사각형: 둥근 모서리 133">
              <a:extLst>
                <a:ext uri="{FF2B5EF4-FFF2-40B4-BE49-F238E27FC236}">
                  <a16:creationId xmlns:a16="http://schemas.microsoft.com/office/drawing/2014/main" id="{DACEB970-D23A-2A80-128C-3384CCFF547B}"/>
                </a:ext>
              </a:extLst>
            </p:cNvPr>
            <p:cNvSpPr/>
            <p:nvPr/>
          </p:nvSpPr>
          <p:spPr>
            <a:xfrm>
              <a:off x="322381" y="6709612"/>
              <a:ext cx="3085353" cy="635553"/>
            </a:xfrm>
            <a:prstGeom prst="roundRect">
              <a:avLst/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2000" tIns="36000" rIns="72000" bIns="36000" numCol="1" spcCol="38100" rtlCol="0" anchor="ctr">
              <a:noAutofit/>
            </a:bodyPr>
            <a:lstStyle/>
            <a:p>
              <a:pPr defTabSz="550333" hangingPunct="0"/>
              <a:r>
                <a:rPr lang="ko-KR" altLang="en-US" sz="1050" b="1">
                  <a:solidFill>
                    <a:srgbClr val="FFFFFF"/>
                  </a:solidFill>
                </a:rPr>
                <a:t>검증 대상</a:t>
              </a:r>
              <a:endParaRPr lang="en-US" altLang="ko-KR" sz="1050" b="1">
                <a:solidFill>
                  <a:srgbClr val="FFFFFF"/>
                </a:solidFill>
              </a:endParaRP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>
                  <a:solidFill>
                    <a:srgbClr val="FFFFFF"/>
                  </a:solidFill>
                </a:rPr>
                <a:t>공정</a:t>
              </a:r>
              <a:r>
                <a:rPr lang="en-US" altLang="ko-KR" sz="1000">
                  <a:solidFill>
                    <a:srgbClr val="FFFFFF"/>
                  </a:solidFill>
                </a:rPr>
                <a:t>/</a:t>
              </a:r>
              <a:r>
                <a:rPr lang="ko-KR" altLang="en-US" sz="1000">
                  <a:solidFill>
                    <a:srgbClr val="FFFFFF"/>
                  </a:solidFill>
                </a:rPr>
                <a:t>설비</a:t>
              </a:r>
              <a:r>
                <a:rPr lang="en-US" altLang="ko-KR" sz="1000">
                  <a:solidFill>
                    <a:srgbClr val="FFFFFF"/>
                  </a:solidFill>
                </a:rPr>
                <a:t>/</a:t>
              </a:r>
              <a:r>
                <a:rPr lang="ko-KR" altLang="en-US" sz="1000">
                  <a:solidFill>
                    <a:srgbClr val="FFFFFF"/>
                  </a:solidFill>
                </a:rPr>
                <a:t>물류 운영 시나리오</a:t>
              </a:r>
              <a:r>
                <a:rPr lang="en-US" altLang="ko-KR" sz="1000">
                  <a:solidFill>
                    <a:srgbClr val="FFFFFF"/>
                  </a:solidFill>
                </a:rPr>
                <a:t>, </a:t>
              </a:r>
              <a:r>
                <a:rPr lang="ko-KR" altLang="en-US" sz="1000">
                  <a:solidFill>
                    <a:srgbClr val="FFFFFF"/>
                  </a:solidFill>
                </a:rPr>
                <a:t>장비 사양서</a:t>
              </a:r>
              <a:r>
                <a:rPr lang="en-US" altLang="ko-KR" sz="1000">
                  <a:solidFill>
                    <a:srgbClr val="FFFFFF"/>
                  </a:solidFill>
                </a:rPr>
                <a:t>, I/F </a:t>
              </a:r>
              <a:r>
                <a:rPr lang="ko-KR" altLang="en-US" sz="1000">
                  <a:solidFill>
                    <a:srgbClr val="FFFFFF"/>
                  </a:solidFill>
                </a:rPr>
                <a:t>사양서</a:t>
              </a: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>
                  <a:solidFill>
                    <a:srgbClr val="FFFFFF"/>
                  </a:solidFill>
                </a:rPr>
                <a:t>데이터 </a:t>
              </a:r>
              <a:r>
                <a:rPr lang="en-US" altLang="ko-KR" sz="1000">
                  <a:solidFill>
                    <a:srgbClr val="FFFFFF"/>
                  </a:solidFill>
                </a:rPr>
                <a:t>/ </a:t>
              </a:r>
              <a:r>
                <a:rPr lang="ko-KR" altLang="en-US" sz="1000">
                  <a:solidFill>
                    <a:srgbClr val="FFFFFF"/>
                  </a:solidFill>
                </a:rPr>
                <a:t>로직 </a:t>
              </a:r>
              <a:r>
                <a:rPr lang="en-US" altLang="ko-KR" sz="1000">
                  <a:solidFill>
                    <a:srgbClr val="FFFFFF"/>
                  </a:solidFill>
                </a:rPr>
                <a:t>/ </a:t>
              </a:r>
              <a:r>
                <a:rPr lang="ko-KR" altLang="en-US" sz="1000">
                  <a:solidFill>
                    <a:srgbClr val="FFFFFF"/>
                  </a:solidFill>
                </a:rPr>
                <a:t>시스템 인프라</a:t>
              </a: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en-US" altLang="ko-KR" sz="1000">
                  <a:solidFill>
                    <a:srgbClr val="FFFFFF"/>
                  </a:solidFill>
                </a:rPr>
                <a:t>RTD / MES / MCS / CIM </a:t>
              </a:r>
              <a:r>
                <a:rPr lang="ko-KR" altLang="en-US" sz="1000">
                  <a:solidFill>
                    <a:srgbClr val="FFFFFF"/>
                  </a:solidFill>
                </a:rPr>
                <a:t>시스템</a:t>
              </a:r>
            </a:p>
          </p:txBody>
        </p:sp>
        <p:sp>
          <p:nvSpPr>
            <p:cNvPr id="135" name="사각형: 둥근 모서리 134">
              <a:extLst>
                <a:ext uri="{FF2B5EF4-FFF2-40B4-BE49-F238E27FC236}">
                  <a16:creationId xmlns:a16="http://schemas.microsoft.com/office/drawing/2014/main" id="{7B420567-0653-E529-5F3B-7BF80942964A}"/>
                </a:ext>
              </a:extLst>
            </p:cNvPr>
            <p:cNvSpPr/>
            <p:nvPr/>
          </p:nvSpPr>
          <p:spPr>
            <a:xfrm>
              <a:off x="322379" y="7409128"/>
              <a:ext cx="3085353" cy="909249"/>
            </a:xfrm>
            <a:prstGeom prst="roundRect">
              <a:avLst/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36000" rIns="72000" bIns="36000" numCol="1" spcCol="38100" rtlCol="0" anchor="ctr">
              <a:noAutofit/>
            </a:bodyPr>
            <a:lstStyle/>
            <a:p>
              <a:pPr defTabSz="550333" hangingPunct="0"/>
              <a:r>
                <a:rPr lang="ko-KR" altLang="en-US" sz="1050" b="1">
                  <a:solidFill>
                    <a:srgbClr val="FFFFFF"/>
                  </a:solidFill>
                </a:rPr>
                <a:t>검증 항목</a:t>
              </a:r>
              <a:endParaRPr lang="en-US" altLang="ko-KR" sz="1050" b="1">
                <a:solidFill>
                  <a:srgbClr val="FFFFFF"/>
                </a:solidFill>
              </a:endParaRP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>
                  <a:solidFill>
                    <a:srgbClr val="FFFFFF"/>
                  </a:solidFill>
                </a:rPr>
                <a:t>운영 시나리오 기반 정상 작동 여부 검증</a:t>
              </a: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>
                  <a:solidFill>
                    <a:srgbClr val="FFFFFF"/>
                  </a:solidFill>
                </a:rPr>
                <a:t>물류 흐름 점검 및 정체 구간 예측</a:t>
              </a: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>
                  <a:solidFill>
                    <a:srgbClr val="FFFFFF"/>
                  </a:solidFill>
                </a:rPr>
                <a:t>시스템 영향도 예측</a:t>
              </a: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>
                  <a:solidFill>
                    <a:srgbClr val="FFFFFF"/>
                  </a:solidFill>
                </a:rPr>
                <a:t>통합 시스템 성능 및 부하 사전 검증</a:t>
              </a: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>
                  <a:solidFill>
                    <a:srgbClr val="FFFFFF"/>
                  </a:solidFill>
                </a:rPr>
                <a:t>통합관제 모니터링 가시화 화면 검증</a:t>
              </a:r>
              <a:endParaRPr lang="en-US" altLang="ko-KR" sz="1000">
                <a:solidFill>
                  <a:srgbClr val="FFFFFF"/>
                </a:solidFill>
              </a:endParaRPr>
            </a:p>
          </p:txBody>
        </p:sp>
        <p:sp>
          <p:nvSpPr>
            <p:cNvPr id="185" name="사각형: 둥근 모서리 184">
              <a:extLst>
                <a:ext uri="{FF2B5EF4-FFF2-40B4-BE49-F238E27FC236}">
                  <a16:creationId xmlns:a16="http://schemas.microsoft.com/office/drawing/2014/main" id="{C5495BBE-97FC-2F87-ECCE-FF1884DFC8B0}"/>
                </a:ext>
              </a:extLst>
            </p:cNvPr>
            <p:cNvSpPr/>
            <p:nvPr/>
          </p:nvSpPr>
          <p:spPr>
            <a:xfrm>
              <a:off x="322381" y="8368338"/>
              <a:ext cx="3085353" cy="635553"/>
            </a:xfrm>
            <a:prstGeom prst="roundRect">
              <a:avLst/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36000" rIns="72000" bIns="36000" numCol="1" spcCol="38100" rtlCol="0" anchor="ctr">
              <a:noAutofit/>
            </a:bodyPr>
            <a:lstStyle/>
            <a:p>
              <a:pPr defTabSz="550333" hangingPunct="0"/>
              <a:r>
                <a:rPr lang="ko-KR" altLang="en-US" sz="1050" b="1">
                  <a:solidFill>
                    <a:srgbClr val="FFFFFF"/>
                  </a:solidFill>
                </a:rPr>
                <a:t>검증 방법</a:t>
              </a:r>
              <a:endParaRPr lang="en-US" altLang="ko-KR" sz="1050" b="1">
                <a:solidFill>
                  <a:srgbClr val="FFFFFF"/>
                </a:solidFill>
              </a:endParaRP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>
                  <a:solidFill>
                    <a:srgbClr val="FFFFFF"/>
                  </a:solidFill>
                </a:rPr>
                <a:t>설비 운영 및 </a:t>
              </a:r>
              <a:r>
                <a:rPr lang="en-US" altLang="ko-KR" sz="1000">
                  <a:solidFill>
                    <a:srgbClr val="FFFFFF"/>
                  </a:solidFill>
                </a:rPr>
                <a:t>IT </a:t>
              </a:r>
              <a:r>
                <a:rPr lang="ko-KR" altLang="en-US" sz="1000">
                  <a:solidFill>
                    <a:srgbClr val="FFFFFF"/>
                  </a:solidFill>
                </a:rPr>
                <a:t>시스템 연계를 다양한 대상</a:t>
              </a:r>
              <a:r>
                <a:rPr lang="en-US" altLang="ko-KR" sz="1000">
                  <a:solidFill>
                    <a:srgbClr val="FFFFFF"/>
                  </a:solidFill>
                </a:rPr>
                <a:t>(</a:t>
              </a:r>
              <a:r>
                <a:rPr lang="ko-KR" altLang="en-US" sz="1000">
                  <a:solidFill>
                    <a:srgbClr val="FFFFFF"/>
                  </a:solidFill>
                </a:rPr>
                <a:t>장비</a:t>
              </a:r>
              <a:r>
                <a:rPr lang="en-US" altLang="ko-KR" sz="1000">
                  <a:solidFill>
                    <a:srgbClr val="FFFFFF"/>
                  </a:solidFill>
                </a:rPr>
                <a:t>/IF </a:t>
              </a:r>
              <a:r>
                <a:rPr lang="ko-KR" altLang="en-US" sz="1000">
                  <a:solidFill>
                    <a:srgbClr val="FFFFFF"/>
                  </a:solidFill>
                </a:rPr>
                <a:t>사양서</a:t>
              </a:r>
              <a:r>
                <a:rPr lang="en-US" altLang="ko-KR" sz="1000" baseline="30000">
                  <a:solidFill>
                    <a:srgbClr val="FFFFFF"/>
                  </a:solidFill>
                </a:rPr>
                <a:t>.</a:t>
              </a:r>
              <a:r>
                <a:rPr lang="ko-KR" altLang="en-US" sz="1000">
                  <a:solidFill>
                    <a:srgbClr val="FFFFFF"/>
                  </a:solidFill>
                </a:rPr>
                <a:t>시나리오</a:t>
              </a:r>
              <a:r>
                <a:rPr lang="en-US" altLang="ko-KR" sz="1000" baseline="30000">
                  <a:solidFill>
                    <a:srgbClr val="FFFFFF"/>
                  </a:solidFill>
                </a:rPr>
                <a:t>.</a:t>
              </a:r>
              <a:r>
                <a:rPr lang="en-US" altLang="ko-KR" sz="1000">
                  <a:solidFill>
                    <a:srgbClr val="FFFFFF"/>
                  </a:solidFill>
                </a:rPr>
                <a:t> </a:t>
              </a:r>
              <a:r>
                <a:rPr lang="ko-KR" altLang="en-US" sz="1000">
                  <a:solidFill>
                    <a:srgbClr val="FFFFFF"/>
                  </a:solidFill>
                </a:rPr>
                <a:t>시스템</a:t>
              </a:r>
              <a:r>
                <a:rPr lang="en-US" altLang="ko-KR" sz="1000" baseline="30000">
                  <a:solidFill>
                    <a:srgbClr val="FFFFFF"/>
                  </a:solidFill>
                </a:rPr>
                <a:t>.</a:t>
              </a:r>
              <a:r>
                <a:rPr lang="ko-KR" altLang="en-US" sz="1000">
                  <a:solidFill>
                    <a:srgbClr val="FFFFFF"/>
                  </a:solidFill>
                </a:rPr>
                <a:t>인프라</a:t>
              </a:r>
              <a:r>
                <a:rPr lang="en-US" altLang="ko-KR" sz="1000">
                  <a:solidFill>
                    <a:srgbClr val="FFFFFF"/>
                  </a:solidFill>
                </a:rPr>
                <a:t>)</a:t>
              </a:r>
              <a:r>
                <a:rPr lang="ko-KR" altLang="en-US" sz="1000">
                  <a:solidFill>
                    <a:srgbClr val="FFFFFF"/>
                  </a:solidFill>
                </a:rPr>
                <a:t> 및 검증 항목으로 데이터 기반 시뮬레이션 검증</a:t>
              </a:r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64AD9056-62D4-46ED-8C68-A7F4F2007476}"/>
              </a:ext>
            </a:extLst>
          </p:cNvPr>
          <p:cNvSpPr txBox="1"/>
          <p:nvPr/>
        </p:nvSpPr>
        <p:spPr bwMode="auto">
          <a:xfrm>
            <a:off x="4093940" y="6715744"/>
            <a:ext cx="1360295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ctr" anchorCtr="0">
            <a:noAutofit/>
          </a:bodyPr>
          <a:lstStyle/>
          <a:p>
            <a:pPr defTabSz="984250" latinLnBrk="0">
              <a:spcBef>
                <a:spcPts val="600"/>
              </a:spcBef>
              <a:spcAft>
                <a:spcPts val="600"/>
              </a:spcAft>
            </a:pPr>
            <a:r>
              <a:rPr lang="en-US" altLang="ko-KR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시뮬레이션 시스템 구성</a:t>
            </a:r>
            <a:r>
              <a:rPr lang="en-US" altLang="ko-KR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endParaRPr lang="ko-KR" altLang="en-US" sz="1000" b="1" spc="-2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186" name="그룹 185">
            <a:extLst>
              <a:ext uri="{FF2B5EF4-FFF2-40B4-BE49-F238E27FC236}">
                <a16:creationId xmlns:a16="http://schemas.microsoft.com/office/drawing/2014/main" id="{F8A80C5B-CD36-4804-5022-3EC92B701392}"/>
              </a:ext>
            </a:extLst>
          </p:cNvPr>
          <p:cNvGrpSpPr/>
          <p:nvPr/>
        </p:nvGrpSpPr>
        <p:grpSpPr>
          <a:xfrm>
            <a:off x="3655223" y="7072714"/>
            <a:ext cx="3005928" cy="2466574"/>
            <a:chOff x="3655223" y="7072714"/>
            <a:chExt cx="3005928" cy="1974368"/>
          </a:xfrm>
        </p:grpSpPr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DE10E2D8-406E-4395-0D1F-17D8B53A8FC8}"/>
                </a:ext>
              </a:extLst>
            </p:cNvPr>
            <p:cNvSpPr/>
            <p:nvPr/>
          </p:nvSpPr>
          <p:spPr>
            <a:xfrm>
              <a:off x="4841212" y="7072714"/>
              <a:ext cx="1227093" cy="171488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생산 실행 시스템</a:t>
              </a:r>
            </a:p>
          </p:txBody>
        </p:sp>
        <p:cxnSp>
          <p:nvCxnSpPr>
            <p:cNvPr id="141" name="직선 화살표 연결선 140">
              <a:extLst>
                <a:ext uri="{FF2B5EF4-FFF2-40B4-BE49-F238E27FC236}">
                  <a16:creationId xmlns:a16="http://schemas.microsoft.com/office/drawing/2014/main" id="{ABF3F012-73BE-A322-7A11-58B36ED51C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37868" y="7245758"/>
              <a:ext cx="2579" cy="120242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2" name="직사각형 141">
              <a:extLst>
                <a:ext uri="{FF2B5EF4-FFF2-40B4-BE49-F238E27FC236}">
                  <a16:creationId xmlns:a16="http://schemas.microsoft.com/office/drawing/2014/main" id="{A67F0794-83F8-1C0F-D6A4-B2ED5DE78A0D}"/>
                </a:ext>
              </a:extLst>
            </p:cNvPr>
            <p:cNvSpPr/>
            <p:nvPr/>
          </p:nvSpPr>
          <p:spPr>
            <a:xfrm>
              <a:off x="4838634" y="7364444"/>
              <a:ext cx="1227093" cy="171488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RTD/MCS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시스템</a:t>
              </a:r>
            </a:p>
          </p:txBody>
        </p:sp>
        <p:cxnSp>
          <p:nvCxnSpPr>
            <p:cNvPr id="144" name="직선 화살표 연결선 143">
              <a:extLst>
                <a:ext uri="{FF2B5EF4-FFF2-40B4-BE49-F238E27FC236}">
                  <a16:creationId xmlns:a16="http://schemas.microsoft.com/office/drawing/2014/main" id="{4A7CE1E7-2B3E-DA9F-D893-3693D4529B48}"/>
                </a:ext>
              </a:extLst>
            </p:cNvPr>
            <p:cNvCxnSpPr>
              <a:cxnSpLocks/>
              <a:endCxn id="145" idx="0"/>
            </p:cNvCxnSpPr>
            <p:nvPr/>
          </p:nvCxnSpPr>
          <p:spPr>
            <a:xfrm>
              <a:off x="5079961" y="7524750"/>
              <a:ext cx="0" cy="139563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5" name="직사각형 144">
              <a:extLst>
                <a:ext uri="{FF2B5EF4-FFF2-40B4-BE49-F238E27FC236}">
                  <a16:creationId xmlns:a16="http://schemas.microsoft.com/office/drawing/2014/main" id="{3AC4A24A-CF59-FBDF-578B-EBFA29A005ED}"/>
                </a:ext>
              </a:extLst>
            </p:cNvPr>
            <p:cNvSpPr/>
            <p:nvPr/>
          </p:nvSpPr>
          <p:spPr>
            <a:xfrm>
              <a:off x="4719565" y="7664313"/>
              <a:ext cx="720791" cy="171488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ko-KR" sz="8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EIF</a:t>
              </a:r>
              <a:r>
                <a:rPr lang="ko-KR" altLang="en-US" sz="8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 에뮬레이터</a:t>
              </a:r>
              <a:endParaRPr lang="ko-KR" altLang="en-US" sz="8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3" name="직사각형 162">
              <a:extLst>
                <a:ext uri="{FF2B5EF4-FFF2-40B4-BE49-F238E27FC236}">
                  <a16:creationId xmlns:a16="http://schemas.microsoft.com/office/drawing/2014/main" id="{698A4540-EA8D-7EA0-39D0-5D2A78A5F79D}"/>
                </a:ext>
              </a:extLst>
            </p:cNvPr>
            <p:cNvSpPr/>
            <p:nvPr/>
          </p:nvSpPr>
          <p:spPr>
            <a:xfrm>
              <a:off x="5529190" y="7664313"/>
              <a:ext cx="720791" cy="171488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CIM 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에뮬레이터</a:t>
              </a:r>
              <a:endParaRPr lang="ko-KR" altLang="en-US" sz="8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cxnSp>
          <p:nvCxnSpPr>
            <p:cNvPr id="165" name="직선 화살표 연결선 164">
              <a:extLst>
                <a:ext uri="{FF2B5EF4-FFF2-40B4-BE49-F238E27FC236}">
                  <a16:creationId xmlns:a16="http://schemas.microsoft.com/office/drawing/2014/main" id="{004600D2-37E8-AB4B-869E-244846A001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70543" y="7526201"/>
              <a:ext cx="0" cy="131899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직선 화살표 연결선 167">
              <a:extLst>
                <a:ext uri="{FF2B5EF4-FFF2-40B4-BE49-F238E27FC236}">
                  <a16:creationId xmlns:a16="http://schemas.microsoft.com/office/drawing/2014/main" id="{A6B190ED-1500-6B02-9DFC-1C705FADEC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70543" y="7234101"/>
              <a:ext cx="0" cy="131899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84" name="그룹 183">
              <a:extLst>
                <a:ext uri="{FF2B5EF4-FFF2-40B4-BE49-F238E27FC236}">
                  <a16:creationId xmlns:a16="http://schemas.microsoft.com/office/drawing/2014/main" id="{DFFC705B-5D0E-EA60-3BCA-C0307ED8541B}"/>
                </a:ext>
              </a:extLst>
            </p:cNvPr>
            <p:cNvGrpSpPr/>
            <p:nvPr/>
          </p:nvGrpSpPr>
          <p:grpSpPr>
            <a:xfrm>
              <a:off x="3655223" y="7980221"/>
              <a:ext cx="3005928" cy="1066861"/>
              <a:chOff x="3210722" y="7980221"/>
              <a:chExt cx="3785303" cy="1343476"/>
            </a:xfrm>
          </p:grpSpPr>
          <p:sp>
            <p:nvSpPr>
              <p:cNvPr id="169" name="직사각형 168">
                <a:extLst>
                  <a:ext uri="{FF2B5EF4-FFF2-40B4-BE49-F238E27FC236}">
                    <a16:creationId xmlns:a16="http://schemas.microsoft.com/office/drawing/2014/main" id="{6AC9400F-601C-ED5E-62DF-ABE8195669E3}"/>
                  </a:ext>
                </a:extLst>
              </p:cNvPr>
              <p:cNvSpPr/>
              <p:nvPr/>
            </p:nvSpPr>
            <p:spPr>
              <a:xfrm>
                <a:off x="4223328" y="7981742"/>
                <a:ext cx="2526722" cy="1260387"/>
              </a:xfrm>
              <a:prstGeom prst="rect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lIns="36000" rIns="36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70" name="직사각형 169">
                <a:extLst>
                  <a:ext uri="{FF2B5EF4-FFF2-40B4-BE49-F238E27FC236}">
                    <a16:creationId xmlns:a16="http://schemas.microsoft.com/office/drawing/2014/main" id="{9A0A4B37-0D28-127F-9AA0-01782555CE0C}"/>
                  </a:ext>
                </a:extLst>
              </p:cNvPr>
              <p:cNvSpPr/>
              <p:nvPr/>
            </p:nvSpPr>
            <p:spPr>
              <a:xfrm>
                <a:off x="3210722" y="8266906"/>
                <a:ext cx="80182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응용시스템</a:t>
                </a:r>
                <a:endPara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algn="r"/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로직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/</a:t>
                </a: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성능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검증</a:t>
                </a:r>
                <a:endPara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72" name="직사각형 171">
                <a:extLst>
                  <a:ext uri="{FF2B5EF4-FFF2-40B4-BE49-F238E27FC236}">
                    <a16:creationId xmlns:a16="http://schemas.microsoft.com/office/drawing/2014/main" id="{C3C02F71-6010-2531-4F9A-63E12E4398F8}"/>
                  </a:ext>
                </a:extLst>
              </p:cNvPr>
              <p:cNvSpPr/>
              <p:nvPr/>
            </p:nvSpPr>
            <p:spPr>
              <a:xfrm>
                <a:off x="4375563" y="8104189"/>
                <a:ext cx="1039715" cy="300963"/>
              </a:xfrm>
              <a:prstGeom prst="rect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lIns="36000" rIns="36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가상 생산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설비</a:t>
                </a:r>
                <a:endPara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73" name="직사각형 172">
                <a:extLst>
                  <a:ext uri="{FF2B5EF4-FFF2-40B4-BE49-F238E27FC236}">
                    <a16:creationId xmlns:a16="http://schemas.microsoft.com/office/drawing/2014/main" id="{F9A9F54D-7788-36A1-2451-6A5A914643FB}"/>
                  </a:ext>
                </a:extLst>
              </p:cNvPr>
              <p:cNvSpPr/>
              <p:nvPr/>
            </p:nvSpPr>
            <p:spPr>
              <a:xfrm>
                <a:off x="5571609" y="8104189"/>
                <a:ext cx="1039715" cy="300963"/>
              </a:xfrm>
              <a:prstGeom prst="rect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lIns="36000" rIns="36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가상 물류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설비</a:t>
                </a:r>
                <a:endPara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74" name="직사각형 173">
                <a:extLst>
                  <a:ext uri="{FF2B5EF4-FFF2-40B4-BE49-F238E27FC236}">
                    <a16:creationId xmlns:a16="http://schemas.microsoft.com/office/drawing/2014/main" id="{44F8EEC7-C491-3ADF-728A-9E4A1D9C6727}"/>
                  </a:ext>
                </a:extLst>
              </p:cNvPr>
              <p:cNvSpPr/>
              <p:nvPr/>
            </p:nvSpPr>
            <p:spPr>
              <a:xfrm>
                <a:off x="4375563" y="8406055"/>
                <a:ext cx="1039715" cy="283215"/>
              </a:xfrm>
              <a:prstGeom prst="rect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lIns="36000" rIns="36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작업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(</a:t>
                </a: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실적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)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고장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(</a:t>
                </a: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실적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)</a:t>
                </a:r>
              </a:p>
            </p:txBody>
          </p:sp>
          <p:sp>
            <p:nvSpPr>
              <p:cNvPr id="175" name="직사각형 174">
                <a:extLst>
                  <a:ext uri="{FF2B5EF4-FFF2-40B4-BE49-F238E27FC236}">
                    <a16:creationId xmlns:a16="http://schemas.microsoft.com/office/drawing/2014/main" id="{68325836-4BBD-76DC-75B2-7632CB8352F8}"/>
                  </a:ext>
                </a:extLst>
              </p:cNvPr>
              <p:cNvSpPr/>
              <p:nvPr/>
            </p:nvSpPr>
            <p:spPr>
              <a:xfrm>
                <a:off x="5571609" y="8406055"/>
                <a:ext cx="1039715" cy="283215"/>
              </a:xfrm>
              <a:prstGeom prst="rect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lIns="36000" rIns="36000" rtlCol="0" anchor="ctr"/>
              <a:lstStyle/>
              <a:p>
                <a:pPr lvl="0" algn="ctr" defTabSz="914400">
                  <a:defRPr/>
                </a:pP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고장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(</a:t>
                </a: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실적</a:t>
                </a:r>
                <a:r>
                  <a:rPr lang="en-US" altLang="ko-KR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)</a:t>
                </a:r>
              </a:p>
            </p:txBody>
          </p:sp>
          <p:sp>
            <p:nvSpPr>
              <p:cNvPr id="176" name="직사각형 175">
                <a:extLst>
                  <a:ext uri="{FF2B5EF4-FFF2-40B4-BE49-F238E27FC236}">
                    <a16:creationId xmlns:a16="http://schemas.microsoft.com/office/drawing/2014/main" id="{E42D5991-1420-E582-F727-2F53FBA0B276}"/>
                  </a:ext>
                </a:extLst>
              </p:cNvPr>
              <p:cNvSpPr/>
              <p:nvPr/>
            </p:nvSpPr>
            <p:spPr>
              <a:xfrm>
                <a:off x="4375562" y="8689081"/>
                <a:ext cx="2236127" cy="283214"/>
              </a:xfrm>
              <a:prstGeom prst="rect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lIns="36000" rIns="3600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8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시간 흐름 제어 시뮬레이터</a:t>
                </a:r>
                <a:endPara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pic>
            <p:nvPicPr>
              <p:cNvPr id="177" name="그림 18">
                <a:extLst>
                  <a:ext uri="{FF2B5EF4-FFF2-40B4-BE49-F238E27FC236}">
                    <a16:creationId xmlns:a16="http://schemas.microsoft.com/office/drawing/2014/main" id="{36B12D24-7CDA-1B2F-D75B-2BB8C13E8C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7353" y="8893011"/>
                <a:ext cx="3018672" cy="43068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</p:pic>
          <p:sp>
            <p:nvSpPr>
              <p:cNvPr id="178" name="왼쪽 중괄호 177">
                <a:extLst>
                  <a:ext uri="{FF2B5EF4-FFF2-40B4-BE49-F238E27FC236}">
                    <a16:creationId xmlns:a16="http://schemas.microsoft.com/office/drawing/2014/main" id="{BA0CEE5C-3FE3-1472-3173-E2A11759B048}"/>
                  </a:ext>
                </a:extLst>
              </p:cNvPr>
              <p:cNvSpPr/>
              <p:nvPr/>
            </p:nvSpPr>
            <p:spPr>
              <a:xfrm>
                <a:off x="4025378" y="7980221"/>
                <a:ext cx="179586" cy="927179"/>
              </a:xfrm>
              <a:prstGeom prst="leftBrace">
                <a:avLst>
                  <a:gd name="adj1" fmla="val 30644"/>
                  <a:gd name="adj2" fmla="val 50000"/>
                </a:avLst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cxnSp>
          <p:nvCxnSpPr>
            <p:cNvPr id="179" name="직선 화살표 연결선 178">
              <a:extLst>
                <a:ext uri="{FF2B5EF4-FFF2-40B4-BE49-F238E27FC236}">
                  <a16:creationId xmlns:a16="http://schemas.microsoft.com/office/drawing/2014/main" id="{B4B4323E-769A-B2E2-C7B0-5CD2D5B02C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13318" y="7859574"/>
              <a:ext cx="0" cy="16200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직선 화살표 연결선 179">
              <a:extLst>
                <a:ext uri="{FF2B5EF4-FFF2-40B4-BE49-F238E27FC236}">
                  <a16:creationId xmlns:a16="http://schemas.microsoft.com/office/drawing/2014/main" id="{B5011FBB-97A4-2924-A121-7706A1D149D9}"/>
                </a:ext>
              </a:extLst>
            </p:cNvPr>
            <p:cNvCxnSpPr>
              <a:cxnSpLocks/>
            </p:cNvCxnSpPr>
            <p:nvPr/>
          </p:nvCxnSpPr>
          <p:spPr>
            <a:xfrm>
              <a:off x="5060917" y="7877174"/>
              <a:ext cx="0" cy="161926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직선 화살표 연결선 181">
              <a:extLst>
                <a:ext uri="{FF2B5EF4-FFF2-40B4-BE49-F238E27FC236}">
                  <a16:creationId xmlns:a16="http://schemas.microsoft.com/office/drawing/2014/main" id="{1FADD428-5100-811F-B910-BBD434B735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4381" y="7859574"/>
              <a:ext cx="0" cy="16200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직선 화살표 연결선 182">
              <a:extLst>
                <a:ext uri="{FF2B5EF4-FFF2-40B4-BE49-F238E27FC236}">
                  <a16:creationId xmlns:a16="http://schemas.microsoft.com/office/drawing/2014/main" id="{A8F4E827-A7D5-AA07-9D8C-8124D55D0AAE}"/>
                </a:ext>
              </a:extLst>
            </p:cNvPr>
            <p:cNvCxnSpPr>
              <a:cxnSpLocks/>
            </p:cNvCxnSpPr>
            <p:nvPr/>
          </p:nvCxnSpPr>
          <p:spPr>
            <a:xfrm>
              <a:off x="5941980" y="7877174"/>
              <a:ext cx="0" cy="161926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7" name="텍스트 개체 틀 5">
            <a:extLst>
              <a:ext uri="{FF2B5EF4-FFF2-40B4-BE49-F238E27FC236}">
                <a16:creationId xmlns:a16="http://schemas.microsoft.com/office/drawing/2014/main" id="{ECFF5473-7A93-3D80-A2B4-3D845898197A}"/>
              </a:ext>
            </a:extLst>
          </p:cNvPr>
          <p:cNvSpPr txBox="1">
            <a:spLocks/>
          </p:cNvSpPr>
          <p:nvPr/>
        </p:nvSpPr>
        <p:spPr>
          <a:xfrm>
            <a:off x="3536959" y="1534351"/>
            <a:ext cx="3213091" cy="83546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  <a:r>
              <a:rPr lang="ko-KR" altLang="en-US" sz="1100">
                <a:solidFill>
                  <a:schemeClr val="tx1"/>
                </a:solidFill>
              </a:rPr>
              <a:t> 디스플레이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반도체 등 제조 산업 전반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신규 공장</a:t>
            </a:r>
            <a:r>
              <a:rPr kumimoji="1" lang="en-US" altLang="ko-KR" sz="1100" spc="-25">
                <a:solidFill>
                  <a:schemeClr val="tx1"/>
                </a:solidFill>
              </a:rPr>
              <a:t>·</a:t>
            </a:r>
            <a:r>
              <a:rPr kumimoji="1" lang="ko-KR" altLang="en-US" sz="1100" spc="-25">
                <a:solidFill>
                  <a:schemeClr val="tx1"/>
                </a:solidFill>
              </a:rPr>
              <a:t>라인 구축 또는 증설을 앞두고 자동화 투자 방향을 검토하는 기업</a:t>
            </a:r>
            <a:endParaRPr kumimoji="1" lang="en-US" altLang="ko-KR" sz="1100" spc="-25">
              <a:solidFill>
                <a:schemeClr val="tx1"/>
              </a:solidFill>
            </a:endParaRPr>
          </a:p>
        </p:txBody>
      </p:sp>
      <p:grpSp>
        <p:nvGrpSpPr>
          <p:cNvPr id="188" name="그룹 187">
            <a:extLst>
              <a:ext uri="{FF2B5EF4-FFF2-40B4-BE49-F238E27FC236}">
                <a16:creationId xmlns:a16="http://schemas.microsoft.com/office/drawing/2014/main" id="{B29D3A84-FD03-BDB4-3A05-A18269C2DB69}"/>
              </a:ext>
            </a:extLst>
          </p:cNvPr>
          <p:cNvGrpSpPr/>
          <p:nvPr/>
        </p:nvGrpSpPr>
        <p:grpSpPr>
          <a:xfrm>
            <a:off x="3580417" y="2738694"/>
            <a:ext cx="2911527" cy="468001"/>
            <a:chOff x="3580417" y="3593102"/>
            <a:chExt cx="2911527" cy="466777"/>
          </a:xfrm>
        </p:grpSpPr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B1235AC4-8545-0C76-0D6E-4B55895433FD}"/>
                </a:ext>
              </a:extLst>
            </p:cNvPr>
            <p:cNvSpPr txBox="1"/>
            <p:nvPr/>
          </p:nvSpPr>
          <p:spPr>
            <a:xfrm>
              <a:off x="3869036" y="3606689"/>
              <a:ext cx="2099964" cy="370816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>
              <a:no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1050">
                  <a:solidFill>
                    <a:prstClr val="black"/>
                  </a:solidFill>
                  <a:latin typeface="+mn-ea"/>
                </a:rPr>
                <a:t>생산 </a:t>
              </a:r>
              <a:r>
                <a:rPr lang="en-US" altLang="ko-KR" sz="1050">
                  <a:solidFill>
                    <a:prstClr val="black"/>
                  </a:solidFill>
                  <a:latin typeface="+mn-ea"/>
                </a:rPr>
                <a:t>Capa </a:t>
              </a:r>
              <a:r>
                <a:rPr lang="ko-KR" altLang="en-US" sz="1050">
                  <a:solidFill>
                    <a:prstClr val="black"/>
                  </a:solidFill>
                  <a:latin typeface="+mn-ea"/>
                </a:rPr>
                <a:t>검증 및 </a:t>
              </a:r>
              <a:r>
                <a:rPr lang="en-US" altLang="ko-KR" sz="1050">
                  <a:solidFill>
                    <a:prstClr val="black"/>
                  </a:solidFill>
                  <a:latin typeface="+mn-ea"/>
                </a:rPr>
                <a:t>Neck </a:t>
              </a:r>
              <a:r>
                <a:rPr lang="ko-KR" altLang="en-US" sz="1050">
                  <a:solidFill>
                    <a:prstClr val="black"/>
                  </a:solidFill>
                  <a:latin typeface="+mn-ea"/>
                </a:rPr>
                <a:t>공정 식별 → </a:t>
              </a:r>
              <a:r>
                <a:rPr lang="ko-KR" altLang="en-US" sz="1050" b="1">
                  <a:latin typeface="+mn-ea"/>
                  <a:cs typeface="Pretendard" panose="02000503000000020004" pitchFamily="50" charset="-127"/>
                </a:rPr>
                <a:t>공정 개선을 통해 생산량 ↑</a:t>
              </a:r>
            </a:p>
          </p:txBody>
        </p:sp>
        <p:sp>
          <p:nvSpPr>
            <p:cNvPr id="190" name="사각형: 둥근 모서리 189">
              <a:extLst>
                <a:ext uri="{FF2B5EF4-FFF2-40B4-BE49-F238E27FC236}">
                  <a16:creationId xmlns:a16="http://schemas.microsoft.com/office/drawing/2014/main" id="{BDEE5B86-814B-3CE4-665D-DC6AC161D160}"/>
                </a:ext>
              </a:extLst>
            </p:cNvPr>
            <p:cNvSpPr/>
            <p:nvPr/>
          </p:nvSpPr>
          <p:spPr>
            <a:xfrm>
              <a:off x="3580417" y="3593102"/>
              <a:ext cx="2911527" cy="466777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pic>
        <p:nvPicPr>
          <p:cNvPr id="199" name="그림 198">
            <a:extLst>
              <a:ext uri="{FF2B5EF4-FFF2-40B4-BE49-F238E27FC236}">
                <a16:creationId xmlns:a16="http://schemas.microsoft.com/office/drawing/2014/main" id="{EF251FF8-174B-E32C-5E4F-0CA4F5F415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4593" y="2839843"/>
            <a:ext cx="273149" cy="273149"/>
          </a:xfrm>
          <a:prstGeom prst="rect">
            <a:avLst/>
          </a:prstGeom>
        </p:spPr>
      </p:pic>
      <p:grpSp>
        <p:nvGrpSpPr>
          <p:cNvPr id="209" name="그룹 208">
            <a:extLst>
              <a:ext uri="{FF2B5EF4-FFF2-40B4-BE49-F238E27FC236}">
                <a16:creationId xmlns:a16="http://schemas.microsoft.com/office/drawing/2014/main" id="{15BCE33E-66E0-20D0-9506-EDDF1E9F4E6A}"/>
              </a:ext>
            </a:extLst>
          </p:cNvPr>
          <p:cNvGrpSpPr/>
          <p:nvPr/>
        </p:nvGrpSpPr>
        <p:grpSpPr>
          <a:xfrm>
            <a:off x="3580417" y="3250499"/>
            <a:ext cx="2911527" cy="468071"/>
            <a:chOff x="3580417" y="3799139"/>
            <a:chExt cx="2911527" cy="468071"/>
          </a:xfrm>
        </p:grpSpPr>
        <p:pic>
          <p:nvPicPr>
            <p:cNvPr id="198" name="Image 3" descr="icon_target.png">
              <a:extLst>
                <a:ext uri="{FF2B5EF4-FFF2-40B4-BE49-F238E27FC236}">
                  <a16:creationId xmlns:a16="http://schemas.microsoft.com/office/drawing/2014/main" id="{42D3CBC0-4634-002D-C2F0-1DA7B1A34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02711" y="3876527"/>
              <a:ext cx="282723" cy="282723"/>
            </a:xfrm>
            <a:prstGeom prst="rect">
              <a:avLst/>
            </a:prstGeom>
          </p:spPr>
        </p:pic>
        <p:grpSp>
          <p:nvGrpSpPr>
            <p:cNvPr id="200" name="그룹 199">
              <a:extLst>
                <a:ext uri="{FF2B5EF4-FFF2-40B4-BE49-F238E27FC236}">
                  <a16:creationId xmlns:a16="http://schemas.microsoft.com/office/drawing/2014/main" id="{E67ED54C-5796-93E4-1386-8A87082EB820}"/>
                </a:ext>
              </a:extLst>
            </p:cNvPr>
            <p:cNvGrpSpPr/>
            <p:nvPr/>
          </p:nvGrpSpPr>
          <p:grpSpPr>
            <a:xfrm>
              <a:off x="3580417" y="3799139"/>
              <a:ext cx="2911527" cy="468071"/>
              <a:chOff x="3580417" y="3593103"/>
              <a:chExt cx="2911527" cy="423473"/>
            </a:xfrm>
          </p:grpSpPr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EE21945C-B05D-EB5C-3ED7-FDFE008EEDBD}"/>
                  </a:ext>
                </a:extLst>
              </p:cNvPr>
              <p:cNvSpPr txBox="1"/>
              <p:nvPr/>
            </p:nvSpPr>
            <p:spPr>
              <a:xfrm>
                <a:off x="3869036" y="3613583"/>
                <a:ext cx="2455564" cy="370816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>
                <a:no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>
                    <a:solidFill>
                      <a:prstClr val="black"/>
                    </a:solidFill>
                    <a:latin typeface="+mn-ea"/>
                  </a:rPr>
                  <a:t>물류 설비 </a:t>
                </a:r>
                <a:r>
                  <a:rPr lang="en-US" altLang="ko-KR" sz="1050">
                    <a:solidFill>
                      <a:prstClr val="black"/>
                    </a:solidFill>
                    <a:latin typeface="+mn-ea"/>
                  </a:rPr>
                  <a:t>Capa </a:t>
                </a:r>
                <a:r>
                  <a:rPr lang="ko-KR" altLang="en-US" sz="1050">
                    <a:solidFill>
                      <a:prstClr val="black"/>
                    </a:solidFill>
                    <a:latin typeface="+mn-ea"/>
                  </a:rPr>
                  <a:t>검증 및 적정 설비 수 산출 → </a:t>
                </a:r>
                <a:r>
                  <a:rPr lang="ko-KR" altLang="en-US" sz="1050" b="1">
                    <a:latin typeface="+mn-ea"/>
                    <a:cs typeface="Pretendard" panose="02000503000000020004" pitchFamily="50" charset="-127"/>
                  </a:rPr>
                  <a:t>투자비 절감</a:t>
                </a:r>
              </a:p>
            </p:txBody>
          </p:sp>
          <p:sp>
            <p:nvSpPr>
              <p:cNvPr id="202" name="사각형: 둥근 모서리 201">
                <a:extLst>
                  <a:ext uri="{FF2B5EF4-FFF2-40B4-BE49-F238E27FC236}">
                    <a16:creationId xmlns:a16="http://schemas.microsoft.com/office/drawing/2014/main" id="{DCB94126-168B-16BE-4324-3A2D04938960}"/>
                  </a:ext>
                </a:extLst>
              </p:cNvPr>
              <p:cNvSpPr/>
              <p:nvPr/>
            </p:nvSpPr>
            <p:spPr>
              <a:xfrm>
                <a:off x="3580417" y="3593103"/>
                <a:ext cx="2911527" cy="423473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no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맑은 고딕"/>
                </a:endParaRPr>
              </a:p>
            </p:txBody>
          </p:sp>
        </p:grpSp>
      </p:grpSp>
      <p:grpSp>
        <p:nvGrpSpPr>
          <p:cNvPr id="208" name="그룹 207">
            <a:extLst>
              <a:ext uri="{FF2B5EF4-FFF2-40B4-BE49-F238E27FC236}">
                <a16:creationId xmlns:a16="http://schemas.microsoft.com/office/drawing/2014/main" id="{250878F4-6116-813D-BEF6-DEEFD80E1A2B}"/>
              </a:ext>
            </a:extLst>
          </p:cNvPr>
          <p:cNvGrpSpPr/>
          <p:nvPr/>
        </p:nvGrpSpPr>
        <p:grpSpPr>
          <a:xfrm>
            <a:off x="3580417" y="3785165"/>
            <a:ext cx="2911527" cy="468001"/>
            <a:chOff x="3580417" y="4440485"/>
            <a:chExt cx="2911527" cy="468001"/>
          </a:xfrm>
        </p:grpSpPr>
        <p:pic>
          <p:nvPicPr>
            <p:cNvPr id="197" name="Image 0" descr="icon_risk.png">
              <a:extLst>
                <a:ext uri="{FF2B5EF4-FFF2-40B4-BE49-F238E27FC236}">
                  <a16:creationId xmlns:a16="http://schemas.microsoft.com/office/drawing/2014/main" id="{2F51F3B7-6F3E-3B55-F034-E9868781B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16903" y="4503351"/>
              <a:ext cx="259889" cy="259889"/>
            </a:xfrm>
            <a:prstGeom prst="rect">
              <a:avLst/>
            </a:prstGeom>
          </p:spPr>
        </p:pic>
        <p:grpSp>
          <p:nvGrpSpPr>
            <p:cNvPr id="205" name="그룹 204">
              <a:extLst>
                <a:ext uri="{FF2B5EF4-FFF2-40B4-BE49-F238E27FC236}">
                  <a16:creationId xmlns:a16="http://schemas.microsoft.com/office/drawing/2014/main" id="{BF88822C-2106-4732-D451-057E311212EB}"/>
                </a:ext>
              </a:extLst>
            </p:cNvPr>
            <p:cNvGrpSpPr/>
            <p:nvPr/>
          </p:nvGrpSpPr>
          <p:grpSpPr>
            <a:xfrm>
              <a:off x="3580417" y="4440485"/>
              <a:ext cx="2911527" cy="468001"/>
              <a:chOff x="3580417" y="3593102"/>
              <a:chExt cx="2911527" cy="423410"/>
            </a:xfrm>
          </p:grpSpPr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6DA4D951-4BBB-3295-7A2F-A6FCF4F9E322}"/>
                  </a:ext>
                </a:extLst>
              </p:cNvPr>
              <p:cNvSpPr txBox="1"/>
              <p:nvPr/>
            </p:nvSpPr>
            <p:spPr>
              <a:xfrm>
                <a:off x="3869036" y="3613583"/>
                <a:ext cx="2455564" cy="370816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>
                <a:no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>
                    <a:solidFill>
                      <a:prstClr val="black"/>
                    </a:solidFill>
                    <a:latin typeface="+mn-ea"/>
                  </a:rPr>
                  <a:t>물류 흐름 최적화 → </a:t>
                </a:r>
                <a:r>
                  <a:rPr lang="ko-KR" altLang="en-US" sz="1050" b="1">
                    <a:latin typeface="+mn-ea"/>
                    <a:cs typeface="Pretendard" panose="02000503000000020004" pitchFamily="50" charset="-127"/>
                  </a:rPr>
                  <a:t>공정설비 가동률 ↑</a:t>
                </a:r>
                <a:r>
                  <a:rPr lang="en-US" altLang="ko-KR" sz="1050" b="1">
                    <a:latin typeface="+mn-ea"/>
                    <a:cs typeface="Pretendard" panose="02000503000000020004" pitchFamily="50" charset="-127"/>
                  </a:rPr>
                  <a:t>, </a:t>
                </a:r>
                <a:r>
                  <a:rPr lang="ko-KR" altLang="en-US" sz="1050" b="1">
                    <a:latin typeface="+mn-ea"/>
                    <a:cs typeface="Pretendard" panose="02000503000000020004" pitchFamily="50" charset="-127"/>
                  </a:rPr>
                  <a:t>물류 </a:t>
                </a:r>
                <a:r>
                  <a:rPr lang="en-US" altLang="ko-KR" sz="1050" b="1">
                    <a:latin typeface="+mn-ea"/>
                    <a:cs typeface="Pretendard" panose="02000503000000020004" pitchFamily="50" charset="-127"/>
                  </a:rPr>
                  <a:t>Throughput ↑</a:t>
                </a:r>
              </a:p>
            </p:txBody>
          </p:sp>
          <p:sp>
            <p:nvSpPr>
              <p:cNvPr id="207" name="사각형: 둥근 모서리 206">
                <a:extLst>
                  <a:ext uri="{FF2B5EF4-FFF2-40B4-BE49-F238E27FC236}">
                    <a16:creationId xmlns:a16="http://schemas.microsoft.com/office/drawing/2014/main" id="{E74D8040-C53A-7EAA-89BE-2981FFD558D0}"/>
                  </a:ext>
                </a:extLst>
              </p:cNvPr>
              <p:cNvSpPr/>
              <p:nvPr/>
            </p:nvSpPr>
            <p:spPr>
              <a:xfrm>
                <a:off x="3580417" y="3593102"/>
                <a:ext cx="2911527" cy="42341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no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맑은 고딕"/>
                </a:endParaRPr>
              </a:p>
            </p:txBody>
          </p:sp>
        </p:grpSp>
      </p:grpSp>
      <p:sp>
        <p:nvSpPr>
          <p:cNvPr id="221" name="Freeform 32">
            <a:extLst>
              <a:ext uri="{FF2B5EF4-FFF2-40B4-BE49-F238E27FC236}">
                <a16:creationId xmlns:a16="http://schemas.microsoft.com/office/drawing/2014/main" id="{6D6DFBF4-FBFF-6E19-DDDE-EFF866084B2C}"/>
              </a:ext>
            </a:extLst>
          </p:cNvPr>
          <p:cNvSpPr>
            <a:spLocks/>
          </p:cNvSpPr>
          <p:nvPr/>
        </p:nvSpPr>
        <p:spPr bwMode="auto">
          <a:xfrm>
            <a:off x="5923025" y="5062687"/>
            <a:ext cx="319636" cy="325447"/>
          </a:xfrm>
          <a:custGeom>
            <a:avLst/>
            <a:gdLst>
              <a:gd name="T0" fmla="*/ 504 w 825"/>
              <a:gd name="T1" fmla="*/ 517 h 840"/>
              <a:gd name="T2" fmla="*/ 532 w 825"/>
              <a:gd name="T3" fmla="*/ 493 h 840"/>
              <a:gd name="T4" fmla="*/ 570 w 825"/>
              <a:gd name="T5" fmla="*/ 447 h 840"/>
              <a:gd name="T6" fmla="*/ 596 w 825"/>
              <a:gd name="T7" fmla="*/ 387 h 840"/>
              <a:gd name="T8" fmla="*/ 612 w 825"/>
              <a:gd name="T9" fmla="*/ 385 h 840"/>
              <a:gd name="T10" fmla="*/ 634 w 825"/>
              <a:gd name="T11" fmla="*/ 370 h 840"/>
              <a:gd name="T12" fmla="*/ 649 w 825"/>
              <a:gd name="T13" fmla="*/ 339 h 840"/>
              <a:gd name="T14" fmla="*/ 651 w 825"/>
              <a:gd name="T15" fmla="*/ 315 h 840"/>
              <a:gd name="T16" fmla="*/ 642 w 825"/>
              <a:gd name="T17" fmla="*/ 284 h 840"/>
              <a:gd name="T18" fmla="*/ 623 w 825"/>
              <a:gd name="T19" fmla="*/ 268 h 840"/>
              <a:gd name="T20" fmla="*/ 616 w 825"/>
              <a:gd name="T21" fmla="*/ 268 h 840"/>
              <a:gd name="T22" fmla="*/ 625 w 825"/>
              <a:gd name="T23" fmla="*/ 191 h 840"/>
              <a:gd name="T24" fmla="*/ 609 w 825"/>
              <a:gd name="T25" fmla="*/ 114 h 840"/>
              <a:gd name="T26" fmla="*/ 587 w 825"/>
              <a:gd name="T27" fmla="*/ 73 h 840"/>
              <a:gd name="T28" fmla="*/ 546 w 825"/>
              <a:gd name="T29" fmla="*/ 38 h 840"/>
              <a:gd name="T30" fmla="*/ 495 w 825"/>
              <a:gd name="T31" fmla="*/ 13 h 840"/>
              <a:gd name="T32" fmla="*/ 440 w 825"/>
              <a:gd name="T33" fmla="*/ 0 h 840"/>
              <a:gd name="T34" fmla="*/ 389 w 825"/>
              <a:gd name="T35" fmla="*/ 2 h 840"/>
              <a:gd name="T36" fmla="*/ 345 w 825"/>
              <a:gd name="T37" fmla="*/ 18 h 840"/>
              <a:gd name="T38" fmla="*/ 323 w 825"/>
              <a:gd name="T39" fmla="*/ 35 h 840"/>
              <a:gd name="T40" fmla="*/ 306 w 825"/>
              <a:gd name="T41" fmla="*/ 70 h 840"/>
              <a:gd name="T42" fmla="*/ 271 w 825"/>
              <a:gd name="T43" fmla="*/ 81 h 840"/>
              <a:gd name="T44" fmla="*/ 227 w 825"/>
              <a:gd name="T45" fmla="*/ 117 h 840"/>
              <a:gd name="T46" fmla="*/ 198 w 825"/>
              <a:gd name="T47" fmla="*/ 169 h 840"/>
              <a:gd name="T48" fmla="*/ 191 w 825"/>
              <a:gd name="T49" fmla="*/ 213 h 840"/>
              <a:gd name="T50" fmla="*/ 200 w 825"/>
              <a:gd name="T51" fmla="*/ 271 h 840"/>
              <a:gd name="T52" fmla="*/ 180 w 825"/>
              <a:gd name="T53" fmla="*/ 286 h 840"/>
              <a:gd name="T54" fmla="*/ 174 w 825"/>
              <a:gd name="T55" fmla="*/ 315 h 840"/>
              <a:gd name="T56" fmla="*/ 176 w 825"/>
              <a:gd name="T57" fmla="*/ 339 h 840"/>
              <a:gd name="T58" fmla="*/ 191 w 825"/>
              <a:gd name="T59" fmla="*/ 370 h 840"/>
              <a:gd name="T60" fmla="*/ 213 w 825"/>
              <a:gd name="T61" fmla="*/ 385 h 840"/>
              <a:gd name="T62" fmla="*/ 229 w 825"/>
              <a:gd name="T63" fmla="*/ 387 h 840"/>
              <a:gd name="T64" fmla="*/ 253 w 825"/>
              <a:gd name="T65" fmla="*/ 447 h 840"/>
              <a:gd name="T66" fmla="*/ 290 w 825"/>
              <a:gd name="T67" fmla="*/ 493 h 840"/>
              <a:gd name="T68" fmla="*/ 321 w 825"/>
              <a:gd name="T69" fmla="*/ 596 h 840"/>
              <a:gd name="T70" fmla="*/ 128 w 825"/>
              <a:gd name="T71" fmla="*/ 656 h 840"/>
              <a:gd name="T72" fmla="*/ 59 w 825"/>
              <a:gd name="T73" fmla="*/ 697 h 840"/>
              <a:gd name="T74" fmla="*/ 11 w 825"/>
              <a:gd name="T75" fmla="*/ 777 h 840"/>
              <a:gd name="T76" fmla="*/ 0 w 825"/>
              <a:gd name="T77" fmla="*/ 840 h 840"/>
              <a:gd name="T78" fmla="*/ 823 w 825"/>
              <a:gd name="T79" fmla="*/ 825 h 840"/>
              <a:gd name="T80" fmla="*/ 801 w 825"/>
              <a:gd name="T81" fmla="*/ 748 h 840"/>
              <a:gd name="T82" fmla="*/ 739 w 825"/>
              <a:gd name="T83" fmla="*/ 678 h 840"/>
              <a:gd name="T84" fmla="*/ 682 w 825"/>
              <a:gd name="T85" fmla="*/ 649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5" h="840">
                <a:moveTo>
                  <a:pt x="682" y="649"/>
                </a:moveTo>
                <a:lnTo>
                  <a:pt x="504" y="596"/>
                </a:lnTo>
                <a:lnTo>
                  <a:pt x="504" y="517"/>
                </a:lnTo>
                <a:lnTo>
                  <a:pt x="504" y="517"/>
                </a:lnTo>
                <a:lnTo>
                  <a:pt x="519" y="506"/>
                </a:lnTo>
                <a:lnTo>
                  <a:pt x="532" y="493"/>
                </a:lnTo>
                <a:lnTo>
                  <a:pt x="548" y="480"/>
                </a:lnTo>
                <a:lnTo>
                  <a:pt x="559" y="464"/>
                </a:lnTo>
                <a:lnTo>
                  <a:pt x="570" y="447"/>
                </a:lnTo>
                <a:lnTo>
                  <a:pt x="581" y="427"/>
                </a:lnTo>
                <a:lnTo>
                  <a:pt x="590" y="409"/>
                </a:lnTo>
                <a:lnTo>
                  <a:pt x="596" y="387"/>
                </a:lnTo>
                <a:lnTo>
                  <a:pt x="596" y="387"/>
                </a:lnTo>
                <a:lnTo>
                  <a:pt x="603" y="387"/>
                </a:lnTo>
                <a:lnTo>
                  <a:pt x="612" y="385"/>
                </a:lnTo>
                <a:lnTo>
                  <a:pt x="620" y="383"/>
                </a:lnTo>
                <a:lnTo>
                  <a:pt x="627" y="376"/>
                </a:lnTo>
                <a:lnTo>
                  <a:pt x="634" y="370"/>
                </a:lnTo>
                <a:lnTo>
                  <a:pt x="640" y="361"/>
                </a:lnTo>
                <a:lnTo>
                  <a:pt x="645" y="350"/>
                </a:lnTo>
                <a:lnTo>
                  <a:pt x="649" y="339"/>
                </a:lnTo>
                <a:lnTo>
                  <a:pt x="649" y="339"/>
                </a:lnTo>
                <a:lnTo>
                  <a:pt x="649" y="326"/>
                </a:lnTo>
                <a:lnTo>
                  <a:pt x="651" y="315"/>
                </a:lnTo>
                <a:lnTo>
                  <a:pt x="649" y="304"/>
                </a:lnTo>
                <a:lnTo>
                  <a:pt x="647" y="293"/>
                </a:lnTo>
                <a:lnTo>
                  <a:pt x="642" y="284"/>
                </a:lnTo>
                <a:lnTo>
                  <a:pt x="638" y="277"/>
                </a:lnTo>
                <a:lnTo>
                  <a:pt x="631" y="273"/>
                </a:lnTo>
                <a:lnTo>
                  <a:pt x="623" y="268"/>
                </a:lnTo>
                <a:lnTo>
                  <a:pt x="623" y="268"/>
                </a:lnTo>
                <a:lnTo>
                  <a:pt x="616" y="268"/>
                </a:lnTo>
                <a:lnTo>
                  <a:pt x="616" y="268"/>
                </a:lnTo>
                <a:lnTo>
                  <a:pt x="623" y="244"/>
                </a:lnTo>
                <a:lnTo>
                  <a:pt x="625" y="218"/>
                </a:lnTo>
                <a:lnTo>
                  <a:pt x="625" y="191"/>
                </a:lnTo>
                <a:lnTo>
                  <a:pt x="623" y="165"/>
                </a:lnTo>
                <a:lnTo>
                  <a:pt x="618" y="139"/>
                </a:lnTo>
                <a:lnTo>
                  <a:pt x="609" y="114"/>
                </a:lnTo>
                <a:lnTo>
                  <a:pt x="601" y="92"/>
                </a:lnTo>
                <a:lnTo>
                  <a:pt x="587" y="73"/>
                </a:lnTo>
                <a:lnTo>
                  <a:pt x="587" y="73"/>
                </a:lnTo>
                <a:lnTo>
                  <a:pt x="574" y="59"/>
                </a:lnTo>
                <a:lnTo>
                  <a:pt x="559" y="49"/>
                </a:lnTo>
                <a:lnTo>
                  <a:pt x="546" y="38"/>
                </a:lnTo>
                <a:lnTo>
                  <a:pt x="528" y="29"/>
                </a:lnTo>
                <a:lnTo>
                  <a:pt x="510" y="20"/>
                </a:lnTo>
                <a:lnTo>
                  <a:pt x="495" y="13"/>
                </a:lnTo>
                <a:lnTo>
                  <a:pt x="475" y="7"/>
                </a:lnTo>
                <a:lnTo>
                  <a:pt x="458" y="2"/>
                </a:lnTo>
                <a:lnTo>
                  <a:pt x="440" y="0"/>
                </a:lnTo>
                <a:lnTo>
                  <a:pt x="422" y="0"/>
                </a:lnTo>
                <a:lnTo>
                  <a:pt x="405" y="0"/>
                </a:lnTo>
                <a:lnTo>
                  <a:pt x="389" y="2"/>
                </a:lnTo>
                <a:lnTo>
                  <a:pt x="374" y="7"/>
                </a:lnTo>
                <a:lnTo>
                  <a:pt x="359" y="11"/>
                </a:lnTo>
                <a:lnTo>
                  <a:pt x="345" y="18"/>
                </a:lnTo>
                <a:lnTo>
                  <a:pt x="332" y="27"/>
                </a:lnTo>
                <a:lnTo>
                  <a:pt x="332" y="27"/>
                </a:lnTo>
                <a:lnTo>
                  <a:pt x="323" y="35"/>
                </a:lnTo>
                <a:lnTo>
                  <a:pt x="317" y="46"/>
                </a:lnTo>
                <a:lnTo>
                  <a:pt x="310" y="57"/>
                </a:lnTo>
                <a:lnTo>
                  <a:pt x="306" y="70"/>
                </a:lnTo>
                <a:lnTo>
                  <a:pt x="306" y="70"/>
                </a:lnTo>
                <a:lnTo>
                  <a:pt x="288" y="75"/>
                </a:lnTo>
                <a:lnTo>
                  <a:pt x="271" y="81"/>
                </a:lnTo>
                <a:lnTo>
                  <a:pt x="255" y="90"/>
                </a:lnTo>
                <a:lnTo>
                  <a:pt x="240" y="101"/>
                </a:lnTo>
                <a:lnTo>
                  <a:pt x="227" y="117"/>
                </a:lnTo>
                <a:lnTo>
                  <a:pt x="216" y="132"/>
                </a:lnTo>
                <a:lnTo>
                  <a:pt x="205" y="150"/>
                </a:lnTo>
                <a:lnTo>
                  <a:pt x="198" y="169"/>
                </a:lnTo>
                <a:lnTo>
                  <a:pt x="198" y="169"/>
                </a:lnTo>
                <a:lnTo>
                  <a:pt x="194" y="189"/>
                </a:lnTo>
                <a:lnTo>
                  <a:pt x="191" y="213"/>
                </a:lnTo>
                <a:lnTo>
                  <a:pt x="196" y="240"/>
                </a:lnTo>
                <a:lnTo>
                  <a:pt x="200" y="271"/>
                </a:lnTo>
                <a:lnTo>
                  <a:pt x="200" y="271"/>
                </a:lnTo>
                <a:lnTo>
                  <a:pt x="194" y="273"/>
                </a:lnTo>
                <a:lnTo>
                  <a:pt x="187" y="279"/>
                </a:lnTo>
                <a:lnTo>
                  <a:pt x="180" y="286"/>
                </a:lnTo>
                <a:lnTo>
                  <a:pt x="178" y="295"/>
                </a:lnTo>
                <a:lnTo>
                  <a:pt x="174" y="304"/>
                </a:lnTo>
                <a:lnTo>
                  <a:pt x="174" y="315"/>
                </a:lnTo>
                <a:lnTo>
                  <a:pt x="174" y="326"/>
                </a:lnTo>
                <a:lnTo>
                  <a:pt x="176" y="339"/>
                </a:lnTo>
                <a:lnTo>
                  <a:pt x="176" y="339"/>
                </a:lnTo>
                <a:lnTo>
                  <a:pt x="180" y="350"/>
                </a:lnTo>
                <a:lnTo>
                  <a:pt x="185" y="361"/>
                </a:lnTo>
                <a:lnTo>
                  <a:pt x="191" y="370"/>
                </a:lnTo>
                <a:lnTo>
                  <a:pt x="198" y="376"/>
                </a:lnTo>
                <a:lnTo>
                  <a:pt x="205" y="383"/>
                </a:lnTo>
                <a:lnTo>
                  <a:pt x="213" y="385"/>
                </a:lnTo>
                <a:lnTo>
                  <a:pt x="220" y="387"/>
                </a:lnTo>
                <a:lnTo>
                  <a:pt x="229" y="387"/>
                </a:lnTo>
                <a:lnTo>
                  <a:pt x="229" y="387"/>
                </a:lnTo>
                <a:lnTo>
                  <a:pt x="235" y="409"/>
                </a:lnTo>
                <a:lnTo>
                  <a:pt x="244" y="427"/>
                </a:lnTo>
                <a:lnTo>
                  <a:pt x="253" y="447"/>
                </a:lnTo>
                <a:lnTo>
                  <a:pt x="264" y="464"/>
                </a:lnTo>
                <a:lnTo>
                  <a:pt x="277" y="480"/>
                </a:lnTo>
                <a:lnTo>
                  <a:pt x="290" y="493"/>
                </a:lnTo>
                <a:lnTo>
                  <a:pt x="306" y="506"/>
                </a:lnTo>
                <a:lnTo>
                  <a:pt x="321" y="517"/>
                </a:lnTo>
                <a:lnTo>
                  <a:pt x="321" y="596"/>
                </a:lnTo>
                <a:lnTo>
                  <a:pt x="143" y="649"/>
                </a:lnTo>
                <a:lnTo>
                  <a:pt x="143" y="649"/>
                </a:lnTo>
                <a:lnTo>
                  <a:pt x="128" y="656"/>
                </a:lnTo>
                <a:lnTo>
                  <a:pt x="112" y="662"/>
                </a:lnTo>
                <a:lnTo>
                  <a:pt x="86" y="678"/>
                </a:lnTo>
                <a:lnTo>
                  <a:pt x="59" y="697"/>
                </a:lnTo>
                <a:lnTo>
                  <a:pt x="40" y="722"/>
                </a:lnTo>
                <a:lnTo>
                  <a:pt x="22" y="748"/>
                </a:lnTo>
                <a:lnTo>
                  <a:pt x="11" y="777"/>
                </a:lnTo>
                <a:lnTo>
                  <a:pt x="2" y="807"/>
                </a:lnTo>
                <a:lnTo>
                  <a:pt x="0" y="825"/>
                </a:lnTo>
                <a:lnTo>
                  <a:pt x="0" y="840"/>
                </a:lnTo>
                <a:lnTo>
                  <a:pt x="825" y="840"/>
                </a:lnTo>
                <a:lnTo>
                  <a:pt x="825" y="840"/>
                </a:lnTo>
                <a:lnTo>
                  <a:pt x="823" y="825"/>
                </a:lnTo>
                <a:lnTo>
                  <a:pt x="821" y="807"/>
                </a:lnTo>
                <a:lnTo>
                  <a:pt x="814" y="777"/>
                </a:lnTo>
                <a:lnTo>
                  <a:pt x="801" y="748"/>
                </a:lnTo>
                <a:lnTo>
                  <a:pt x="785" y="722"/>
                </a:lnTo>
                <a:lnTo>
                  <a:pt x="763" y="697"/>
                </a:lnTo>
                <a:lnTo>
                  <a:pt x="739" y="678"/>
                </a:lnTo>
                <a:lnTo>
                  <a:pt x="713" y="662"/>
                </a:lnTo>
                <a:lnTo>
                  <a:pt x="697" y="656"/>
                </a:lnTo>
                <a:lnTo>
                  <a:pt x="682" y="649"/>
                </a:lnTo>
                <a:lnTo>
                  <a:pt x="682" y="649"/>
                </a:ln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r>
              <a:rPr lang="en-US" altLang="ko-KR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rPr>
              <a:t> </a:t>
            </a:r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212" name="말풍선: 모서리가 둥근 사각형 211">
            <a:extLst>
              <a:ext uri="{FF2B5EF4-FFF2-40B4-BE49-F238E27FC236}">
                <a16:creationId xmlns:a16="http://schemas.microsoft.com/office/drawing/2014/main" id="{40854CDE-65AE-CBC6-FAFE-4EECEAFDBDCF}"/>
              </a:ext>
            </a:extLst>
          </p:cNvPr>
          <p:cNvSpPr/>
          <p:nvPr/>
        </p:nvSpPr>
        <p:spPr>
          <a:xfrm>
            <a:off x="4118111" y="4442763"/>
            <a:ext cx="2384607" cy="416188"/>
          </a:xfrm>
          <a:prstGeom prst="wedgeRoundRectCallout">
            <a:avLst>
              <a:gd name="adj1" fmla="val -55538"/>
              <a:gd name="adj2" fmla="val 31539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  <a:sym typeface="맑은 고딕"/>
              </a:rPr>
              <a:t>시스템 로직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/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성능 사전검증으로 셋업 테스트와 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Ramp-up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기간을 크게 단축할 수 있었습니다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.</a:t>
            </a:r>
          </a:p>
        </p:txBody>
      </p:sp>
      <p:sp>
        <p:nvSpPr>
          <p:cNvPr id="213" name="말풍선: 모서리가 둥근 사각형 212">
            <a:extLst>
              <a:ext uri="{FF2B5EF4-FFF2-40B4-BE49-F238E27FC236}">
                <a16:creationId xmlns:a16="http://schemas.microsoft.com/office/drawing/2014/main" id="{47E2E415-13F4-E08A-E43D-D139F663B94E}"/>
              </a:ext>
            </a:extLst>
          </p:cNvPr>
          <p:cNvSpPr/>
          <p:nvPr/>
        </p:nvSpPr>
        <p:spPr>
          <a:xfrm>
            <a:off x="3557534" y="4906829"/>
            <a:ext cx="2246400" cy="586447"/>
          </a:xfrm>
          <a:prstGeom prst="wedgeRoundRectCallout">
            <a:avLst>
              <a:gd name="adj1" fmla="val 54464"/>
              <a:gd name="adj2" fmla="val 27536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 u="sng">
                <a:solidFill>
                  <a:srgbClr val="FFFFFF"/>
                </a:solidFill>
              </a:rPr>
              <a:t>물동량이 </a:t>
            </a:r>
            <a:r>
              <a:rPr lang="en-US" altLang="ko-KR" sz="1000" b="1" u="sng">
                <a:solidFill>
                  <a:srgbClr val="FFFFFF"/>
                </a:solidFill>
              </a:rPr>
              <a:t>2</a:t>
            </a:r>
            <a:r>
              <a:rPr lang="ko-KR" altLang="en-US" sz="1000" b="1" u="sng">
                <a:solidFill>
                  <a:srgbClr val="FFFFFF"/>
                </a:solidFill>
              </a:rPr>
              <a:t>배로 늘어나는 상황을 미리 테스트</a:t>
            </a:r>
            <a:r>
              <a:rPr lang="ko-KR" altLang="en-US" sz="1000">
                <a:solidFill>
                  <a:srgbClr val="FFFFFF"/>
                </a:solidFill>
              </a:rPr>
              <a:t>해 물류 정체 원인을 발견하고</a:t>
            </a:r>
            <a:r>
              <a:rPr lang="en-US" altLang="ko-KR" sz="1000">
                <a:solidFill>
                  <a:srgbClr val="FFFFFF"/>
                </a:solidFill>
              </a:rPr>
              <a:t>, </a:t>
            </a:r>
            <a:r>
              <a:rPr lang="ko-KR" altLang="en-US" sz="1000">
                <a:solidFill>
                  <a:srgbClr val="FFFFFF"/>
                </a:solidFill>
              </a:rPr>
              <a:t>배치 지연 문제까지 사전에 해결할 수 있었어요</a:t>
            </a:r>
            <a:r>
              <a:rPr lang="en-US" altLang="ko-KR" sz="1000">
                <a:solidFill>
                  <a:srgbClr val="FFFFFF"/>
                </a:solidFill>
              </a:rPr>
              <a:t>.</a:t>
            </a:r>
            <a:endParaRPr lang="ko-KR" altLang="en-US" sz="1000">
              <a:solidFill>
                <a:srgbClr val="FFFFFF"/>
              </a:solidFill>
              <a:sym typeface="맑은 고딕"/>
            </a:endParaRPr>
          </a:p>
        </p:txBody>
      </p:sp>
      <p:sp>
        <p:nvSpPr>
          <p:cNvPr id="216" name="Freeform 32">
            <a:extLst>
              <a:ext uri="{FF2B5EF4-FFF2-40B4-BE49-F238E27FC236}">
                <a16:creationId xmlns:a16="http://schemas.microsoft.com/office/drawing/2014/main" id="{C1314F55-5EAC-F852-E472-10056C0A7819}"/>
              </a:ext>
            </a:extLst>
          </p:cNvPr>
          <p:cNvSpPr>
            <a:spLocks/>
          </p:cNvSpPr>
          <p:nvPr/>
        </p:nvSpPr>
        <p:spPr bwMode="auto">
          <a:xfrm>
            <a:off x="3527295" y="4529087"/>
            <a:ext cx="319636" cy="325447"/>
          </a:xfrm>
          <a:custGeom>
            <a:avLst/>
            <a:gdLst>
              <a:gd name="T0" fmla="*/ 504 w 825"/>
              <a:gd name="T1" fmla="*/ 517 h 840"/>
              <a:gd name="T2" fmla="*/ 532 w 825"/>
              <a:gd name="T3" fmla="*/ 493 h 840"/>
              <a:gd name="T4" fmla="*/ 570 w 825"/>
              <a:gd name="T5" fmla="*/ 447 h 840"/>
              <a:gd name="T6" fmla="*/ 596 w 825"/>
              <a:gd name="T7" fmla="*/ 387 h 840"/>
              <a:gd name="T8" fmla="*/ 612 w 825"/>
              <a:gd name="T9" fmla="*/ 385 h 840"/>
              <a:gd name="T10" fmla="*/ 634 w 825"/>
              <a:gd name="T11" fmla="*/ 370 h 840"/>
              <a:gd name="T12" fmla="*/ 649 w 825"/>
              <a:gd name="T13" fmla="*/ 339 h 840"/>
              <a:gd name="T14" fmla="*/ 651 w 825"/>
              <a:gd name="T15" fmla="*/ 315 h 840"/>
              <a:gd name="T16" fmla="*/ 642 w 825"/>
              <a:gd name="T17" fmla="*/ 284 h 840"/>
              <a:gd name="T18" fmla="*/ 623 w 825"/>
              <a:gd name="T19" fmla="*/ 268 h 840"/>
              <a:gd name="T20" fmla="*/ 616 w 825"/>
              <a:gd name="T21" fmla="*/ 268 h 840"/>
              <a:gd name="T22" fmla="*/ 625 w 825"/>
              <a:gd name="T23" fmla="*/ 191 h 840"/>
              <a:gd name="T24" fmla="*/ 609 w 825"/>
              <a:gd name="T25" fmla="*/ 114 h 840"/>
              <a:gd name="T26" fmla="*/ 587 w 825"/>
              <a:gd name="T27" fmla="*/ 73 h 840"/>
              <a:gd name="T28" fmla="*/ 546 w 825"/>
              <a:gd name="T29" fmla="*/ 38 h 840"/>
              <a:gd name="T30" fmla="*/ 495 w 825"/>
              <a:gd name="T31" fmla="*/ 13 h 840"/>
              <a:gd name="T32" fmla="*/ 440 w 825"/>
              <a:gd name="T33" fmla="*/ 0 h 840"/>
              <a:gd name="T34" fmla="*/ 389 w 825"/>
              <a:gd name="T35" fmla="*/ 2 h 840"/>
              <a:gd name="T36" fmla="*/ 345 w 825"/>
              <a:gd name="T37" fmla="*/ 18 h 840"/>
              <a:gd name="T38" fmla="*/ 323 w 825"/>
              <a:gd name="T39" fmla="*/ 35 h 840"/>
              <a:gd name="T40" fmla="*/ 306 w 825"/>
              <a:gd name="T41" fmla="*/ 70 h 840"/>
              <a:gd name="T42" fmla="*/ 271 w 825"/>
              <a:gd name="T43" fmla="*/ 81 h 840"/>
              <a:gd name="T44" fmla="*/ 227 w 825"/>
              <a:gd name="T45" fmla="*/ 117 h 840"/>
              <a:gd name="T46" fmla="*/ 198 w 825"/>
              <a:gd name="T47" fmla="*/ 169 h 840"/>
              <a:gd name="T48" fmla="*/ 191 w 825"/>
              <a:gd name="T49" fmla="*/ 213 h 840"/>
              <a:gd name="T50" fmla="*/ 200 w 825"/>
              <a:gd name="T51" fmla="*/ 271 h 840"/>
              <a:gd name="T52" fmla="*/ 180 w 825"/>
              <a:gd name="T53" fmla="*/ 286 h 840"/>
              <a:gd name="T54" fmla="*/ 174 w 825"/>
              <a:gd name="T55" fmla="*/ 315 h 840"/>
              <a:gd name="T56" fmla="*/ 176 w 825"/>
              <a:gd name="T57" fmla="*/ 339 h 840"/>
              <a:gd name="T58" fmla="*/ 191 w 825"/>
              <a:gd name="T59" fmla="*/ 370 h 840"/>
              <a:gd name="T60" fmla="*/ 213 w 825"/>
              <a:gd name="T61" fmla="*/ 385 h 840"/>
              <a:gd name="T62" fmla="*/ 229 w 825"/>
              <a:gd name="T63" fmla="*/ 387 h 840"/>
              <a:gd name="T64" fmla="*/ 253 w 825"/>
              <a:gd name="T65" fmla="*/ 447 h 840"/>
              <a:gd name="T66" fmla="*/ 290 w 825"/>
              <a:gd name="T67" fmla="*/ 493 h 840"/>
              <a:gd name="T68" fmla="*/ 321 w 825"/>
              <a:gd name="T69" fmla="*/ 596 h 840"/>
              <a:gd name="T70" fmla="*/ 128 w 825"/>
              <a:gd name="T71" fmla="*/ 656 h 840"/>
              <a:gd name="T72" fmla="*/ 59 w 825"/>
              <a:gd name="T73" fmla="*/ 697 h 840"/>
              <a:gd name="T74" fmla="*/ 11 w 825"/>
              <a:gd name="T75" fmla="*/ 777 h 840"/>
              <a:gd name="T76" fmla="*/ 0 w 825"/>
              <a:gd name="T77" fmla="*/ 840 h 840"/>
              <a:gd name="T78" fmla="*/ 823 w 825"/>
              <a:gd name="T79" fmla="*/ 825 h 840"/>
              <a:gd name="T80" fmla="*/ 801 w 825"/>
              <a:gd name="T81" fmla="*/ 748 h 840"/>
              <a:gd name="T82" fmla="*/ 739 w 825"/>
              <a:gd name="T83" fmla="*/ 678 h 840"/>
              <a:gd name="T84" fmla="*/ 682 w 825"/>
              <a:gd name="T85" fmla="*/ 649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5" h="840">
                <a:moveTo>
                  <a:pt x="682" y="649"/>
                </a:moveTo>
                <a:lnTo>
                  <a:pt x="504" y="596"/>
                </a:lnTo>
                <a:lnTo>
                  <a:pt x="504" y="517"/>
                </a:lnTo>
                <a:lnTo>
                  <a:pt x="504" y="517"/>
                </a:lnTo>
                <a:lnTo>
                  <a:pt x="519" y="506"/>
                </a:lnTo>
                <a:lnTo>
                  <a:pt x="532" y="493"/>
                </a:lnTo>
                <a:lnTo>
                  <a:pt x="548" y="480"/>
                </a:lnTo>
                <a:lnTo>
                  <a:pt x="559" y="464"/>
                </a:lnTo>
                <a:lnTo>
                  <a:pt x="570" y="447"/>
                </a:lnTo>
                <a:lnTo>
                  <a:pt x="581" y="427"/>
                </a:lnTo>
                <a:lnTo>
                  <a:pt x="590" y="409"/>
                </a:lnTo>
                <a:lnTo>
                  <a:pt x="596" y="387"/>
                </a:lnTo>
                <a:lnTo>
                  <a:pt x="596" y="387"/>
                </a:lnTo>
                <a:lnTo>
                  <a:pt x="603" y="387"/>
                </a:lnTo>
                <a:lnTo>
                  <a:pt x="612" y="385"/>
                </a:lnTo>
                <a:lnTo>
                  <a:pt x="620" y="383"/>
                </a:lnTo>
                <a:lnTo>
                  <a:pt x="627" y="376"/>
                </a:lnTo>
                <a:lnTo>
                  <a:pt x="634" y="370"/>
                </a:lnTo>
                <a:lnTo>
                  <a:pt x="640" y="361"/>
                </a:lnTo>
                <a:lnTo>
                  <a:pt x="645" y="350"/>
                </a:lnTo>
                <a:lnTo>
                  <a:pt x="649" y="339"/>
                </a:lnTo>
                <a:lnTo>
                  <a:pt x="649" y="339"/>
                </a:lnTo>
                <a:lnTo>
                  <a:pt x="649" y="326"/>
                </a:lnTo>
                <a:lnTo>
                  <a:pt x="651" y="315"/>
                </a:lnTo>
                <a:lnTo>
                  <a:pt x="649" y="304"/>
                </a:lnTo>
                <a:lnTo>
                  <a:pt x="647" y="293"/>
                </a:lnTo>
                <a:lnTo>
                  <a:pt x="642" y="284"/>
                </a:lnTo>
                <a:lnTo>
                  <a:pt x="638" y="277"/>
                </a:lnTo>
                <a:lnTo>
                  <a:pt x="631" y="273"/>
                </a:lnTo>
                <a:lnTo>
                  <a:pt x="623" y="268"/>
                </a:lnTo>
                <a:lnTo>
                  <a:pt x="623" y="268"/>
                </a:lnTo>
                <a:lnTo>
                  <a:pt x="616" y="268"/>
                </a:lnTo>
                <a:lnTo>
                  <a:pt x="616" y="268"/>
                </a:lnTo>
                <a:lnTo>
                  <a:pt x="623" y="244"/>
                </a:lnTo>
                <a:lnTo>
                  <a:pt x="625" y="218"/>
                </a:lnTo>
                <a:lnTo>
                  <a:pt x="625" y="191"/>
                </a:lnTo>
                <a:lnTo>
                  <a:pt x="623" y="165"/>
                </a:lnTo>
                <a:lnTo>
                  <a:pt x="618" y="139"/>
                </a:lnTo>
                <a:lnTo>
                  <a:pt x="609" y="114"/>
                </a:lnTo>
                <a:lnTo>
                  <a:pt x="601" y="92"/>
                </a:lnTo>
                <a:lnTo>
                  <a:pt x="587" y="73"/>
                </a:lnTo>
                <a:lnTo>
                  <a:pt x="587" y="73"/>
                </a:lnTo>
                <a:lnTo>
                  <a:pt x="574" y="59"/>
                </a:lnTo>
                <a:lnTo>
                  <a:pt x="559" y="49"/>
                </a:lnTo>
                <a:lnTo>
                  <a:pt x="546" y="38"/>
                </a:lnTo>
                <a:lnTo>
                  <a:pt x="528" y="29"/>
                </a:lnTo>
                <a:lnTo>
                  <a:pt x="510" y="20"/>
                </a:lnTo>
                <a:lnTo>
                  <a:pt x="495" y="13"/>
                </a:lnTo>
                <a:lnTo>
                  <a:pt x="475" y="7"/>
                </a:lnTo>
                <a:lnTo>
                  <a:pt x="458" y="2"/>
                </a:lnTo>
                <a:lnTo>
                  <a:pt x="440" y="0"/>
                </a:lnTo>
                <a:lnTo>
                  <a:pt x="422" y="0"/>
                </a:lnTo>
                <a:lnTo>
                  <a:pt x="405" y="0"/>
                </a:lnTo>
                <a:lnTo>
                  <a:pt x="389" y="2"/>
                </a:lnTo>
                <a:lnTo>
                  <a:pt x="374" y="7"/>
                </a:lnTo>
                <a:lnTo>
                  <a:pt x="359" y="11"/>
                </a:lnTo>
                <a:lnTo>
                  <a:pt x="345" y="18"/>
                </a:lnTo>
                <a:lnTo>
                  <a:pt x="332" y="27"/>
                </a:lnTo>
                <a:lnTo>
                  <a:pt x="332" y="27"/>
                </a:lnTo>
                <a:lnTo>
                  <a:pt x="323" y="35"/>
                </a:lnTo>
                <a:lnTo>
                  <a:pt x="317" y="46"/>
                </a:lnTo>
                <a:lnTo>
                  <a:pt x="310" y="57"/>
                </a:lnTo>
                <a:lnTo>
                  <a:pt x="306" y="70"/>
                </a:lnTo>
                <a:lnTo>
                  <a:pt x="306" y="70"/>
                </a:lnTo>
                <a:lnTo>
                  <a:pt x="288" y="75"/>
                </a:lnTo>
                <a:lnTo>
                  <a:pt x="271" y="81"/>
                </a:lnTo>
                <a:lnTo>
                  <a:pt x="255" y="90"/>
                </a:lnTo>
                <a:lnTo>
                  <a:pt x="240" y="101"/>
                </a:lnTo>
                <a:lnTo>
                  <a:pt x="227" y="117"/>
                </a:lnTo>
                <a:lnTo>
                  <a:pt x="216" y="132"/>
                </a:lnTo>
                <a:lnTo>
                  <a:pt x="205" y="150"/>
                </a:lnTo>
                <a:lnTo>
                  <a:pt x="198" y="169"/>
                </a:lnTo>
                <a:lnTo>
                  <a:pt x="198" y="169"/>
                </a:lnTo>
                <a:lnTo>
                  <a:pt x="194" y="189"/>
                </a:lnTo>
                <a:lnTo>
                  <a:pt x="191" y="213"/>
                </a:lnTo>
                <a:lnTo>
                  <a:pt x="196" y="240"/>
                </a:lnTo>
                <a:lnTo>
                  <a:pt x="200" y="271"/>
                </a:lnTo>
                <a:lnTo>
                  <a:pt x="200" y="271"/>
                </a:lnTo>
                <a:lnTo>
                  <a:pt x="194" y="273"/>
                </a:lnTo>
                <a:lnTo>
                  <a:pt x="187" y="279"/>
                </a:lnTo>
                <a:lnTo>
                  <a:pt x="180" y="286"/>
                </a:lnTo>
                <a:lnTo>
                  <a:pt x="178" y="295"/>
                </a:lnTo>
                <a:lnTo>
                  <a:pt x="174" y="304"/>
                </a:lnTo>
                <a:lnTo>
                  <a:pt x="174" y="315"/>
                </a:lnTo>
                <a:lnTo>
                  <a:pt x="174" y="326"/>
                </a:lnTo>
                <a:lnTo>
                  <a:pt x="176" y="339"/>
                </a:lnTo>
                <a:lnTo>
                  <a:pt x="176" y="339"/>
                </a:lnTo>
                <a:lnTo>
                  <a:pt x="180" y="350"/>
                </a:lnTo>
                <a:lnTo>
                  <a:pt x="185" y="361"/>
                </a:lnTo>
                <a:lnTo>
                  <a:pt x="191" y="370"/>
                </a:lnTo>
                <a:lnTo>
                  <a:pt x="198" y="376"/>
                </a:lnTo>
                <a:lnTo>
                  <a:pt x="205" y="383"/>
                </a:lnTo>
                <a:lnTo>
                  <a:pt x="213" y="385"/>
                </a:lnTo>
                <a:lnTo>
                  <a:pt x="220" y="387"/>
                </a:lnTo>
                <a:lnTo>
                  <a:pt x="229" y="387"/>
                </a:lnTo>
                <a:lnTo>
                  <a:pt x="229" y="387"/>
                </a:lnTo>
                <a:lnTo>
                  <a:pt x="235" y="409"/>
                </a:lnTo>
                <a:lnTo>
                  <a:pt x="244" y="427"/>
                </a:lnTo>
                <a:lnTo>
                  <a:pt x="253" y="447"/>
                </a:lnTo>
                <a:lnTo>
                  <a:pt x="264" y="464"/>
                </a:lnTo>
                <a:lnTo>
                  <a:pt x="277" y="480"/>
                </a:lnTo>
                <a:lnTo>
                  <a:pt x="290" y="493"/>
                </a:lnTo>
                <a:lnTo>
                  <a:pt x="306" y="506"/>
                </a:lnTo>
                <a:lnTo>
                  <a:pt x="321" y="517"/>
                </a:lnTo>
                <a:lnTo>
                  <a:pt x="321" y="596"/>
                </a:lnTo>
                <a:lnTo>
                  <a:pt x="143" y="649"/>
                </a:lnTo>
                <a:lnTo>
                  <a:pt x="143" y="649"/>
                </a:lnTo>
                <a:lnTo>
                  <a:pt x="128" y="656"/>
                </a:lnTo>
                <a:lnTo>
                  <a:pt x="112" y="662"/>
                </a:lnTo>
                <a:lnTo>
                  <a:pt x="86" y="678"/>
                </a:lnTo>
                <a:lnTo>
                  <a:pt x="59" y="697"/>
                </a:lnTo>
                <a:lnTo>
                  <a:pt x="40" y="722"/>
                </a:lnTo>
                <a:lnTo>
                  <a:pt x="22" y="748"/>
                </a:lnTo>
                <a:lnTo>
                  <a:pt x="11" y="777"/>
                </a:lnTo>
                <a:lnTo>
                  <a:pt x="2" y="807"/>
                </a:lnTo>
                <a:lnTo>
                  <a:pt x="0" y="825"/>
                </a:lnTo>
                <a:lnTo>
                  <a:pt x="0" y="840"/>
                </a:lnTo>
                <a:lnTo>
                  <a:pt x="825" y="840"/>
                </a:lnTo>
                <a:lnTo>
                  <a:pt x="825" y="840"/>
                </a:lnTo>
                <a:lnTo>
                  <a:pt x="823" y="825"/>
                </a:lnTo>
                <a:lnTo>
                  <a:pt x="821" y="807"/>
                </a:lnTo>
                <a:lnTo>
                  <a:pt x="814" y="777"/>
                </a:lnTo>
                <a:lnTo>
                  <a:pt x="801" y="748"/>
                </a:lnTo>
                <a:lnTo>
                  <a:pt x="785" y="722"/>
                </a:lnTo>
                <a:lnTo>
                  <a:pt x="763" y="697"/>
                </a:lnTo>
                <a:lnTo>
                  <a:pt x="739" y="678"/>
                </a:lnTo>
                <a:lnTo>
                  <a:pt x="713" y="662"/>
                </a:lnTo>
                <a:lnTo>
                  <a:pt x="697" y="656"/>
                </a:lnTo>
                <a:lnTo>
                  <a:pt x="682" y="649"/>
                </a:lnTo>
                <a:lnTo>
                  <a:pt x="682" y="649"/>
                </a:ln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r>
              <a:rPr lang="en-US" altLang="ko-KR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rPr>
              <a:t> </a:t>
            </a:r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E96EEAA3-F4A6-1FDB-77CC-13FA03D51606}"/>
              </a:ext>
            </a:extLst>
          </p:cNvPr>
          <p:cNvSpPr txBox="1"/>
          <p:nvPr/>
        </p:nvSpPr>
        <p:spPr bwMode="auto">
          <a:xfrm>
            <a:off x="5746991" y="5396498"/>
            <a:ext cx="806210" cy="19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t" anchorCtr="0">
            <a:noAutofit/>
          </a:bodyPr>
          <a:lstStyle/>
          <a:p>
            <a:pPr algn="ctr" defTabSz="457200" latinLnBrk="1"/>
            <a:r>
              <a:rPr lang="ko-KR" altLang="en-US" sz="900" kern="0">
                <a:solidFill>
                  <a:srgbClr val="000000"/>
                </a:solidFill>
                <a:latin typeface="+mn-ea"/>
              </a:rPr>
              <a:t>배터리사</a:t>
            </a:r>
          </a:p>
        </p:txBody>
      </p:sp>
      <p:sp>
        <p:nvSpPr>
          <p:cNvPr id="223" name="텍스트 개체 틀 3">
            <a:extLst>
              <a:ext uri="{FF2B5EF4-FFF2-40B4-BE49-F238E27FC236}">
                <a16:creationId xmlns:a16="http://schemas.microsoft.com/office/drawing/2014/main" id="{CC5B1897-D4FC-9BE8-E421-3AC73042D830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42260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실제 가동 전에 운영 시나리오와 물류 병목을 발견</a:t>
            </a: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개선</a:t>
            </a:r>
          </a:p>
        </p:txBody>
      </p:sp>
    </p:spTree>
    <p:extLst>
      <p:ext uri="{BB962C8B-B14F-4D97-AF65-F5344CB8AC3E}">
        <p14:creationId xmlns:p14="http://schemas.microsoft.com/office/powerpoint/2010/main" val="3385214869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r="http://schemas.openxmlformats.org/officeDocument/2006/relationships" xmlns:p="http://schemas.openxmlformats.org/presentationml/2006/main" xmlns="" xmlns:ma14="http://schemas.microsoft.com/office/mac/drawingml/2011/main" xmlns:a14="http://schemas.microsoft.com/office/drawing/2010/main" xmlns:m="http://schemas.openxmlformats.org/officeDocument/2006/math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355</Words>
  <Application>Microsoft Office PowerPoint</Application>
  <PresentationFormat>A4 용지(210x297mm)</PresentationFormat>
  <Paragraphs>71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Arial Narrow</vt:lpstr>
      <vt:lpstr>LG스마트체2.0 Regular</vt:lpstr>
      <vt:lpstr>Pretendard SemiBold</vt:lpstr>
      <vt:lpstr>Pretendard Medium</vt:lpstr>
      <vt:lpstr>Pretendard ExtraBold</vt:lpstr>
      <vt:lpstr>LG스마트체 Regular</vt:lpstr>
      <vt:lpstr>LG스마트체2.0 SemiBold</vt:lpstr>
      <vt:lpstr>Pretendard</vt:lpstr>
      <vt:lpstr>Wingdings</vt:lpstr>
      <vt:lpstr>Arial</vt:lpstr>
      <vt:lpstr>LG스마트체2.0 Bold</vt:lpstr>
      <vt:lpstr>맑은 고딕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4</cp:revision>
  <cp:lastPrinted>2025-05-16T06:49:14Z</cp:lastPrinted>
  <dcterms:created xsi:type="dcterms:W3CDTF">2024-04-30T01:52:28Z</dcterms:created>
  <dcterms:modified xsi:type="dcterms:W3CDTF">2026-08-31T08:17:17Z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