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1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>
            <p14:sldId id="2147480951"/>
          </p14:sldIdLst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E1EA2-5440-9130-311A-311A65CA5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B8F6ECE-A5FB-83D2-15BE-AB62F6BB2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41E3690-9B13-DF0F-32FB-84FDB4534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A46B7FC-5CB9-0735-0EA6-54C4FF6B8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83746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04AD-7086-2864-0B09-03AC4F85F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817018EE-C7E4-E5CF-16FF-DDC2FDBA4782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ko-KR" altLang="en-US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설비 컨셉 설계</a:t>
            </a:r>
            <a:endParaRPr lang="ko-KR" altLang="en-US" sz="2000" b="1" i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6C7E97F9-8D9B-0A1D-DA85-F1892E3E9A0C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2260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구체적인 공장 자동화 청사진 확보를 위한 자동화 컨설팅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88678D85-66D9-EE14-FC10-D5043C64D33E}"/>
              </a:ext>
            </a:extLst>
          </p:cNvPr>
          <p:cNvSpPr txBox="1">
            <a:spLocks/>
          </p:cNvSpPr>
          <p:nvPr/>
        </p:nvSpPr>
        <p:spPr>
          <a:xfrm>
            <a:off x="355716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660181A6-413A-7FA9-3EEB-E6F7BA11B990}"/>
              </a:ext>
            </a:extLst>
          </p:cNvPr>
          <p:cNvSpPr txBox="1">
            <a:spLocks/>
          </p:cNvSpPr>
          <p:nvPr/>
        </p:nvSpPr>
        <p:spPr>
          <a:xfrm>
            <a:off x="279219" y="6351965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sp>
        <p:nvSpPr>
          <p:cNvPr id="22" name="텍스트 개체 틀 7">
            <a:extLst>
              <a:ext uri="{FF2B5EF4-FFF2-40B4-BE49-F238E27FC236}">
                <a16:creationId xmlns:a16="http://schemas.microsoft.com/office/drawing/2014/main" id="{B6DC72AE-AD7A-EAAC-5BB5-0849F05ED5D6}"/>
              </a:ext>
            </a:extLst>
          </p:cNvPr>
          <p:cNvSpPr txBox="1">
            <a:spLocks/>
          </p:cNvSpPr>
          <p:nvPr/>
        </p:nvSpPr>
        <p:spPr>
          <a:xfrm>
            <a:off x="3539273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23" name="텍스트 개체 틀 5">
            <a:extLst>
              <a:ext uri="{FF2B5EF4-FFF2-40B4-BE49-F238E27FC236}">
                <a16:creationId xmlns:a16="http://schemas.microsoft.com/office/drawing/2014/main" id="{DEB3C1D9-F4E2-2CE5-69AB-8410C7BD9221}"/>
              </a:ext>
            </a:extLst>
          </p:cNvPr>
          <p:cNvSpPr txBox="1">
            <a:spLocks/>
          </p:cNvSpPr>
          <p:nvPr/>
        </p:nvSpPr>
        <p:spPr>
          <a:xfrm>
            <a:off x="3536959" y="1534350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  <a:r>
              <a:rPr lang="ko-KR" altLang="en-US" sz="1100">
                <a:solidFill>
                  <a:schemeClr val="tx1"/>
                </a:solidFill>
              </a:rPr>
              <a:t> 디스플레이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반도체 등 제조 산업 전반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신규 공장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라인 구축 또는 증설을 앞두고 자동화 투자 방향을 검토하는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노후 설비와 높은 인력 의존도로 생산성</a:t>
            </a:r>
            <a:r>
              <a:rPr kumimoji="1" lang="en-US" altLang="ko-KR" sz="1100" spc="-25">
                <a:solidFill>
                  <a:schemeClr val="tx1"/>
                </a:solidFill>
              </a:rPr>
              <a:t>·</a:t>
            </a:r>
            <a:r>
              <a:rPr kumimoji="1" lang="ko-KR" altLang="en-US" sz="1100" spc="-25">
                <a:solidFill>
                  <a:schemeClr val="tx1"/>
                </a:solidFill>
              </a:rPr>
              <a:t>품질 개선이 필요한 제조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24" name="텍스트 개체 틀 7">
            <a:extLst>
              <a:ext uri="{FF2B5EF4-FFF2-40B4-BE49-F238E27FC236}">
                <a16:creationId xmlns:a16="http://schemas.microsoft.com/office/drawing/2014/main" id="{A4D4613B-945E-42D8-1FFF-3AFB84039A8A}"/>
              </a:ext>
            </a:extLst>
          </p:cNvPr>
          <p:cNvSpPr txBox="1">
            <a:spLocks/>
          </p:cNvSpPr>
          <p:nvPr/>
        </p:nvSpPr>
        <p:spPr>
          <a:xfrm>
            <a:off x="3539273" y="2850062"/>
            <a:ext cx="2952671" cy="315577"/>
          </a:xfrm>
          <a:prstGeom prst="rect">
            <a:avLst/>
          </a:prstGeom>
        </p:spPr>
        <p:txBody>
          <a:bodyPr>
            <a:noAutofit/>
          </a:bodyPr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43" name="텍스트 개체 틀 4">
            <a:extLst>
              <a:ext uri="{FF2B5EF4-FFF2-40B4-BE49-F238E27FC236}">
                <a16:creationId xmlns:a16="http://schemas.microsoft.com/office/drawing/2014/main" id="{58795028-5ED9-BAD0-A1B6-936BB064EF2C}"/>
              </a:ext>
            </a:extLst>
          </p:cNvPr>
          <p:cNvSpPr txBox="1">
            <a:spLocks/>
          </p:cNvSpPr>
          <p:nvPr/>
        </p:nvSpPr>
        <p:spPr>
          <a:xfrm>
            <a:off x="350838" y="3598502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AX/RX</a:t>
            </a:r>
            <a:r>
              <a:rPr kumimoji="1" lang="ko-KR" altLang="en-US" sz="1100" b="1"/>
              <a:t> 기반의 컨셉 설계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en-US" altLang="ko-KR" sz="1100"/>
              <a:t>AX/RX </a:t>
            </a:r>
            <a:r>
              <a:rPr kumimoji="1" lang="ko-KR" altLang="en-US" sz="1100"/>
              <a:t>기술을 기반으로 설비 자동화 수준과 운영 데이터를 분석하고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생산성과 품질 향상에 최적화된 미래형 자동화 컨셉을 설계합니다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체계적인 </a:t>
            </a:r>
            <a:r>
              <a:rPr kumimoji="1" lang="ko-KR" altLang="en-US" sz="1100" b="1" err="1"/>
              <a:t>스마트팩토리</a:t>
            </a:r>
            <a:r>
              <a:rPr kumimoji="1" lang="ko-KR" altLang="en-US" sz="1100" b="1"/>
              <a:t> </a:t>
            </a:r>
            <a:r>
              <a:rPr kumimoji="1" lang="en-US" altLang="ko-KR" sz="1100" b="1"/>
              <a:t>Blueprint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단순한 방향 제시에 그치지 않고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설비 </a:t>
            </a:r>
            <a:r>
              <a:rPr kumimoji="1" lang="en-US" altLang="ko-KR" sz="1100"/>
              <a:t>Concept </a:t>
            </a:r>
            <a:r>
              <a:rPr kumimoji="1" lang="ko-KR" altLang="en-US" sz="1100"/>
              <a:t>사양</a:t>
            </a:r>
            <a:r>
              <a:rPr kumimoji="1" lang="en-US" altLang="ko-KR" sz="1100"/>
              <a:t>·</a:t>
            </a:r>
            <a:r>
              <a:rPr kumimoji="1" lang="ko-KR" altLang="en-US" sz="1100"/>
              <a:t>설계 도면</a:t>
            </a:r>
            <a:r>
              <a:rPr kumimoji="1" lang="en-US" altLang="ko-KR" sz="1100"/>
              <a:t>·</a:t>
            </a:r>
            <a:r>
              <a:rPr kumimoji="1" lang="ko-KR" altLang="en-US" sz="1100"/>
              <a:t>운영 시나리오와 함께 투자비 및 기대효과를 구체화합니다</a:t>
            </a:r>
            <a:r>
              <a:rPr kumimoji="1" lang="en-US" altLang="ko-KR" sz="1100"/>
              <a:t>. </a:t>
            </a:r>
            <a:r>
              <a:rPr kumimoji="1" lang="ko-KR" altLang="en-US" sz="1100"/>
              <a:t>실제 구축과 향후 확장이 가능한 단계적 추진 계획을 제공합니다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다양한 제조 현장 </a:t>
            </a:r>
            <a:r>
              <a:rPr kumimoji="1" lang="en-US" altLang="ko-KR" sz="1100" b="1"/>
              <a:t>Reference</a:t>
            </a:r>
            <a:endParaRPr kumimoji="1" lang="en-US" altLang="ko-KR" sz="110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다양한 제조 현장과 설비 운영 경험을 바탕으로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개별 설비나 공정에 국한되지 않고 설비</a:t>
            </a:r>
            <a:r>
              <a:rPr kumimoji="1" lang="en-US" altLang="ko-KR" sz="1100"/>
              <a:t>-</a:t>
            </a:r>
            <a:r>
              <a:rPr kumimoji="1" lang="ko-KR" altLang="en-US" sz="1100"/>
              <a:t>시스템</a:t>
            </a:r>
            <a:r>
              <a:rPr kumimoji="1" lang="en-US" altLang="ko-KR" sz="1100"/>
              <a:t>-</a:t>
            </a:r>
            <a:r>
              <a:rPr kumimoji="1" lang="ko-KR" altLang="en-US" sz="1100"/>
              <a:t>운영을 통합한 자동화 </a:t>
            </a:r>
            <a:r>
              <a:rPr kumimoji="1" lang="en-US" altLang="ko-KR" sz="1100"/>
              <a:t>Blueprint</a:t>
            </a:r>
            <a:r>
              <a:rPr kumimoji="1" lang="ko-KR" altLang="en-US" sz="1100"/>
              <a:t>를 설계합니다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44" name="텍스트 개체 틀 6">
            <a:extLst>
              <a:ext uri="{FF2B5EF4-FFF2-40B4-BE49-F238E27FC236}">
                <a16:creationId xmlns:a16="http://schemas.microsoft.com/office/drawing/2014/main" id="{F27D16A2-236C-DBE2-C984-4F40BA5D6BCE}"/>
              </a:ext>
            </a:extLst>
          </p:cNvPr>
          <p:cNvSpPr txBox="1">
            <a:spLocks/>
          </p:cNvSpPr>
          <p:nvPr/>
        </p:nvSpPr>
        <p:spPr>
          <a:xfrm>
            <a:off x="350837" y="3320959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B7237C39-D270-77A2-41E4-A6315D271B20}"/>
              </a:ext>
            </a:extLst>
          </p:cNvPr>
          <p:cNvGrpSpPr/>
          <p:nvPr/>
        </p:nvGrpSpPr>
        <p:grpSpPr>
          <a:xfrm>
            <a:off x="3580417" y="3157784"/>
            <a:ext cx="2911527" cy="783088"/>
            <a:chOff x="3580417" y="3593102"/>
            <a:chExt cx="2911527" cy="70847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C6C2914-7BAC-C590-765C-97E748E03926}"/>
                </a:ext>
              </a:extLst>
            </p:cNvPr>
            <p:cNvSpPr txBox="1"/>
            <p:nvPr/>
          </p:nvSpPr>
          <p:spPr>
            <a:xfrm>
              <a:off x="3605142" y="3668735"/>
              <a:ext cx="2881014" cy="632843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>
              <a:no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차별화된 </a:t>
              </a:r>
              <a:r>
                <a:rPr lang="ko-KR" altLang="en-US" sz="1050" b="1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스마트팩토리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경쟁력 확보</a:t>
              </a:r>
              <a:br>
                <a:rPr lang="en-US" altLang="ko-KR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자동화 기반 운영 모델로 품질 안정화 및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인건비 절감</a:t>
              </a:r>
              <a:b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미래 확장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라인 증설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 변경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)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에 유연한 대응 체계</a:t>
              </a:r>
            </a:p>
            <a:p>
              <a:pPr>
                <a:spcAft>
                  <a:spcPts val="800"/>
                </a:spcAft>
              </a:pPr>
              <a:endParaRPr lang="ko-KR" altLang="en-US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BD9C9270-4696-5A73-29C8-020AFB241A8E}"/>
                </a:ext>
              </a:extLst>
            </p:cNvPr>
            <p:cNvSpPr/>
            <p:nvPr/>
          </p:nvSpPr>
          <p:spPr>
            <a:xfrm>
              <a:off x="3580417" y="3593102"/>
              <a:ext cx="2911527" cy="648472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6F9EA94E-E2CA-7815-7125-01A7F61C5896}"/>
              </a:ext>
            </a:extLst>
          </p:cNvPr>
          <p:cNvGrpSpPr/>
          <p:nvPr/>
        </p:nvGrpSpPr>
        <p:grpSpPr>
          <a:xfrm>
            <a:off x="3580417" y="3915282"/>
            <a:ext cx="2911527" cy="813381"/>
            <a:chOff x="3580417" y="4269876"/>
            <a:chExt cx="2911527" cy="77681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175B09A-6BC8-AEB3-3095-9FD97CEA12FA}"/>
                </a:ext>
              </a:extLst>
            </p:cNvPr>
            <p:cNvSpPr txBox="1"/>
            <p:nvPr/>
          </p:nvSpPr>
          <p:spPr>
            <a:xfrm>
              <a:off x="3605141" y="4303961"/>
              <a:ext cx="2881015" cy="74272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>
              <a:no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투자 의사결정 명확화</a:t>
              </a:r>
              <a:b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적정 솔루션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설비에 대한 실행 로드맵 확보</a:t>
              </a:r>
              <a:b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투자 우선 순위와 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ROI·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기대 효과 제시로 의사결정 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Lead Time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단축</a:t>
              </a:r>
            </a:p>
            <a:p>
              <a:pPr>
                <a:spcAft>
                  <a:spcPts val="800"/>
                </a:spcAft>
              </a:pPr>
              <a:endPara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>
                <a:spcAft>
                  <a:spcPts val="800"/>
                </a:spcAft>
              </a:pPr>
              <a:endParaRPr lang="ko-KR" altLang="en-US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810BAE3F-CDF0-47C1-BCC8-A07CEA0C1D26}"/>
                </a:ext>
              </a:extLst>
            </p:cNvPr>
            <p:cNvSpPr/>
            <p:nvPr/>
          </p:nvSpPr>
          <p:spPr>
            <a:xfrm>
              <a:off x="3580417" y="4269876"/>
              <a:ext cx="2911527" cy="728913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sp>
        <p:nvSpPr>
          <p:cNvPr id="134" name="텍스트 개체 틀 7">
            <a:extLst>
              <a:ext uri="{FF2B5EF4-FFF2-40B4-BE49-F238E27FC236}">
                <a16:creationId xmlns:a16="http://schemas.microsoft.com/office/drawing/2014/main" id="{65024FE6-EA9E-64D7-0821-AB81076656EE}"/>
              </a:ext>
            </a:extLst>
          </p:cNvPr>
          <p:cNvSpPr txBox="1">
            <a:spLocks/>
          </p:cNvSpPr>
          <p:nvPr/>
        </p:nvSpPr>
        <p:spPr>
          <a:xfrm>
            <a:off x="3533485" y="550744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67" name="텍스트 개체 틀 4">
            <a:extLst>
              <a:ext uri="{FF2B5EF4-FFF2-40B4-BE49-F238E27FC236}">
                <a16:creationId xmlns:a16="http://schemas.microsoft.com/office/drawing/2014/main" id="{2C671BD1-39D2-E558-D575-F00E51B12653}"/>
              </a:ext>
            </a:extLst>
          </p:cNvPr>
          <p:cNvSpPr txBox="1">
            <a:spLocks/>
          </p:cNvSpPr>
          <p:nvPr/>
        </p:nvSpPr>
        <p:spPr>
          <a:xfrm>
            <a:off x="3584616" y="1299341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endParaRPr kumimoji="1" lang="en-US" altLang="ko-KR" sz="1100" b="1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8EDDA2BB-1D53-3E60-B341-A63ABBC559DE}"/>
              </a:ext>
            </a:extLst>
          </p:cNvPr>
          <p:cNvSpPr/>
          <p:nvPr/>
        </p:nvSpPr>
        <p:spPr>
          <a:xfrm>
            <a:off x="322381" y="6709612"/>
            <a:ext cx="3085353" cy="635553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>
                <a:solidFill>
                  <a:srgbClr val="FFFFFF"/>
                </a:solidFill>
              </a:rPr>
              <a:t>현황 분석</a:t>
            </a:r>
            <a:endParaRPr lang="en-US" altLang="ko-KR" sz="1050" b="1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설계 기초 자료 수집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장비 현황 및 물류 흐름 분석 </a:t>
            </a:r>
            <a:r>
              <a:rPr lang="en-US" altLang="ko-KR" sz="1000">
                <a:solidFill>
                  <a:srgbClr val="FFFFFF"/>
                </a:solidFill>
              </a:rPr>
              <a:t>(</a:t>
            </a:r>
            <a:r>
              <a:rPr lang="ko-KR" altLang="en-US" sz="1000">
                <a:solidFill>
                  <a:srgbClr val="FFFFFF"/>
                </a:solidFill>
              </a:rPr>
              <a:t>공장</a:t>
            </a:r>
            <a:r>
              <a:rPr lang="en-US" altLang="ko-KR" sz="1000">
                <a:solidFill>
                  <a:srgbClr val="FFFFFF"/>
                </a:solidFill>
              </a:rPr>
              <a:t>, </a:t>
            </a:r>
            <a:r>
              <a:rPr lang="ko-KR" altLang="en-US" sz="1000">
                <a:solidFill>
                  <a:srgbClr val="FFFFFF"/>
                </a:solidFill>
              </a:rPr>
              <a:t>제품</a:t>
            </a:r>
            <a:r>
              <a:rPr lang="en-US" altLang="ko-KR" sz="1000">
                <a:solidFill>
                  <a:srgbClr val="FFFFFF"/>
                </a:solidFill>
              </a:rPr>
              <a:t>, </a:t>
            </a:r>
            <a:r>
              <a:rPr lang="ko-KR" altLang="en-US" sz="1000">
                <a:solidFill>
                  <a:srgbClr val="FFFFFF"/>
                </a:solidFill>
              </a:rPr>
              <a:t>라인</a:t>
            </a:r>
            <a:r>
              <a:rPr lang="en-US" altLang="ko-KR" sz="1000">
                <a:solidFill>
                  <a:srgbClr val="FFFFFF"/>
                </a:solidFill>
              </a:rPr>
              <a:t>, </a:t>
            </a:r>
            <a:r>
              <a:rPr lang="ko-KR" altLang="en-US" sz="1000">
                <a:solidFill>
                  <a:srgbClr val="FFFFFF"/>
                </a:solidFill>
              </a:rPr>
              <a:t>공정 별</a:t>
            </a:r>
            <a:r>
              <a:rPr lang="en-US" altLang="ko-KR" sz="100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8F4813A1-6A17-2F12-442C-BB96B489CB00}"/>
              </a:ext>
            </a:extLst>
          </p:cNvPr>
          <p:cNvSpPr/>
          <p:nvPr/>
        </p:nvSpPr>
        <p:spPr>
          <a:xfrm>
            <a:off x="322379" y="7409128"/>
            <a:ext cx="3085353" cy="71791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>
                <a:solidFill>
                  <a:srgbClr val="FFFFFF"/>
                </a:solidFill>
              </a:rPr>
              <a:t>개선 방향 도출</a:t>
            </a:r>
            <a:endParaRPr lang="en-US" altLang="ko-KR" sz="1050" b="1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자동화 대상 제품</a:t>
            </a:r>
            <a:r>
              <a:rPr lang="en-US" altLang="ko-KR" sz="1000">
                <a:solidFill>
                  <a:srgbClr val="FFFFFF"/>
                </a:solidFill>
              </a:rPr>
              <a:t>/</a:t>
            </a:r>
            <a:r>
              <a:rPr lang="ko-KR" altLang="en-US" sz="1000">
                <a:solidFill>
                  <a:srgbClr val="FFFFFF"/>
                </a:solidFill>
              </a:rPr>
              <a:t>공정 선정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설계 방향 조건 정의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en-US" altLang="ko-KR" sz="1000">
                <a:solidFill>
                  <a:srgbClr val="FFFFFF"/>
                </a:solidFill>
              </a:rPr>
              <a:t>Layout </a:t>
            </a:r>
            <a:r>
              <a:rPr lang="ko-KR" altLang="en-US" sz="1000">
                <a:solidFill>
                  <a:srgbClr val="FFFFFF"/>
                </a:solidFill>
              </a:rPr>
              <a:t>변경 검토</a:t>
            </a:r>
            <a:endParaRPr lang="en-US" altLang="ko-KR" sz="1000">
              <a:solidFill>
                <a:srgbClr val="FFFFFF"/>
              </a:solidFill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9B40A1E9-4D9F-0F1E-2A1B-2BD49BE9A0A6}"/>
              </a:ext>
            </a:extLst>
          </p:cNvPr>
          <p:cNvSpPr/>
          <p:nvPr/>
        </p:nvSpPr>
        <p:spPr>
          <a:xfrm>
            <a:off x="322379" y="8196922"/>
            <a:ext cx="3085353" cy="71791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>
                <a:solidFill>
                  <a:srgbClr val="FFFFFF"/>
                </a:solidFill>
              </a:rPr>
              <a:t>자동화 </a:t>
            </a:r>
            <a:r>
              <a:rPr lang="en-US" altLang="ko-KR" sz="1050" b="1">
                <a:solidFill>
                  <a:srgbClr val="FFFFFF"/>
                </a:solidFill>
              </a:rPr>
              <a:t>Concept </a:t>
            </a:r>
            <a:r>
              <a:rPr lang="ko-KR" altLang="en-US" sz="1050" b="1">
                <a:solidFill>
                  <a:srgbClr val="FFFFFF"/>
                </a:solidFill>
              </a:rPr>
              <a:t>설계</a:t>
            </a:r>
            <a:endParaRPr lang="en-US" altLang="ko-KR" sz="1050" b="1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자동화 </a:t>
            </a:r>
            <a:r>
              <a:rPr lang="en-US" altLang="ko-KR" sz="1000">
                <a:solidFill>
                  <a:srgbClr val="FFFFFF"/>
                </a:solidFill>
              </a:rPr>
              <a:t>Concept</a:t>
            </a:r>
            <a:r>
              <a:rPr lang="ko-KR" altLang="en-US" sz="1000">
                <a:solidFill>
                  <a:srgbClr val="FFFFFF"/>
                </a:solidFill>
              </a:rPr>
              <a:t> 및 </a:t>
            </a:r>
            <a:r>
              <a:rPr lang="en-US" altLang="ko-KR" sz="1000">
                <a:solidFill>
                  <a:srgbClr val="FFFFFF"/>
                </a:solidFill>
              </a:rPr>
              <a:t>Layout </a:t>
            </a:r>
            <a:r>
              <a:rPr lang="ko-KR" altLang="en-US" sz="1000">
                <a:solidFill>
                  <a:srgbClr val="FFFFFF"/>
                </a:solidFill>
              </a:rPr>
              <a:t>설계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장비 사양 정의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투자비 산출 및 기대효과 분석</a:t>
            </a:r>
            <a:endParaRPr lang="en-US" altLang="ko-KR" sz="1000">
              <a:solidFill>
                <a:srgbClr val="FFFFFF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47B8A318-03E3-8598-629D-79ED7B5B2541}"/>
              </a:ext>
            </a:extLst>
          </p:cNvPr>
          <p:cNvSpPr/>
          <p:nvPr/>
        </p:nvSpPr>
        <p:spPr>
          <a:xfrm>
            <a:off x="340724" y="8984716"/>
            <a:ext cx="3085353" cy="635553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>
                <a:solidFill>
                  <a:srgbClr val="FFFFFF"/>
                </a:solidFill>
              </a:rPr>
              <a:t>시뮬레이션 검증</a:t>
            </a:r>
            <a:endParaRPr lang="en-US" altLang="ko-KR" sz="1050" b="1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시뮬레이션 모델 개발</a:t>
            </a:r>
            <a:endParaRPr lang="en-US" altLang="ko-KR" sz="100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>
                <a:solidFill>
                  <a:srgbClr val="FFFFFF"/>
                </a:solidFill>
              </a:rPr>
              <a:t>시뮬레이션을 통한 </a:t>
            </a:r>
            <a:r>
              <a:rPr lang="en-US" altLang="ko-KR" sz="1000">
                <a:solidFill>
                  <a:srgbClr val="FFFFFF"/>
                </a:solidFill>
              </a:rPr>
              <a:t>To-be </a:t>
            </a:r>
            <a:r>
              <a:rPr lang="ko-KR" altLang="en-US" sz="1000">
                <a:solidFill>
                  <a:srgbClr val="FFFFFF"/>
                </a:solidFill>
              </a:rPr>
              <a:t>자동화 검증</a:t>
            </a:r>
            <a:endParaRPr lang="en-US" altLang="ko-KR" sz="1000">
              <a:solidFill>
                <a:srgbClr val="FFFFFF"/>
              </a:solidFill>
            </a:endParaRPr>
          </a:p>
        </p:txBody>
      </p:sp>
      <p:grpSp>
        <p:nvGrpSpPr>
          <p:cNvPr id="37" name="그룹 381">
            <a:extLst>
              <a:ext uri="{FF2B5EF4-FFF2-40B4-BE49-F238E27FC236}">
                <a16:creationId xmlns:a16="http://schemas.microsoft.com/office/drawing/2014/main" id="{041E32CE-5E5A-223D-D53E-15DF2D6B6039}"/>
              </a:ext>
            </a:extLst>
          </p:cNvPr>
          <p:cNvGrpSpPr/>
          <p:nvPr/>
        </p:nvGrpSpPr>
        <p:grpSpPr>
          <a:xfrm>
            <a:off x="2768356" y="2091829"/>
            <a:ext cx="441898" cy="325446"/>
            <a:chOff x="5965108" y="1725240"/>
            <a:chExt cx="528441" cy="3891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CDA64668-83B4-7A7D-610E-6A54569FF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0951" y="1742550"/>
              <a:ext cx="222598" cy="222599"/>
            </a:xfrm>
            <a:custGeom>
              <a:avLst/>
              <a:gdLst>
                <a:gd name="T0" fmla="*/ 1732 w 1850"/>
                <a:gd name="T1" fmla="*/ 1254 h 1850"/>
                <a:gd name="T2" fmla="*/ 1671 w 1850"/>
                <a:gd name="T3" fmla="*/ 1213 h 1850"/>
                <a:gd name="T4" fmla="*/ 1603 w 1850"/>
                <a:gd name="T5" fmla="*/ 1186 h 1850"/>
                <a:gd name="T6" fmla="*/ 1530 w 1850"/>
                <a:gd name="T7" fmla="*/ 1174 h 1850"/>
                <a:gd name="T8" fmla="*/ 1457 w 1850"/>
                <a:gd name="T9" fmla="*/ 1179 h 1850"/>
                <a:gd name="T10" fmla="*/ 1388 w 1850"/>
                <a:gd name="T11" fmla="*/ 1197 h 1850"/>
                <a:gd name="T12" fmla="*/ 1567 w 1850"/>
                <a:gd name="T13" fmla="*/ 509 h 1850"/>
                <a:gd name="T14" fmla="*/ 1366 w 1850"/>
                <a:gd name="T15" fmla="*/ 308 h 1850"/>
                <a:gd name="T16" fmla="*/ 651 w 1850"/>
                <a:gd name="T17" fmla="*/ 463 h 1850"/>
                <a:gd name="T18" fmla="*/ 667 w 1850"/>
                <a:gd name="T19" fmla="*/ 416 h 1850"/>
                <a:gd name="T20" fmla="*/ 676 w 1850"/>
                <a:gd name="T21" fmla="*/ 343 h 1850"/>
                <a:gd name="T22" fmla="*/ 670 w 1850"/>
                <a:gd name="T23" fmla="*/ 271 h 1850"/>
                <a:gd name="T24" fmla="*/ 648 w 1850"/>
                <a:gd name="T25" fmla="*/ 201 h 1850"/>
                <a:gd name="T26" fmla="*/ 611 w 1850"/>
                <a:gd name="T27" fmla="*/ 138 h 1850"/>
                <a:gd name="T28" fmla="*/ 577 w 1850"/>
                <a:gd name="T29" fmla="*/ 97 h 1850"/>
                <a:gd name="T30" fmla="*/ 503 w 1850"/>
                <a:gd name="T31" fmla="*/ 42 h 1850"/>
                <a:gd name="T32" fmla="*/ 418 w 1850"/>
                <a:gd name="T33" fmla="*/ 9 h 1850"/>
                <a:gd name="T34" fmla="*/ 501 w 1850"/>
                <a:gd name="T35" fmla="*/ 142 h 1850"/>
                <a:gd name="T36" fmla="*/ 14 w 1850"/>
                <a:gd name="T37" fmla="*/ 238 h 1850"/>
                <a:gd name="T38" fmla="*/ 5 w 1850"/>
                <a:gd name="T39" fmla="*/ 282 h 1850"/>
                <a:gd name="T40" fmla="*/ 0 w 1850"/>
                <a:gd name="T41" fmla="*/ 350 h 1850"/>
                <a:gd name="T42" fmla="*/ 9 w 1850"/>
                <a:gd name="T43" fmla="*/ 416 h 1850"/>
                <a:gd name="T44" fmla="*/ 32 w 1850"/>
                <a:gd name="T45" fmla="*/ 481 h 1850"/>
                <a:gd name="T46" fmla="*/ 68 w 1850"/>
                <a:gd name="T47" fmla="*/ 540 h 1850"/>
                <a:gd name="T48" fmla="*/ 99 w 1850"/>
                <a:gd name="T49" fmla="*/ 575 h 1850"/>
                <a:gd name="T50" fmla="*/ 159 w 1850"/>
                <a:gd name="T51" fmla="*/ 623 h 1850"/>
                <a:gd name="T52" fmla="*/ 226 w 1850"/>
                <a:gd name="T53" fmla="*/ 656 h 1850"/>
                <a:gd name="T54" fmla="*/ 295 w 1850"/>
                <a:gd name="T55" fmla="*/ 673 h 1850"/>
                <a:gd name="T56" fmla="*/ 368 w 1850"/>
                <a:gd name="T57" fmla="*/ 673 h 1850"/>
                <a:gd name="T58" fmla="*/ 439 w 1850"/>
                <a:gd name="T59" fmla="*/ 659 h 1850"/>
                <a:gd name="T60" fmla="*/ 138 w 1850"/>
                <a:gd name="T61" fmla="*/ 1548 h 1850"/>
                <a:gd name="T62" fmla="*/ 122 w 1850"/>
                <a:gd name="T63" fmla="*/ 1568 h 1850"/>
                <a:gd name="T64" fmla="*/ 107 w 1850"/>
                <a:gd name="T65" fmla="*/ 1601 h 1850"/>
                <a:gd name="T66" fmla="*/ 101 w 1850"/>
                <a:gd name="T67" fmla="*/ 1637 h 1850"/>
                <a:gd name="T68" fmla="*/ 107 w 1850"/>
                <a:gd name="T69" fmla="*/ 1672 h 1850"/>
                <a:gd name="T70" fmla="*/ 122 w 1850"/>
                <a:gd name="T71" fmla="*/ 1706 h 1850"/>
                <a:gd name="T72" fmla="*/ 148 w 1850"/>
                <a:gd name="T73" fmla="*/ 1737 h 1850"/>
                <a:gd name="T74" fmla="*/ 169 w 1850"/>
                <a:gd name="T75" fmla="*/ 1753 h 1850"/>
                <a:gd name="T76" fmla="*/ 203 w 1850"/>
                <a:gd name="T77" fmla="*/ 1768 h 1850"/>
                <a:gd name="T78" fmla="*/ 238 w 1850"/>
                <a:gd name="T79" fmla="*/ 1774 h 1850"/>
                <a:gd name="T80" fmla="*/ 274 w 1850"/>
                <a:gd name="T81" fmla="*/ 1768 h 1850"/>
                <a:gd name="T82" fmla="*/ 308 w 1850"/>
                <a:gd name="T83" fmla="*/ 1753 h 1850"/>
                <a:gd name="T84" fmla="*/ 937 w 1850"/>
                <a:gd name="T85" fmla="*/ 1126 h 1850"/>
                <a:gd name="T86" fmla="*/ 1191 w 1850"/>
                <a:gd name="T87" fmla="*/ 1409 h 1850"/>
                <a:gd name="T88" fmla="*/ 1176 w 1850"/>
                <a:gd name="T89" fmla="*/ 1480 h 1850"/>
                <a:gd name="T90" fmla="*/ 1177 w 1850"/>
                <a:gd name="T91" fmla="*/ 1553 h 1850"/>
                <a:gd name="T92" fmla="*/ 1194 w 1850"/>
                <a:gd name="T93" fmla="*/ 1624 h 1850"/>
                <a:gd name="T94" fmla="*/ 1227 w 1850"/>
                <a:gd name="T95" fmla="*/ 1691 h 1850"/>
                <a:gd name="T96" fmla="*/ 1273 w 1850"/>
                <a:gd name="T97" fmla="*/ 1751 h 1850"/>
                <a:gd name="T98" fmla="*/ 1304 w 1850"/>
                <a:gd name="T99" fmla="*/ 1777 h 1850"/>
                <a:gd name="T100" fmla="*/ 1353 w 1850"/>
                <a:gd name="T101" fmla="*/ 1810 h 1850"/>
                <a:gd name="T102" fmla="*/ 1406 w 1850"/>
                <a:gd name="T103" fmla="*/ 1833 h 1850"/>
                <a:gd name="T104" fmla="*/ 1462 w 1850"/>
                <a:gd name="T105" fmla="*/ 1845 h 1850"/>
                <a:gd name="T106" fmla="*/ 1519 w 1850"/>
                <a:gd name="T107" fmla="*/ 1850 h 1850"/>
                <a:gd name="T108" fmla="*/ 1375 w 1850"/>
                <a:gd name="T109" fmla="*/ 1664 h 1850"/>
                <a:gd name="T110" fmla="*/ 1827 w 1850"/>
                <a:gd name="T111" fmla="*/ 1638 h 1850"/>
                <a:gd name="T112" fmla="*/ 1841 w 1850"/>
                <a:gd name="T113" fmla="*/ 1590 h 1850"/>
                <a:gd name="T114" fmla="*/ 1850 w 1850"/>
                <a:gd name="T115" fmla="*/ 1519 h 1850"/>
                <a:gd name="T116" fmla="*/ 1844 w 1850"/>
                <a:gd name="T117" fmla="*/ 1446 h 1850"/>
                <a:gd name="T118" fmla="*/ 1822 w 1850"/>
                <a:gd name="T119" fmla="*/ 1377 h 1850"/>
                <a:gd name="T120" fmla="*/ 1785 w 1850"/>
                <a:gd name="T121" fmla="*/ 1312 h 1850"/>
                <a:gd name="T122" fmla="*/ 1751 w 1850"/>
                <a:gd name="T123" fmla="*/ 1273 h 1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0" h="1850">
                  <a:moveTo>
                    <a:pt x="1751" y="1273"/>
                  </a:moveTo>
                  <a:lnTo>
                    <a:pt x="1751" y="1273"/>
                  </a:lnTo>
                  <a:lnTo>
                    <a:pt x="1732" y="1254"/>
                  </a:lnTo>
                  <a:lnTo>
                    <a:pt x="1712" y="1239"/>
                  </a:lnTo>
                  <a:lnTo>
                    <a:pt x="1692" y="1225"/>
                  </a:lnTo>
                  <a:lnTo>
                    <a:pt x="1671" y="1213"/>
                  </a:lnTo>
                  <a:lnTo>
                    <a:pt x="1647" y="1202"/>
                  </a:lnTo>
                  <a:lnTo>
                    <a:pt x="1626" y="1193"/>
                  </a:lnTo>
                  <a:lnTo>
                    <a:pt x="1603" y="1186"/>
                  </a:lnTo>
                  <a:lnTo>
                    <a:pt x="1578" y="1180"/>
                  </a:lnTo>
                  <a:lnTo>
                    <a:pt x="1555" y="1177"/>
                  </a:lnTo>
                  <a:lnTo>
                    <a:pt x="1530" y="1174"/>
                  </a:lnTo>
                  <a:lnTo>
                    <a:pt x="1507" y="1174"/>
                  </a:lnTo>
                  <a:lnTo>
                    <a:pt x="1482" y="1176"/>
                  </a:lnTo>
                  <a:lnTo>
                    <a:pt x="1457" y="1179"/>
                  </a:lnTo>
                  <a:lnTo>
                    <a:pt x="1434" y="1183"/>
                  </a:lnTo>
                  <a:lnTo>
                    <a:pt x="1411" y="1190"/>
                  </a:lnTo>
                  <a:lnTo>
                    <a:pt x="1388" y="1197"/>
                  </a:lnTo>
                  <a:lnTo>
                    <a:pt x="1087" y="899"/>
                  </a:lnTo>
                  <a:lnTo>
                    <a:pt x="1463" y="524"/>
                  </a:lnTo>
                  <a:lnTo>
                    <a:pt x="1567" y="509"/>
                  </a:lnTo>
                  <a:lnTo>
                    <a:pt x="1749" y="226"/>
                  </a:lnTo>
                  <a:lnTo>
                    <a:pt x="1649" y="125"/>
                  </a:lnTo>
                  <a:lnTo>
                    <a:pt x="1366" y="308"/>
                  </a:lnTo>
                  <a:lnTo>
                    <a:pt x="1352" y="413"/>
                  </a:lnTo>
                  <a:lnTo>
                    <a:pt x="976" y="787"/>
                  </a:lnTo>
                  <a:lnTo>
                    <a:pt x="651" y="463"/>
                  </a:lnTo>
                  <a:lnTo>
                    <a:pt x="651" y="463"/>
                  </a:lnTo>
                  <a:lnTo>
                    <a:pt x="660" y="439"/>
                  </a:lnTo>
                  <a:lnTo>
                    <a:pt x="667" y="416"/>
                  </a:lnTo>
                  <a:lnTo>
                    <a:pt x="671" y="391"/>
                  </a:lnTo>
                  <a:lnTo>
                    <a:pt x="674" y="368"/>
                  </a:lnTo>
                  <a:lnTo>
                    <a:pt x="676" y="343"/>
                  </a:lnTo>
                  <a:lnTo>
                    <a:pt x="676" y="319"/>
                  </a:lnTo>
                  <a:lnTo>
                    <a:pt x="673" y="295"/>
                  </a:lnTo>
                  <a:lnTo>
                    <a:pt x="670" y="271"/>
                  </a:lnTo>
                  <a:lnTo>
                    <a:pt x="664" y="247"/>
                  </a:lnTo>
                  <a:lnTo>
                    <a:pt x="656" y="224"/>
                  </a:lnTo>
                  <a:lnTo>
                    <a:pt x="648" y="201"/>
                  </a:lnTo>
                  <a:lnTo>
                    <a:pt x="637" y="179"/>
                  </a:lnTo>
                  <a:lnTo>
                    <a:pt x="625" y="158"/>
                  </a:lnTo>
                  <a:lnTo>
                    <a:pt x="611" y="138"/>
                  </a:lnTo>
                  <a:lnTo>
                    <a:pt x="594" y="118"/>
                  </a:lnTo>
                  <a:lnTo>
                    <a:pt x="577" y="97"/>
                  </a:lnTo>
                  <a:lnTo>
                    <a:pt x="577" y="97"/>
                  </a:lnTo>
                  <a:lnTo>
                    <a:pt x="554" y="77"/>
                  </a:lnTo>
                  <a:lnTo>
                    <a:pt x="529" y="57"/>
                  </a:lnTo>
                  <a:lnTo>
                    <a:pt x="503" y="42"/>
                  </a:lnTo>
                  <a:lnTo>
                    <a:pt x="475" y="28"/>
                  </a:lnTo>
                  <a:lnTo>
                    <a:pt x="447" y="17"/>
                  </a:lnTo>
                  <a:lnTo>
                    <a:pt x="418" y="9"/>
                  </a:lnTo>
                  <a:lnTo>
                    <a:pt x="388" y="3"/>
                  </a:lnTo>
                  <a:lnTo>
                    <a:pt x="359" y="0"/>
                  </a:lnTo>
                  <a:lnTo>
                    <a:pt x="501" y="142"/>
                  </a:lnTo>
                  <a:lnTo>
                    <a:pt x="439" y="371"/>
                  </a:lnTo>
                  <a:lnTo>
                    <a:pt x="210" y="433"/>
                  </a:lnTo>
                  <a:lnTo>
                    <a:pt x="14" y="238"/>
                  </a:lnTo>
                  <a:lnTo>
                    <a:pt x="14" y="238"/>
                  </a:lnTo>
                  <a:lnTo>
                    <a:pt x="9" y="260"/>
                  </a:lnTo>
                  <a:lnTo>
                    <a:pt x="5" y="282"/>
                  </a:lnTo>
                  <a:lnTo>
                    <a:pt x="2" y="305"/>
                  </a:lnTo>
                  <a:lnTo>
                    <a:pt x="0" y="326"/>
                  </a:lnTo>
                  <a:lnTo>
                    <a:pt x="0" y="350"/>
                  </a:lnTo>
                  <a:lnTo>
                    <a:pt x="2" y="371"/>
                  </a:lnTo>
                  <a:lnTo>
                    <a:pt x="5" y="394"/>
                  </a:lnTo>
                  <a:lnTo>
                    <a:pt x="9" y="416"/>
                  </a:lnTo>
                  <a:lnTo>
                    <a:pt x="15" y="438"/>
                  </a:lnTo>
                  <a:lnTo>
                    <a:pt x="23" y="459"/>
                  </a:lnTo>
                  <a:lnTo>
                    <a:pt x="32" y="481"/>
                  </a:lnTo>
                  <a:lnTo>
                    <a:pt x="42" y="501"/>
                  </a:lnTo>
                  <a:lnTo>
                    <a:pt x="54" y="521"/>
                  </a:lnTo>
                  <a:lnTo>
                    <a:pt x="68" y="540"/>
                  </a:lnTo>
                  <a:lnTo>
                    <a:pt x="82" y="558"/>
                  </a:lnTo>
                  <a:lnTo>
                    <a:pt x="99" y="575"/>
                  </a:lnTo>
                  <a:lnTo>
                    <a:pt x="99" y="575"/>
                  </a:lnTo>
                  <a:lnTo>
                    <a:pt x="118" y="594"/>
                  </a:lnTo>
                  <a:lnTo>
                    <a:pt x="138" y="609"/>
                  </a:lnTo>
                  <a:lnTo>
                    <a:pt x="159" y="623"/>
                  </a:lnTo>
                  <a:lnTo>
                    <a:pt x="179" y="636"/>
                  </a:lnTo>
                  <a:lnTo>
                    <a:pt x="203" y="647"/>
                  </a:lnTo>
                  <a:lnTo>
                    <a:pt x="226" y="656"/>
                  </a:lnTo>
                  <a:lnTo>
                    <a:pt x="249" y="664"/>
                  </a:lnTo>
                  <a:lnTo>
                    <a:pt x="272" y="668"/>
                  </a:lnTo>
                  <a:lnTo>
                    <a:pt x="295" y="673"/>
                  </a:lnTo>
                  <a:lnTo>
                    <a:pt x="320" y="674"/>
                  </a:lnTo>
                  <a:lnTo>
                    <a:pt x="345" y="674"/>
                  </a:lnTo>
                  <a:lnTo>
                    <a:pt x="368" y="673"/>
                  </a:lnTo>
                  <a:lnTo>
                    <a:pt x="393" y="670"/>
                  </a:lnTo>
                  <a:lnTo>
                    <a:pt x="416" y="665"/>
                  </a:lnTo>
                  <a:lnTo>
                    <a:pt x="439" y="659"/>
                  </a:lnTo>
                  <a:lnTo>
                    <a:pt x="463" y="651"/>
                  </a:lnTo>
                  <a:lnTo>
                    <a:pt x="749" y="937"/>
                  </a:lnTo>
                  <a:lnTo>
                    <a:pt x="138" y="1548"/>
                  </a:lnTo>
                  <a:lnTo>
                    <a:pt x="138" y="1548"/>
                  </a:lnTo>
                  <a:lnTo>
                    <a:pt x="130" y="1558"/>
                  </a:lnTo>
                  <a:lnTo>
                    <a:pt x="122" y="1568"/>
                  </a:lnTo>
                  <a:lnTo>
                    <a:pt x="116" y="1579"/>
                  </a:lnTo>
                  <a:lnTo>
                    <a:pt x="110" y="1590"/>
                  </a:lnTo>
                  <a:lnTo>
                    <a:pt x="107" y="1601"/>
                  </a:lnTo>
                  <a:lnTo>
                    <a:pt x="104" y="1613"/>
                  </a:lnTo>
                  <a:lnTo>
                    <a:pt x="102" y="1624"/>
                  </a:lnTo>
                  <a:lnTo>
                    <a:pt x="101" y="1637"/>
                  </a:lnTo>
                  <a:lnTo>
                    <a:pt x="102" y="1649"/>
                  </a:lnTo>
                  <a:lnTo>
                    <a:pt x="104" y="1661"/>
                  </a:lnTo>
                  <a:lnTo>
                    <a:pt x="107" y="1672"/>
                  </a:lnTo>
                  <a:lnTo>
                    <a:pt x="110" y="1684"/>
                  </a:lnTo>
                  <a:lnTo>
                    <a:pt x="116" y="1695"/>
                  </a:lnTo>
                  <a:lnTo>
                    <a:pt x="122" y="1706"/>
                  </a:lnTo>
                  <a:lnTo>
                    <a:pt x="130" y="1717"/>
                  </a:lnTo>
                  <a:lnTo>
                    <a:pt x="138" y="1726"/>
                  </a:lnTo>
                  <a:lnTo>
                    <a:pt x="148" y="1737"/>
                  </a:lnTo>
                  <a:lnTo>
                    <a:pt x="148" y="1737"/>
                  </a:lnTo>
                  <a:lnTo>
                    <a:pt x="159" y="1746"/>
                  </a:lnTo>
                  <a:lnTo>
                    <a:pt x="169" y="1753"/>
                  </a:lnTo>
                  <a:lnTo>
                    <a:pt x="179" y="1759"/>
                  </a:lnTo>
                  <a:lnTo>
                    <a:pt x="190" y="1765"/>
                  </a:lnTo>
                  <a:lnTo>
                    <a:pt x="203" y="1768"/>
                  </a:lnTo>
                  <a:lnTo>
                    <a:pt x="213" y="1771"/>
                  </a:lnTo>
                  <a:lnTo>
                    <a:pt x="226" y="1773"/>
                  </a:lnTo>
                  <a:lnTo>
                    <a:pt x="238" y="1774"/>
                  </a:lnTo>
                  <a:lnTo>
                    <a:pt x="251" y="1773"/>
                  </a:lnTo>
                  <a:lnTo>
                    <a:pt x="261" y="1771"/>
                  </a:lnTo>
                  <a:lnTo>
                    <a:pt x="274" y="1768"/>
                  </a:lnTo>
                  <a:lnTo>
                    <a:pt x="285" y="1765"/>
                  </a:lnTo>
                  <a:lnTo>
                    <a:pt x="297" y="1759"/>
                  </a:lnTo>
                  <a:lnTo>
                    <a:pt x="308" y="1753"/>
                  </a:lnTo>
                  <a:lnTo>
                    <a:pt x="317" y="1746"/>
                  </a:lnTo>
                  <a:lnTo>
                    <a:pt x="326" y="1737"/>
                  </a:lnTo>
                  <a:lnTo>
                    <a:pt x="937" y="1126"/>
                  </a:lnTo>
                  <a:lnTo>
                    <a:pt x="1199" y="1386"/>
                  </a:lnTo>
                  <a:lnTo>
                    <a:pt x="1199" y="1386"/>
                  </a:lnTo>
                  <a:lnTo>
                    <a:pt x="1191" y="1409"/>
                  </a:lnTo>
                  <a:lnTo>
                    <a:pt x="1183" y="1434"/>
                  </a:lnTo>
                  <a:lnTo>
                    <a:pt x="1179" y="1457"/>
                  </a:lnTo>
                  <a:lnTo>
                    <a:pt x="1176" y="1480"/>
                  </a:lnTo>
                  <a:lnTo>
                    <a:pt x="1174" y="1505"/>
                  </a:lnTo>
                  <a:lnTo>
                    <a:pt x="1176" y="1530"/>
                  </a:lnTo>
                  <a:lnTo>
                    <a:pt x="1177" y="1553"/>
                  </a:lnTo>
                  <a:lnTo>
                    <a:pt x="1182" y="1578"/>
                  </a:lnTo>
                  <a:lnTo>
                    <a:pt x="1186" y="1601"/>
                  </a:lnTo>
                  <a:lnTo>
                    <a:pt x="1194" y="1624"/>
                  </a:lnTo>
                  <a:lnTo>
                    <a:pt x="1203" y="1647"/>
                  </a:lnTo>
                  <a:lnTo>
                    <a:pt x="1214" y="1669"/>
                  </a:lnTo>
                  <a:lnTo>
                    <a:pt x="1227" y="1691"/>
                  </a:lnTo>
                  <a:lnTo>
                    <a:pt x="1241" y="1712"/>
                  </a:lnTo>
                  <a:lnTo>
                    <a:pt x="1256" y="1732"/>
                  </a:lnTo>
                  <a:lnTo>
                    <a:pt x="1273" y="1751"/>
                  </a:lnTo>
                  <a:lnTo>
                    <a:pt x="1273" y="1751"/>
                  </a:lnTo>
                  <a:lnTo>
                    <a:pt x="1289" y="1765"/>
                  </a:lnTo>
                  <a:lnTo>
                    <a:pt x="1304" y="1777"/>
                  </a:lnTo>
                  <a:lnTo>
                    <a:pt x="1319" y="1790"/>
                  </a:lnTo>
                  <a:lnTo>
                    <a:pt x="1336" y="1801"/>
                  </a:lnTo>
                  <a:lnTo>
                    <a:pt x="1353" y="1810"/>
                  </a:lnTo>
                  <a:lnTo>
                    <a:pt x="1370" y="1819"/>
                  </a:lnTo>
                  <a:lnTo>
                    <a:pt x="1389" y="1827"/>
                  </a:lnTo>
                  <a:lnTo>
                    <a:pt x="1406" y="1833"/>
                  </a:lnTo>
                  <a:lnTo>
                    <a:pt x="1425" y="1838"/>
                  </a:lnTo>
                  <a:lnTo>
                    <a:pt x="1443" y="1842"/>
                  </a:lnTo>
                  <a:lnTo>
                    <a:pt x="1462" y="1845"/>
                  </a:lnTo>
                  <a:lnTo>
                    <a:pt x="1482" y="1848"/>
                  </a:lnTo>
                  <a:lnTo>
                    <a:pt x="1500" y="1848"/>
                  </a:lnTo>
                  <a:lnTo>
                    <a:pt x="1519" y="1850"/>
                  </a:lnTo>
                  <a:lnTo>
                    <a:pt x="1539" y="1848"/>
                  </a:lnTo>
                  <a:lnTo>
                    <a:pt x="1558" y="1847"/>
                  </a:lnTo>
                  <a:lnTo>
                    <a:pt x="1375" y="1664"/>
                  </a:lnTo>
                  <a:lnTo>
                    <a:pt x="1426" y="1476"/>
                  </a:lnTo>
                  <a:lnTo>
                    <a:pt x="1615" y="1426"/>
                  </a:lnTo>
                  <a:lnTo>
                    <a:pt x="1827" y="1638"/>
                  </a:lnTo>
                  <a:lnTo>
                    <a:pt x="1827" y="1638"/>
                  </a:lnTo>
                  <a:lnTo>
                    <a:pt x="1835" y="1615"/>
                  </a:lnTo>
                  <a:lnTo>
                    <a:pt x="1841" y="1590"/>
                  </a:lnTo>
                  <a:lnTo>
                    <a:pt x="1845" y="1567"/>
                  </a:lnTo>
                  <a:lnTo>
                    <a:pt x="1848" y="1542"/>
                  </a:lnTo>
                  <a:lnTo>
                    <a:pt x="1850" y="1519"/>
                  </a:lnTo>
                  <a:lnTo>
                    <a:pt x="1850" y="1494"/>
                  </a:lnTo>
                  <a:lnTo>
                    <a:pt x="1848" y="1471"/>
                  </a:lnTo>
                  <a:lnTo>
                    <a:pt x="1844" y="1446"/>
                  </a:lnTo>
                  <a:lnTo>
                    <a:pt x="1839" y="1423"/>
                  </a:lnTo>
                  <a:lnTo>
                    <a:pt x="1831" y="1400"/>
                  </a:lnTo>
                  <a:lnTo>
                    <a:pt x="1822" y="1377"/>
                  </a:lnTo>
                  <a:lnTo>
                    <a:pt x="1811" y="1353"/>
                  </a:lnTo>
                  <a:lnTo>
                    <a:pt x="1799" y="1332"/>
                  </a:lnTo>
                  <a:lnTo>
                    <a:pt x="1785" y="1312"/>
                  </a:lnTo>
                  <a:lnTo>
                    <a:pt x="1770" y="1292"/>
                  </a:lnTo>
                  <a:lnTo>
                    <a:pt x="1751" y="1273"/>
                  </a:lnTo>
                  <a:lnTo>
                    <a:pt x="1751" y="1273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48" name="Freeform 32">
              <a:extLst>
                <a:ext uri="{FF2B5EF4-FFF2-40B4-BE49-F238E27FC236}">
                  <a16:creationId xmlns:a16="http://schemas.microsoft.com/office/drawing/2014/main" id="{5485F0B2-D0C8-308F-BE6D-1B652BCE7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108" y="1725240"/>
              <a:ext cx="382236" cy="389185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45" name="말풍선: 모서리가 둥근 사각형 44">
            <a:extLst>
              <a:ext uri="{FF2B5EF4-FFF2-40B4-BE49-F238E27FC236}">
                <a16:creationId xmlns:a16="http://schemas.microsoft.com/office/drawing/2014/main" id="{28A985F6-BA9A-8088-5B61-C852F4F57951}"/>
              </a:ext>
            </a:extLst>
          </p:cNvPr>
          <p:cNvSpPr/>
          <p:nvPr/>
        </p:nvSpPr>
        <p:spPr>
          <a:xfrm>
            <a:off x="963431" y="1552869"/>
            <a:ext cx="2246811" cy="416188"/>
          </a:xfrm>
          <a:prstGeom prst="wedgeRoundRectCallout">
            <a:avLst>
              <a:gd name="adj1" fmla="val -55538"/>
              <a:gd name="adj2" fmla="val 31539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새 공장을 계획할 때 어떤 영역부터 바꿔야</a:t>
            </a:r>
            <a:br>
              <a:rPr lang="ko-KR" altLang="en-US" sz="1000">
                <a:solidFill>
                  <a:srgbClr val="FFFFFF"/>
                </a:solidFill>
                <a:sym typeface="맑은 고딕"/>
              </a:rPr>
            </a:br>
            <a:r>
              <a:rPr lang="ko-KR" altLang="en-US" sz="1000">
                <a:solidFill>
                  <a:srgbClr val="FFFFFF"/>
                </a:solidFill>
                <a:sym typeface="맑은 고딕"/>
              </a:rPr>
              <a:t>투자 효과가 큰지 판단하기 어려워요</a:t>
            </a:r>
          </a:p>
        </p:txBody>
      </p:sp>
      <p:sp>
        <p:nvSpPr>
          <p:cNvPr id="35" name="사각형: 둥근 위쪽 모서리 34">
            <a:extLst>
              <a:ext uri="{FF2B5EF4-FFF2-40B4-BE49-F238E27FC236}">
                <a16:creationId xmlns:a16="http://schemas.microsoft.com/office/drawing/2014/main" id="{80B42A66-8192-E52F-8681-538B3DC9C990}"/>
              </a:ext>
            </a:extLst>
          </p:cNvPr>
          <p:cNvSpPr/>
          <p:nvPr/>
        </p:nvSpPr>
        <p:spPr>
          <a:xfrm>
            <a:off x="394701" y="2493756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노후 설비</a:t>
            </a:r>
            <a:r>
              <a:rPr lang="en-US" altLang="ko-KR" sz="1000" b="1">
                <a:solidFill>
                  <a:srgbClr val="FFFFFF"/>
                </a:solidFill>
                <a:sym typeface="맑은 고딕"/>
              </a:rPr>
              <a:t>, 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높은 인력 의존도로 인한 인건비 부담 </a:t>
            </a:r>
          </a:p>
        </p:txBody>
      </p:sp>
      <p:sp>
        <p:nvSpPr>
          <p:cNvPr id="55" name="말풍선: 모서리가 둥근 사각형 54">
            <a:extLst>
              <a:ext uri="{FF2B5EF4-FFF2-40B4-BE49-F238E27FC236}">
                <a16:creationId xmlns:a16="http://schemas.microsoft.com/office/drawing/2014/main" id="{F7E0B11C-1A00-D7B8-AA19-FE95C9A17436}"/>
              </a:ext>
            </a:extLst>
          </p:cNvPr>
          <p:cNvSpPr/>
          <p:nvPr/>
        </p:nvSpPr>
        <p:spPr>
          <a:xfrm>
            <a:off x="402854" y="2021104"/>
            <a:ext cx="2246400" cy="416188"/>
          </a:xfrm>
          <a:prstGeom prst="wedgeRoundRectCallout">
            <a:avLst>
              <a:gd name="adj1" fmla="val 54464"/>
              <a:gd name="adj2" fmla="val 27536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어떤 공정이 자동화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, 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무인화 가능한지 모르겠어요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EA38FDD0-5363-7580-C1BE-66161421FEB1}"/>
              </a:ext>
            </a:extLst>
          </p:cNvPr>
          <p:cNvSpPr/>
          <p:nvPr/>
        </p:nvSpPr>
        <p:spPr>
          <a:xfrm>
            <a:off x="394701" y="2749550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숙련도 편차에 따른 품질 안정성</a:t>
            </a:r>
            <a:r>
              <a:rPr lang="en-US" altLang="ko-KR" sz="1000" b="1">
                <a:solidFill>
                  <a:srgbClr val="FFFFFF"/>
                </a:solidFill>
                <a:sym typeface="맑은 고딕"/>
              </a:rPr>
              <a:t>·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생산성 저하 </a:t>
            </a:r>
          </a:p>
        </p:txBody>
      </p:sp>
      <p:sp>
        <p:nvSpPr>
          <p:cNvPr id="62" name="사각형: 둥근 위쪽 모서리 61">
            <a:extLst>
              <a:ext uri="{FF2B5EF4-FFF2-40B4-BE49-F238E27FC236}">
                <a16:creationId xmlns:a16="http://schemas.microsoft.com/office/drawing/2014/main" id="{5FF29828-2952-5969-3C18-6B19DC7189A3}"/>
              </a:ext>
            </a:extLst>
          </p:cNvPr>
          <p:cNvSpPr/>
          <p:nvPr/>
        </p:nvSpPr>
        <p:spPr>
          <a:xfrm>
            <a:off x="394701" y="3012150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데이터 부족으로 운영최적화가 어려움 </a:t>
            </a:r>
          </a:p>
        </p:txBody>
      </p:sp>
      <p:grpSp>
        <p:nvGrpSpPr>
          <p:cNvPr id="75" name="그룹 384">
            <a:extLst>
              <a:ext uri="{FF2B5EF4-FFF2-40B4-BE49-F238E27FC236}">
                <a16:creationId xmlns:a16="http://schemas.microsoft.com/office/drawing/2014/main" id="{2E702641-D7FF-1F7B-2B1F-E0A8267946F4}"/>
              </a:ext>
            </a:extLst>
          </p:cNvPr>
          <p:cNvGrpSpPr/>
          <p:nvPr/>
        </p:nvGrpSpPr>
        <p:grpSpPr>
          <a:xfrm>
            <a:off x="372613" y="1639193"/>
            <a:ext cx="398809" cy="325447"/>
            <a:chOff x="6815901" y="1755851"/>
            <a:chExt cx="476915" cy="389185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76" name="그룹 385">
              <a:extLst>
                <a:ext uri="{FF2B5EF4-FFF2-40B4-BE49-F238E27FC236}">
                  <a16:creationId xmlns:a16="http://schemas.microsoft.com/office/drawing/2014/main" id="{C725D624-F23A-81EE-3999-C719D17C78A9}"/>
                </a:ext>
              </a:extLst>
            </p:cNvPr>
            <p:cNvGrpSpPr/>
            <p:nvPr/>
          </p:nvGrpSpPr>
          <p:grpSpPr>
            <a:xfrm>
              <a:off x="7102908" y="1793684"/>
              <a:ext cx="189908" cy="254009"/>
              <a:chOff x="7102913" y="1793684"/>
              <a:chExt cx="189908" cy="254009"/>
            </a:xfrm>
            <a:grpFill/>
          </p:grpSpPr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A522BB5D-1022-7A98-6067-EE4B79EF25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39948" y="1793684"/>
                <a:ext cx="148312" cy="145013"/>
              </a:xfrm>
              <a:custGeom>
                <a:avLst/>
                <a:gdLst>
                  <a:gd name="T0" fmla="*/ 84 w 93"/>
                  <a:gd name="T1" fmla="*/ 46 h 92"/>
                  <a:gd name="T2" fmla="*/ 93 w 93"/>
                  <a:gd name="T3" fmla="*/ 36 h 92"/>
                  <a:gd name="T4" fmla="*/ 86 w 93"/>
                  <a:gd name="T5" fmla="*/ 21 h 92"/>
                  <a:gd name="T6" fmla="*/ 73 w 93"/>
                  <a:gd name="T7" fmla="*/ 20 h 92"/>
                  <a:gd name="T8" fmla="*/ 71 w 93"/>
                  <a:gd name="T9" fmla="*/ 6 h 92"/>
                  <a:gd name="T10" fmla="*/ 57 w 93"/>
                  <a:gd name="T11" fmla="*/ 0 h 92"/>
                  <a:gd name="T12" fmla="*/ 46 w 93"/>
                  <a:gd name="T13" fmla="*/ 9 h 92"/>
                  <a:gd name="T14" fmla="*/ 36 w 93"/>
                  <a:gd name="T15" fmla="*/ 0 h 92"/>
                  <a:gd name="T16" fmla="*/ 21 w 93"/>
                  <a:gd name="T17" fmla="*/ 6 h 92"/>
                  <a:gd name="T18" fmla="*/ 20 w 93"/>
                  <a:gd name="T19" fmla="*/ 20 h 92"/>
                  <a:gd name="T20" fmla="*/ 7 w 93"/>
                  <a:gd name="T21" fmla="*/ 21 h 92"/>
                  <a:gd name="T22" fmla="*/ 0 w 93"/>
                  <a:gd name="T23" fmla="*/ 36 h 92"/>
                  <a:gd name="T24" fmla="*/ 9 w 93"/>
                  <a:gd name="T25" fmla="*/ 46 h 92"/>
                  <a:gd name="T26" fmla="*/ 0 w 93"/>
                  <a:gd name="T27" fmla="*/ 56 h 92"/>
                  <a:gd name="T28" fmla="*/ 7 w 93"/>
                  <a:gd name="T29" fmla="*/ 71 h 92"/>
                  <a:gd name="T30" fmla="*/ 20 w 93"/>
                  <a:gd name="T31" fmla="*/ 72 h 92"/>
                  <a:gd name="T32" fmla="*/ 21 w 93"/>
                  <a:gd name="T33" fmla="*/ 86 h 92"/>
                  <a:gd name="T34" fmla="*/ 36 w 93"/>
                  <a:gd name="T35" fmla="*/ 92 h 92"/>
                  <a:gd name="T36" fmla="*/ 46 w 93"/>
                  <a:gd name="T37" fmla="*/ 84 h 92"/>
                  <a:gd name="T38" fmla="*/ 57 w 93"/>
                  <a:gd name="T39" fmla="*/ 92 h 92"/>
                  <a:gd name="T40" fmla="*/ 71 w 93"/>
                  <a:gd name="T41" fmla="*/ 86 h 92"/>
                  <a:gd name="T42" fmla="*/ 73 w 93"/>
                  <a:gd name="T43" fmla="*/ 72 h 92"/>
                  <a:gd name="T44" fmla="*/ 86 w 93"/>
                  <a:gd name="T45" fmla="*/ 71 h 92"/>
                  <a:gd name="T46" fmla="*/ 93 w 93"/>
                  <a:gd name="T47" fmla="*/ 56 h 92"/>
                  <a:gd name="T48" fmla="*/ 84 w 93"/>
                  <a:gd name="T49" fmla="*/ 46 h 92"/>
                  <a:gd name="T50" fmla="*/ 46 w 93"/>
                  <a:gd name="T51" fmla="*/ 61 h 92"/>
                  <a:gd name="T52" fmla="*/ 32 w 93"/>
                  <a:gd name="T53" fmla="*/ 46 h 92"/>
                  <a:gd name="T54" fmla="*/ 46 w 93"/>
                  <a:gd name="T55" fmla="*/ 31 h 92"/>
                  <a:gd name="T56" fmla="*/ 61 w 93"/>
                  <a:gd name="T57" fmla="*/ 46 h 92"/>
                  <a:gd name="T58" fmla="*/ 46 w 93"/>
                  <a:gd name="T59" fmla="*/ 6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92">
                    <a:moveTo>
                      <a:pt x="84" y="46"/>
                    </a:moveTo>
                    <a:cubicBezTo>
                      <a:pt x="84" y="41"/>
                      <a:pt x="88" y="36"/>
                      <a:pt x="93" y="36"/>
                    </a:cubicBezTo>
                    <a:cubicBezTo>
                      <a:pt x="91" y="31"/>
                      <a:pt x="89" y="26"/>
                      <a:pt x="86" y="21"/>
                    </a:cubicBezTo>
                    <a:cubicBezTo>
                      <a:pt x="83" y="25"/>
                      <a:pt x="76" y="24"/>
                      <a:pt x="73" y="20"/>
                    </a:cubicBezTo>
                    <a:cubicBezTo>
                      <a:pt x="69" y="16"/>
                      <a:pt x="69" y="10"/>
                      <a:pt x="71" y="6"/>
                    </a:cubicBezTo>
                    <a:cubicBezTo>
                      <a:pt x="66" y="3"/>
                      <a:pt x="61" y="1"/>
                      <a:pt x="57" y="0"/>
                    </a:cubicBezTo>
                    <a:cubicBezTo>
                      <a:pt x="57" y="5"/>
                      <a:pt x="52" y="9"/>
                      <a:pt x="46" y="9"/>
                    </a:cubicBezTo>
                    <a:cubicBezTo>
                      <a:pt x="41" y="9"/>
                      <a:pt x="36" y="5"/>
                      <a:pt x="36" y="0"/>
                    </a:cubicBezTo>
                    <a:cubicBezTo>
                      <a:pt x="31" y="1"/>
                      <a:pt x="26" y="3"/>
                      <a:pt x="21" y="6"/>
                    </a:cubicBezTo>
                    <a:cubicBezTo>
                      <a:pt x="25" y="10"/>
                      <a:pt x="24" y="16"/>
                      <a:pt x="20" y="20"/>
                    </a:cubicBezTo>
                    <a:cubicBezTo>
                      <a:pt x="16" y="24"/>
                      <a:pt x="10" y="24"/>
                      <a:pt x="7" y="21"/>
                    </a:cubicBezTo>
                    <a:cubicBezTo>
                      <a:pt x="4" y="26"/>
                      <a:pt x="2" y="31"/>
                      <a:pt x="0" y="36"/>
                    </a:cubicBezTo>
                    <a:cubicBezTo>
                      <a:pt x="5" y="36"/>
                      <a:pt x="9" y="41"/>
                      <a:pt x="9" y="46"/>
                    </a:cubicBezTo>
                    <a:cubicBezTo>
                      <a:pt x="9" y="51"/>
                      <a:pt x="5" y="56"/>
                      <a:pt x="0" y="56"/>
                    </a:cubicBezTo>
                    <a:cubicBezTo>
                      <a:pt x="2" y="61"/>
                      <a:pt x="4" y="66"/>
                      <a:pt x="7" y="71"/>
                    </a:cubicBezTo>
                    <a:cubicBezTo>
                      <a:pt x="10" y="67"/>
                      <a:pt x="17" y="69"/>
                      <a:pt x="20" y="72"/>
                    </a:cubicBezTo>
                    <a:cubicBezTo>
                      <a:pt x="24" y="76"/>
                      <a:pt x="24" y="82"/>
                      <a:pt x="21" y="86"/>
                    </a:cubicBezTo>
                    <a:cubicBezTo>
                      <a:pt x="27" y="89"/>
                      <a:pt x="32" y="91"/>
                      <a:pt x="36" y="92"/>
                    </a:cubicBezTo>
                    <a:cubicBezTo>
                      <a:pt x="36" y="87"/>
                      <a:pt x="41" y="84"/>
                      <a:pt x="46" y="84"/>
                    </a:cubicBezTo>
                    <a:cubicBezTo>
                      <a:pt x="52" y="84"/>
                      <a:pt x="57" y="87"/>
                      <a:pt x="57" y="92"/>
                    </a:cubicBezTo>
                    <a:cubicBezTo>
                      <a:pt x="62" y="91"/>
                      <a:pt x="67" y="89"/>
                      <a:pt x="71" y="86"/>
                    </a:cubicBezTo>
                    <a:cubicBezTo>
                      <a:pt x="68" y="82"/>
                      <a:pt x="69" y="76"/>
                      <a:pt x="73" y="72"/>
                    </a:cubicBezTo>
                    <a:cubicBezTo>
                      <a:pt x="77" y="69"/>
                      <a:pt x="83" y="69"/>
                      <a:pt x="86" y="71"/>
                    </a:cubicBezTo>
                    <a:cubicBezTo>
                      <a:pt x="89" y="66"/>
                      <a:pt x="91" y="61"/>
                      <a:pt x="93" y="56"/>
                    </a:cubicBezTo>
                    <a:cubicBezTo>
                      <a:pt x="88" y="56"/>
                      <a:pt x="84" y="51"/>
                      <a:pt x="84" y="46"/>
                    </a:cubicBezTo>
                    <a:close/>
                    <a:moveTo>
                      <a:pt x="46" y="61"/>
                    </a:moveTo>
                    <a:cubicBezTo>
                      <a:pt x="38" y="61"/>
                      <a:pt x="32" y="55"/>
                      <a:pt x="32" y="46"/>
                    </a:cubicBezTo>
                    <a:cubicBezTo>
                      <a:pt x="32" y="37"/>
                      <a:pt x="38" y="31"/>
                      <a:pt x="46" y="31"/>
                    </a:cubicBezTo>
                    <a:cubicBezTo>
                      <a:pt x="55" y="31"/>
                      <a:pt x="61" y="37"/>
                      <a:pt x="61" y="46"/>
                    </a:cubicBezTo>
                    <a:cubicBezTo>
                      <a:pt x="62" y="54"/>
                      <a:pt x="55" y="61"/>
                      <a:pt x="46" y="61"/>
                    </a:cubicBez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79" name="Freeform 93">
                <a:extLst>
                  <a:ext uri="{FF2B5EF4-FFF2-40B4-BE49-F238E27FC236}">
                    <a16:creationId xmlns:a16="http://schemas.microsoft.com/office/drawing/2014/main" id="{ABB5C4A1-3A90-C228-DA7A-B774A8364E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02913" y="1938235"/>
                <a:ext cx="74157" cy="72507"/>
              </a:xfrm>
              <a:custGeom>
                <a:avLst/>
                <a:gdLst>
                  <a:gd name="T0" fmla="*/ 84 w 93"/>
                  <a:gd name="T1" fmla="*/ 46 h 92"/>
                  <a:gd name="T2" fmla="*/ 93 w 93"/>
                  <a:gd name="T3" fmla="*/ 36 h 92"/>
                  <a:gd name="T4" fmla="*/ 86 w 93"/>
                  <a:gd name="T5" fmla="*/ 21 h 92"/>
                  <a:gd name="T6" fmla="*/ 73 w 93"/>
                  <a:gd name="T7" fmla="*/ 20 h 92"/>
                  <a:gd name="T8" fmla="*/ 71 w 93"/>
                  <a:gd name="T9" fmla="*/ 6 h 92"/>
                  <a:gd name="T10" fmla="*/ 57 w 93"/>
                  <a:gd name="T11" fmla="*/ 0 h 92"/>
                  <a:gd name="T12" fmla="*/ 46 w 93"/>
                  <a:gd name="T13" fmla="*/ 9 h 92"/>
                  <a:gd name="T14" fmla="*/ 36 w 93"/>
                  <a:gd name="T15" fmla="*/ 0 h 92"/>
                  <a:gd name="T16" fmla="*/ 21 w 93"/>
                  <a:gd name="T17" fmla="*/ 6 h 92"/>
                  <a:gd name="T18" fmla="*/ 20 w 93"/>
                  <a:gd name="T19" fmla="*/ 20 h 92"/>
                  <a:gd name="T20" fmla="*/ 7 w 93"/>
                  <a:gd name="T21" fmla="*/ 21 h 92"/>
                  <a:gd name="T22" fmla="*/ 0 w 93"/>
                  <a:gd name="T23" fmla="*/ 36 h 92"/>
                  <a:gd name="T24" fmla="*/ 9 w 93"/>
                  <a:gd name="T25" fmla="*/ 46 h 92"/>
                  <a:gd name="T26" fmla="*/ 0 w 93"/>
                  <a:gd name="T27" fmla="*/ 56 h 92"/>
                  <a:gd name="T28" fmla="*/ 7 w 93"/>
                  <a:gd name="T29" fmla="*/ 71 h 92"/>
                  <a:gd name="T30" fmla="*/ 20 w 93"/>
                  <a:gd name="T31" fmla="*/ 72 h 92"/>
                  <a:gd name="T32" fmla="*/ 21 w 93"/>
                  <a:gd name="T33" fmla="*/ 86 h 92"/>
                  <a:gd name="T34" fmla="*/ 36 w 93"/>
                  <a:gd name="T35" fmla="*/ 92 h 92"/>
                  <a:gd name="T36" fmla="*/ 46 w 93"/>
                  <a:gd name="T37" fmla="*/ 84 h 92"/>
                  <a:gd name="T38" fmla="*/ 57 w 93"/>
                  <a:gd name="T39" fmla="*/ 92 h 92"/>
                  <a:gd name="T40" fmla="*/ 71 w 93"/>
                  <a:gd name="T41" fmla="*/ 86 h 92"/>
                  <a:gd name="T42" fmla="*/ 73 w 93"/>
                  <a:gd name="T43" fmla="*/ 72 h 92"/>
                  <a:gd name="T44" fmla="*/ 86 w 93"/>
                  <a:gd name="T45" fmla="*/ 71 h 92"/>
                  <a:gd name="T46" fmla="*/ 93 w 93"/>
                  <a:gd name="T47" fmla="*/ 56 h 92"/>
                  <a:gd name="T48" fmla="*/ 84 w 93"/>
                  <a:gd name="T49" fmla="*/ 46 h 92"/>
                  <a:gd name="T50" fmla="*/ 46 w 93"/>
                  <a:gd name="T51" fmla="*/ 61 h 92"/>
                  <a:gd name="T52" fmla="*/ 32 w 93"/>
                  <a:gd name="T53" fmla="*/ 46 h 92"/>
                  <a:gd name="T54" fmla="*/ 46 w 93"/>
                  <a:gd name="T55" fmla="*/ 31 h 92"/>
                  <a:gd name="T56" fmla="*/ 61 w 93"/>
                  <a:gd name="T57" fmla="*/ 46 h 92"/>
                  <a:gd name="T58" fmla="*/ 46 w 93"/>
                  <a:gd name="T59" fmla="*/ 6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92">
                    <a:moveTo>
                      <a:pt x="84" y="46"/>
                    </a:moveTo>
                    <a:cubicBezTo>
                      <a:pt x="84" y="41"/>
                      <a:pt x="88" y="36"/>
                      <a:pt x="93" y="36"/>
                    </a:cubicBezTo>
                    <a:cubicBezTo>
                      <a:pt x="91" y="31"/>
                      <a:pt x="89" y="26"/>
                      <a:pt x="86" y="21"/>
                    </a:cubicBezTo>
                    <a:cubicBezTo>
                      <a:pt x="83" y="25"/>
                      <a:pt x="76" y="24"/>
                      <a:pt x="73" y="20"/>
                    </a:cubicBezTo>
                    <a:cubicBezTo>
                      <a:pt x="69" y="16"/>
                      <a:pt x="69" y="10"/>
                      <a:pt x="71" y="6"/>
                    </a:cubicBezTo>
                    <a:cubicBezTo>
                      <a:pt x="66" y="3"/>
                      <a:pt x="61" y="1"/>
                      <a:pt x="57" y="0"/>
                    </a:cubicBezTo>
                    <a:cubicBezTo>
                      <a:pt x="57" y="5"/>
                      <a:pt x="52" y="9"/>
                      <a:pt x="46" y="9"/>
                    </a:cubicBezTo>
                    <a:cubicBezTo>
                      <a:pt x="41" y="9"/>
                      <a:pt x="36" y="5"/>
                      <a:pt x="36" y="0"/>
                    </a:cubicBezTo>
                    <a:cubicBezTo>
                      <a:pt x="31" y="1"/>
                      <a:pt x="26" y="3"/>
                      <a:pt x="21" y="6"/>
                    </a:cubicBezTo>
                    <a:cubicBezTo>
                      <a:pt x="25" y="10"/>
                      <a:pt x="24" y="16"/>
                      <a:pt x="20" y="20"/>
                    </a:cubicBezTo>
                    <a:cubicBezTo>
                      <a:pt x="16" y="24"/>
                      <a:pt x="10" y="24"/>
                      <a:pt x="7" y="21"/>
                    </a:cubicBezTo>
                    <a:cubicBezTo>
                      <a:pt x="4" y="26"/>
                      <a:pt x="2" y="31"/>
                      <a:pt x="0" y="36"/>
                    </a:cubicBezTo>
                    <a:cubicBezTo>
                      <a:pt x="5" y="36"/>
                      <a:pt x="9" y="41"/>
                      <a:pt x="9" y="46"/>
                    </a:cubicBezTo>
                    <a:cubicBezTo>
                      <a:pt x="9" y="51"/>
                      <a:pt x="5" y="56"/>
                      <a:pt x="0" y="56"/>
                    </a:cubicBezTo>
                    <a:cubicBezTo>
                      <a:pt x="2" y="61"/>
                      <a:pt x="4" y="66"/>
                      <a:pt x="7" y="71"/>
                    </a:cubicBezTo>
                    <a:cubicBezTo>
                      <a:pt x="10" y="67"/>
                      <a:pt x="17" y="69"/>
                      <a:pt x="20" y="72"/>
                    </a:cubicBezTo>
                    <a:cubicBezTo>
                      <a:pt x="24" y="76"/>
                      <a:pt x="24" y="82"/>
                      <a:pt x="21" y="86"/>
                    </a:cubicBezTo>
                    <a:cubicBezTo>
                      <a:pt x="27" y="89"/>
                      <a:pt x="32" y="91"/>
                      <a:pt x="36" y="92"/>
                    </a:cubicBezTo>
                    <a:cubicBezTo>
                      <a:pt x="36" y="87"/>
                      <a:pt x="41" y="84"/>
                      <a:pt x="46" y="84"/>
                    </a:cubicBezTo>
                    <a:cubicBezTo>
                      <a:pt x="52" y="84"/>
                      <a:pt x="57" y="87"/>
                      <a:pt x="57" y="92"/>
                    </a:cubicBezTo>
                    <a:cubicBezTo>
                      <a:pt x="62" y="91"/>
                      <a:pt x="67" y="89"/>
                      <a:pt x="71" y="86"/>
                    </a:cubicBezTo>
                    <a:cubicBezTo>
                      <a:pt x="68" y="82"/>
                      <a:pt x="69" y="76"/>
                      <a:pt x="73" y="72"/>
                    </a:cubicBezTo>
                    <a:cubicBezTo>
                      <a:pt x="77" y="69"/>
                      <a:pt x="83" y="69"/>
                      <a:pt x="86" y="71"/>
                    </a:cubicBezTo>
                    <a:cubicBezTo>
                      <a:pt x="89" y="66"/>
                      <a:pt x="91" y="61"/>
                      <a:pt x="93" y="56"/>
                    </a:cubicBezTo>
                    <a:cubicBezTo>
                      <a:pt x="88" y="56"/>
                      <a:pt x="84" y="51"/>
                      <a:pt x="84" y="46"/>
                    </a:cubicBezTo>
                    <a:close/>
                    <a:moveTo>
                      <a:pt x="46" y="61"/>
                    </a:moveTo>
                    <a:cubicBezTo>
                      <a:pt x="38" y="61"/>
                      <a:pt x="32" y="55"/>
                      <a:pt x="32" y="46"/>
                    </a:cubicBezTo>
                    <a:cubicBezTo>
                      <a:pt x="32" y="37"/>
                      <a:pt x="38" y="31"/>
                      <a:pt x="46" y="31"/>
                    </a:cubicBezTo>
                    <a:cubicBezTo>
                      <a:pt x="55" y="31"/>
                      <a:pt x="61" y="37"/>
                      <a:pt x="61" y="46"/>
                    </a:cubicBezTo>
                    <a:cubicBezTo>
                      <a:pt x="62" y="54"/>
                      <a:pt x="55" y="61"/>
                      <a:pt x="46" y="61"/>
                    </a:cubicBez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80" name="Freeform 93">
                <a:extLst>
                  <a:ext uri="{FF2B5EF4-FFF2-40B4-BE49-F238E27FC236}">
                    <a16:creationId xmlns:a16="http://schemas.microsoft.com/office/drawing/2014/main" id="{5D6FD983-F8E7-85E8-F8B0-00EE089976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964399">
                <a:off x="7189190" y="1946368"/>
                <a:ext cx="103631" cy="101325"/>
              </a:xfrm>
              <a:custGeom>
                <a:avLst/>
                <a:gdLst>
                  <a:gd name="T0" fmla="*/ 84 w 93"/>
                  <a:gd name="T1" fmla="*/ 46 h 92"/>
                  <a:gd name="T2" fmla="*/ 93 w 93"/>
                  <a:gd name="T3" fmla="*/ 36 h 92"/>
                  <a:gd name="T4" fmla="*/ 86 w 93"/>
                  <a:gd name="T5" fmla="*/ 21 h 92"/>
                  <a:gd name="T6" fmla="*/ 73 w 93"/>
                  <a:gd name="T7" fmla="*/ 20 h 92"/>
                  <a:gd name="T8" fmla="*/ 71 w 93"/>
                  <a:gd name="T9" fmla="*/ 6 h 92"/>
                  <a:gd name="T10" fmla="*/ 57 w 93"/>
                  <a:gd name="T11" fmla="*/ 0 h 92"/>
                  <a:gd name="T12" fmla="*/ 46 w 93"/>
                  <a:gd name="T13" fmla="*/ 9 h 92"/>
                  <a:gd name="T14" fmla="*/ 36 w 93"/>
                  <a:gd name="T15" fmla="*/ 0 h 92"/>
                  <a:gd name="T16" fmla="*/ 21 w 93"/>
                  <a:gd name="T17" fmla="*/ 6 h 92"/>
                  <a:gd name="T18" fmla="*/ 20 w 93"/>
                  <a:gd name="T19" fmla="*/ 20 h 92"/>
                  <a:gd name="T20" fmla="*/ 7 w 93"/>
                  <a:gd name="T21" fmla="*/ 21 h 92"/>
                  <a:gd name="T22" fmla="*/ 0 w 93"/>
                  <a:gd name="T23" fmla="*/ 36 h 92"/>
                  <a:gd name="T24" fmla="*/ 9 w 93"/>
                  <a:gd name="T25" fmla="*/ 46 h 92"/>
                  <a:gd name="T26" fmla="*/ 0 w 93"/>
                  <a:gd name="T27" fmla="*/ 56 h 92"/>
                  <a:gd name="T28" fmla="*/ 7 w 93"/>
                  <a:gd name="T29" fmla="*/ 71 h 92"/>
                  <a:gd name="T30" fmla="*/ 20 w 93"/>
                  <a:gd name="T31" fmla="*/ 72 h 92"/>
                  <a:gd name="T32" fmla="*/ 21 w 93"/>
                  <a:gd name="T33" fmla="*/ 86 h 92"/>
                  <a:gd name="T34" fmla="*/ 36 w 93"/>
                  <a:gd name="T35" fmla="*/ 92 h 92"/>
                  <a:gd name="T36" fmla="*/ 46 w 93"/>
                  <a:gd name="T37" fmla="*/ 84 h 92"/>
                  <a:gd name="T38" fmla="*/ 57 w 93"/>
                  <a:gd name="T39" fmla="*/ 92 h 92"/>
                  <a:gd name="T40" fmla="*/ 71 w 93"/>
                  <a:gd name="T41" fmla="*/ 86 h 92"/>
                  <a:gd name="T42" fmla="*/ 73 w 93"/>
                  <a:gd name="T43" fmla="*/ 72 h 92"/>
                  <a:gd name="T44" fmla="*/ 86 w 93"/>
                  <a:gd name="T45" fmla="*/ 71 h 92"/>
                  <a:gd name="T46" fmla="*/ 93 w 93"/>
                  <a:gd name="T47" fmla="*/ 56 h 92"/>
                  <a:gd name="T48" fmla="*/ 84 w 93"/>
                  <a:gd name="T49" fmla="*/ 46 h 92"/>
                  <a:gd name="T50" fmla="*/ 46 w 93"/>
                  <a:gd name="T51" fmla="*/ 61 h 92"/>
                  <a:gd name="T52" fmla="*/ 32 w 93"/>
                  <a:gd name="T53" fmla="*/ 46 h 92"/>
                  <a:gd name="T54" fmla="*/ 46 w 93"/>
                  <a:gd name="T55" fmla="*/ 31 h 92"/>
                  <a:gd name="T56" fmla="*/ 61 w 93"/>
                  <a:gd name="T57" fmla="*/ 46 h 92"/>
                  <a:gd name="T58" fmla="*/ 46 w 93"/>
                  <a:gd name="T59" fmla="*/ 6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92">
                    <a:moveTo>
                      <a:pt x="84" y="46"/>
                    </a:moveTo>
                    <a:cubicBezTo>
                      <a:pt x="84" y="41"/>
                      <a:pt x="88" y="36"/>
                      <a:pt x="93" y="36"/>
                    </a:cubicBezTo>
                    <a:cubicBezTo>
                      <a:pt x="91" y="31"/>
                      <a:pt x="89" y="26"/>
                      <a:pt x="86" y="21"/>
                    </a:cubicBezTo>
                    <a:cubicBezTo>
                      <a:pt x="83" y="25"/>
                      <a:pt x="76" y="24"/>
                      <a:pt x="73" y="20"/>
                    </a:cubicBezTo>
                    <a:cubicBezTo>
                      <a:pt x="69" y="16"/>
                      <a:pt x="69" y="10"/>
                      <a:pt x="71" y="6"/>
                    </a:cubicBezTo>
                    <a:cubicBezTo>
                      <a:pt x="66" y="3"/>
                      <a:pt x="61" y="1"/>
                      <a:pt x="57" y="0"/>
                    </a:cubicBezTo>
                    <a:cubicBezTo>
                      <a:pt x="57" y="5"/>
                      <a:pt x="52" y="9"/>
                      <a:pt x="46" y="9"/>
                    </a:cubicBezTo>
                    <a:cubicBezTo>
                      <a:pt x="41" y="9"/>
                      <a:pt x="36" y="5"/>
                      <a:pt x="36" y="0"/>
                    </a:cubicBezTo>
                    <a:cubicBezTo>
                      <a:pt x="31" y="1"/>
                      <a:pt x="26" y="3"/>
                      <a:pt x="21" y="6"/>
                    </a:cubicBezTo>
                    <a:cubicBezTo>
                      <a:pt x="25" y="10"/>
                      <a:pt x="24" y="16"/>
                      <a:pt x="20" y="20"/>
                    </a:cubicBezTo>
                    <a:cubicBezTo>
                      <a:pt x="16" y="24"/>
                      <a:pt x="10" y="24"/>
                      <a:pt x="7" y="21"/>
                    </a:cubicBezTo>
                    <a:cubicBezTo>
                      <a:pt x="4" y="26"/>
                      <a:pt x="2" y="31"/>
                      <a:pt x="0" y="36"/>
                    </a:cubicBezTo>
                    <a:cubicBezTo>
                      <a:pt x="5" y="36"/>
                      <a:pt x="9" y="41"/>
                      <a:pt x="9" y="46"/>
                    </a:cubicBezTo>
                    <a:cubicBezTo>
                      <a:pt x="9" y="51"/>
                      <a:pt x="5" y="56"/>
                      <a:pt x="0" y="56"/>
                    </a:cubicBezTo>
                    <a:cubicBezTo>
                      <a:pt x="2" y="61"/>
                      <a:pt x="4" y="66"/>
                      <a:pt x="7" y="71"/>
                    </a:cubicBezTo>
                    <a:cubicBezTo>
                      <a:pt x="10" y="67"/>
                      <a:pt x="17" y="69"/>
                      <a:pt x="20" y="72"/>
                    </a:cubicBezTo>
                    <a:cubicBezTo>
                      <a:pt x="24" y="76"/>
                      <a:pt x="24" y="82"/>
                      <a:pt x="21" y="86"/>
                    </a:cubicBezTo>
                    <a:cubicBezTo>
                      <a:pt x="27" y="89"/>
                      <a:pt x="32" y="91"/>
                      <a:pt x="36" y="92"/>
                    </a:cubicBezTo>
                    <a:cubicBezTo>
                      <a:pt x="36" y="87"/>
                      <a:pt x="41" y="84"/>
                      <a:pt x="46" y="84"/>
                    </a:cubicBezTo>
                    <a:cubicBezTo>
                      <a:pt x="52" y="84"/>
                      <a:pt x="57" y="87"/>
                      <a:pt x="57" y="92"/>
                    </a:cubicBezTo>
                    <a:cubicBezTo>
                      <a:pt x="62" y="91"/>
                      <a:pt x="67" y="89"/>
                      <a:pt x="71" y="86"/>
                    </a:cubicBezTo>
                    <a:cubicBezTo>
                      <a:pt x="68" y="82"/>
                      <a:pt x="69" y="76"/>
                      <a:pt x="73" y="72"/>
                    </a:cubicBezTo>
                    <a:cubicBezTo>
                      <a:pt x="77" y="69"/>
                      <a:pt x="83" y="69"/>
                      <a:pt x="86" y="71"/>
                    </a:cubicBezTo>
                    <a:cubicBezTo>
                      <a:pt x="89" y="66"/>
                      <a:pt x="91" y="61"/>
                      <a:pt x="93" y="56"/>
                    </a:cubicBezTo>
                    <a:cubicBezTo>
                      <a:pt x="88" y="56"/>
                      <a:pt x="84" y="51"/>
                      <a:pt x="84" y="46"/>
                    </a:cubicBezTo>
                    <a:close/>
                    <a:moveTo>
                      <a:pt x="46" y="61"/>
                    </a:moveTo>
                    <a:cubicBezTo>
                      <a:pt x="38" y="61"/>
                      <a:pt x="32" y="55"/>
                      <a:pt x="32" y="46"/>
                    </a:cubicBezTo>
                    <a:cubicBezTo>
                      <a:pt x="32" y="37"/>
                      <a:pt x="38" y="31"/>
                      <a:pt x="46" y="31"/>
                    </a:cubicBezTo>
                    <a:cubicBezTo>
                      <a:pt x="55" y="31"/>
                      <a:pt x="61" y="37"/>
                      <a:pt x="61" y="46"/>
                    </a:cubicBezTo>
                    <a:cubicBezTo>
                      <a:pt x="62" y="54"/>
                      <a:pt x="55" y="61"/>
                      <a:pt x="46" y="61"/>
                    </a:cubicBez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77" name="Freeform 32">
              <a:extLst>
                <a:ext uri="{FF2B5EF4-FFF2-40B4-BE49-F238E27FC236}">
                  <a16:creationId xmlns:a16="http://schemas.microsoft.com/office/drawing/2014/main" id="{7735CAFD-6B4F-663D-10F1-8B260527B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901" y="1755851"/>
              <a:ext cx="382236" cy="389185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498D3B61-29D1-994E-E158-94B1D3DDF36A}"/>
              </a:ext>
            </a:extLst>
          </p:cNvPr>
          <p:cNvGrpSpPr/>
          <p:nvPr/>
        </p:nvGrpSpPr>
        <p:grpSpPr>
          <a:xfrm>
            <a:off x="3967163" y="6783154"/>
            <a:ext cx="2701925" cy="1343413"/>
            <a:chOff x="3667125" y="6834205"/>
            <a:chExt cx="3083575" cy="1751421"/>
          </a:xfrm>
        </p:grpSpPr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92F71893-D61A-C23E-6303-3ABEB3C7CF6E}"/>
                </a:ext>
              </a:extLst>
            </p:cNvPr>
            <p:cNvSpPr/>
            <p:nvPr/>
          </p:nvSpPr>
          <p:spPr>
            <a:xfrm>
              <a:off x="4383453" y="6834205"/>
              <a:ext cx="1400421" cy="223570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제품 </a:t>
              </a:r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3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 로딩</a:t>
              </a:r>
            </a:p>
          </p:txBody>
        </p:sp>
        <p:cxnSp>
          <p:nvCxnSpPr>
            <p:cNvPr id="85" name="직선 화살표 연결선 84">
              <a:extLst>
                <a:ext uri="{FF2B5EF4-FFF2-40B4-BE49-F238E27FC236}">
                  <a16:creationId xmlns:a16="http://schemas.microsoft.com/office/drawing/2014/main" id="{088220A4-08C4-678A-F8A4-B0BBF245713E}"/>
                </a:ext>
              </a:extLst>
            </p:cNvPr>
            <p:cNvCxnSpPr>
              <a:cxnSpLocks/>
              <a:stCxn id="84" idx="2"/>
              <a:endCxn id="86" idx="0"/>
            </p:cNvCxnSpPr>
            <p:nvPr/>
          </p:nvCxnSpPr>
          <p:spPr>
            <a:xfrm flipH="1">
              <a:off x="5080721" y="7057775"/>
              <a:ext cx="2943" cy="156761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4ED1731F-BCAE-40D4-C013-AFC48958751F}"/>
                </a:ext>
              </a:extLst>
            </p:cNvPr>
            <p:cNvSpPr/>
            <p:nvPr/>
          </p:nvSpPr>
          <p:spPr>
            <a:xfrm>
              <a:off x="4380511" y="7214536"/>
              <a:ext cx="1400421" cy="223570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제품 </a:t>
              </a:r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 이동 </a:t>
              </a:r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 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턴테이블</a:t>
              </a:r>
              <a:endParaRPr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1D31F823-2577-3AA2-C71D-C91B3C200867}"/>
                </a:ext>
              </a:extLst>
            </p:cNvPr>
            <p:cNvSpPr/>
            <p:nvPr/>
          </p:nvSpPr>
          <p:spPr>
            <a:xfrm>
              <a:off x="5170500" y="7043812"/>
              <a:ext cx="696395" cy="178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27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</a:t>
              </a:r>
            </a:p>
          </p:txBody>
        </p:sp>
        <p:cxnSp>
          <p:nvCxnSpPr>
            <p:cNvPr id="88" name="직선 화살표 연결선 87">
              <a:extLst>
                <a:ext uri="{FF2B5EF4-FFF2-40B4-BE49-F238E27FC236}">
                  <a16:creationId xmlns:a16="http://schemas.microsoft.com/office/drawing/2014/main" id="{751C8B2E-1B51-00DA-8931-9F2004CD2BAE}"/>
                </a:ext>
              </a:extLst>
            </p:cNvPr>
            <p:cNvCxnSpPr>
              <a:cxnSpLocks/>
              <a:stCxn id="86" idx="2"/>
              <a:endCxn id="89" idx="0"/>
            </p:cNvCxnSpPr>
            <p:nvPr/>
          </p:nvCxnSpPr>
          <p:spPr>
            <a:xfrm>
              <a:off x="5080721" y="7438106"/>
              <a:ext cx="0" cy="16737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51A2B9EB-6A96-5033-3CAF-E44CE453CE9B}"/>
                </a:ext>
              </a:extLst>
            </p:cNvPr>
            <p:cNvSpPr/>
            <p:nvPr/>
          </p:nvSpPr>
          <p:spPr>
            <a:xfrm>
              <a:off x="4380511" y="7605478"/>
              <a:ext cx="1400421" cy="223570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측면</a:t>
              </a:r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/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상부 검사 진행</a:t>
              </a:r>
              <a:endParaRPr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12F87AA7-9569-2FB5-5BDD-FBA8E86A5353}"/>
                </a:ext>
              </a:extLst>
            </p:cNvPr>
            <p:cNvSpPr/>
            <p:nvPr/>
          </p:nvSpPr>
          <p:spPr>
            <a:xfrm>
              <a:off x="5170500" y="7433935"/>
              <a:ext cx="696395" cy="178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9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</a:t>
              </a: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4F8FA7EC-51C4-9B1B-4822-FC2AF9316C3B}"/>
                </a:ext>
              </a:extLst>
            </p:cNvPr>
            <p:cNvSpPr/>
            <p:nvPr/>
          </p:nvSpPr>
          <p:spPr>
            <a:xfrm>
              <a:off x="5170500" y="7828933"/>
              <a:ext cx="696395" cy="178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9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</a:t>
              </a: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CE8437BE-4FA0-511A-BCD8-CED643502C26}"/>
                </a:ext>
              </a:extLst>
            </p:cNvPr>
            <p:cNvSpPr/>
            <p:nvPr/>
          </p:nvSpPr>
          <p:spPr>
            <a:xfrm>
              <a:off x="5314644" y="8169644"/>
              <a:ext cx="1293747" cy="223570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OK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배출 대기 위치 이동</a:t>
              </a:r>
              <a:endParaRPr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102" name="직선 화살표 연결선 101">
              <a:extLst>
                <a:ext uri="{FF2B5EF4-FFF2-40B4-BE49-F238E27FC236}">
                  <a16:creationId xmlns:a16="http://schemas.microsoft.com/office/drawing/2014/main" id="{68BB7A09-7430-A935-50E5-2CEF65DE8F1D}"/>
                </a:ext>
              </a:extLst>
            </p:cNvPr>
            <p:cNvCxnSpPr>
              <a:cxnSpLocks/>
              <a:stCxn id="101" idx="2"/>
            </p:cNvCxnSpPr>
            <p:nvPr/>
          </p:nvCxnSpPr>
          <p:spPr>
            <a:xfrm>
              <a:off x="5961518" y="8393214"/>
              <a:ext cx="3008" cy="16737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C27FD5F9-A570-0AF1-C79F-8F420EE71A10}"/>
                </a:ext>
              </a:extLst>
            </p:cNvPr>
            <p:cNvSpPr/>
            <p:nvPr/>
          </p:nvSpPr>
          <p:spPr>
            <a:xfrm>
              <a:off x="6054305" y="8407373"/>
              <a:ext cx="696395" cy="178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</a:t>
              </a: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9C9DCDC4-7208-35DC-BD50-448C55366444}"/>
                </a:ext>
              </a:extLst>
            </p:cNvPr>
            <p:cNvSpPr/>
            <p:nvPr/>
          </p:nvSpPr>
          <p:spPr>
            <a:xfrm>
              <a:off x="3667125" y="8168991"/>
              <a:ext cx="1047048" cy="223570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NG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Wingdings" panose="05000000000000000000" pitchFamily="2" charset="2"/>
                </a:rPr>
                <a:t>배출 진행</a:t>
              </a:r>
              <a:endParaRPr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106" name="직선 화살표 연결선 105">
              <a:extLst>
                <a:ext uri="{FF2B5EF4-FFF2-40B4-BE49-F238E27FC236}">
                  <a16:creationId xmlns:a16="http://schemas.microsoft.com/office/drawing/2014/main" id="{02EDA1A6-F8B1-5B48-7A69-6B4B6A7C79CD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>
              <a:off x="4190649" y="8392561"/>
              <a:ext cx="1893" cy="16737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A855EC05-1876-5A30-29A0-7C86F41B176D}"/>
                </a:ext>
              </a:extLst>
            </p:cNvPr>
            <p:cNvSpPr/>
            <p:nvPr/>
          </p:nvSpPr>
          <p:spPr>
            <a:xfrm>
              <a:off x="4282321" y="8406720"/>
              <a:ext cx="696395" cy="178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7</a:t>
              </a:r>
              <a:r>
                <a:rPr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초</a:t>
              </a:r>
            </a:p>
          </p:txBody>
        </p:sp>
        <p:cxnSp>
          <p:nvCxnSpPr>
            <p:cNvPr id="109" name="연결선: 꺾임 108">
              <a:extLst>
                <a:ext uri="{FF2B5EF4-FFF2-40B4-BE49-F238E27FC236}">
                  <a16:creationId xmlns:a16="http://schemas.microsoft.com/office/drawing/2014/main" id="{1771E481-7DA7-418B-1463-1A19140407A6}"/>
                </a:ext>
              </a:extLst>
            </p:cNvPr>
            <p:cNvCxnSpPr>
              <a:cxnSpLocks/>
              <a:stCxn id="89" idx="2"/>
              <a:endCxn id="105" idx="0"/>
            </p:cNvCxnSpPr>
            <p:nvPr/>
          </p:nvCxnSpPr>
          <p:spPr>
            <a:xfrm rot="5400000">
              <a:off x="4465715" y="7553983"/>
              <a:ext cx="339943" cy="890073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0" name="연결선: 꺾임 109">
              <a:extLst>
                <a:ext uri="{FF2B5EF4-FFF2-40B4-BE49-F238E27FC236}">
                  <a16:creationId xmlns:a16="http://schemas.microsoft.com/office/drawing/2014/main" id="{6219CB6E-60DF-CECB-96CB-D77E5BEAC8D5}"/>
                </a:ext>
              </a:extLst>
            </p:cNvPr>
            <p:cNvCxnSpPr>
              <a:cxnSpLocks/>
              <a:stCxn id="89" idx="2"/>
              <a:endCxn id="101" idx="0"/>
            </p:cNvCxnSpPr>
            <p:nvPr/>
          </p:nvCxnSpPr>
          <p:spPr>
            <a:xfrm rot="16200000" flipH="1">
              <a:off x="5350822" y="7558948"/>
              <a:ext cx="340596" cy="880796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371D95E1-CEEE-70A2-8F4F-4D495C0C37C4}"/>
              </a:ext>
            </a:extLst>
          </p:cNvPr>
          <p:cNvSpPr txBox="1"/>
          <p:nvPr/>
        </p:nvSpPr>
        <p:spPr bwMode="auto">
          <a:xfrm>
            <a:off x="3649440" y="6715744"/>
            <a:ext cx="1360295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프로세스</a:t>
            </a: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endParaRPr lang="ko-KR" altLang="en-US" sz="1000" b="1" spc="-2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D724249-61A7-B69B-EB63-FB1ECBB7D3B4}"/>
              </a:ext>
            </a:extLst>
          </p:cNvPr>
          <p:cNvSpPr txBox="1"/>
          <p:nvPr/>
        </p:nvSpPr>
        <p:spPr bwMode="auto">
          <a:xfrm>
            <a:off x="3668194" y="8411350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</a:t>
            </a: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HW </a:t>
            </a:r>
            <a:r>
              <a:rPr lang="ko-KR" altLang="en-US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컨셉 설계</a:t>
            </a:r>
            <a:r>
              <a:rPr lang="en-US" altLang="ko-KR" sz="1000" b="1" spc="-2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endParaRPr lang="ko-KR" altLang="en-US" sz="1000" b="1" spc="-2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D9A0BDFA-7D44-DD73-92DB-0EEEF4E8BA74}"/>
              </a:ext>
            </a:extLst>
          </p:cNvPr>
          <p:cNvSpPr/>
          <p:nvPr/>
        </p:nvSpPr>
        <p:spPr>
          <a:xfrm>
            <a:off x="3646914" y="8650132"/>
            <a:ext cx="1293951" cy="929585"/>
          </a:xfrm>
          <a:prstGeom prst="rect">
            <a:avLst/>
          </a:prstGeom>
        </p:spPr>
        <p:txBody>
          <a:bodyPr wrap="square" lIns="36000" tIns="0" rIns="36000" bIns="0" anchor="ctr">
            <a:noAutofit/>
          </a:bodyPr>
          <a:lstStyle/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운영 시나리오</a:t>
            </a:r>
            <a:endParaRPr kumimoji="1" lang="en-US" altLang="ko-KR" sz="900" kern="0" spc="-33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사양서</a:t>
            </a:r>
            <a:endParaRPr kumimoji="1" lang="en-US" altLang="ko-KR" sz="900" kern="0" spc="-33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통신 사양서</a:t>
            </a:r>
            <a:endParaRPr kumimoji="1" lang="en-US" altLang="ko-KR" sz="900" kern="0" spc="-33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ko-KR" altLang="en-US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단계적 추진 계획서</a:t>
            </a:r>
            <a:endParaRPr kumimoji="1" lang="en-US" altLang="ko-KR" sz="900" kern="0" spc="-33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71450" indent="-171450" latinLnBrk="0">
              <a:spcAft>
                <a:spcPts val="200"/>
              </a:spcAft>
              <a:buFont typeface="Wingdings" panose="05000000000000000000" pitchFamily="2" charset="2"/>
              <a:buChar char="ü"/>
            </a:pPr>
            <a:r>
              <a:rPr kumimoji="1" lang="en-US" altLang="ko-KR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Full Automation </a:t>
            </a:r>
            <a:r>
              <a:rPr kumimoji="1" lang="ko-KR" altLang="en-US" sz="900" kern="0" spc="-33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요건서</a:t>
            </a:r>
            <a:endParaRPr kumimoji="1" lang="en-US" altLang="ko-KR" sz="900" kern="0" spc="-33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A1AC60D1-CDB6-B8CD-464B-3912FCC87281}"/>
              </a:ext>
            </a:extLst>
          </p:cNvPr>
          <p:cNvGrpSpPr/>
          <p:nvPr/>
        </p:nvGrpSpPr>
        <p:grpSpPr>
          <a:xfrm>
            <a:off x="5033516" y="8519350"/>
            <a:ext cx="1559358" cy="965076"/>
            <a:chOff x="5082394" y="8437977"/>
            <a:chExt cx="1880970" cy="841798"/>
          </a:xfrm>
        </p:grpSpPr>
        <p:pic>
          <p:nvPicPr>
            <p:cNvPr id="112" name="그림 111">
              <a:extLst>
                <a:ext uri="{FF2B5EF4-FFF2-40B4-BE49-F238E27FC236}">
                  <a16:creationId xmlns:a16="http://schemas.microsoft.com/office/drawing/2014/main" id="{DB12EE70-FCD8-2420-AC4C-F8D81D6F7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2394" y="8437977"/>
              <a:ext cx="827725" cy="841798"/>
            </a:xfrm>
            <a:prstGeom prst="rect">
              <a:avLst/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:a16="http://schemas.microsoft.com/office/drawing/2014/main" id="{7DD32927-3331-6272-ECE9-DB24D487EA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970" t="21343" r="28476" b="39122"/>
            <a:stretch/>
          </p:blipFill>
          <p:spPr>
            <a:xfrm>
              <a:off x="5906271" y="8438185"/>
              <a:ext cx="1057093" cy="837357"/>
            </a:xfrm>
            <a:prstGeom prst="rect">
              <a:avLst/>
            </a:prstGeom>
          </p:spPr>
        </p:pic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546554AB-F32F-CF10-F666-9E1C3FE886B1}"/>
              </a:ext>
            </a:extLst>
          </p:cNvPr>
          <p:cNvGrpSpPr/>
          <p:nvPr/>
        </p:nvGrpSpPr>
        <p:grpSpPr>
          <a:xfrm>
            <a:off x="3580417" y="4702944"/>
            <a:ext cx="2911527" cy="808391"/>
            <a:chOff x="3580417" y="4269876"/>
            <a:chExt cx="2911527" cy="670548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6C7FF43B-F948-E2D2-2F00-3D68B32FADC9}"/>
                </a:ext>
              </a:extLst>
            </p:cNvPr>
            <p:cNvSpPr txBox="1"/>
            <p:nvPr/>
          </p:nvSpPr>
          <p:spPr>
            <a:xfrm>
              <a:off x="3605141" y="4307580"/>
              <a:ext cx="2881015" cy="632844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>
              <a:no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 불확실성 해소 및</a:t>
              </a:r>
              <a: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시행착오 최소화</a:t>
              </a:r>
              <a:b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풍부한 제조업 노하우로 구축 후 운영 불확실성 감소</a:t>
              </a:r>
              <a:b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 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공장 전체 관점의 통합 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Blueprint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로 중복 투자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현장 불일치</a:t>
              </a:r>
              <a:r>
                <a:rPr lang="en-US" altLang="ko-KR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조직 간 커뮤니케이션 손실 최소화</a:t>
              </a:r>
            </a:p>
            <a:p>
              <a:pPr>
                <a:spcAft>
                  <a:spcPts val="800"/>
                </a:spcAft>
              </a:pPr>
              <a:endParaRPr lang="ko-KR" altLang="en-US" sz="10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>
                <a:spcAft>
                  <a:spcPts val="800"/>
                </a:spcAft>
              </a:pPr>
              <a:endParaRPr lang="ko-KR" altLang="en-US" sz="11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5" name="사각형: 둥근 모서리 144">
              <a:extLst>
                <a:ext uri="{FF2B5EF4-FFF2-40B4-BE49-F238E27FC236}">
                  <a16:creationId xmlns:a16="http://schemas.microsoft.com/office/drawing/2014/main" id="{D44D4F45-3E89-FD2C-C21E-C8A6A1A8EF3D}"/>
                </a:ext>
              </a:extLst>
            </p:cNvPr>
            <p:cNvSpPr/>
            <p:nvPr/>
          </p:nvSpPr>
          <p:spPr>
            <a:xfrm>
              <a:off x="3580417" y="4269876"/>
              <a:ext cx="2911527" cy="659105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sp>
        <p:nvSpPr>
          <p:cNvPr id="2" name="텍스트 개체 틀 4">
            <a:extLst>
              <a:ext uri="{FF2B5EF4-FFF2-40B4-BE49-F238E27FC236}">
                <a16:creationId xmlns:a16="http://schemas.microsoft.com/office/drawing/2014/main" id="{7ECBB5BE-C3DA-C4DA-7C4C-69D4A9CEDD4A}"/>
              </a:ext>
            </a:extLst>
          </p:cNvPr>
          <p:cNvSpPr txBox="1">
            <a:spLocks/>
          </p:cNvSpPr>
          <p:nvPr/>
        </p:nvSpPr>
        <p:spPr>
          <a:xfrm>
            <a:off x="3580416" y="1284623"/>
            <a:ext cx="2952671" cy="364158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pic>
        <p:nvPicPr>
          <p:cNvPr id="3" name="Image 0" descr="icon_risk.png">
            <a:extLst>
              <a:ext uri="{FF2B5EF4-FFF2-40B4-BE49-F238E27FC236}">
                <a16:creationId xmlns:a16="http://schemas.microsoft.com/office/drawing/2014/main" id="{D305EC5F-E1E4-CA8D-88F8-7D74F7475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953" y="4725601"/>
            <a:ext cx="259889" cy="259889"/>
          </a:xfrm>
          <a:prstGeom prst="rect">
            <a:avLst/>
          </a:prstGeom>
        </p:spPr>
      </p:pic>
      <p:pic>
        <p:nvPicPr>
          <p:cNvPr id="4" name="Image 3" descr="icon_target.png">
            <a:extLst>
              <a:ext uri="{FF2B5EF4-FFF2-40B4-BE49-F238E27FC236}">
                <a16:creationId xmlns:a16="http://schemas.microsoft.com/office/drawing/2014/main" id="{8E30A48F-27FC-683A-5908-B9890280D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761" y="3944720"/>
            <a:ext cx="282723" cy="28272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CB16D98-C337-9941-EFEB-0C6BBC0BA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693" y="3189093"/>
            <a:ext cx="273149" cy="273149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CC2F470F-D454-1336-E2F3-F60F7FE9C5B9}"/>
              </a:ext>
            </a:extLst>
          </p:cNvPr>
          <p:cNvGrpSpPr/>
          <p:nvPr/>
        </p:nvGrpSpPr>
        <p:grpSpPr>
          <a:xfrm>
            <a:off x="3581996" y="5840252"/>
            <a:ext cx="2908368" cy="198726"/>
            <a:chOff x="4372418" y="6627435"/>
            <a:chExt cx="2908368" cy="198726"/>
          </a:xfrm>
        </p:grpSpPr>
        <p:pic>
          <p:nvPicPr>
            <p:cNvPr id="30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3E0800F5-5991-6616-C654-67E1F66231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564" y="6627435"/>
              <a:ext cx="745222" cy="19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0" descr="LG디스플레이 - 나무위키">
              <a:extLst>
                <a:ext uri="{FF2B5EF4-FFF2-40B4-BE49-F238E27FC236}">
                  <a16:creationId xmlns:a16="http://schemas.microsoft.com/office/drawing/2014/main" id="{17728BEE-7805-30CF-0375-37D63E2BB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303" y="6644980"/>
              <a:ext cx="911196" cy="163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CE9676E0-90A4-ACBB-3FB8-18CE3D5CB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4372418" y="6641396"/>
              <a:ext cx="1081473" cy="182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26446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412</Words>
  <Application>Microsoft Office PowerPoint</Application>
  <PresentationFormat>A4 용지(210x297mm)</PresentationFormat>
  <Paragraphs>60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