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1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>
            <p14:sldId id="2147480941"/>
          </p14:sldIdLst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12EC2-D6C1-070F-A111-F389820EF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D621C3D1-E46E-36A5-0FEC-F284C21FDB43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 EHS</a:t>
            </a:r>
            <a:endParaRPr lang="ko-KR" altLang="en-US" sz="2800" kern="0">
              <a:solidFill>
                <a:srgbClr val="FF1D57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9E613B6F-8BCF-A353-5825-52FB65CC846E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안전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환경 규제에 선제적으로 대응하는 통합 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EHS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시스템</a:t>
            </a:r>
          </a:p>
        </p:txBody>
      </p:sp>
      <p:sp>
        <p:nvSpPr>
          <p:cNvPr id="23" name="텍스트 개체 틀 19">
            <a:extLst>
              <a:ext uri="{FF2B5EF4-FFF2-40B4-BE49-F238E27FC236}">
                <a16:creationId xmlns:a16="http://schemas.microsoft.com/office/drawing/2014/main" id="{C2217CFF-8BD6-880A-E3B0-B45D096F76D8}"/>
              </a:ext>
            </a:extLst>
          </p:cNvPr>
          <p:cNvSpPr txBox="1">
            <a:spLocks/>
          </p:cNvSpPr>
          <p:nvPr/>
        </p:nvSpPr>
        <p:spPr>
          <a:xfrm>
            <a:off x="634663" y="7542163"/>
            <a:ext cx="3162274" cy="181553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안전환경 </a:t>
            </a: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Portal 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업무 표준화</a:t>
            </a: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전자화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 전 작업계획서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허가서 작성 및 승인부터 작업 중 작업관리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안전점검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 후 완료 처리까지 전 과정 지원</a:t>
            </a:r>
            <a:endParaRPr lang="en-US" altLang="ko-KR" sz="10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ERP/PRS 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시스템 연동을 통한 사전 통제</a:t>
            </a:r>
            <a:b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구매 발주 등록 단계에서 규제 대상 여부를 검토하고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필요 시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Block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처리 지원</a:t>
            </a:r>
            <a:endParaRPr lang="en-US" altLang="ko-KR" sz="10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ko-KR" sz="1050" b="1"/>
              <a:t>Gen AI </a:t>
            </a:r>
            <a:r>
              <a:rPr lang="ko-KR" altLang="en-US" sz="1050" b="1"/>
              <a:t>기반 안전환경 업무 고도화</a:t>
            </a:r>
            <a:br>
              <a:rPr lang="en-US" altLang="ko-KR" sz="1000" b="1"/>
            </a:br>
            <a:r>
              <a:rPr lang="en-US" altLang="ko-KR" sz="1000"/>
              <a:t>- AI </a:t>
            </a:r>
            <a:r>
              <a:rPr lang="ko-KR" altLang="en-US" sz="1000"/>
              <a:t>기반 위험성평가와 </a:t>
            </a:r>
            <a:r>
              <a:rPr lang="en-US" altLang="ko-KR" sz="1000"/>
              <a:t>MSDS </a:t>
            </a:r>
            <a:r>
              <a:rPr lang="ko-KR" altLang="en-US" sz="1000"/>
              <a:t>검토를 통해 잠재 위험요소를 조기에 식별하고</a:t>
            </a:r>
            <a:r>
              <a:rPr lang="en-US" altLang="ko-KR" sz="1000"/>
              <a:t>, </a:t>
            </a:r>
            <a:r>
              <a:rPr lang="ko-KR" altLang="en-US" sz="1000"/>
              <a:t>현장 담당자의 검토 업무를 지원</a:t>
            </a:r>
            <a:endParaRPr lang="en-US" altLang="ko-KR" sz="1000"/>
          </a:p>
          <a:p>
            <a:pPr marL="0" indent="0">
              <a:spcBef>
                <a:spcPts val="600"/>
              </a:spcBef>
              <a:buNone/>
            </a:pPr>
            <a:r>
              <a:rPr lang="ko-KR" altLang="en-US" sz="1050" b="1" err="1"/>
              <a:t>사내외</a:t>
            </a:r>
            <a:r>
              <a:rPr lang="ko-KR" altLang="en-US" sz="1050" b="1"/>
              <a:t> 시스템 연계로 사용자 편의성 강화</a:t>
            </a:r>
            <a:b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결재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메일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인사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(HR)·</a:t>
            </a:r>
            <a:r>
              <a:rPr lang="ko-KR" altLang="en-US" sz="10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올바로시스템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 </a:t>
            </a:r>
            <a:r>
              <a:rPr lang="ko-KR" altLang="en-US" sz="10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사내외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시스템과 연계</a:t>
            </a:r>
            <a:endParaRPr lang="en-US" altLang="ko-KR" sz="1050"/>
          </a:p>
        </p:txBody>
      </p:sp>
      <p:sp>
        <p:nvSpPr>
          <p:cNvPr id="42" name="텍스트 개체 틀 19">
            <a:extLst>
              <a:ext uri="{FF2B5EF4-FFF2-40B4-BE49-F238E27FC236}">
                <a16:creationId xmlns:a16="http://schemas.microsoft.com/office/drawing/2014/main" id="{94D94DBF-FDAF-9442-CBEB-0E18DEB295B8}"/>
              </a:ext>
            </a:extLst>
          </p:cNvPr>
          <p:cNvSpPr txBox="1">
            <a:spLocks/>
          </p:cNvSpPr>
          <p:nvPr/>
        </p:nvSpPr>
        <p:spPr>
          <a:xfrm>
            <a:off x="279218" y="7192691"/>
            <a:ext cx="351771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 EHS Key Capabilities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F9764DA-98C7-576A-6B17-70EC9EB7D83C}"/>
              </a:ext>
            </a:extLst>
          </p:cNvPr>
          <p:cNvCxnSpPr>
            <a:cxnSpLocks/>
            <a:stCxn id="29" idx="4"/>
            <a:endCxn id="31" idx="0"/>
          </p:cNvCxnSpPr>
          <p:nvPr/>
        </p:nvCxnSpPr>
        <p:spPr>
          <a:xfrm>
            <a:off x="571872" y="7743477"/>
            <a:ext cx="0" cy="397777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B9ED87F5-33A2-A353-7E38-2426ED011F3A}"/>
              </a:ext>
            </a:extLst>
          </p:cNvPr>
          <p:cNvCxnSpPr>
            <a:cxnSpLocks/>
            <a:stCxn id="31" idx="4"/>
            <a:endCxn id="36" idx="0"/>
          </p:cNvCxnSpPr>
          <p:nvPr/>
        </p:nvCxnSpPr>
        <p:spPr>
          <a:xfrm>
            <a:off x="571872" y="8285254"/>
            <a:ext cx="0" cy="397581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타원 28">
            <a:extLst>
              <a:ext uri="{FF2B5EF4-FFF2-40B4-BE49-F238E27FC236}">
                <a16:creationId xmlns:a16="http://schemas.microsoft.com/office/drawing/2014/main" id="{5D8C222B-53BE-D43E-ECB0-D2C2ED351636}"/>
              </a:ext>
            </a:extLst>
          </p:cNvPr>
          <p:cNvSpPr/>
          <p:nvPr/>
        </p:nvSpPr>
        <p:spPr>
          <a:xfrm>
            <a:off x="499872" y="7599477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355A322C-391A-1BDA-C5C5-3A7530A7CA2F}"/>
              </a:ext>
            </a:extLst>
          </p:cNvPr>
          <p:cNvSpPr/>
          <p:nvPr/>
        </p:nvSpPr>
        <p:spPr>
          <a:xfrm>
            <a:off x="499872" y="8141254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C4296CC7-BBA9-5657-E860-AA25198E2B26}"/>
              </a:ext>
            </a:extLst>
          </p:cNvPr>
          <p:cNvSpPr/>
          <p:nvPr/>
        </p:nvSpPr>
        <p:spPr>
          <a:xfrm>
            <a:off x="499872" y="8682835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52BA83AB-72BB-F33D-BDE5-1479868ECF3F}"/>
              </a:ext>
            </a:extLst>
          </p:cNvPr>
          <p:cNvCxnSpPr>
            <a:cxnSpLocks/>
            <a:stCxn id="36" idx="4"/>
            <a:endCxn id="22" idx="0"/>
          </p:cNvCxnSpPr>
          <p:nvPr/>
        </p:nvCxnSpPr>
        <p:spPr>
          <a:xfrm>
            <a:off x="571872" y="8826835"/>
            <a:ext cx="0" cy="390655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텍스트 개체 틀 4">
            <a:extLst>
              <a:ext uri="{FF2B5EF4-FFF2-40B4-BE49-F238E27FC236}">
                <a16:creationId xmlns:a16="http://schemas.microsoft.com/office/drawing/2014/main" id="{6447E51C-546D-3CD7-49AB-4C522F7AAF03}"/>
              </a:ext>
            </a:extLst>
          </p:cNvPr>
          <p:cNvSpPr txBox="1">
            <a:spLocks/>
          </p:cNvSpPr>
          <p:nvPr/>
        </p:nvSpPr>
        <p:spPr>
          <a:xfrm>
            <a:off x="350637" y="1654126"/>
            <a:ext cx="3057683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중대재해처벌법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화학물질관리법 등 안전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환경 규제는 지속적으로 강화되고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그러나 엑셀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인허가 문서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개별 시스템에 분산된 업무 방식으로는 규제 변화와 현장 위험을 적시에 관리하기 어렵습니다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검진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노출 이력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화학물질 정보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작업허가서 등 핵심 데이터가 분산되면 누락과 오류가 발생하고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외주화 확대에 따라 협력사 작업의 사전 검토와 현장 통제에도 한계가 생깁니다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EHS</a:t>
            </a:r>
            <a:r>
              <a:rPr kumimoji="1" lang="ko-KR" altLang="en-US" sz="1100" spc="-25">
                <a:solidFill>
                  <a:schemeClr val="tx1"/>
                </a:solidFill>
              </a:rPr>
              <a:t>는 수기 문서와 사후 점검에 의존하던 안전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환경 업무를 표준화된 단일 시스템으로 통합하여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위험과 규제 위반 가능성을 사전에 식별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통제합니다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텍스트 개체 틀 6">
            <a:extLst>
              <a:ext uri="{FF2B5EF4-FFF2-40B4-BE49-F238E27FC236}">
                <a16:creationId xmlns:a16="http://schemas.microsoft.com/office/drawing/2014/main" id="{EAD094B9-1514-7A52-1798-F8FC0C6BBB70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8A1C2AC6-6986-52D4-C691-9285DC47BA3F}"/>
              </a:ext>
            </a:extLst>
          </p:cNvPr>
          <p:cNvSpPr txBox="1">
            <a:spLocks/>
          </p:cNvSpPr>
          <p:nvPr/>
        </p:nvSpPr>
        <p:spPr>
          <a:xfrm>
            <a:off x="350838" y="4352353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Gen AI</a:t>
            </a:r>
            <a:r>
              <a:rPr kumimoji="1" lang="ko-KR" altLang="en-US" sz="1100" b="1"/>
              <a:t>로 고도화한 안전환경 업무 체계</a:t>
            </a:r>
            <a:endParaRPr kumimoji="1" lang="en-US" altLang="ko-KR" sz="1100" b="1"/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안전환경 법규와 현장 노하우에 생성형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기술을 결합하여</a:t>
            </a:r>
            <a:r>
              <a:rPr kumimoji="1" lang="en-US" altLang="ko-KR" sz="1100"/>
              <a:t>, </a:t>
            </a:r>
            <a:r>
              <a:rPr kumimoji="1" lang="ko-KR" altLang="en-US" sz="1100"/>
              <a:t>위험성평가와 </a:t>
            </a:r>
            <a:r>
              <a:rPr kumimoji="1" lang="en-US" altLang="ko-KR" sz="1100"/>
              <a:t>MSDS </a:t>
            </a:r>
            <a:r>
              <a:rPr kumimoji="1" lang="ko-KR" altLang="en-US" sz="1100"/>
              <a:t>검토 등 현장 안전환경 업무를 지원합니다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잠재 위험 요소를 조기에 파악하고 작업 전부터 예방 조치를 수립할 수 있습니다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그룹사 검증을 마친 안전환경 시스템</a:t>
            </a:r>
            <a:endParaRPr kumimoji="1" lang="en-US" altLang="ko-KR" sz="1100" b="1"/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LG</a:t>
            </a:r>
            <a:r>
              <a:rPr kumimoji="1" lang="ko-KR" altLang="en-US" sz="1100"/>
              <a:t>화학</a:t>
            </a:r>
            <a:r>
              <a:rPr kumimoji="1" lang="en-US" altLang="ko-KR" sz="1100"/>
              <a:t>, LG</a:t>
            </a:r>
            <a:r>
              <a:rPr kumimoji="1" lang="ko-KR" altLang="en-US" sz="1100"/>
              <a:t>에너지솔루션</a:t>
            </a:r>
            <a:r>
              <a:rPr kumimoji="1" lang="en-US" altLang="ko-KR" sz="1100"/>
              <a:t>, LG</a:t>
            </a:r>
            <a:r>
              <a:rPr kumimoji="1" lang="ko-KR" altLang="en-US" sz="1100"/>
              <a:t>전자 등 국내외 </a:t>
            </a:r>
            <a:r>
              <a:rPr kumimoji="1" lang="en-US" altLang="ko-KR" sz="1100"/>
              <a:t>8</a:t>
            </a:r>
            <a:r>
              <a:rPr kumimoji="1" lang="ko-KR" altLang="en-US" sz="1100"/>
              <a:t>개 그룹사에 적용</a:t>
            </a:r>
            <a:r>
              <a:rPr kumimoji="1" lang="en-US" altLang="ko-KR" sz="1100"/>
              <a:t>·</a:t>
            </a:r>
            <a:r>
              <a:rPr kumimoji="1" lang="ko-KR" altLang="en-US" sz="1100"/>
              <a:t>검증된 시스템입니다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현장 업무에 맞춰 축적된 운영 경험을 기반으로 작업 현장의 실질적인 사고 감소와 규제 위반 리스크의 사전 통제 효과를 지원합니다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18" name="텍스트 개체 틀 6">
            <a:extLst>
              <a:ext uri="{FF2B5EF4-FFF2-40B4-BE49-F238E27FC236}">
                <a16:creationId xmlns:a16="http://schemas.microsoft.com/office/drawing/2014/main" id="{35542A99-49BD-F5D2-239B-51CAB5288623}"/>
              </a:ext>
            </a:extLst>
          </p:cNvPr>
          <p:cNvSpPr txBox="1">
            <a:spLocks/>
          </p:cNvSpPr>
          <p:nvPr/>
        </p:nvSpPr>
        <p:spPr>
          <a:xfrm>
            <a:off x="350837" y="4011482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45" name="텍스트 개체 틀 7">
            <a:extLst>
              <a:ext uri="{FF2B5EF4-FFF2-40B4-BE49-F238E27FC236}">
                <a16:creationId xmlns:a16="http://schemas.microsoft.com/office/drawing/2014/main" id="{C5130E04-85DB-EAF7-228F-8D5D31424DA7}"/>
              </a:ext>
            </a:extLst>
          </p:cNvPr>
          <p:cNvSpPr txBox="1">
            <a:spLocks/>
          </p:cNvSpPr>
          <p:nvPr/>
        </p:nvSpPr>
        <p:spPr>
          <a:xfrm>
            <a:off x="3539273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46" name="텍스트 개체 틀 5">
            <a:extLst>
              <a:ext uri="{FF2B5EF4-FFF2-40B4-BE49-F238E27FC236}">
                <a16:creationId xmlns:a16="http://schemas.microsoft.com/office/drawing/2014/main" id="{F257750A-D6E3-08C7-8F87-8C3FC41BD706}"/>
              </a:ext>
            </a:extLst>
          </p:cNvPr>
          <p:cNvSpPr txBox="1">
            <a:spLocks/>
          </p:cNvSpPr>
          <p:nvPr/>
        </p:nvSpPr>
        <p:spPr>
          <a:xfrm>
            <a:off x="3536959" y="1644366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 </a:t>
            </a:r>
            <a:r>
              <a:rPr lang="ko-KR" altLang="en-US" sz="1100">
                <a:solidFill>
                  <a:schemeClr val="tx1"/>
                </a:solidFill>
              </a:rPr>
              <a:t>화학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배터리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정유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소재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전자 제조 등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화학물질을 취급하고 현장 안전관리 및 규제 대응이 중요한 제조업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안전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환경 규제 대응 체계의 구축 또는 고도화가 필요한 기업</a:t>
            </a:r>
            <a:endParaRPr lang="en-US" altLang="ko-KR" sz="110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안전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환경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보건 업무를 단일 포털로 통합 관리하고자 하는 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256" name="텍스트 개체 틀 7">
            <a:extLst>
              <a:ext uri="{FF2B5EF4-FFF2-40B4-BE49-F238E27FC236}">
                <a16:creationId xmlns:a16="http://schemas.microsoft.com/office/drawing/2014/main" id="{7A8ABEE3-0D37-E174-53A0-E04F6CF58153}"/>
              </a:ext>
            </a:extLst>
          </p:cNvPr>
          <p:cNvSpPr txBox="1">
            <a:spLocks/>
          </p:cNvSpPr>
          <p:nvPr/>
        </p:nvSpPr>
        <p:spPr>
          <a:xfrm>
            <a:off x="3539273" y="319452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267" name="텍스트 개체 틀 7">
            <a:extLst>
              <a:ext uri="{FF2B5EF4-FFF2-40B4-BE49-F238E27FC236}">
                <a16:creationId xmlns:a16="http://schemas.microsoft.com/office/drawing/2014/main" id="{5A2D748A-3AF7-CC12-8CA0-7AA1076DFFA7}"/>
              </a:ext>
            </a:extLst>
          </p:cNvPr>
          <p:cNvSpPr txBox="1">
            <a:spLocks/>
          </p:cNvSpPr>
          <p:nvPr/>
        </p:nvSpPr>
        <p:spPr>
          <a:xfrm>
            <a:off x="3533485" y="612377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06DC99-DFA5-E705-9CA7-06B67F2A8024}"/>
              </a:ext>
            </a:extLst>
          </p:cNvPr>
          <p:cNvSpPr txBox="1"/>
          <p:nvPr/>
        </p:nvSpPr>
        <p:spPr>
          <a:xfrm>
            <a:off x="3580416" y="5412819"/>
            <a:ext cx="3052159" cy="613846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noAutofit/>
          </a:bodyPr>
          <a:lstStyle/>
          <a:p>
            <a:pPr>
              <a:spcAft>
                <a:spcPts val="800"/>
              </a:spcAft>
            </a:pP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실질적 예방 조치</a:t>
            </a:r>
            <a:b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유해인자 노출 이력과 건강검진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질환 등 건강 이력 정보를 장기간 축적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연계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분석하여 예방 조치 수립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시행에 활용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734F6A-6D74-F9F5-1EAC-5EF1C27B3799}"/>
              </a:ext>
            </a:extLst>
          </p:cNvPr>
          <p:cNvSpPr txBox="1"/>
          <p:nvPr/>
        </p:nvSpPr>
        <p:spPr>
          <a:xfrm>
            <a:off x="3580416" y="3510338"/>
            <a:ext cx="3052159" cy="5616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중대재해 발생 방지</a:t>
            </a:r>
            <a:br>
              <a:rPr lang="en-US" altLang="ko-KR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잠재적 위험 요소 파악 및 중대재해 발생 방지를 목표로 생성형 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기술을 활용하여 위험성 평가를 수행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D4E239A-E422-2E6A-9D84-D11FF3C9DDF0}"/>
              </a:ext>
            </a:extLst>
          </p:cNvPr>
          <p:cNvSpPr/>
          <p:nvPr/>
        </p:nvSpPr>
        <p:spPr>
          <a:xfrm>
            <a:off x="3580417" y="3515976"/>
            <a:ext cx="2911527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5890D-F472-91E6-61E4-4DED24CCECF2}"/>
              </a:ext>
            </a:extLst>
          </p:cNvPr>
          <p:cNvSpPr txBox="1"/>
          <p:nvPr/>
        </p:nvSpPr>
        <p:spPr>
          <a:xfrm>
            <a:off x="3580416" y="4146267"/>
            <a:ext cx="3052159" cy="5616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전사 상향 평준화</a:t>
            </a:r>
            <a:b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작업별 위험요소 식별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구체화 역량 향상</a:t>
            </a:r>
            <a:b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경력직원 수준 전사 상향 평준화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73C419C-FB7A-3DAF-0DB6-194E7C96E6BA}"/>
              </a:ext>
            </a:extLst>
          </p:cNvPr>
          <p:cNvSpPr/>
          <p:nvPr/>
        </p:nvSpPr>
        <p:spPr>
          <a:xfrm>
            <a:off x="3580417" y="4152036"/>
            <a:ext cx="2911527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930A6B-083A-7211-ECAC-09017ECE5C72}"/>
              </a:ext>
            </a:extLst>
          </p:cNvPr>
          <p:cNvSpPr txBox="1"/>
          <p:nvPr/>
        </p:nvSpPr>
        <p:spPr>
          <a:xfrm>
            <a:off x="3580416" y="4772047"/>
            <a:ext cx="3052159" cy="5616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ko-KR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Compliance Risk </a:t>
            </a:r>
            <a:r>
              <a:rPr lang="ko-KR" altLang="en-US" sz="105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사전 통제</a:t>
            </a:r>
            <a:b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 개 시스템으로 국내외 주요 법령 대응 가능</a:t>
            </a:r>
            <a:b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구매 전 성분 검토</a:t>
            </a:r>
            <a:r>
              <a:rPr lang="en-US" altLang="ko-KR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국가별 규제 점검으로 검토 누락 방지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766C4BA-0BD6-3B25-4776-628D4CE961FC}"/>
              </a:ext>
            </a:extLst>
          </p:cNvPr>
          <p:cNvSpPr/>
          <p:nvPr/>
        </p:nvSpPr>
        <p:spPr>
          <a:xfrm>
            <a:off x="3580417" y="4790029"/>
            <a:ext cx="2911527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9909027-68B7-7089-90A7-6699C008D4C7}"/>
              </a:ext>
            </a:extLst>
          </p:cNvPr>
          <p:cNvSpPr/>
          <p:nvPr/>
        </p:nvSpPr>
        <p:spPr>
          <a:xfrm>
            <a:off x="3580417" y="5423733"/>
            <a:ext cx="2911527" cy="694815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20660C49-F855-E790-E557-F6A2D55F2269}"/>
              </a:ext>
            </a:extLst>
          </p:cNvPr>
          <p:cNvGrpSpPr/>
          <p:nvPr/>
        </p:nvGrpSpPr>
        <p:grpSpPr>
          <a:xfrm>
            <a:off x="3634019" y="6455509"/>
            <a:ext cx="2925162" cy="388247"/>
            <a:chOff x="3560994" y="6373430"/>
            <a:chExt cx="2884531" cy="382854"/>
          </a:xfrm>
        </p:grpSpPr>
        <p:pic>
          <p:nvPicPr>
            <p:cNvPr id="44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55C12175-8174-3B5A-527D-C5623348B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066" y="6591043"/>
              <a:ext cx="619652" cy="16524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0" descr="LG디스플레이 - 나무위키">
              <a:extLst>
                <a:ext uri="{FF2B5EF4-FFF2-40B4-BE49-F238E27FC236}">
                  <a16:creationId xmlns:a16="http://schemas.microsoft.com/office/drawing/2014/main" id="{E829DDC1-8CB2-08CC-D8D0-67E68ED64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994" y="6612903"/>
              <a:ext cx="796292" cy="14300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81F3BD25-87BA-19DF-5FE1-4CFC6C9CBA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4140058" y="6389025"/>
              <a:ext cx="908846" cy="1530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4" descr="LG화학 - 나무위키">
              <a:extLst>
                <a:ext uri="{FF2B5EF4-FFF2-40B4-BE49-F238E27FC236}">
                  <a16:creationId xmlns:a16="http://schemas.microsoft.com/office/drawing/2014/main" id="{593FE99A-26F8-5D06-FF7B-FB4269F741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994" y="6398215"/>
              <a:ext cx="532123" cy="14125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58DE0FDD-AF61-354C-AB7B-8D4295FFB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4160" y="6401586"/>
              <a:ext cx="526066" cy="14125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id="{2D324BF5-DA1E-1E7D-169F-5C929F2696E9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22309" y="6586166"/>
              <a:ext cx="941096" cy="149777"/>
            </a:xfrm>
            <a:prstGeom prst="rect">
              <a:avLst/>
            </a:prstGeom>
          </p:spPr>
        </p:pic>
        <p:pic>
          <p:nvPicPr>
            <p:cNvPr id="50" name="Picture 89">
              <a:extLst>
                <a:ext uri="{FF2B5EF4-FFF2-40B4-BE49-F238E27FC236}">
                  <a16:creationId xmlns:a16="http://schemas.microsoft.com/office/drawing/2014/main" id="{2FDBE9AE-AF8E-8C84-BCF9-D8195C26F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4419" y="6373430"/>
              <a:ext cx="831106" cy="166394"/>
            </a:xfrm>
            <a:prstGeom prst="rect">
              <a:avLst/>
            </a:prstGeom>
          </p:spPr>
        </p:pic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4412E922-80AD-7BCB-FC07-CBFF3C49021D}"/>
              </a:ext>
            </a:extLst>
          </p:cNvPr>
          <p:cNvGrpSpPr/>
          <p:nvPr/>
        </p:nvGrpSpPr>
        <p:grpSpPr>
          <a:xfrm>
            <a:off x="4017591" y="7631025"/>
            <a:ext cx="2546387" cy="1741723"/>
            <a:chOff x="5729821" y="1370975"/>
            <a:chExt cx="3593592" cy="1837944"/>
          </a:xfrm>
        </p:grpSpPr>
        <p:sp>
          <p:nvSpPr>
            <p:cNvPr id="53" name="Shape 29">
              <a:extLst>
                <a:ext uri="{FF2B5EF4-FFF2-40B4-BE49-F238E27FC236}">
                  <a16:creationId xmlns:a16="http://schemas.microsoft.com/office/drawing/2014/main" id="{E1557DA5-3487-C597-1180-D837564F4485}"/>
                </a:ext>
              </a:extLst>
            </p:cNvPr>
            <p:cNvSpPr/>
            <p:nvPr/>
          </p:nvSpPr>
          <p:spPr>
            <a:xfrm>
              <a:off x="572982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4" name="Text 30">
              <a:extLst>
                <a:ext uri="{FF2B5EF4-FFF2-40B4-BE49-F238E27FC236}">
                  <a16:creationId xmlns:a16="http://schemas.microsoft.com/office/drawing/2014/main" id="{000FBD9D-95AA-8E8D-F19E-9323C7B89B75}"/>
                </a:ext>
              </a:extLst>
            </p:cNvPr>
            <p:cNvSpPr/>
            <p:nvPr/>
          </p:nvSpPr>
          <p:spPr>
            <a:xfrm>
              <a:off x="572982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</a:t>
              </a:r>
              <a:endParaRPr 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5" name="Shape 31">
              <a:extLst>
                <a:ext uri="{FF2B5EF4-FFF2-40B4-BE49-F238E27FC236}">
                  <a16:creationId xmlns:a16="http://schemas.microsoft.com/office/drawing/2014/main" id="{EE6ABE3F-85A1-C4EE-B20A-61E0851894D3}"/>
                </a:ext>
              </a:extLst>
            </p:cNvPr>
            <p:cNvSpPr/>
            <p:nvPr/>
          </p:nvSpPr>
          <p:spPr>
            <a:xfrm>
              <a:off x="572982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6" name="Text 32">
              <a:extLst>
                <a:ext uri="{FF2B5EF4-FFF2-40B4-BE49-F238E27FC236}">
                  <a16:creationId xmlns:a16="http://schemas.microsoft.com/office/drawing/2014/main" id="{69E8F47E-233D-ED62-1CDB-968DAD046608}"/>
                </a:ext>
              </a:extLst>
            </p:cNvPr>
            <p:cNvSpPr/>
            <p:nvPr/>
          </p:nvSpPr>
          <p:spPr>
            <a:xfrm>
              <a:off x="572982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err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안전작업관리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7" name="Shape 33">
              <a:extLst>
                <a:ext uri="{FF2B5EF4-FFF2-40B4-BE49-F238E27FC236}">
                  <a16:creationId xmlns:a16="http://schemas.microsoft.com/office/drawing/2014/main" id="{CE3143EB-2597-6082-410B-26900D1F0F61}"/>
                </a:ext>
              </a:extLst>
            </p:cNvPr>
            <p:cNvSpPr/>
            <p:nvPr/>
          </p:nvSpPr>
          <p:spPr>
            <a:xfrm>
              <a:off x="572982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8" name="Text 34">
              <a:extLst>
                <a:ext uri="{FF2B5EF4-FFF2-40B4-BE49-F238E27FC236}">
                  <a16:creationId xmlns:a16="http://schemas.microsoft.com/office/drawing/2014/main" id="{3D53BB03-CFF3-76DB-660C-80114CE7D58C}"/>
                </a:ext>
              </a:extLst>
            </p:cNvPr>
            <p:cNvSpPr/>
            <p:nvPr/>
          </p:nvSpPr>
          <p:spPr>
            <a:xfrm>
              <a:off x="572982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위험성평가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9" name="Shape 35">
              <a:extLst>
                <a:ext uri="{FF2B5EF4-FFF2-40B4-BE49-F238E27FC236}">
                  <a16:creationId xmlns:a16="http://schemas.microsoft.com/office/drawing/2014/main" id="{A5F8F4F5-35B9-16C9-4C58-E945EDD78697}"/>
                </a:ext>
              </a:extLst>
            </p:cNvPr>
            <p:cNvSpPr/>
            <p:nvPr/>
          </p:nvSpPr>
          <p:spPr>
            <a:xfrm>
              <a:off x="572982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60" name="Text 36">
              <a:extLst>
                <a:ext uri="{FF2B5EF4-FFF2-40B4-BE49-F238E27FC236}">
                  <a16:creationId xmlns:a16="http://schemas.microsoft.com/office/drawing/2014/main" id="{27D8ACBA-B3DF-CC08-00F0-104139456B6E}"/>
                </a:ext>
              </a:extLst>
            </p:cNvPr>
            <p:cNvSpPr/>
            <p:nvPr/>
          </p:nvSpPr>
          <p:spPr>
            <a:xfrm>
              <a:off x="572982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사고관리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61" name="Shape 37">
              <a:extLst>
                <a:ext uri="{FF2B5EF4-FFF2-40B4-BE49-F238E27FC236}">
                  <a16:creationId xmlns:a16="http://schemas.microsoft.com/office/drawing/2014/main" id="{FDB1EDD0-1796-5B8C-881F-725880B73695}"/>
                </a:ext>
              </a:extLst>
            </p:cNvPr>
            <p:cNvSpPr/>
            <p:nvPr/>
          </p:nvSpPr>
          <p:spPr>
            <a:xfrm>
              <a:off x="694140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62" name="Text 38">
              <a:extLst>
                <a:ext uri="{FF2B5EF4-FFF2-40B4-BE49-F238E27FC236}">
                  <a16:creationId xmlns:a16="http://schemas.microsoft.com/office/drawing/2014/main" id="{B33AB752-77D4-9693-C13C-82B8C15FCEB9}"/>
                </a:ext>
              </a:extLst>
            </p:cNvPr>
            <p:cNvSpPr/>
            <p:nvPr/>
          </p:nvSpPr>
          <p:spPr>
            <a:xfrm>
              <a:off x="694140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환경</a:t>
              </a:r>
              <a:endParaRPr 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63" name="Shape 39">
              <a:extLst>
                <a:ext uri="{FF2B5EF4-FFF2-40B4-BE49-F238E27FC236}">
                  <a16:creationId xmlns:a16="http://schemas.microsoft.com/office/drawing/2014/main" id="{5C7659AE-2287-EAAA-B67E-6ADFAB989452}"/>
                </a:ext>
              </a:extLst>
            </p:cNvPr>
            <p:cNvSpPr/>
            <p:nvPr/>
          </p:nvSpPr>
          <p:spPr>
            <a:xfrm>
              <a:off x="694140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28" name="Text 40">
              <a:extLst>
                <a:ext uri="{FF2B5EF4-FFF2-40B4-BE49-F238E27FC236}">
                  <a16:creationId xmlns:a16="http://schemas.microsoft.com/office/drawing/2014/main" id="{31A8B6CB-E52B-4CF8-A45B-3A6138BDE0E5}"/>
                </a:ext>
              </a:extLst>
            </p:cNvPr>
            <p:cNvSpPr/>
            <p:nvPr/>
          </p:nvSpPr>
          <p:spPr>
            <a:xfrm>
              <a:off x="694140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8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대기관리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29" name="Shape 41">
              <a:extLst>
                <a:ext uri="{FF2B5EF4-FFF2-40B4-BE49-F238E27FC236}">
                  <a16:creationId xmlns:a16="http://schemas.microsoft.com/office/drawing/2014/main" id="{E1EC78DA-9B90-A831-6586-75798DE41107}"/>
                </a:ext>
              </a:extLst>
            </p:cNvPr>
            <p:cNvSpPr/>
            <p:nvPr/>
          </p:nvSpPr>
          <p:spPr>
            <a:xfrm>
              <a:off x="694140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pPr algn="ctr"/>
              <a:r>
                <a:rPr lang="ko-KR" altLang="en-US" sz="8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수질관리</a:t>
              </a:r>
            </a:p>
          </p:txBody>
        </p:sp>
        <p:sp>
          <p:nvSpPr>
            <p:cNvPr id="130" name="Text 42">
              <a:extLst>
                <a:ext uri="{FF2B5EF4-FFF2-40B4-BE49-F238E27FC236}">
                  <a16:creationId xmlns:a16="http://schemas.microsoft.com/office/drawing/2014/main" id="{D23F72EA-5234-F85A-D04E-78E1CB9A6427}"/>
                </a:ext>
              </a:extLst>
            </p:cNvPr>
            <p:cNvSpPr/>
            <p:nvPr/>
          </p:nvSpPr>
          <p:spPr>
            <a:xfrm>
              <a:off x="694140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3" name="Shape 43">
              <a:extLst>
                <a:ext uri="{FF2B5EF4-FFF2-40B4-BE49-F238E27FC236}">
                  <a16:creationId xmlns:a16="http://schemas.microsoft.com/office/drawing/2014/main" id="{E7B21106-8B90-3121-2274-F138FED821C6}"/>
                </a:ext>
              </a:extLst>
            </p:cNvPr>
            <p:cNvSpPr/>
            <p:nvPr/>
          </p:nvSpPr>
          <p:spPr>
            <a:xfrm>
              <a:off x="694140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4" name="Text 44">
              <a:extLst>
                <a:ext uri="{FF2B5EF4-FFF2-40B4-BE49-F238E27FC236}">
                  <a16:creationId xmlns:a16="http://schemas.microsoft.com/office/drawing/2014/main" id="{F8B27734-5561-BF98-2019-7B2657EC4885}"/>
                </a:ext>
              </a:extLst>
            </p:cNvPr>
            <p:cNvSpPr/>
            <p:nvPr/>
          </p:nvSpPr>
          <p:spPr>
            <a:xfrm>
              <a:off x="694140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altLang="ko-KR" sz="800" err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폐기물관리</a:t>
              </a:r>
              <a:endParaRPr lang="en-US" altLang="ko-KR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5" name="Shape 45">
              <a:extLst>
                <a:ext uri="{FF2B5EF4-FFF2-40B4-BE49-F238E27FC236}">
                  <a16:creationId xmlns:a16="http://schemas.microsoft.com/office/drawing/2014/main" id="{52273B66-BAE8-80D6-56F7-19FDCC94021C}"/>
                </a:ext>
              </a:extLst>
            </p:cNvPr>
            <p:cNvSpPr/>
            <p:nvPr/>
          </p:nvSpPr>
          <p:spPr>
            <a:xfrm>
              <a:off x="815298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6" name="Text 46">
              <a:extLst>
                <a:ext uri="{FF2B5EF4-FFF2-40B4-BE49-F238E27FC236}">
                  <a16:creationId xmlns:a16="http://schemas.microsoft.com/office/drawing/2014/main" id="{DE627A49-D81A-B885-79D4-0CDB9378ABC6}"/>
                </a:ext>
              </a:extLst>
            </p:cNvPr>
            <p:cNvSpPr/>
            <p:nvPr/>
          </p:nvSpPr>
          <p:spPr>
            <a:xfrm>
              <a:off x="815298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900" b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화학물질</a:t>
              </a:r>
              <a:endParaRPr lang="en-US" sz="9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7" name="Shape 47">
              <a:extLst>
                <a:ext uri="{FF2B5EF4-FFF2-40B4-BE49-F238E27FC236}">
                  <a16:creationId xmlns:a16="http://schemas.microsoft.com/office/drawing/2014/main" id="{DB1DF352-5B02-787A-08FF-8A92C77EE31A}"/>
                </a:ext>
              </a:extLst>
            </p:cNvPr>
            <p:cNvSpPr/>
            <p:nvPr/>
          </p:nvSpPr>
          <p:spPr>
            <a:xfrm>
              <a:off x="815298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8" name="Text 48">
              <a:extLst>
                <a:ext uri="{FF2B5EF4-FFF2-40B4-BE49-F238E27FC236}">
                  <a16:creationId xmlns:a16="http://schemas.microsoft.com/office/drawing/2014/main" id="{53A2D57A-9966-2336-E138-5BF16E3A5D2B}"/>
                </a:ext>
              </a:extLst>
            </p:cNvPr>
            <p:cNvSpPr/>
            <p:nvPr/>
          </p:nvSpPr>
          <p:spPr>
            <a:xfrm>
              <a:off x="815298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화학물질등록관리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9" name="Shape 49">
              <a:extLst>
                <a:ext uri="{FF2B5EF4-FFF2-40B4-BE49-F238E27FC236}">
                  <a16:creationId xmlns:a16="http://schemas.microsoft.com/office/drawing/2014/main" id="{D62FD42D-777A-8588-1E4A-E2830065B5A3}"/>
                </a:ext>
              </a:extLst>
            </p:cNvPr>
            <p:cNvSpPr/>
            <p:nvPr/>
          </p:nvSpPr>
          <p:spPr>
            <a:xfrm>
              <a:off x="815298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0" name="Text 50">
              <a:extLst>
                <a:ext uri="{FF2B5EF4-FFF2-40B4-BE49-F238E27FC236}">
                  <a16:creationId xmlns:a16="http://schemas.microsoft.com/office/drawing/2014/main" id="{76573563-0199-4F62-6BC5-97DD7CEF4D76}"/>
                </a:ext>
              </a:extLst>
            </p:cNvPr>
            <p:cNvSpPr/>
            <p:nvPr/>
          </p:nvSpPr>
          <p:spPr>
            <a:xfrm>
              <a:off x="815298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MSDS</a:t>
              </a:r>
              <a:r>
                <a:rPr lang="ko-KR" alt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관리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1" name="Shape 51">
              <a:extLst>
                <a:ext uri="{FF2B5EF4-FFF2-40B4-BE49-F238E27FC236}">
                  <a16:creationId xmlns:a16="http://schemas.microsoft.com/office/drawing/2014/main" id="{31483814-9EE2-E291-764C-714AF3D4907D}"/>
                </a:ext>
              </a:extLst>
            </p:cNvPr>
            <p:cNvSpPr/>
            <p:nvPr/>
          </p:nvSpPr>
          <p:spPr>
            <a:xfrm>
              <a:off x="815298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2" name="Text 52">
              <a:extLst>
                <a:ext uri="{FF2B5EF4-FFF2-40B4-BE49-F238E27FC236}">
                  <a16:creationId xmlns:a16="http://schemas.microsoft.com/office/drawing/2014/main" id="{5DFB58C0-2BCF-2F1B-3C43-93AB4D4EB6BF}"/>
                </a:ext>
              </a:extLst>
            </p:cNvPr>
            <p:cNvSpPr/>
            <p:nvPr/>
          </p:nvSpPr>
          <p:spPr>
            <a:xfrm>
              <a:off x="815298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규제통합</a:t>
              </a:r>
              <a:r>
                <a:rPr lang="en-US" altLang="ko-KR" sz="8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DB</a:t>
              </a:r>
              <a:endParaRPr lang="en-US" sz="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3" name="Shape 53">
              <a:extLst>
                <a:ext uri="{FF2B5EF4-FFF2-40B4-BE49-F238E27FC236}">
                  <a16:creationId xmlns:a16="http://schemas.microsoft.com/office/drawing/2014/main" id="{18296D78-220D-3F22-1B33-82EED2FF1562}"/>
                </a:ext>
              </a:extLst>
            </p:cNvPr>
            <p:cNvSpPr/>
            <p:nvPr/>
          </p:nvSpPr>
          <p:spPr>
            <a:xfrm>
              <a:off x="5729821" y="2605415"/>
              <a:ext cx="3584448" cy="6035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A50034"/>
              </a:solidFill>
              <a:prstDash val="dash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4" name="Text 54">
              <a:extLst>
                <a:ext uri="{FF2B5EF4-FFF2-40B4-BE49-F238E27FC236}">
                  <a16:creationId xmlns:a16="http://schemas.microsoft.com/office/drawing/2014/main" id="{504D5EC1-F27B-A613-C368-66A19D424C9F}"/>
                </a:ext>
              </a:extLst>
            </p:cNvPr>
            <p:cNvSpPr/>
            <p:nvPr/>
          </p:nvSpPr>
          <p:spPr>
            <a:xfrm>
              <a:off x="5802973" y="2632847"/>
              <a:ext cx="13716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00" b="1">
                  <a:solidFill>
                    <a:srgbClr val="C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추가 기능(AX)</a:t>
              </a:r>
              <a:endParaRPr 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8" name="Shape 55">
              <a:extLst>
                <a:ext uri="{FF2B5EF4-FFF2-40B4-BE49-F238E27FC236}">
                  <a16:creationId xmlns:a16="http://schemas.microsoft.com/office/drawing/2014/main" id="{21AC94DF-5E36-FB6B-C04D-90EE6CEBA7B4}"/>
                </a:ext>
              </a:extLst>
            </p:cNvPr>
            <p:cNvSpPr/>
            <p:nvPr/>
          </p:nvSpPr>
          <p:spPr>
            <a:xfrm>
              <a:off x="5802973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6" name="Text 56">
              <a:extLst>
                <a:ext uri="{FF2B5EF4-FFF2-40B4-BE49-F238E27FC236}">
                  <a16:creationId xmlns:a16="http://schemas.microsoft.com/office/drawing/2014/main" id="{B9C0F129-CEF2-9F6B-4B10-4F124615CD45}"/>
                </a:ext>
              </a:extLst>
            </p:cNvPr>
            <p:cNvSpPr/>
            <p:nvPr/>
          </p:nvSpPr>
          <p:spPr>
            <a:xfrm>
              <a:off x="5775541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AI 기반 작업위험성평가</a:t>
              </a:r>
              <a:endParaRPr 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7" name="Shape 57">
              <a:extLst>
                <a:ext uri="{FF2B5EF4-FFF2-40B4-BE49-F238E27FC236}">
                  <a16:creationId xmlns:a16="http://schemas.microsoft.com/office/drawing/2014/main" id="{058805F7-9B76-769C-7BA0-2167C4EF9E1C}"/>
                </a:ext>
              </a:extLst>
            </p:cNvPr>
            <p:cNvSpPr/>
            <p:nvPr/>
          </p:nvSpPr>
          <p:spPr>
            <a:xfrm>
              <a:off x="6973405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8" name="Text 58">
              <a:extLst>
                <a:ext uri="{FF2B5EF4-FFF2-40B4-BE49-F238E27FC236}">
                  <a16:creationId xmlns:a16="http://schemas.microsoft.com/office/drawing/2014/main" id="{A6F52DAF-E5E3-F847-4366-15833F5831BE}"/>
                </a:ext>
              </a:extLst>
            </p:cNvPr>
            <p:cNvSpPr/>
            <p:nvPr/>
          </p:nvSpPr>
          <p:spPr>
            <a:xfrm>
              <a:off x="6945973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MSDS AI OCR </a:t>
              </a:r>
              <a:r>
                <a:rPr lang="en-US" sz="700" err="1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검토</a:t>
              </a:r>
              <a:endParaRPr 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9" name="Shape 59">
              <a:extLst>
                <a:ext uri="{FF2B5EF4-FFF2-40B4-BE49-F238E27FC236}">
                  <a16:creationId xmlns:a16="http://schemas.microsoft.com/office/drawing/2014/main" id="{4986A98B-2FD4-E3ED-A7BC-A1BEAA382DE6}"/>
                </a:ext>
              </a:extLst>
            </p:cNvPr>
            <p:cNvSpPr/>
            <p:nvPr/>
          </p:nvSpPr>
          <p:spPr>
            <a:xfrm>
              <a:off x="8143837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18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0" name="Text 60">
              <a:extLst>
                <a:ext uri="{FF2B5EF4-FFF2-40B4-BE49-F238E27FC236}">
                  <a16:creationId xmlns:a16="http://schemas.microsoft.com/office/drawing/2014/main" id="{E6A2295C-F054-EF06-B918-68D5720792E4}"/>
                </a:ext>
              </a:extLst>
            </p:cNvPr>
            <p:cNvSpPr/>
            <p:nvPr/>
          </p:nvSpPr>
          <p:spPr>
            <a:xfrm>
              <a:off x="8116405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00">
                  <a:solidFill>
                    <a:srgbClr val="262626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작업모니터링(+직캠)</a:t>
              </a:r>
              <a:endParaRPr lang="en-US" sz="7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183" name="텍스트 개체 틀 19">
            <a:extLst>
              <a:ext uri="{FF2B5EF4-FFF2-40B4-BE49-F238E27FC236}">
                <a16:creationId xmlns:a16="http://schemas.microsoft.com/office/drawing/2014/main" id="{4940E87E-6F9D-6705-628E-28059714EDE8}"/>
              </a:ext>
            </a:extLst>
          </p:cNvPr>
          <p:cNvSpPr txBox="1">
            <a:spLocks/>
          </p:cNvSpPr>
          <p:nvPr/>
        </p:nvSpPr>
        <p:spPr>
          <a:xfrm>
            <a:off x="5142888" y="9369698"/>
            <a:ext cx="1772201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Factova EHS</a:t>
            </a:r>
            <a:r>
              <a:rPr lang="ko-KR" altLang="en-US" sz="9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주요 지원 업무</a:t>
            </a:r>
            <a:endParaRPr lang="en-US" altLang="ko-KR" sz="900" kern="0" spc="-42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0C336EFF-7911-874D-FAE4-A27AAC733C70}"/>
              </a:ext>
            </a:extLst>
          </p:cNvPr>
          <p:cNvSpPr/>
          <p:nvPr/>
        </p:nvSpPr>
        <p:spPr>
          <a:xfrm>
            <a:off x="499872" y="9217490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40139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476</Words>
  <Application>Microsoft Office PowerPoint</Application>
  <PresentationFormat>A4 용지(210x297mm)</PresentationFormat>
  <Paragraphs>45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