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6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>
            <p14:sldId id="2147480946"/>
          </p14:sldIdLst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2D4CA-2855-8EDB-34EA-CC0D0A10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5085867-DC6B-38D3-686C-076A625AD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03BCA39-CCBE-7C52-6BF0-F1635E850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6A0C61-B31C-3C75-AAE9-5087569CE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83972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43E3-049D-CA13-D513-01FE837FF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A6B73BA0-2B03-A0B5-CFF0-C2097BDED520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</a:t>
            </a:r>
            <a:r>
              <a:rPr lang="ko-KR" altLang="en-US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전기방전 솔루션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D6A420C-46EC-9A1F-FADC-29384CC4A6E7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기반의 안전하고 신속한 배터리 불용화 방전 솔루션</a:t>
            </a:r>
          </a:p>
        </p:txBody>
      </p:sp>
      <p:sp>
        <p:nvSpPr>
          <p:cNvPr id="62" name="텍스트 개체 틀 19">
            <a:extLst>
              <a:ext uri="{FF2B5EF4-FFF2-40B4-BE49-F238E27FC236}">
                <a16:creationId xmlns:a16="http://schemas.microsoft.com/office/drawing/2014/main" id="{632D945F-6DA4-0D87-7F36-A898C7A6A8A7}"/>
              </a:ext>
            </a:extLst>
          </p:cNvPr>
          <p:cNvSpPr txBox="1">
            <a:spLocks/>
          </p:cNvSpPr>
          <p:nvPr/>
        </p:nvSpPr>
        <p:spPr>
          <a:xfrm>
            <a:off x="225425" y="7113663"/>
            <a:ext cx="444321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전기방전 솔루션을 쓰면 무엇이 좋아지나요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텍스트 개체 틀 4">
            <a:extLst>
              <a:ext uri="{FF2B5EF4-FFF2-40B4-BE49-F238E27FC236}">
                <a16:creationId xmlns:a16="http://schemas.microsoft.com/office/drawing/2014/main" id="{B5F9888A-7EA8-5AF7-3165-BABF34EEB213}"/>
              </a:ext>
            </a:extLst>
          </p:cNvPr>
          <p:cNvSpPr txBox="1">
            <a:spLocks/>
          </p:cNvSpPr>
          <p:nvPr/>
        </p:nvSpPr>
        <p:spPr>
          <a:xfrm>
            <a:off x="350637" y="3178926"/>
            <a:ext cx="3057683" cy="752178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</a:t>
            </a:r>
            <a:r>
              <a:rPr kumimoji="1" lang="ko-KR" altLang="en-US" sz="1100" spc="-25">
                <a:solidFill>
                  <a:schemeClr val="tx1"/>
                </a:solidFill>
              </a:rPr>
              <a:t>전기방전 솔루션은 </a:t>
            </a:r>
            <a:r>
              <a:rPr kumimoji="1" lang="en-US" altLang="ko-KR" sz="1100" spc="-25">
                <a:solidFill>
                  <a:schemeClr val="tx1"/>
                </a:solidFill>
              </a:rPr>
              <a:t>AI</a:t>
            </a:r>
            <a:r>
              <a:rPr kumimoji="1" lang="ko-KR" altLang="en-US" sz="1100" spc="-25">
                <a:solidFill>
                  <a:schemeClr val="tx1"/>
                </a:solidFill>
              </a:rPr>
              <a:t>를 통해 배터리 특성을 학습하여 최적의 방전 레시피와 전류를 산출합니다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데이터 기반으로 불용화 여부를 판단해 배터리를 안전하고 신속하게 처리하며</a:t>
            </a:r>
            <a:r>
              <a:rPr kumimoji="1" lang="en-US" altLang="ko-KR" sz="1100" spc="-25">
                <a:solidFill>
                  <a:schemeClr val="tx1"/>
                </a:solidFill>
              </a:rPr>
              <a:t>,</a:t>
            </a:r>
            <a:r>
              <a:rPr kumimoji="1" lang="ko-KR" altLang="en-US" sz="1100" spc="-25">
                <a:solidFill>
                  <a:schemeClr val="tx1"/>
                </a:solidFill>
              </a:rPr>
              <a:t> 작업 효율을 높입니다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텍스트 개체 틀 6">
            <a:extLst>
              <a:ext uri="{FF2B5EF4-FFF2-40B4-BE49-F238E27FC236}">
                <a16:creationId xmlns:a16="http://schemas.microsoft.com/office/drawing/2014/main" id="{198FE945-8130-8B57-05A0-D6B45350C359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" name="텍스트 개체 틀 4">
            <a:extLst>
              <a:ext uri="{FF2B5EF4-FFF2-40B4-BE49-F238E27FC236}">
                <a16:creationId xmlns:a16="http://schemas.microsoft.com/office/drawing/2014/main" id="{576524E9-A15C-A13E-9308-6143716C705F}"/>
              </a:ext>
            </a:extLst>
          </p:cNvPr>
          <p:cNvSpPr txBox="1">
            <a:spLocks/>
          </p:cNvSpPr>
          <p:nvPr/>
        </p:nvSpPr>
        <p:spPr>
          <a:xfrm>
            <a:off x="350838" y="4364814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en-US" altLang="ko-KR" sz="1100" b="1"/>
              <a:t>AI </a:t>
            </a:r>
            <a:r>
              <a:rPr kumimoji="1" lang="ko-KR" altLang="en-US" sz="1100" b="1"/>
              <a:t>기반 최적 방전 제어</a:t>
            </a:r>
            <a:endParaRPr kumimoji="1" lang="en-US" altLang="ko-KR" sz="1100" b="1"/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en-US" altLang="ko-KR" sz="1100"/>
              <a:t>AI</a:t>
            </a:r>
            <a:r>
              <a:rPr kumimoji="1" lang="ko-KR" altLang="en-US" sz="1100"/>
              <a:t>를 통해 배터리별 특성 및 </a:t>
            </a:r>
            <a:r>
              <a:rPr kumimoji="1" lang="ko-KR" altLang="en-US" sz="1100" err="1"/>
              <a:t>방전률</a:t>
            </a:r>
            <a:r>
              <a:rPr kumimoji="1" lang="en-US" altLang="ko-KR" sz="1100"/>
              <a:t>(C-rate)</a:t>
            </a:r>
            <a:r>
              <a:rPr kumimoji="1" lang="ko-KR" altLang="en-US" sz="1100"/>
              <a:t>에 따른 온도 변화율을 학습</a:t>
            </a:r>
            <a:r>
              <a:rPr kumimoji="1" lang="en-US" altLang="ko-KR" sz="1100"/>
              <a:t>,</a:t>
            </a:r>
            <a:r>
              <a:rPr kumimoji="1" lang="ko-KR" altLang="en-US" sz="1100"/>
              <a:t> 최적 방전 </a:t>
            </a:r>
            <a:r>
              <a:rPr kumimoji="1" lang="ko-KR" altLang="en-US" sz="1100" err="1"/>
              <a:t>제어값을</a:t>
            </a:r>
            <a:r>
              <a:rPr kumimoji="1" lang="ko-KR" altLang="en-US" sz="1100"/>
              <a:t> 도출해 안전하면서도 신속한 방전을 수행합니다</a:t>
            </a:r>
            <a:r>
              <a:rPr kumimoji="1" lang="en-US" altLang="ko-KR" sz="1100"/>
              <a:t>.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endParaRPr kumimoji="1" lang="en-US" altLang="ko-KR" sz="1100" b="1"/>
          </a:p>
          <a:p>
            <a:pPr marL="0" inden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kumimoji="1" lang="ko-KR" altLang="en-US" sz="1100" b="1"/>
              <a:t> </a:t>
            </a:r>
            <a:endParaRPr kumimoji="1" lang="en-US" altLang="ko-KR" sz="1100" b="1"/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endParaRPr kumimoji="1" lang="en-US" altLang="ko-KR" sz="110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유연한 </a:t>
            </a:r>
            <a:r>
              <a:rPr kumimoji="1" lang="en-US" altLang="ko-KR" sz="1100" b="1"/>
              <a:t>Jig · Tray </a:t>
            </a:r>
            <a:r>
              <a:rPr kumimoji="1" lang="ko-KR" altLang="en-US" sz="1100" b="1"/>
              <a:t>구성</a:t>
            </a:r>
            <a:endParaRPr kumimoji="1" lang="en-US" altLang="ko-KR" sz="1100" b="1"/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입고 시 생산 라인 트레이 및 가로</a:t>
            </a:r>
            <a:r>
              <a:rPr kumimoji="1" lang="en-US" altLang="ko-KR" sz="1100"/>
              <a:t>/</a:t>
            </a:r>
            <a:r>
              <a:rPr kumimoji="1" lang="ko-KR" altLang="en-US" sz="1100"/>
              <a:t>높이</a:t>
            </a:r>
            <a:r>
              <a:rPr kumimoji="1" lang="en-US" altLang="ko-KR" sz="1100"/>
              <a:t>/</a:t>
            </a:r>
            <a:r>
              <a:rPr kumimoji="1" lang="ko-KR" altLang="en-US" sz="1100" err="1"/>
              <a:t>그리퍼</a:t>
            </a:r>
            <a:r>
              <a:rPr kumimoji="1" lang="ko-KR" altLang="en-US" sz="1100"/>
              <a:t> 조질 가능한 </a:t>
            </a:r>
            <a:r>
              <a:rPr kumimoji="1" lang="en-US" altLang="ko-KR" sz="1100"/>
              <a:t>Jig</a:t>
            </a:r>
            <a:r>
              <a:rPr kumimoji="1" lang="ko-KR" altLang="en-US" sz="1100"/>
              <a:t>를 활용합니다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이를 통해 모듈화 수작업에 따르는 위험을 경감합니다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67A445F-87F7-36FA-2C08-F96A243A7477}"/>
              </a:ext>
            </a:extLst>
          </p:cNvPr>
          <p:cNvSpPr txBox="1">
            <a:spLocks/>
          </p:cNvSpPr>
          <p:nvPr/>
        </p:nvSpPr>
        <p:spPr>
          <a:xfrm>
            <a:off x="350837" y="402394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9" name="텍스트 개체 틀 5">
            <a:extLst>
              <a:ext uri="{FF2B5EF4-FFF2-40B4-BE49-F238E27FC236}">
                <a16:creationId xmlns:a16="http://schemas.microsoft.com/office/drawing/2014/main" id="{C5594A71-A539-459D-9F13-DDFD318171BC}"/>
              </a:ext>
            </a:extLst>
          </p:cNvPr>
          <p:cNvSpPr txBox="1">
            <a:spLocks/>
          </p:cNvSpPr>
          <p:nvPr/>
        </p:nvSpPr>
        <p:spPr>
          <a:xfrm>
            <a:off x="3536959" y="2521791"/>
            <a:ext cx="2952671" cy="102439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배터리</a:t>
            </a:r>
            <a:r>
              <a:rPr lang="en-US" altLang="ko-KR" sz="1100">
                <a:solidFill>
                  <a:schemeClr val="tx1"/>
                </a:solidFill>
              </a:rPr>
              <a:t>(</a:t>
            </a:r>
            <a:r>
              <a:rPr lang="ko-KR" altLang="en-US" sz="1100">
                <a:solidFill>
                  <a:schemeClr val="tx1"/>
                </a:solidFill>
              </a:rPr>
              <a:t>셀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모듈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팩</a:t>
            </a:r>
            <a:r>
              <a:rPr lang="en-US" altLang="ko-KR" sz="1100">
                <a:solidFill>
                  <a:schemeClr val="tx1"/>
                </a:solidFill>
              </a:rPr>
              <a:t>), </a:t>
            </a:r>
            <a:r>
              <a:rPr lang="en-US" altLang="ko-KR" sz="1100" err="1">
                <a:solidFill>
                  <a:schemeClr val="tx1"/>
                </a:solidFill>
              </a:rPr>
              <a:t>xEV</a:t>
            </a:r>
            <a:r>
              <a:rPr lang="en-US" altLang="ko-KR" sz="1100">
                <a:solidFill>
                  <a:schemeClr val="tx1"/>
                </a:solidFill>
              </a:rPr>
              <a:t>, ESS </a:t>
            </a:r>
            <a:r>
              <a:rPr lang="ko-KR" altLang="en-US" sz="1100">
                <a:solidFill>
                  <a:schemeClr val="tx1"/>
                </a:solidFill>
              </a:rPr>
              <a:t>등 배터리를 생산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취급하는 제조업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en-US" altLang="ko-KR" sz="1100" b="1">
                <a:solidFill>
                  <a:schemeClr val="tx1"/>
                </a:solidFill>
              </a:rPr>
              <a:t>: 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배터리 생산기술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설비 엔지니어링 부서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품질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안전환경</a:t>
            </a:r>
            <a:r>
              <a:rPr lang="en-US" altLang="ko-KR" sz="1100">
                <a:solidFill>
                  <a:schemeClr val="tx1"/>
                </a:solidFill>
              </a:rPr>
              <a:t>(EHS) </a:t>
            </a:r>
            <a:r>
              <a:rPr lang="ko-KR" altLang="en-US" sz="1100">
                <a:solidFill>
                  <a:schemeClr val="tx1"/>
                </a:solidFill>
              </a:rPr>
              <a:t>담당 부서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24" name="텍스트 개체 틀 7">
            <a:extLst>
              <a:ext uri="{FF2B5EF4-FFF2-40B4-BE49-F238E27FC236}">
                <a16:creationId xmlns:a16="http://schemas.microsoft.com/office/drawing/2014/main" id="{800FA566-F231-18E5-6AAD-27BC0BE74422}"/>
              </a:ext>
            </a:extLst>
          </p:cNvPr>
          <p:cNvSpPr txBox="1">
            <a:spLocks/>
          </p:cNvSpPr>
          <p:nvPr/>
        </p:nvSpPr>
        <p:spPr>
          <a:xfrm>
            <a:off x="3539273" y="221363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DF385923-D3D3-8400-B7FA-07F40080A82A}"/>
              </a:ext>
            </a:extLst>
          </p:cNvPr>
          <p:cNvGrpSpPr/>
          <p:nvPr/>
        </p:nvGrpSpPr>
        <p:grpSpPr>
          <a:xfrm>
            <a:off x="374890" y="1665367"/>
            <a:ext cx="2835279" cy="586447"/>
            <a:chOff x="412990" y="4056705"/>
            <a:chExt cx="2835279" cy="586447"/>
          </a:xfrm>
        </p:grpSpPr>
        <p:grpSp>
          <p:nvGrpSpPr>
            <p:cNvPr id="27" name="그룹 381">
              <a:extLst>
                <a:ext uri="{FF2B5EF4-FFF2-40B4-BE49-F238E27FC236}">
                  <a16:creationId xmlns:a16="http://schemas.microsoft.com/office/drawing/2014/main" id="{789DDF53-ABE4-3514-6C63-E8B5C015F6C5}"/>
                </a:ext>
              </a:extLst>
            </p:cNvPr>
            <p:cNvGrpSpPr/>
            <p:nvPr/>
          </p:nvGrpSpPr>
          <p:grpSpPr>
            <a:xfrm>
              <a:off x="412990" y="4132619"/>
              <a:ext cx="441897" cy="325447"/>
              <a:chOff x="5965108" y="1755851"/>
              <a:chExt cx="528441" cy="38918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id="{A58FE75D-698D-B5B8-2B2B-51D8A1343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950" y="1773161"/>
                <a:ext cx="222599" cy="222599"/>
              </a:xfrm>
              <a:custGeom>
                <a:avLst/>
                <a:gdLst>
                  <a:gd name="T0" fmla="*/ 1732 w 1850"/>
                  <a:gd name="T1" fmla="*/ 1254 h 1850"/>
                  <a:gd name="T2" fmla="*/ 1671 w 1850"/>
                  <a:gd name="T3" fmla="*/ 1213 h 1850"/>
                  <a:gd name="T4" fmla="*/ 1603 w 1850"/>
                  <a:gd name="T5" fmla="*/ 1186 h 1850"/>
                  <a:gd name="T6" fmla="*/ 1530 w 1850"/>
                  <a:gd name="T7" fmla="*/ 1174 h 1850"/>
                  <a:gd name="T8" fmla="*/ 1457 w 1850"/>
                  <a:gd name="T9" fmla="*/ 1179 h 1850"/>
                  <a:gd name="T10" fmla="*/ 1388 w 1850"/>
                  <a:gd name="T11" fmla="*/ 1197 h 1850"/>
                  <a:gd name="T12" fmla="*/ 1567 w 1850"/>
                  <a:gd name="T13" fmla="*/ 509 h 1850"/>
                  <a:gd name="T14" fmla="*/ 1366 w 1850"/>
                  <a:gd name="T15" fmla="*/ 308 h 1850"/>
                  <a:gd name="T16" fmla="*/ 651 w 1850"/>
                  <a:gd name="T17" fmla="*/ 463 h 1850"/>
                  <a:gd name="T18" fmla="*/ 667 w 1850"/>
                  <a:gd name="T19" fmla="*/ 416 h 1850"/>
                  <a:gd name="T20" fmla="*/ 676 w 1850"/>
                  <a:gd name="T21" fmla="*/ 343 h 1850"/>
                  <a:gd name="T22" fmla="*/ 670 w 1850"/>
                  <a:gd name="T23" fmla="*/ 271 h 1850"/>
                  <a:gd name="T24" fmla="*/ 648 w 1850"/>
                  <a:gd name="T25" fmla="*/ 201 h 1850"/>
                  <a:gd name="T26" fmla="*/ 611 w 1850"/>
                  <a:gd name="T27" fmla="*/ 138 h 1850"/>
                  <a:gd name="T28" fmla="*/ 577 w 1850"/>
                  <a:gd name="T29" fmla="*/ 97 h 1850"/>
                  <a:gd name="T30" fmla="*/ 503 w 1850"/>
                  <a:gd name="T31" fmla="*/ 42 h 1850"/>
                  <a:gd name="T32" fmla="*/ 418 w 1850"/>
                  <a:gd name="T33" fmla="*/ 9 h 1850"/>
                  <a:gd name="T34" fmla="*/ 501 w 1850"/>
                  <a:gd name="T35" fmla="*/ 142 h 1850"/>
                  <a:gd name="T36" fmla="*/ 14 w 1850"/>
                  <a:gd name="T37" fmla="*/ 238 h 1850"/>
                  <a:gd name="T38" fmla="*/ 5 w 1850"/>
                  <a:gd name="T39" fmla="*/ 282 h 1850"/>
                  <a:gd name="T40" fmla="*/ 0 w 1850"/>
                  <a:gd name="T41" fmla="*/ 350 h 1850"/>
                  <a:gd name="T42" fmla="*/ 9 w 1850"/>
                  <a:gd name="T43" fmla="*/ 416 h 1850"/>
                  <a:gd name="T44" fmla="*/ 32 w 1850"/>
                  <a:gd name="T45" fmla="*/ 481 h 1850"/>
                  <a:gd name="T46" fmla="*/ 68 w 1850"/>
                  <a:gd name="T47" fmla="*/ 540 h 1850"/>
                  <a:gd name="T48" fmla="*/ 99 w 1850"/>
                  <a:gd name="T49" fmla="*/ 575 h 1850"/>
                  <a:gd name="T50" fmla="*/ 159 w 1850"/>
                  <a:gd name="T51" fmla="*/ 623 h 1850"/>
                  <a:gd name="T52" fmla="*/ 226 w 1850"/>
                  <a:gd name="T53" fmla="*/ 656 h 1850"/>
                  <a:gd name="T54" fmla="*/ 295 w 1850"/>
                  <a:gd name="T55" fmla="*/ 673 h 1850"/>
                  <a:gd name="T56" fmla="*/ 368 w 1850"/>
                  <a:gd name="T57" fmla="*/ 673 h 1850"/>
                  <a:gd name="T58" fmla="*/ 439 w 1850"/>
                  <a:gd name="T59" fmla="*/ 659 h 1850"/>
                  <a:gd name="T60" fmla="*/ 138 w 1850"/>
                  <a:gd name="T61" fmla="*/ 1548 h 1850"/>
                  <a:gd name="T62" fmla="*/ 122 w 1850"/>
                  <a:gd name="T63" fmla="*/ 1568 h 1850"/>
                  <a:gd name="T64" fmla="*/ 107 w 1850"/>
                  <a:gd name="T65" fmla="*/ 1601 h 1850"/>
                  <a:gd name="T66" fmla="*/ 101 w 1850"/>
                  <a:gd name="T67" fmla="*/ 1637 h 1850"/>
                  <a:gd name="T68" fmla="*/ 107 w 1850"/>
                  <a:gd name="T69" fmla="*/ 1672 h 1850"/>
                  <a:gd name="T70" fmla="*/ 122 w 1850"/>
                  <a:gd name="T71" fmla="*/ 1706 h 1850"/>
                  <a:gd name="T72" fmla="*/ 148 w 1850"/>
                  <a:gd name="T73" fmla="*/ 1737 h 1850"/>
                  <a:gd name="T74" fmla="*/ 169 w 1850"/>
                  <a:gd name="T75" fmla="*/ 1753 h 1850"/>
                  <a:gd name="T76" fmla="*/ 203 w 1850"/>
                  <a:gd name="T77" fmla="*/ 1768 h 1850"/>
                  <a:gd name="T78" fmla="*/ 238 w 1850"/>
                  <a:gd name="T79" fmla="*/ 1774 h 1850"/>
                  <a:gd name="T80" fmla="*/ 274 w 1850"/>
                  <a:gd name="T81" fmla="*/ 1768 h 1850"/>
                  <a:gd name="T82" fmla="*/ 308 w 1850"/>
                  <a:gd name="T83" fmla="*/ 1753 h 1850"/>
                  <a:gd name="T84" fmla="*/ 937 w 1850"/>
                  <a:gd name="T85" fmla="*/ 1126 h 1850"/>
                  <a:gd name="T86" fmla="*/ 1191 w 1850"/>
                  <a:gd name="T87" fmla="*/ 1409 h 1850"/>
                  <a:gd name="T88" fmla="*/ 1176 w 1850"/>
                  <a:gd name="T89" fmla="*/ 1480 h 1850"/>
                  <a:gd name="T90" fmla="*/ 1177 w 1850"/>
                  <a:gd name="T91" fmla="*/ 1553 h 1850"/>
                  <a:gd name="T92" fmla="*/ 1194 w 1850"/>
                  <a:gd name="T93" fmla="*/ 1624 h 1850"/>
                  <a:gd name="T94" fmla="*/ 1227 w 1850"/>
                  <a:gd name="T95" fmla="*/ 1691 h 1850"/>
                  <a:gd name="T96" fmla="*/ 1273 w 1850"/>
                  <a:gd name="T97" fmla="*/ 1751 h 1850"/>
                  <a:gd name="T98" fmla="*/ 1304 w 1850"/>
                  <a:gd name="T99" fmla="*/ 1777 h 1850"/>
                  <a:gd name="T100" fmla="*/ 1353 w 1850"/>
                  <a:gd name="T101" fmla="*/ 1810 h 1850"/>
                  <a:gd name="T102" fmla="*/ 1406 w 1850"/>
                  <a:gd name="T103" fmla="*/ 1833 h 1850"/>
                  <a:gd name="T104" fmla="*/ 1462 w 1850"/>
                  <a:gd name="T105" fmla="*/ 1845 h 1850"/>
                  <a:gd name="T106" fmla="*/ 1519 w 1850"/>
                  <a:gd name="T107" fmla="*/ 1850 h 1850"/>
                  <a:gd name="T108" fmla="*/ 1375 w 1850"/>
                  <a:gd name="T109" fmla="*/ 1664 h 1850"/>
                  <a:gd name="T110" fmla="*/ 1827 w 1850"/>
                  <a:gd name="T111" fmla="*/ 1638 h 1850"/>
                  <a:gd name="T112" fmla="*/ 1841 w 1850"/>
                  <a:gd name="T113" fmla="*/ 1590 h 1850"/>
                  <a:gd name="T114" fmla="*/ 1850 w 1850"/>
                  <a:gd name="T115" fmla="*/ 1519 h 1850"/>
                  <a:gd name="T116" fmla="*/ 1844 w 1850"/>
                  <a:gd name="T117" fmla="*/ 1446 h 1850"/>
                  <a:gd name="T118" fmla="*/ 1822 w 1850"/>
                  <a:gd name="T119" fmla="*/ 1377 h 1850"/>
                  <a:gd name="T120" fmla="*/ 1785 w 1850"/>
                  <a:gd name="T121" fmla="*/ 1312 h 1850"/>
                  <a:gd name="T122" fmla="*/ 1751 w 1850"/>
                  <a:gd name="T123" fmla="*/ 1273 h 1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0" h="1850">
                    <a:moveTo>
                      <a:pt x="1751" y="1273"/>
                    </a:moveTo>
                    <a:lnTo>
                      <a:pt x="1751" y="1273"/>
                    </a:lnTo>
                    <a:lnTo>
                      <a:pt x="1732" y="1254"/>
                    </a:lnTo>
                    <a:lnTo>
                      <a:pt x="1712" y="1239"/>
                    </a:lnTo>
                    <a:lnTo>
                      <a:pt x="1692" y="1225"/>
                    </a:lnTo>
                    <a:lnTo>
                      <a:pt x="1671" y="1213"/>
                    </a:lnTo>
                    <a:lnTo>
                      <a:pt x="1647" y="1202"/>
                    </a:lnTo>
                    <a:lnTo>
                      <a:pt x="1626" y="1193"/>
                    </a:lnTo>
                    <a:lnTo>
                      <a:pt x="1603" y="1186"/>
                    </a:lnTo>
                    <a:lnTo>
                      <a:pt x="1578" y="1180"/>
                    </a:lnTo>
                    <a:lnTo>
                      <a:pt x="1555" y="1177"/>
                    </a:lnTo>
                    <a:lnTo>
                      <a:pt x="1530" y="1174"/>
                    </a:lnTo>
                    <a:lnTo>
                      <a:pt x="1507" y="1174"/>
                    </a:lnTo>
                    <a:lnTo>
                      <a:pt x="1482" y="1176"/>
                    </a:lnTo>
                    <a:lnTo>
                      <a:pt x="1457" y="1179"/>
                    </a:lnTo>
                    <a:lnTo>
                      <a:pt x="1434" y="1183"/>
                    </a:lnTo>
                    <a:lnTo>
                      <a:pt x="1411" y="1190"/>
                    </a:lnTo>
                    <a:lnTo>
                      <a:pt x="1388" y="1197"/>
                    </a:lnTo>
                    <a:lnTo>
                      <a:pt x="1087" y="899"/>
                    </a:lnTo>
                    <a:lnTo>
                      <a:pt x="1463" y="524"/>
                    </a:lnTo>
                    <a:lnTo>
                      <a:pt x="1567" y="509"/>
                    </a:lnTo>
                    <a:lnTo>
                      <a:pt x="1749" y="226"/>
                    </a:lnTo>
                    <a:lnTo>
                      <a:pt x="1649" y="125"/>
                    </a:lnTo>
                    <a:lnTo>
                      <a:pt x="1366" y="308"/>
                    </a:lnTo>
                    <a:lnTo>
                      <a:pt x="1352" y="413"/>
                    </a:lnTo>
                    <a:lnTo>
                      <a:pt x="976" y="787"/>
                    </a:lnTo>
                    <a:lnTo>
                      <a:pt x="651" y="463"/>
                    </a:lnTo>
                    <a:lnTo>
                      <a:pt x="651" y="463"/>
                    </a:lnTo>
                    <a:lnTo>
                      <a:pt x="660" y="439"/>
                    </a:lnTo>
                    <a:lnTo>
                      <a:pt x="667" y="416"/>
                    </a:lnTo>
                    <a:lnTo>
                      <a:pt x="671" y="391"/>
                    </a:lnTo>
                    <a:lnTo>
                      <a:pt x="674" y="368"/>
                    </a:lnTo>
                    <a:lnTo>
                      <a:pt x="676" y="343"/>
                    </a:lnTo>
                    <a:lnTo>
                      <a:pt x="676" y="319"/>
                    </a:lnTo>
                    <a:lnTo>
                      <a:pt x="673" y="295"/>
                    </a:lnTo>
                    <a:lnTo>
                      <a:pt x="670" y="271"/>
                    </a:lnTo>
                    <a:lnTo>
                      <a:pt x="664" y="247"/>
                    </a:lnTo>
                    <a:lnTo>
                      <a:pt x="656" y="224"/>
                    </a:lnTo>
                    <a:lnTo>
                      <a:pt x="648" y="201"/>
                    </a:lnTo>
                    <a:lnTo>
                      <a:pt x="637" y="179"/>
                    </a:lnTo>
                    <a:lnTo>
                      <a:pt x="625" y="158"/>
                    </a:lnTo>
                    <a:lnTo>
                      <a:pt x="611" y="138"/>
                    </a:lnTo>
                    <a:lnTo>
                      <a:pt x="594" y="118"/>
                    </a:lnTo>
                    <a:lnTo>
                      <a:pt x="577" y="97"/>
                    </a:lnTo>
                    <a:lnTo>
                      <a:pt x="577" y="97"/>
                    </a:lnTo>
                    <a:lnTo>
                      <a:pt x="554" y="77"/>
                    </a:lnTo>
                    <a:lnTo>
                      <a:pt x="529" y="57"/>
                    </a:lnTo>
                    <a:lnTo>
                      <a:pt x="503" y="42"/>
                    </a:lnTo>
                    <a:lnTo>
                      <a:pt x="475" y="28"/>
                    </a:lnTo>
                    <a:lnTo>
                      <a:pt x="447" y="17"/>
                    </a:lnTo>
                    <a:lnTo>
                      <a:pt x="418" y="9"/>
                    </a:lnTo>
                    <a:lnTo>
                      <a:pt x="388" y="3"/>
                    </a:lnTo>
                    <a:lnTo>
                      <a:pt x="359" y="0"/>
                    </a:lnTo>
                    <a:lnTo>
                      <a:pt x="501" y="142"/>
                    </a:lnTo>
                    <a:lnTo>
                      <a:pt x="439" y="371"/>
                    </a:lnTo>
                    <a:lnTo>
                      <a:pt x="210" y="433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9" y="260"/>
                    </a:lnTo>
                    <a:lnTo>
                      <a:pt x="5" y="282"/>
                    </a:lnTo>
                    <a:lnTo>
                      <a:pt x="2" y="305"/>
                    </a:lnTo>
                    <a:lnTo>
                      <a:pt x="0" y="326"/>
                    </a:lnTo>
                    <a:lnTo>
                      <a:pt x="0" y="350"/>
                    </a:lnTo>
                    <a:lnTo>
                      <a:pt x="2" y="371"/>
                    </a:lnTo>
                    <a:lnTo>
                      <a:pt x="5" y="394"/>
                    </a:lnTo>
                    <a:lnTo>
                      <a:pt x="9" y="416"/>
                    </a:lnTo>
                    <a:lnTo>
                      <a:pt x="15" y="438"/>
                    </a:lnTo>
                    <a:lnTo>
                      <a:pt x="23" y="459"/>
                    </a:lnTo>
                    <a:lnTo>
                      <a:pt x="32" y="481"/>
                    </a:lnTo>
                    <a:lnTo>
                      <a:pt x="42" y="501"/>
                    </a:lnTo>
                    <a:lnTo>
                      <a:pt x="54" y="521"/>
                    </a:lnTo>
                    <a:lnTo>
                      <a:pt x="68" y="540"/>
                    </a:lnTo>
                    <a:lnTo>
                      <a:pt x="82" y="558"/>
                    </a:lnTo>
                    <a:lnTo>
                      <a:pt x="99" y="575"/>
                    </a:lnTo>
                    <a:lnTo>
                      <a:pt x="99" y="575"/>
                    </a:lnTo>
                    <a:lnTo>
                      <a:pt x="118" y="594"/>
                    </a:lnTo>
                    <a:lnTo>
                      <a:pt x="138" y="609"/>
                    </a:lnTo>
                    <a:lnTo>
                      <a:pt x="159" y="623"/>
                    </a:lnTo>
                    <a:lnTo>
                      <a:pt x="179" y="636"/>
                    </a:lnTo>
                    <a:lnTo>
                      <a:pt x="203" y="647"/>
                    </a:lnTo>
                    <a:lnTo>
                      <a:pt x="226" y="656"/>
                    </a:lnTo>
                    <a:lnTo>
                      <a:pt x="249" y="664"/>
                    </a:lnTo>
                    <a:lnTo>
                      <a:pt x="272" y="668"/>
                    </a:lnTo>
                    <a:lnTo>
                      <a:pt x="295" y="673"/>
                    </a:lnTo>
                    <a:lnTo>
                      <a:pt x="320" y="674"/>
                    </a:lnTo>
                    <a:lnTo>
                      <a:pt x="345" y="674"/>
                    </a:lnTo>
                    <a:lnTo>
                      <a:pt x="368" y="673"/>
                    </a:lnTo>
                    <a:lnTo>
                      <a:pt x="393" y="670"/>
                    </a:lnTo>
                    <a:lnTo>
                      <a:pt x="416" y="665"/>
                    </a:lnTo>
                    <a:lnTo>
                      <a:pt x="439" y="659"/>
                    </a:lnTo>
                    <a:lnTo>
                      <a:pt x="463" y="651"/>
                    </a:lnTo>
                    <a:lnTo>
                      <a:pt x="749" y="937"/>
                    </a:lnTo>
                    <a:lnTo>
                      <a:pt x="138" y="1548"/>
                    </a:lnTo>
                    <a:lnTo>
                      <a:pt x="138" y="1548"/>
                    </a:lnTo>
                    <a:lnTo>
                      <a:pt x="130" y="1558"/>
                    </a:lnTo>
                    <a:lnTo>
                      <a:pt x="122" y="1568"/>
                    </a:lnTo>
                    <a:lnTo>
                      <a:pt x="116" y="1579"/>
                    </a:lnTo>
                    <a:lnTo>
                      <a:pt x="110" y="1590"/>
                    </a:lnTo>
                    <a:lnTo>
                      <a:pt x="107" y="1601"/>
                    </a:lnTo>
                    <a:lnTo>
                      <a:pt x="104" y="1613"/>
                    </a:lnTo>
                    <a:lnTo>
                      <a:pt x="102" y="1624"/>
                    </a:lnTo>
                    <a:lnTo>
                      <a:pt x="101" y="1637"/>
                    </a:lnTo>
                    <a:lnTo>
                      <a:pt x="102" y="1649"/>
                    </a:lnTo>
                    <a:lnTo>
                      <a:pt x="104" y="1661"/>
                    </a:lnTo>
                    <a:lnTo>
                      <a:pt x="107" y="1672"/>
                    </a:lnTo>
                    <a:lnTo>
                      <a:pt x="110" y="1684"/>
                    </a:lnTo>
                    <a:lnTo>
                      <a:pt x="116" y="1695"/>
                    </a:lnTo>
                    <a:lnTo>
                      <a:pt x="122" y="1706"/>
                    </a:lnTo>
                    <a:lnTo>
                      <a:pt x="130" y="1717"/>
                    </a:lnTo>
                    <a:lnTo>
                      <a:pt x="138" y="1726"/>
                    </a:lnTo>
                    <a:lnTo>
                      <a:pt x="148" y="1737"/>
                    </a:lnTo>
                    <a:lnTo>
                      <a:pt x="148" y="1737"/>
                    </a:lnTo>
                    <a:lnTo>
                      <a:pt x="159" y="1746"/>
                    </a:lnTo>
                    <a:lnTo>
                      <a:pt x="169" y="1753"/>
                    </a:lnTo>
                    <a:lnTo>
                      <a:pt x="179" y="1759"/>
                    </a:lnTo>
                    <a:lnTo>
                      <a:pt x="190" y="1765"/>
                    </a:lnTo>
                    <a:lnTo>
                      <a:pt x="203" y="1768"/>
                    </a:lnTo>
                    <a:lnTo>
                      <a:pt x="213" y="1771"/>
                    </a:lnTo>
                    <a:lnTo>
                      <a:pt x="226" y="1773"/>
                    </a:lnTo>
                    <a:lnTo>
                      <a:pt x="238" y="1774"/>
                    </a:lnTo>
                    <a:lnTo>
                      <a:pt x="251" y="1773"/>
                    </a:lnTo>
                    <a:lnTo>
                      <a:pt x="261" y="1771"/>
                    </a:lnTo>
                    <a:lnTo>
                      <a:pt x="274" y="1768"/>
                    </a:lnTo>
                    <a:lnTo>
                      <a:pt x="285" y="1765"/>
                    </a:lnTo>
                    <a:lnTo>
                      <a:pt x="297" y="1759"/>
                    </a:lnTo>
                    <a:lnTo>
                      <a:pt x="308" y="1753"/>
                    </a:lnTo>
                    <a:lnTo>
                      <a:pt x="317" y="1746"/>
                    </a:lnTo>
                    <a:lnTo>
                      <a:pt x="326" y="1737"/>
                    </a:lnTo>
                    <a:lnTo>
                      <a:pt x="937" y="1126"/>
                    </a:lnTo>
                    <a:lnTo>
                      <a:pt x="1199" y="1386"/>
                    </a:lnTo>
                    <a:lnTo>
                      <a:pt x="1199" y="1386"/>
                    </a:lnTo>
                    <a:lnTo>
                      <a:pt x="1191" y="1409"/>
                    </a:lnTo>
                    <a:lnTo>
                      <a:pt x="1183" y="1434"/>
                    </a:lnTo>
                    <a:lnTo>
                      <a:pt x="1179" y="1457"/>
                    </a:lnTo>
                    <a:lnTo>
                      <a:pt x="1176" y="1480"/>
                    </a:lnTo>
                    <a:lnTo>
                      <a:pt x="1174" y="1505"/>
                    </a:lnTo>
                    <a:lnTo>
                      <a:pt x="1176" y="1530"/>
                    </a:lnTo>
                    <a:lnTo>
                      <a:pt x="1177" y="1553"/>
                    </a:lnTo>
                    <a:lnTo>
                      <a:pt x="1182" y="1578"/>
                    </a:lnTo>
                    <a:lnTo>
                      <a:pt x="1186" y="1601"/>
                    </a:lnTo>
                    <a:lnTo>
                      <a:pt x="1194" y="1624"/>
                    </a:lnTo>
                    <a:lnTo>
                      <a:pt x="1203" y="1647"/>
                    </a:lnTo>
                    <a:lnTo>
                      <a:pt x="1214" y="1669"/>
                    </a:lnTo>
                    <a:lnTo>
                      <a:pt x="1227" y="1691"/>
                    </a:lnTo>
                    <a:lnTo>
                      <a:pt x="1241" y="1712"/>
                    </a:lnTo>
                    <a:lnTo>
                      <a:pt x="1256" y="1732"/>
                    </a:lnTo>
                    <a:lnTo>
                      <a:pt x="1273" y="1751"/>
                    </a:lnTo>
                    <a:lnTo>
                      <a:pt x="1273" y="1751"/>
                    </a:lnTo>
                    <a:lnTo>
                      <a:pt x="1289" y="1765"/>
                    </a:lnTo>
                    <a:lnTo>
                      <a:pt x="1304" y="1777"/>
                    </a:lnTo>
                    <a:lnTo>
                      <a:pt x="1319" y="1790"/>
                    </a:lnTo>
                    <a:lnTo>
                      <a:pt x="1336" y="1801"/>
                    </a:lnTo>
                    <a:lnTo>
                      <a:pt x="1353" y="1810"/>
                    </a:lnTo>
                    <a:lnTo>
                      <a:pt x="1370" y="1819"/>
                    </a:lnTo>
                    <a:lnTo>
                      <a:pt x="1389" y="1827"/>
                    </a:lnTo>
                    <a:lnTo>
                      <a:pt x="1406" y="1833"/>
                    </a:lnTo>
                    <a:lnTo>
                      <a:pt x="1425" y="1838"/>
                    </a:lnTo>
                    <a:lnTo>
                      <a:pt x="1443" y="1842"/>
                    </a:lnTo>
                    <a:lnTo>
                      <a:pt x="1462" y="1845"/>
                    </a:lnTo>
                    <a:lnTo>
                      <a:pt x="1482" y="1848"/>
                    </a:lnTo>
                    <a:lnTo>
                      <a:pt x="1500" y="1848"/>
                    </a:lnTo>
                    <a:lnTo>
                      <a:pt x="1519" y="1850"/>
                    </a:lnTo>
                    <a:lnTo>
                      <a:pt x="1539" y="1848"/>
                    </a:lnTo>
                    <a:lnTo>
                      <a:pt x="1558" y="1847"/>
                    </a:lnTo>
                    <a:lnTo>
                      <a:pt x="1375" y="1664"/>
                    </a:lnTo>
                    <a:lnTo>
                      <a:pt x="1426" y="1476"/>
                    </a:lnTo>
                    <a:lnTo>
                      <a:pt x="1615" y="1426"/>
                    </a:lnTo>
                    <a:lnTo>
                      <a:pt x="1827" y="1638"/>
                    </a:lnTo>
                    <a:lnTo>
                      <a:pt x="1827" y="1638"/>
                    </a:lnTo>
                    <a:lnTo>
                      <a:pt x="1835" y="1615"/>
                    </a:lnTo>
                    <a:lnTo>
                      <a:pt x="1841" y="1590"/>
                    </a:lnTo>
                    <a:lnTo>
                      <a:pt x="1845" y="1567"/>
                    </a:lnTo>
                    <a:lnTo>
                      <a:pt x="1848" y="1542"/>
                    </a:lnTo>
                    <a:lnTo>
                      <a:pt x="1850" y="1519"/>
                    </a:lnTo>
                    <a:lnTo>
                      <a:pt x="1850" y="1494"/>
                    </a:lnTo>
                    <a:lnTo>
                      <a:pt x="1848" y="1471"/>
                    </a:lnTo>
                    <a:lnTo>
                      <a:pt x="1844" y="1446"/>
                    </a:lnTo>
                    <a:lnTo>
                      <a:pt x="1839" y="1423"/>
                    </a:lnTo>
                    <a:lnTo>
                      <a:pt x="1831" y="1400"/>
                    </a:lnTo>
                    <a:lnTo>
                      <a:pt x="1822" y="1377"/>
                    </a:lnTo>
                    <a:lnTo>
                      <a:pt x="1811" y="1353"/>
                    </a:lnTo>
                    <a:lnTo>
                      <a:pt x="1799" y="1332"/>
                    </a:lnTo>
                    <a:lnTo>
                      <a:pt x="1785" y="1312"/>
                    </a:lnTo>
                    <a:lnTo>
                      <a:pt x="1770" y="1292"/>
                    </a:lnTo>
                    <a:lnTo>
                      <a:pt x="1751" y="1273"/>
                    </a:lnTo>
                    <a:lnTo>
                      <a:pt x="1751" y="1273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30" name="Freeform 32">
                <a:extLst>
                  <a:ext uri="{FF2B5EF4-FFF2-40B4-BE49-F238E27FC236}">
                    <a16:creationId xmlns:a16="http://schemas.microsoft.com/office/drawing/2014/main" id="{C66ECBAC-DECE-27DF-326C-01D21D6C9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5108" y="1755851"/>
                <a:ext cx="382236" cy="389185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sp>
          <p:nvSpPr>
            <p:cNvPr id="28" name="말풍선: 모서리가 둥근 사각형 27">
              <a:extLst>
                <a:ext uri="{FF2B5EF4-FFF2-40B4-BE49-F238E27FC236}">
                  <a16:creationId xmlns:a16="http://schemas.microsoft.com/office/drawing/2014/main" id="{C2690087-0EB1-56C3-8E4C-AF58A749A24B}"/>
                </a:ext>
              </a:extLst>
            </p:cNvPr>
            <p:cNvSpPr/>
            <p:nvPr/>
          </p:nvSpPr>
          <p:spPr>
            <a:xfrm>
              <a:off x="1001458" y="4056705"/>
              <a:ext cx="2246811" cy="586447"/>
            </a:xfrm>
            <a:prstGeom prst="wedgeRoundRectCallout">
              <a:avLst>
                <a:gd name="adj1" fmla="val -55962"/>
                <a:gd name="adj2" fmla="val -10077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수작업 모듈화 방전과 장시간 방치 공간 확보로 안전 리스크와 운영 비효율이 커지고 있습니다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.</a:t>
              </a:r>
              <a:endParaRPr lang="ko-KR" altLang="en-US" sz="1000">
                <a:solidFill>
                  <a:srgbClr val="FFFFFF"/>
                </a:solidFill>
                <a:sym typeface="맑은 고딕"/>
              </a:endParaRPr>
            </a:p>
          </p:txBody>
        </p:sp>
      </p:grp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FB1650CB-01E4-0308-94C0-861F2846D2A5}"/>
              </a:ext>
            </a:extLst>
          </p:cNvPr>
          <p:cNvSpPr/>
          <p:nvPr/>
        </p:nvSpPr>
        <p:spPr>
          <a:xfrm>
            <a:off x="394628" y="2324441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수작업 모듈화에 따른 안전 위험</a:t>
            </a:r>
          </a:p>
        </p:txBody>
      </p:sp>
      <p:sp>
        <p:nvSpPr>
          <p:cNvPr id="32" name="사각형: 둥근 위쪽 모서리 31">
            <a:extLst>
              <a:ext uri="{FF2B5EF4-FFF2-40B4-BE49-F238E27FC236}">
                <a16:creationId xmlns:a16="http://schemas.microsoft.com/office/drawing/2014/main" id="{466EC84C-C420-7877-B495-6E33E3932623}"/>
              </a:ext>
            </a:extLst>
          </p:cNvPr>
          <p:cNvSpPr/>
          <p:nvPr/>
        </p:nvSpPr>
        <p:spPr>
          <a:xfrm>
            <a:off x="394628" y="2592685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단락 후 장시간 방치 공간 필요</a:t>
            </a:r>
          </a:p>
        </p:txBody>
      </p:sp>
      <p:sp>
        <p:nvSpPr>
          <p:cNvPr id="33" name="사각형: 둥근 위쪽 모서리 32">
            <a:extLst>
              <a:ext uri="{FF2B5EF4-FFF2-40B4-BE49-F238E27FC236}">
                <a16:creationId xmlns:a16="http://schemas.microsoft.com/office/drawing/2014/main" id="{BAE10EB0-E528-802E-06DA-BD007149FAA7}"/>
              </a:ext>
            </a:extLst>
          </p:cNvPr>
          <p:cNvSpPr/>
          <p:nvPr/>
        </p:nvSpPr>
        <p:spPr>
          <a:xfrm>
            <a:off x="394628" y="2875488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배터리 특성을 미반영한 획일적 방전</a:t>
            </a:r>
          </a:p>
        </p:txBody>
      </p:sp>
      <p:sp>
        <p:nvSpPr>
          <p:cNvPr id="38" name="텍스트 개체 틀 7">
            <a:extLst>
              <a:ext uri="{FF2B5EF4-FFF2-40B4-BE49-F238E27FC236}">
                <a16:creationId xmlns:a16="http://schemas.microsoft.com/office/drawing/2014/main" id="{8DEC2B66-C682-E664-3BA6-62C1D4131F73}"/>
              </a:ext>
            </a:extLst>
          </p:cNvPr>
          <p:cNvSpPr txBox="1">
            <a:spLocks/>
          </p:cNvSpPr>
          <p:nvPr/>
        </p:nvSpPr>
        <p:spPr>
          <a:xfrm>
            <a:off x="3533485" y="620676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0" name="텍스트 개체 틀 4">
            <a:extLst>
              <a:ext uri="{FF2B5EF4-FFF2-40B4-BE49-F238E27FC236}">
                <a16:creationId xmlns:a16="http://schemas.microsoft.com/office/drawing/2014/main" id="{AB121E6C-FB31-654D-F61B-12139B9F89D9}"/>
              </a:ext>
            </a:extLst>
          </p:cNvPr>
          <p:cNvSpPr txBox="1">
            <a:spLocks/>
          </p:cNvSpPr>
          <p:nvPr/>
        </p:nvSpPr>
        <p:spPr>
          <a:xfrm>
            <a:off x="3533484" y="135738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검증된 불용화 성능</a:t>
            </a:r>
            <a:endParaRPr kumimoji="1" lang="en-US" altLang="ko-KR" sz="1100" b="1"/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 err="1"/>
              <a:t>역전압</a:t>
            </a:r>
            <a:r>
              <a:rPr kumimoji="1" lang="ko-KR" altLang="en-US" sz="1100"/>
              <a:t> 불용화 방전 모두 사용으로 단락 및 방치 절차를 생략하고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단락 후 방치 공간 점유 시간을 </a:t>
            </a:r>
            <a:r>
              <a:rPr kumimoji="1" lang="en-US" altLang="ko-KR" sz="1100"/>
              <a:t>1</a:t>
            </a:r>
            <a:r>
              <a:rPr kumimoji="1" lang="ko-KR" altLang="en-US" sz="1100"/>
              <a:t>일 이상 단축하여 공간 효율을 확보합니다</a:t>
            </a:r>
            <a:r>
              <a:rPr kumimoji="1" lang="en-US" altLang="ko-KR" sz="1100"/>
              <a:t>.</a:t>
            </a:r>
            <a:endParaRPr kumimoji="1" lang="ko-KR" altLang="en-US" sz="110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D82EB4FE-6DA8-CF73-D5A6-D0BE4D5030C9}"/>
              </a:ext>
            </a:extLst>
          </p:cNvPr>
          <p:cNvSpPr/>
          <p:nvPr/>
        </p:nvSpPr>
        <p:spPr>
          <a:xfrm>
            <a:off x="503502" y="5228706"/>
            <a:ext cx="1261733" cy="677539"/>
          </a:xfrm>
          <a:prstGeom prst="roundRect">
            <a:avLst>
              <a:gd name="adj" fmla="val 12033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36000" numCol="1" spcCol="38100" rtlCol="0" anchor="ctr">
            <a:noAutofit/>
          </a:bodyPr>
          <a:lstStyle/>
          <a:p>
            <a:pPr algn="ctr" defTabSz="550333" hangingPunct="0">
              <a:spcBef>
                <a:spcPts val="300"/>
              </a:spcBef>
            </a:pPr>
            <a:r>
              <a:rPr lang="ko-KR" altLang="en-US" sz="900" b="1">
                <a:solidFill>
                  <a:srgbClr val="FFFFFF"/>
                </a:solidFill>
                <a:sym typeface="맑은 고딕"/>
              </a:rPr>
              <a:t>전기방전 통합관리 시스템</a:t>
            </a:r>
            <a:endParaRPr lang="en-US" altLang="ko-KR" sz="900" b="1">
              <a:solidFill>
                <a:srgbClr val="FFFFFF"/>
              </a:solidFill>
              <a:sym typeface="맑은 고딕"/>
            </a:endParaRPr>
          </a:p>
          <a:p>
            <a:pPr algn="ctr" defTabSz="550333" hangingPunct="0">
              <a:spcBef>
                <a:spcPts val="300"/>
              </a:spcBef>
            </a:pPr>
            <a:r>
              <a:rPr lang="ko-KR" altLang="en-US" sz="800">
                <a:solidFill>
                  <a:srgbClr val="FFFFFF"/>
                </a:solidFill>
                <a:sym typeface="맑은 고딕"/>
              </a:rPr>
              <a:t>방전 프로파일 데이터 저장 </a:t>
            </a:r>
            <a:r>
              <a:rPr lang="en-US" altLang="ko-KR" sz="800">
                <a:solidFill>
                  <a:srgbClr val="FFFFFF"/>
                </a:solidFill>
                <a:sym typeface="맑은 고딕"/>
              </a:rPr>
              <a:t>/</a:t>
            </a:r>
            <a:br>
              <a:rPr lang="en-US" altLang="ko-KR" sz="800">
                <a:solidFill>
                  <a:srgbClr val="FFFFFF"/>
                </a:solidFill>
                <a:sym typeface="맑은 고딕"/>
              </a:rPr>
            </a:br>
            <a:r>
              <a:rPr lang="ko-KR" altLang="en-US" sz="800">
                <a:solidFill>
                  <a:srgbClr val="FFFFFF"/>
                </a:solidFill>
                <a:sym typeface="맑은 고딕"/>
              </a:rPr>
              <a:t>관리 </a:t>
            </a:r>
            <a:r>
              <a:rPr lang="en-US" altLang="ko-KR" sz="800">
                <a:solidFill>
                  <a:srgbClr val="FFFFFF"/>
                </a:solidFill>
                <a:sym typeface="맑은 고딕"/>
              </a:rPr>
              <a:t>Recipe </a:t>
            </a:r>
            <a:r>
              <a:rPr lang="ko-KR" altLang="en-US" sz="800">
                <a:solidFill>
                  <a:srgbClr val="FFFFFF"/>
                </a:solidFill>
                <a:sym typeface="맑은 고딕"/>
              </a:rPr>
              <a:t>관리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E3F15E23-AEE1-341E-D2D1-6420B2004988}"/>
              </a:ext>
            </a:extLst>
          </p:cNvPr>
          <p:cNvSpPr/>
          <p:nvPr/>
        </p:nvSpPr>
        <p:spPr>
          <a:xfrm>
            <a:off x="1981001" y="5228706"/>
            <a:ext cx="1261733" cy="677539"/>
          </a:xfrm>
          <a:prstGeom prst="roundRect">
            <a:avLst>
              <a:gd name="adj" fmla="val 12033"/>
            </a:avLst>
          </a:prstGeom>
          <a:solidFill>
            <a:srgbClr val="00A2FF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36000" numCol="1" spcCol="38100" rtlCol="0" anchor="ctr">
            <a:noAutofit/>
          </a:bodyPr>
          <a:lstStyle/>
          <a:p>
            <a:pPr algn="ctr" defTabSz="550333" hangingPunct="0">
              <a:spcBef>
                <a:spcPts val="300"/>
              </a:spcBef>
            </a:pPr>
            <a:r>
              <a:rPr lang="en-US" altLang="ko-KR" sz="900" b="1">
                <a:solidFill>
                  <a:srgbClr val="FFFFFF"/>
                </a:solidFill>
                <a:sym typeface="맑은 고딕"/>
              </a:rPr>
              <a:t>AI </a:t>
            </a:r>
            <a:r>
              <a:rPr lang="ko-KR" altLang="en-US" sz="900" b="1" err="1">
                <a:solidFill>
                  <a:srgbClr val="FFFFFF"/>
                </a:solidFill>
                <a:sym typeface="맑은 고딕"/>
              </a:rPr>
              <a:t>학습기</a:t>
            </a:r>
            <a:r>
              <a:rPr lang="ko-KR" altLang="en-US" sz="900" b="1">
                <a:solidFill>
                  <a:srgbClr val="FFFFFF"/>
                </a:solidFill>
                <a:sym typeface="맑은 고딕"/>
              </a:rPr>
              <a:t> </a:t>
            </a:r>
            <a:br>
              <a:rPr lang="en-US" altLang="ko-KR" sz="900" b="1">
                <a:solidFill>
                  <a:srgbClr val="FFFFFF"/>
                </a:solidFill>
                <a:sym typeface="맑은 고딕"/>
              </a:rPr>
            </a:br>
            <a:r>
              <a:rPr lang="ko-KR" altLang="en-US" sz="900" b="1">
                <a:solidFill>
                  <a:srgbClr val="FFFFFF"/>
                </a:solidFill>
                <a:sym typeface="맑은 고딕"/>
              </a:rPr>
              <a:t>최적화 모델 생성</a:t>
            </a:r>
            <a:endParaRPr lang="en-US" altLang="ko-KR" sz="900" b="1">
              <a:solidFill>
                <a:srgbClr val="FFFFFF"/>
              </a:solidFill>
              <a:sym typeface="맑은 고딕"/>
            </a:endParaRPr>
          </a:p>
          <a:p>
            <a:pPr algn="ctr" defTabSz="550333" hangingPunct="0">
              <a:spcBef>
                <a:spcPts val="300"/>
              </a:spcBef>
            </a:pPr>
            <a:r>
              <a:rPr lang="ko-KR" altLang="en-US" sz="800">
                <a:solidFill>
                  <a:srgbClr val="FFFFFF"/>
                </a:solidFill>
                <a:sym typeface="맑은 고딕"/>
              </a:rPr>
              <a:t>신규 </a:t>
            </a:r>
            <a:r>
              <a:rPr lang="en-US" altLang="ko-KR" sz="800">
                <a:solidFill>
                  <a:srgbClr val="FFFFFF"/>
                </a:solidFill>
                <a:sym typeface="맑은 고딕"/>
              </a:rPr>
              <a:t>Recipe </a:t>
            </a:r>
            <a:r>
              <a:rPr lang="ko-KR" altLang="en-US" sz="800">
                <a:solidFill>
                  <a:srgbClr val="FFFFFF"/>
                </a:solidFill>
                <a:sym typeface="맑은 고딕"/>
              </a:rPr>
              <a:t>생성 </a:t>
            </a:r>
            <a:r>
              <a:rPr lang="en-US" altLang="ko-KR" sz="800">
                <a:solidFill>
                  <a:srgbClr val="FFFFFF"/>
                </a:solidFill>
                <a:sym typeface="맑은 고딕"/>
              </a:rPr>
              <a:t>/</a:t>
            </a:r>
            <a:br>
              <a:rPr lang="en-US" altLang="ko-KR" sz="800">
                <a:solidFill>
                  <a:srgbClr val="FFFFFF"/>
                </a:solidFill>
                <a:sym typeface="맑은 고딕"/>
              </a:rPr>
            </a:br>
            <a:r>
              <a:rPr lang="en-US" altLang="ko-KR" sz="800">
                <a:solidFill>
                  <a:srgbClr val="FFFFFF"/>
                </a:solidFill>
                <a:sym typeface="맑은 고딕"/>
              </a:rPr>
              <a:t>Recipe </a:t>
            </a:r>
            <a:r>
              <a:rPr lang="ko-KR" altLang="en-US" sz="800">
                <a:solidFill>
                  <a:srgbClr val="FFFFFF"/>
                </a:solidFill>
                <a:sym typeface="맑은 고딕"/>
              </a:rPr>
              <a:t>보완</a:t>
            </a:r>
            <a:endParaRPr lang="ko-KR" altLang="en-US" sz="900">
              <a:solidFill>
                <a:srgbClr val="FFFFFF"/>
              </a:solidFill>
              <a:sym typeface="맑은 고딕"/>
            </a:endParaRP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8790D579-4D52-61F8-7550-61D3FC6B1080}"/>
              </a:ext>
            </a:extLst>
          </p:cNvPr>
          <p:cNvCxnSpPr>
            <a:cxnSpLocks/>
          </p:cNvCxnSpPr>
          <p:nvPr/>
        </p:nvCxnSpPr>
        <p:spPr>
          <a:xfrm>
            <a:off x="1811299" y="5446434"/>
            <a:ext cx="130214" cy="0"/>
          </a:xfrm>
          <a:prstGeom prst="straightConnector1">
            <a:avLst/>
          </a:prstGeom>
          <a:ln>
            <a:solidFill>
              <a:schemeClr val="tx2"/>
            </a:solidFill>
            <a:tailEnd type="arrow" w="lg" len="sm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36" name="직선 화살표 연결선 1035">
            <a:extLst>
              <a:ext uri="{FF2B5EF4-FFF2-40B4-BE49-F238E27FC236}">
                <a16:creationId xmlns:a16="http://schemas.microsoft.com/office/drawing/2014/main" id="{A52F796D-C5FE-C857-8435-A625F1C168B3}"/>
              </a:ext>
            </a:extLst>
          </p:cNvPr>
          <p:cNvCxnSpPr>
            <a:cxnSpLocks/>
          </p:cNvCxnSpPr>
          <p:nvPr/>
        </p:nvCxnSpPr>
        <p:spPr>
          <a:xfrm flipH="1">
            <a:off x="1811299" y="5678209"/>
            <a:ext cx="130214" cy="0"/>
          </a:xfrm>
          <a:prstGeom prst="straightConnector1">
            <a:avLst/>
          </a:prstGeom>
          <a:ln>
            <a:solidFill>
              <a:schemeClr val="accent1"/>
            </a:solidFill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7" name="텍스트 개체 틀 5">
            <a:extLst>
              <a:ext uri="{FF2B5EF4-FFF2-40B4-BE49-F238E27FC236}">
                <a16:creationId xmlns:a16="http://schemas.microsoft.com/office/drawing/2014/main" id="{54A945FE-0F12-C92E-A165-4912DB543925}"/>
              </a:ext>
            </a:extLst>
          </p:cNvPr>
          <p:cNvSpPr txBox="1">
            <a:spLocks/>
          </p:cNvSpPr>
          <p:nvPr/>
        </p:nvSpPr>
        <p:spPr>
          <a:xfrm>
            <a:off x="3536959" y="4083118"/>
            <a:ext cx="2970203" cy="102439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1. AI </a:t>
            </a:r>
            <a:r>
              <a:rPr lang="ko-KR" altLang="en-US" sz="1100" b="1">
                <a:solidFill>
                  <a:schemeClr val="tx1"/>
                </a:solidFill>
              </a:rPr>
              <a:t>기반 최적 방전 </a:t>
            </a:r>
            <a:r>
              <a:rPr lang="en-US" altLang="ko-KR" sz="1100" b="1">
                <a:solidFill>
                  <a:schemeClr val="tx1"/>
                </a:solidFill>
              </a:rPr>
              <a:t>Recipe </a:t>
            </a:r>
            <a:r>
              <a:rPr lang="ko-KR" altLang="en-US" sz="1100" b="1">
                <a:solidFill>
                  <a:schemeClr val="tx1"/>
                </a:solidFill>
              </a:rPr>
              <a:t>생성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en-US" altLang="ko-KR" sz="1050">
                <a:solidFill>
                  <a:schemeClr val="tx1"/>
                </a:solidFill>
              </a:rPr>
              <a:t>Recipe</a:t>
            </a:r>
            <a:r>
              <a:rPr lang="ko-KR" altLang="en-US" sz="1050">
                <a:solidFill>
                  <a:schemeClr val="tx1"/>
                </a:solidFill>
              </a:rPr>
              <a:t> 자동 생성으로 방전 운영시간 최소화</a:t>
            </a: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2. </a:t>
            </a:r>
            <a:r>
              <a:rPr lang="ko-KR" altLang="en-US" sz="1100" b="1">
                <a:solidFill>
                  <a:schemeClr val="tx1"/>
                </a:solidFill>
              </a:rPr>
              <a:t>실시간 데이터 모니터링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ko-KR" altLang="en-US" sz="1100" b="1">
                <a:solidFill>
                  <a:schemeClr val="tx1"/>
                </a:solidFill>
              </a:rPr>
              <a:t>및 이력조회 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050">
                <a:solidFill>
                  <a:schemeClr val="tx1"/>
                </a:solidFill>
              </a:rPr>
              <a:t>실시간 방전 데이터 모니터링과 이력 조회로 투명한 운영 관리를 지원하며</a:t>
            </a:r>
            <a:r>
              <a:rPr lang="en-US" altLang="ko-KR" sz="1050">
                <a:solidFill>
                  <a:schemeClr val="tx1"/>
                </a:solidFill>
              </a:rPr>
              <a:t>, Factova </a:t>
            </a:r>
            <a:r>
              <a:rPr lang="ko-KR" altLang="en-US" sz="1050">
                <a:solidFill>
                  <a:schemeClr val="tx1"/>
                </a:solidFill>
              </a:rPr>
              <a:t>연계로 실시간 통합 관제 및 예지 분석을 제공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3. </a:t>
            </a:r>
            <a:r>
              <a:rPr lang="ko-KR" altLang="en-US" sz="1100" b="1" err="1">
                <a:solidFill>
                  <a:schemeClr val="tx1"/>
                </a:solidFill>
              </a:rPr>
              <a:t>역전압</a:t>
            </a:r>
            <a:r>
              <a:rPr lang="ko-KR" altLang="en-US" sz="1100" b="1">
                <a:solidFill>
                  <a:schemeClr val="tx1"/>
                </a:solidFill>
              </a:rPr>
              <a:t> 불용화 방전 모드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100">
                <a:solidFill>
                  <a:schemeClr val="tx1"/>
                </a:solidFill>
              </a:rPr>
              <a:t>단락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및 장시간 방치 절차를 생략하여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공간효율 확보</a:t>
            </a: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4. </a:t>
            </a:r>
            <a:r>
              <a:rPr lang="ko-KR" altLang="en-US" sz="1100" b="1">
                <a:solidFill>
                  <a:schemeClr val="tx1"/>
                </a:solidFill>
              </a:rPr>
              <a:t>설비 인터페이스 기반 통합 제어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en-US" altLang="ko-KR" sz="1050">
                <a:solidFill>
                  <a:schemeClr val="tx1"/>
                </a:solidFill>
              </a:rPr>
              <a:t>Modbus TCP/IP</a:t>
            </a:r>
            <a:r>
              <a:rPr lang="ko-KR" altLang="en-US" sz="1050">
                <a:solidFill>
                  <a:schemeClr val="tx1"/>
                </a:solidFill>
              </a:rPr>
              <a:t> 기반의 확장성 있는 설비 인터페이스로 현장 환경에 맞는 시스템 연동 지원</a:t>
            </a:r>
          </a:p>
        </p:txBody>
      </p:sp>
      <p:sp>
        <p:nvSpPr>
          <p:cNvPr id="1038" name="텍스트 개체 틀 7">
            <a:extLst>
              <a:ext uri="{FF2B5EF4-FFF2-40B4-BE49-F238E27FC236}">
                <a16:creationId xmlns:a16="http://schemas.microsoft.com/office/drawing/2014/main" id="{C1903564-7426-21F4-205B-9911505FEB37}"/>
              </a:ext>
            </a:extLst>
          </p:cNvPr>
          <p:cNvSpPr txBox="1">
            <a:spLocks/>
          </p:cNvSpPr>
          <p:nvPr/>
        </p:nvSpPr>
        <p:spPr>
          <a:xfrm>
            <a:off x="3539273" y="377941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Key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Capabilities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57" name="텍스트 개체 틀 19">
            <a:extLst>
              <a:ext uri="{FF2B5EF4-FFF2-40B4-BE49-F238E27FC236}">
                <a16:creationId xmlns:a16="http://schemas.microsoft.com/office/drawing/2014/main" id="{7784EB78-FB50-BEF7-49AE-90EFC284970F}"/>
              </a:ext>
            </a:extLst>
          </p:cNvPr>
          <p:cNvSpPr txBox="1">
            <a:spLocks/>
          </p:cNvSpPr>
          <p:nvPr/>
        </p:nvSpPr>
        <p:spPr>
          <a:xfrm>
            <a:off x="5572828" y="7176449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ko-KR" altLang="en-US" sz="900" kern="0">
                <a:solidFill>
                  <a:schemeClr val="bg1"/>
                </a:solidFill>
              </a:rPr>
              <a:t>동시 방전</a:t>
            </a:r>
            <a:br>
              <a:rPr lang="en-US" altLang="ko-KR" sz="14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r>
              <a:rPr lang="ko-KR" altLang="en-US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모듈</a:t>
            </a: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까지</a:t>
            </a:r>
            <a:endParaRPr lang="en-US" altLang="ko-KR" sz="900" ker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ko-KR" altLang="en-US" sz="900" kern="0">
                <a:solidFill>
                  <a:schemeClr val="bg1"/>
                </a:solidFill>
              </a:rPr>
              <a:t>공정 시간</a:t>
            </a:r>
            <a:br>
              <a:rPr lang="en-US" altLang="ko-KR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1h 10m </a:t>
            </a:r>
            <a:r>
              <a:rPr lang="ko-KR" altLang="en-US" sz="8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소요</a:t>
            </a:r>
            <a:endParaRPr lang="en-US" altLang="ko-KR" sz="900" ker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buNone/>
            </a:pPr>
            <a:endParaRPr lang="ko-KR" altLang="en-US" sz="900" kern="0">
              <a:solidFill>
                <a:schemeClr val="bg1"/>
              </a:solidFill>
            </a:endParaRPr>
          </a:p>
        </p:txBody>
      </p:sp>
      <p:sp>
        <p:nvSpPr>
          <p:cNvPr id="1058" name="텍스트 개체 틀 19">
            <a:extLst>
              <a:ext uri="{FF2B5EF4-FFF2-40B4-BE49-F238E27FC236}">
                <a16:creationId xmlns:a16="http://schemas.microsoft.com/office/drawing/2014/main" id="{55D0628A-BD70-EAE9-0BA9-D6B7FBA6D59E}"/>
              </a:ext>
            </a:extLst>
          </p:cNvPr>
          <p:cNvSpPr txBox="1">
            <a:spLocks/>
          </p:cNvSpPr>
          <p:nvPr/>
        </p:nvSpPr>
        <p:spPr>
          <a:xfrm>
            <a:off x="5572828" y="8225663"/>
            <a:ext cx="1516758" cy="525090"/>
          </a:xfrm>
          <a:prstGeom prst="rect">
            <a:avLst/>
          </a:prstGeom>
        </p:spPr>
        <p:txBody>
          <a:bodyPr anchor="t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>
              <a:spcBef>
                <a:spcPts val="600"/>
              </a:spcBef>
            </a:pPr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전압 </a:t>
            </a:r>
            <a:r>
              <a:rPr lang="en-US" altLang="ko-KR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&amp; </a:t>
            </a:r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전류 정밀도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±0.5% </a:t>
            </a:r>
            <a:endParaRPr lang="en-US" altLang="ko-KR" sz="9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59" name="텍스트 개체 틀 19">
            <a:extLst>
              <a:ext uri="{FF2B5EF4-FFF2-40B4-BE49-F238E27FC236}">
                <a16:creationId xmlns:a16="http://schemas.microsoft.com/office/drawing/2014/main" id="{02B59A3A-0B27-F02F-EC0D-178312718653}"/>
              </a:ext>
            </a:extLst>
          </p:cNvPr>
          <p:cNvSpPr txBox="1">
            <a:spLocks/>
          </p:cNvSpPr>
          <p:nvPr/>
        </p:nvSpPr>
        <p:spPr>
          <a:xfrm>
            <a:off x="5105621" y="7182343"/>
            <a:ext cx="46720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방전</a:t>
            </a:r>
            <a:br>
              <a:rPr lang="en-US" altLang="ko-KR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</a:b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성능</a:t>
            </a:r>
          </a:p>
        </p:txBody>
      </p:sp>
      <p:sp>
        <p:nvSpPr>
          <p:cNvPr id="1060" name="텍스트 개체 틀 19">
            <a:extLst>
              <a:ext uri="{FF2B5EF4-FFF2-40B4-BE49-F238E27FC236}">
                <a16:creationId xmlns:a16="http://schemas.microsoft.com/office/drawing/2014/main" id="{F51EB953-6351-956B-5688-509EF334AB35}"/>
              </a:ext>
            </a:extLst>
          </p:cNvPr>
          <p:cNvSpPr txBox="1">
            <a:spLocks/>
          </p:cNvSpPr>
          <p:nvPr/>
        </p:nvSpPr>
        <p:spPr>
          <a:xfrm>
            <a:off x="5105621" y="8219769"/>
            <a:ext cx="46720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정밀 제어</a:t>
            </a:r>
          </a:p>
        </p:txBody>
      </p:sp>
      <p:cxnSp>
        <p:nvCxnSpPr>
          <p:cNvPr id="1061" name="직선 연결선[R] 21">
            <a:extLst>
              <a:ext uri="{FF2B5EF4-FFF2-40B4-BE49-F238E27FC236}">
                <a16:creationId xmlns:a16="http://schemas.microsoft.com/office/drawing/2014/main" id="{52D90F27-30AD-E7C2-12AD-9CB3D9BB0729}"/>
              </a:ext>
            </a:extLst>
          </p:cNvPr>
          <p:cNvCxnSpPr>
            <a:cxnSpLocks/>
          </p:cNvCxnSpPr>
          <p:nvPr/>
        </p:nvCxnSpPr>
        <p:spPr>
          <a:xfrm rot="5400000" flipH="1">
            <a:off x="5356602" y="7403329"/>
            <a:ext cx="324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62" name="직선 연결선[R] 21">
            <a:extLst>
              <a:ext uri="{FF2B5EF4-FFF2-40B4-BE49-F238E27FC236}">
                <a16:creationId xmlns:a16="http://schemas.microsoft.com/office/drawing/2014/main" id="{FB15704E-0C87-3D17-3BEA-EF71B6BCCECD}"/>
              </a:ext>
            </a:extLst>
          </p:cNvPr>
          <p:cNvCxnSpPr>
            <a:cxnSpLocks/>
          </p:cNvCxnSpPr>
          <p:nvPr/>
        </p:nvCxnSpPr>
        <p:spPr>
          <a:xfrm rot="5400000" flipH="1">
            <a:off x="5356602" y="8443319"/>
            <a:ext cx="324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63" name="텍스트 개체 틀 19">
            <a:extLst>
              <a:ext uri="{FF2B5EF4-FFF2-40B4-BE49-F238E27FC236}">
                <a16:creationId xmlns:a16="http://schemas.microsoft.com/office/drawing/2014/main" id="{2B359609-9AFE-536D-6A9E-E83D2E1FC287}"/>
              </a:ext>
            </a:extLst>
          </p:cNvPr>
          <p:cNvSpPr txBox="1">
            <a:spLocks/>
          </p:cNvSpPr>
          <p:nvPr/>
        </p:nvSpPr>
        <p:spPr>
          <a:xfrm>
            <a:off x="5572828" y="8769972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ko-KR" altLang="en-US" sz="900" kern="0">
                <a:solidFill>
                  <a:schemeClr val="bg1"/>
                </a:solidFill>
              </a:rPr>
              <a:t>방치 공간 점유시간</a:t>
            </a:r>
            <a:br>
              <a:rPr lang="en-US" altLang="ko-KR" sz="14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</a:t>
            </a:r>
            <a:r>
              <a:rPr lang="ko-KR" altLang="en-US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일</a:t>
            </a: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이상 ↓</a:t>
            </a:r>
            <a:endParaRPr lang="en-US" altLang="ko-KR" sz="900" kern="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ko-KR" altLang="en-US" sz="900" kern="0">
                <a:solidFill>
                  <a:schemeClr val="bg1"/>
                </a:solidFill>
              </a:rPr>
              <a:t>온도 측정</a:t>
            </a:r>
            <a:br>
              <a:rPr lang="en-US" altLang="ko-KR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8 </a:t>
            </a:r>
            <a:r>
              <a:rPr lang="en-US" altLang="ko-KR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point</a:t>
            </a:r>
          </a:p>
          <a:p>
            <a:pPr marL="0" indent="0">
              <a:buNone/>
            </a:pPr>
            <a:endParaRPr lang="ko-KR" altLang="en-US" sz="900" kern="0">
              <a:solidFill>
                <a:schemeClr val="bg1"/>
              </a:solidFill>
            </a:endParaRPr>
          </a:p>
        </p:txBody>
      </p:sp>
      <p:sp>
        <p:nvSpPr>
          <p:cNvPr id="1064" name="텍스트 개체 틀 19">
            <a:extLst>
              <a:ext uri="{FF2B5EF4-FFF2-40B4-BE49-F238E27FC236}">
                <a16:creationId xmlns:a16="http://schemas.microsoft.com/office/drawing/2014/main" id="{89F80020-E0A1-D61E-9BAE-EC40C31918A1}"/>
              </a:ext>
            </a:extLst>
          </p:cNvPr>
          <p:cNvSpPr txBox="1">
            <a:spLocks/>
          </p:cNvSpPr>
          <p:nvPr/>
        </p:nvSpPr>
        <p:spPr>
          <a:xfrm>
            <a:off x="5105621" y="8775866"/>
            <a:ext cx="46720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공간</a:t>
            </a:r>
            <a:r>
              <a:rPr lang="en-US" altLang="ko-KR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,</a:t>
            </a:r>
            <a:br>
              <a:rPr lang="en-US" altLang="ko-KR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</a:b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안전 효율</a:t>
            </a:r>
            <a:endParaRPr lang="en-US" altLang="ko-KR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</a:endParaRPr>
          </a:p>
        </p:txBody>
      </p:sp>
      <p:cxnSp>
        <p:nvCxnSpPr>
          <p:cNvPr id="1065" name="직선 연결선[R] 21">
            <a:extLst>
              <a:ext uri="{FF2B5EF4-FFF2-40B4-BE49-F238E27FC236}">
                <a16:creationId xmlns:a16="http://schemas.microsoft.com/office/drawing/2014/main" id="{414A2EEC-8757-A4D3-58C2-DEAD7C6895F6}"/>
              </a:ext>
            </a:extLst>
          </p:cNvPr>
          <p:cNvCxnSpPr>
            <a:cxnSpLocks/>
          </p:cNvCxnSpPr>
          <p:nvPr/>
        </p:nvCxnSpPr>
        <p:spPr>
          <a:xfrm flipV="1">
            <a:off x="5518602" y="8834852"/>
            <a:ext cx="0" cy="432973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0D75D8C8-EF2B-03D0-786B-1099ED696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720079" y="6532870"/>
            <a:ext cx="1440680" cy="2425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050EC691-85A4-8D22-B8E2-CF71925611B4}"/>
              </a:ext>
            </a:extLst>
          </p:cNvPr>
          <p:cNvGrpSpPr/>
          <p:nvPr/>
        </p:nvGrpSpPr>
        <p:grpSpPr>
          <a:xfrm>
            <a:off x="225422" y="7489618"/>
            <a:ext cx="4679950" cy="2084717"/>
            <a:chOff x="225422" y="7489618"/>
            <a:chExt cx="4679950" cy="208471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C7722F28-92B1-B261-3BE2-155E2B83D412}"/>
                </a:ext>
              </a:extLst>
            </p:cNvPr>
            <p:cNvGrpSpPr/>
            <p:nvPr/>
          </p:nvGrpSpPr>
          <p:grpSpPr>
            <a:xfrm>
              <a:off x="225422" y="7489618"/>
              <a:ext cx="4679950" cy="2084717"/>
              <a:chOff x="225424" y="7595825"/>
              <a:chExt cx="6407219" cy="1966871"/>
            </a:xfrm>
          </p:grpSpPr>
          <p:sp>
            <p:nvSpPr>
              <p:cNvPr id="11" name="텍스트 개체 틀 5">
                <a:extLst>
                  <a:ext uri="{FF2B5EF4-FFF2-40B4-BE49-F238E27FC236}">
                    <a16:creationId xmlns:a16="http://schemas.microsoft.com/office/drawing/2014/main" id="{6A54DD8C-31A8-3054-F80E-9C13C3E8B2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449" y="7625472"/>
                <a:ext cx="2666790" cy="398194"/>
              </a:xfrm>
              <a:prstGeom prst="rect">
                <a:avLst/>
              </a:prstGeom>
            </p:spPr>
            <p:txBody>
              <a:bodyPr/>
              <a:lstStyle>
                <a:lvl1pPr marL="17859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1pPr>
                <a:lvl2pPr marL="446493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2pPr>
                <a:lvl3pPr marL="714389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3pPr>
                <a:lvl4pPr marL="98228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4pPr>
                <a:lvl5pPr marL="1250181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5pPr>
                <a:lvl6pPr marL="151807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6pPr>
                <a:lvl7pPr marL="1785974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7pPr>
                <a:lvl8pPr marL="2053870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8pPr>
                <a:lvl9pPr marL="232176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9pPr>
              </a:lstStyle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50" b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방전 시간 단축</a:t>
                </a:r>
                <a:endParaRPr lang="en-US" altLang="ko-KR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AI 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기반 최적 방전전류 산출로 </a:t>
                </a:r>
                <a:b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</a:b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방전 운영시간을 최소화하고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, 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모듈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방전 공정시간을 약 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1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시간 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10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분 수준으로 단축합니다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</p:txBody>
          </p:sp>
          <p:sp>
            <p:nvSpPr>
              <p:cNvPr id="12" name="텍스트 개체 틀 5">
                <a:extLst>
                  <a:ext uri="{FF2B5EF4-FFF2-40B4-BE49-F238E27FC236}">
                    <a16:creationId xmlns:a16="http://schemas.microsoft.com/office/drawing/2014/main" id="{EC56C8F4-339F-8BF3-92AF-F25BDED496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49904" y="7673636"/>
                <a:ext cx="2856726" cy="398194"/>
              </a:xfrm>
              <a:prstGeom prst="rect">
                <a:avLst/>
              </a:prstGeom>
            </p:spPr>
            <p:txBody>
              <a:bodyPr/>
              <a:lstStyle>
                <a:lvl1pPr marL="17859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1pPr>
                <a:lvl2pPr marL="446493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2pPr>
                <a:lvl3pPr marL="714389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3pPr>
                <a:lvl4pPr marL="98228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4pPr>
                <a:lvl5pPr marL="1250181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5pPr>
                <a:lvl6pPr marL="151807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6pPr>
                <a:lvl7pPr marL="1785974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7pPr>
                <a:lvl8pPr marL="2053870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8pPr>
                <a:lvl9pPr marL="232176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9pPr>
              </a:lstStyle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50" b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안전성 강화</a:t>
                </a:r>
                <a:endParaRPr lang="en-US" altLang="ko-KR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온도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·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전압 실시간 감시와 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OVP/OCP/OTP/EMO 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보호 기능으로 발화 및 안전사고 위험을 최소화합니다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</p:txBody>
          </p:sp>
          <p:sp>
            <p:nvSpPr>
              <p:cNvPr id="13" name="텍스트 개체 틀 5">
                <a:extLst>
                  <a:ext uri="{FF2B5EF4-FFF2-40B4-BE49-F238E27FC236}">
                    <a16:creationId xmlns:a16="http://schemas.microsoft.com/office/drawing/2014/main" id="{44DEB7CA-04E5-50EA-FFD7-4011DBA2C5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55035" y="8736136"/>
                <a:ext cx="2856726" cy="398194"/>
              </a:xfrm>
              <a:prstGeom prst="rect">
                <a:avLst/>
              </a:prstGeom>
            </p:spPr>
            <p:txBody>
              <a:bodyPr/>
              <a:lstStyle>
                <a:lvl1pPr marL="17859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1pPr>
                <a:lvl2pPr marL="446493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2pPr>
                <a:lvl3pPr marL="714389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3pPr>
                <a:lvl4pPr marL="98228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4pPr>
                <a:lvl5pPr marL="1250181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5pPr>
                <a:lvl6pPr marL="151807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6pPr>
                <a:lvl7pPr marL="1785974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7pPr>
                <a:lvl8pPr marL="2053870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8pPr>
                <a:lvl9pPr marL="232176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9pPr>
              </a:lstStyle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50" b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운영 투명성 확보</a:t>
                </a:r>
                <a:endParaRPr lang="en-US" altLang="ko-KR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실시간 모니터링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·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이력조회 및 </a:t>
                </a:r>
                <a:b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</a:b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알람 통보로 설비와 공정 운영 이상에 즉시 대응합니다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</p:txBody>
          </p:sp>
          <p:sp>
            <p:nvSpPr>
              <p:cNvPr id="14" name="텍스트 개체 틀 5">
                <a:extLst>
                  <a:ext uri="{FF2B5EF4-FFF2-40B4-BE49-F238E27FC236}">
                    <a16:creationId xmlns:a16="http://schemas.microsoft.com/office/drawing/2014/main" id="{A3ED97A7-29CD-610D-21C5-0DE44CBFFF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0000" y="8744422"/>
                <a:ext cx="2927375" cy="398194"/>
              </a:xfrm>
              <a:prstGeom prst="rect">
                <a:avLst/>
              </a:prstGeom>
            </p:spPr>
            <p:txBody>
              <a:bodyPr/>
              <a:lstStyle>
                <a:lvl1pPr marL="17859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1pPr>
                <a:lvl2pPr marL="446493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2pPr>
                <a:lvl3pPr marL="714389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3pPr>
                <a:lvl4pPr marL="98228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4pPr>
                <a:lvl5pPr marL="1250181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  <a:sym typeface="맑은 고딕"/>
                  </a:defRPr>
                </a:lvl5pPr>
                <a:lvl6pPr marL="1518077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6pPr>
                <a:lvl7pPr marL="1785974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7pPr>
                <a:lvl8pPr marL="2053870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8pPr>
                <a:lvl9pPr marL="2321765" marR="0" indent="-178597" algn="l" defTabSz="232177" rtl="0" latinLnBrk="0">
                  <a:lnSpc>
                    <a:spcPct val="100000"/>
                  </a:lnSpc>
                  <a:spcBef>
                    <a:spcPts val="1645"/>
                  </a:spcBef>
                  <a:spcAft>
                    <a:spcPts val="0"/>
                  </a:spcAft>
                  <a:buClr>
                    <a:srgbClr val="FFFFFF"/>
                  </a:buClr>
                  <a:buSzPct val="125000"/>
                  <a:buFontTx/>
                  <a:buChar char="•"/>
                  <a:tabLst/>
                  <a:defRPr sz="1350" b="0" i="0" u="none" strike="noStrike" cap="none" spc="0" baseline="0">
                    <a:solidFill>
                      <a:srgbClr val="FFFFFF"/>
                    </a:solidFill>
                    <a:uFillTx/>
                    <a:latin typeface="맑은 고딕"/>
                    <a:ea typeface="맑은 고딕"/>
                    <a:cs typeface="맑은 고딕"/>
                    <a:sym typeface="맑은 고딕"/>
                  </a:defRPr>
                </a:lvl9pPr>
              </a:lstStyle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50" b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공간 </a:t>
                </a:r>
                <a:r>
                  <a:rPr lang="en-US" altLang="ko-KR" sz="1050" b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· </a:t>
                </a:r>
                <a:r>
                  <a:rPr lang="ko-KR" altLang="en-US" sz="1050" b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비용 효율 향상</a:t>
                </a:r>
                <a:endParaRPr lang="en-US" altLang="ko-KR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0" indent="0">
                  <a:spcBef>
                    <a:spcPts val="30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None/>
                </a:pPr>
                <a:r>
                  <a:rPr lang="ko-KR" altLang="en-US" sz="1000" err="1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역전압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불용화 방전으로 단락 후 </a:t>
                </a:r>
                <a:b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</a:b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방치 공간 점유시간을 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1</a:t>
                </a:r>
                <a:r>
                  <a:rPr lang="ko-KR" altLang="en-US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일 이상 단축하여 공정 공간 활용도를 높입니다</a:t>
                </a:r>
                <a:r>
                  <a:rPr lang="en-US" altLang="ko-KR" sz="1000"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</p:txBody>
          </p:sp>
          <p:sp>
            <p:nvSpPr>
              <p:cNvPr id="15" name="사각형: 둥근 모서리 14">
                <a:extLst>
                  <a:ext uri="{FF2B5EF4-FFF2-40B4-BE49-F238E27FC236}">
                    <a16:creationId xmlns:a16="http://schemas.microsoft.com/office/drawing/2014/main" id="{49DBED6C-5039-3868-A9F2-03A17A9ED2F6}"/>
                  </a:ext>
                </a:extLst>
              </p:cNvPr>
              <p:cNvSpPr/>
              <p:nvPr/>
            </p:nvSpPr>
            <p:spPr>
              <a:xfrm>
                <a:off x="234614" y="7595825"/>
                <a:ext cx="3149935" cy="917345"/>
              </a:xfrm>
              <a:prstGeom prst="roundRect">
                <a:avLst/>
              </a:prstGeom>
              <a:noFill/>
              <a:ln w="3175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7EA36014-AB6E-603A-7A1B-88653B98666A}"/>
                  </a:ext>
                </a:extLst>
              </p:cNvPr>
              <p:cNvSpPr/>
              <p:nvPr/>
            </p:nvSpPr>
            <p:spPr>
              <a:xfrm>
                <a:off x="3482643" y="7595825"/>
                <a:ext cx="3150000" cy="917345"/>
              </a:xfrm>
              <a:prstGeom prst="roundRect">
                <a:avLst/>
              </a:prstGeom>
              <a:noFill/>
              <a:ln w="3175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7" name="사각형: 둥근 모서리 16">
                <a:extLst>
                  <a:ext uri="{FF2B5EF4-FFF2-40B4-BE49-F238E27FC236}">
                    <a16:creationId xmlns:a16="http://schemas.microsoft.com/office/drawing/2014/main" id="{7802201B-D1FC-6CEB-65D1-471995274D08}"/>
                  </a:ext>
                </a:extLst>
              </p:cNvPr>
              <p:cNvSpPr/>
              <p:nvPr/>
            </p:nvSpPr>
            <p:spPr>
              <a:xfrm>
                <a:off x="3482643" y="8645351"/>
                <a:ext cx="3150000" cy="917345"/>
              </a:xfrm>
              <a:prstGeom prst="roundRect">
                <a:avLst/>
              </a:prstGeom>
              <a:noFill/>
              <a:ln w="3175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C5733CB5-2221-6E77-FA79-639F4683C942}"/>
                  </a:ext>
                </a:extLst>
              </p:cNvPr>
              <p:cNvSpPr/>
              <p:nvPr/>
            </p:nvSpPr>
            <p:spPr>
              <a:xfrm>
                <a:off x="225424" y="8645351"/>
                <a:ext cx="3149935" cy="917345"/>
              </a:xfrm>
              <a:prstGeom prst="roundRect">
                <a:avLst/>
              </a:prstGeom>
              <a:noFill/>
              <a:ln w="3175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19" name="Image 0" descr="preencoded.png">
              <a:extLst>
                <a:ext uri="{FF2B5EF4-FFF2-40B4-BE49-F238E27FC236}">
                  <a16:creationId xmlns:a16="http://schemas.microsoft.com/office/drawing/2014/main" id="{AC955221-98B0-624C-0419-408005AB7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2920" y="7593085"/>
              <a:ext cx="256032" cy="256032"/>
            </a:xfrm>
            <a:prstGeom prst="rect">
              <a:avLst/>
            </a:prstGeom>
          </p:spPr>
        </p:pic>
        <p:pic>
          <p:nvPicPr>
            <p:cNvPr id="20" name="Image 1" descr="preencoded.png">
              <a:extLst>
                <a:ext uri="{FF2B5EF4-FFF2-40B4-BE49-F238E27FC236}">
                  <a16:creationId xmlns:a16="http://schemas.microsoft.com/office/drawing/2014/main" id="{C7069CE7-F618-75FF-692B-A9ACF3985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0976" y="7580788"/>
              <a:ext cx="256032" cy="256032"/>
            </a:xfrm>
            <a:prstGeom prst="rect">
              <a:avLst/>
            </a:prstGeom>
          </p:spPr>
        </p:pic>
        <p:pic>
          <p:nvPicPr>
            <p:cNvPr id="21" name="Image 2" descr="preencoded.png">
              <a:extLst>
                <a:ext uri="{FF2B5EF4-FFF2-40B4-BE49-F238E27FC236}">
                  <a16:creationId xmlns:a16="http://schemas.microsoft.com/office/drawing/2014/main" id="{2BFE0B04-2CFF-D250-F94F-D37920698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42034" y="8718155"/>
              <a:ext cx="256032" cy="256032"/>
            </a:xfrm>
            <a:prstGeom prst="rect">
              <a:avLst/>
            </a:prstGeom>
          </p:spPr>
        </p:pic>
        <p:pic>
          <p:nvPicPr>
            <p:cNvPr id="22" name="Image 3" descr="preencoded.png">
              <a:extLst>
                <a:ext uri="{FF2B5EF4-FFF2-40B4-BE49-F238E27FC236}">
                  <a16:creationId xmlns:a16="http://schemas.microsoft.com/office/drawing/2014/main" id="{499239CF-491D-1CF9-5967-8F48FE146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40626" y="8698258"/>
              <a:ext cx="256032" cy="25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418568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456</Words>
  <Application>Microsoft Office PowerPoint</Application>
  <PresentationFormat>A4 용지(210x297mm)</PresentationFormat>
  <Paragraphs>53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