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28" r:id="rId6"/>
    <p:sldId id="2147480932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>
            <p14:sldId id="2147480928"/>
            <p14:sldId id="2147480932"/>
          </p14:sldIdLst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F9961-79A2-E8FB-61A5-11C4312AD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CB3B17B-9DB4-1422-D4B7-09F09293A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A1CB40-0408-C0D1-4CA5-8B8A7D98C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C9303F-227C-7549-1666-6508779F0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9524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319C7-99D4-5028-AD11-5614B6A9B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D7B37B12-2D64-5831-CCEC-D0B1E4A4DBED}"/>
              </a:ext>
            </a:extLst>
          </p:cNvPr>
          <p:cNvGrpSpPr/>
          <p:nvPr/>
        </p:nvGrpSpPr>
        <p:grpSpPr>
          <a:xfrm>
            <a:off x="1179677" y="7986893"/>
            <a:ext cx="2129092" cy="1139722"/>
            <a:chOff x="1191951" y="7980756"/>
            <a:chExt cx="2129092" cy="1139722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A8F1A53D-FB40-0E1D-2A46-408B5F7BB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191951" y="7980756"/>
              <a:ext cx="2112715" cy="1139722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3AEBC17-D8E9-63F6-2E82-B6951E3963D1}"/>
                </a:ext>
              </a:extLst>
            </p:cNvPr>
            <p:cNvSpPr/>
            <p:nvPr/>
          </p:nvSpPr>
          <p:spPr>
            <a:xfrm>
              <a:off x="1191951" y="7980756"/>
              <a:ext cx="2129092" cy="1139722"/>
            </a:xfrm>
            <a:prstGeom prst="rect">
              <a:avLst/>
            </a:prstGeom>
            <a:gradFill>
              <a:gsLst>
                <a:gs pos="7000">
                  <a:srgbClr val="FFFFFF"/>
                </a:gs>
                <a:gs pos="45000">
                  <a:srgbClr val="FFFFFF">
                    <a:alpha val="10000"/>
                  </a:srgbClr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75540C5E-B7A9-2A74-6EA1-8F3FCA2B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Design Navigator</a:t>
            </a:r>
            <a:endParaRPr lang="ko-KR" altLang="en-US" sz="2800"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517A7CE-FE1A-1D01-8D05-97E8958573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설계 검토부터 도면 작성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검증까지 전 설계 프로세스를 </a:t>
            </a:r>
            <a:r>
              <a:rPr lang="ko-KR" altLang="en-US" sz="16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가이드하는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설계 솔루션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155F9C1-89B1-6B3E-73B8-6FC1BF6822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717" y="3996721"/>
            <a:ext cx="2952671" cy="2719991"/>
          </a:xfrm>
        </p:spPr>
        <p:txBody>
          <a:bodyPr/>
          <a:lstStyle/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ko-KR" altLang="en-US" sz="1100"/>
              <a:t>제품의 기능이 고도화됨에 따라 설계는 점점 더 복잡해지고 있습니다</a:t>
            </a:r>
            <a:r>
              <a:rPr lang="en-US" altLang="ko-KR" sz="1100"/>
              <a:t>. 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lang="ko-KR" altLang="en-US" sz="1100"/>
              <a:t>숙련된 설계 방법</a:t>
            </a:r>
            <a:r>
              <a:rPr lang="ko-KR" altLang="en-US" sz="1100" b="1"/>
              <a:t> 확보까지 높은 </a:t>
            </a:r>
            <a:r>
              <a:rPr lang="en-US" altLang="ko-KR" sz="1100" b="1"/>
              <a:t>Learning Curve 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lang="ko-KR" altLang="en-US" sz="1100" b="1"/>
              <a:t>단순 반복적인 설계</a:t>
            </a:r>
            <a:r>
              <a:rPr lang="en-US" altLang="ko-KR" sz="1100" b="1"/>
              <a:t> </a:t>
            </a:r>
            <a:r>
              <a:rPr lang="ko-KR" altLang="en-US" sz="1100" b="1"/>
              <a:t>및 수정 업무</a:t>
            </a:r>
            <a:r>
              <a:rPr lang="ko-KR" altLang="en-US" sz="1100"/>
              <a:t>가 전체 설계 시간의 </a:t>
            </a:r>
            <a:r>
              <a:rPr lang="en-US" altLang="ko-KR" sz="1100"/>
              <a:t>40% </a:t>
            </a:r>
            <a:r>
              <a:rPr lang="ko-KR" altLang="en-US" sz="1100"/>
              <a:t>차지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lang="ko-KR" altLang="en-US" sz="1100"/>
              <a:t>부품등급 변경</a:t>
            </a:r>
            <a:r>
              <a:rPr lang="en-US" altLang="ko-KR" sz="1100"/>
              <a:t>, </a:t>
            </a:r>
            <a:r>
              <a:rPr lang="ko-KR" altLang="en-US" sz="1100"/>
              <a:t>공급망 불안정에 따른 </a:t>
            </a:r>
            <a:r>
              <a:rPr lang="ko-KR" altLang="en-US" sz="1100" b="1"/>
              <a:t>잦은 설계 변경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lang="ko-KR" altLang="en-US" sz="1100"/>
              <a:t>개인</a:t>
            </a:r>
            <a:r>
              <a:rPr lang="en-US" altLang="ko-KR" sz="1100"/>
              <a:t>·</a:t>
            </a:r>
            <a:r>
              <a:rPr lang="ko-KR" altLang="en-US" sz="1100"/>
              <a:t>부서별 </a:t>
            </a:r>
            <a:r>
              <a:rPr lang="ko-KR" altLang="en-US" sz="1100" b="1"/>
              <a:t>설계품질 편차</a:t>
            </a:r>
            <a:r>
              <a:rPr lang="ko-KR" altLang="en-US" sz="1100"/>
              <a:t>와 재작업 발생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altLang="ko-KR" sz="1100"/>
              <a:t>Design Navigator</a:t>
            </a:r>
            <a:r>
              <a:rPr lang="ko-KR" altLang="en-US" sz="1100"/>
              <a:t>는 설계 기준과 노하우를 체계화 </a:t>
            </a:r>
            <a:r>
              <a:rPr lang="en-US" altLang="ko-KR" sz="1100"/>
              <a:t>/</a:t>
            </a:r>
            <a:r>
              <a:rPr lang="ko-KR" altLang="en-US" sz="1100"/>
              <a:t>자동화 하여 빠르고 일관된 설계 품질을 제공합니다</a:t>
            </a:r>
            <a:r>
              <a:rPr lang="en-US" altLang="ko-KR" sz="1100"/>
              <a:t>.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0B07360-9121-8F05-0311-EDD6DBEB77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ko-KR" altLang="en-US" sz="1400"/>
              <a:t>왜 필요한가요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0398DDB-BA06-3788-9FD0-023F475D63A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9273" y="6902768"/>
            <a:ext cx="2952671" cy="542239"/>
          </a:xfrm>
        </p:spPr>
        <p:txBody>
          <a:bodyPr/>
          <a:lstStyle/>
          <a:p>
            <a:r>
              <a:rPr lang="ko-KR" altLang="en-US" sz="1400"/>
              <a:t>어디에서 사용하나요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32983B0-2541-FB55-F995-423462C12F4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EE16666C-6E93-9AA5-F4E5-E310D8009844}"/>
              </a:ext>
            </a:extLst>
          </p:cNvPr>
          <p:cNvSpPr txBox="1">
            <a:spLocks/>
          </p:cNvSpPr>
          <p:nvPr/>
        </p:nvSpPr>
        <p:spPr>
          <a:xfrm>
            <a:off x="350838" y="7522762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8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EEE66139-309B-0822-D08C-60F8D57EA7C5}"/>
              </a:ext>
            </a:extLst>
          </p:cNvPr>
          <p:cNvSpPr txBox="1">
            <a:spLocks/>
          </p:cNvSpPr>
          <p:nvPr/>
        </p:nvSpPr>
        <p:spPr>
          <a:xfrm>
            <a:off x="3534645" y="3594604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B2F7E33-9076-3357-9C4F-4807D55C1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36959" y="7250066"/>
            <a:ext cx="2952671" cy="1957437"/>
          </a:xfrm>
        </p:spPr>
        <p:txBody>
          <a:bodyPr/>
          <a:lstStyle/>
          <a:p>
            <a:pPr marL="0" indent="0">
              <a:spcBef>
                <a:spcPts val="800"/>
              </a:spcBef>
              <a:buNone/>
            </a:pPr>
            <a:r>
              <a:rPr lang="ko-KR" altLang="en-US" sz="1100" b="1"/>
              <a:t>대상 산업</a:t>
            </a:r>
            <a:r>
              <a:rPr lang="en-US" altLang="ko-KR" sz="1100" b="1"/>
              <a:t> </a:t>
            </a:r>
            <a:r>
              <a:rPr lang="en-US" altLang="ko-KR" sz="1100"/>
              <a:t>: </a:t>
            </a:r>
            <a:r>
              <a:rPr lang="ko-KR" altLang="en-US" sz="1100"/>
              <a:t>가전</a:t>
            </a:r>
            <a:r>
              <a:rPr lang="en-US" altLang="ko-KR" sz="1100"/>
              <a:t>, </a:t>
            </a:r>
            <a:r>
              <a:rPr lang="ko-KR" altLang="en-US" sz="1100"/>
              <a:t>자동차</a:t>
            </a:r>
            <a:r>
              <a:rPr lang="en-US" altLang="ko-KR" sz="1100"/>
              <a:t>, </a:t>
            </a:r>
            <a:r>
              <a:rPr lang="ko-KR" altLang="en-US" sz="1100"/>
              <a:t>반도체</a:t>
            </a:r>
            <a:r>
              <a:rPr lang="en-US" altLang="ko-KR" sz="1100"/>
              <a:t>,</a:t>
            </a:r>
            <a:r>
              <a:rPr lang="ko-KR" altLang="en-US" sz="1100"/>
              <a:t> 디스플레이</a:t>
            </a:r>
            <a:r>
              <a:rPr lang="en-US" altLang="ko-KR" sz="1100"/>
              <a:t>,</a:t>
            </a:r>
            <a:r>
              <a:rPr lang="ko-KR" altLang="en-US" sz="1100"/>
              <a:t> 방산 장비</a:t>
            </a:r>
            <a:r>
              <a:rPr lang="en-US" altLang="ko-KR" sz="1100"/>
              <a:t>, </a:t>
            </a:r>
            <a:r>
              <a:rPr lang="ko-KR" altLang="en-US" sz="1100"/>
              <a:t>산업기기 등 </a:t>
            </a:r>
            <a:endParaRPr lang="en-US" altLang="ko-KR" sz="1100"/>
          </a:p>
          <a:p>
            <a:pPr>
              <a:spcBef>
                <a:spcPts val="800"/>
              </a:spcBef>
              <a:buClrTx/>
            </a:pPr>
            <a:r>
              <a:rPr lang="ko-KR" altLang="en-US" sz="1100"/>
              <a:t>회로 및 기구설계를 기반으로 하는</a:t>
            </a:r>
            <a:r>
              <a:rPr lang="en-US" altLang="ko-KR" sz="1100"/>
              <a:t> </a:t>
            </a:r>
            <a:r>
              <a:rPr lang="ko-KR" altLang="en-US" sz="1100"/>
              <a:t>모든 제조 산업</a:t>
            </a:r>
            <a:endParaRPr lang="en-US" altLang="ko-KR" sz="1100"/>
          </a:p>
          <a:p>
            <a:pPr marL="0" indent="0">
              <a:spcBef>
                <a:spcPts val="800"/>
              </a:spcBef>
              <a:buNone/>
            </a:pPr>
            <a:r>
              <a:rPr lang="ko-KR" altLang="en-US" sz="1100" b="1"/>
              <a:t>대상 고객</a:t>
            </a:r>
            <a:r>
              <a:rPr lang="ko-KR" altLang="en-US" sz="1100"/>
              <a:t> </a:t>
            </a:r>
            <a:r>
              <a:rPr lang="en-US" altLang="ko-KR" sz="1100"/>
              <a:t>: </a:t>
            </a:r>
          </a:p>
          <a:p>
            <a:pPr>
              <a:spcBef>
                <a:spcPts val="800"/>
              </a:spcBef>
              <a:buClrTx/>
            </a:pPr>
            <a:r>
              <a:rPr lang="ko-KR" altLang="en-US" sz="1100"/>
              <a:t>기구 및 회로 및 PCB 설계를 수행하는 기업의 </a:t>
            </a:r>
            <a:r>
              <a:rPr lang="en-US" altLang="ko-KR" sz="1100"/>
              <a:t>R&amp;D </a:t>
            </a:r>
            <a:r>
              <a:rPr lang="en-US" altLang="ko-KR" sz="1100" err="1"/>
              <a:t>부서</a:t>
            </a:r>
            <a:endParaRPr lang="en-US" altLang="ko-KR" sz="1100"/>
          </a:p>
        </p:txBody>
      </p: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B24D1E26-E72F-3998-1B47-F199F103F763}"/>
              </a:ext>
            </a:extLst>
          </p:cNvPr>
          <p:cNvSpPr txBox="1">
            <a:spLocks/>
          </p:cNvSpPr>
          <p:nvPr/>
        </p:nvSpPr>
        <p:spPr>
          <a:xfrm>
            <a:off x="3536958" y="3936109"/>
            <a:ext cx="2952671" cy="840679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사용자 친화성</a:t>
            </a:r>
            <a:r>
              <a:rPr kumimoji="1" lang="en-US" altLang="ko-KR" sz="1100" b="1"/>
              <a:t>: 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가이드형 프로세스 안내와 자연어 기반 </a:t>
            </a:r>
            <a:r>
              <a:rPr kumimoji="1" lang="en-US" altLang="ko-KR" sz="1100"/>
              <a:t>AI Chat </a:t>
            </a:r>
            <a:r>
              <a:rPr kumimoji="1" lang="ko-KR" altLang="en-US" sz="1100"/>
              <a:t>검색을 통해 누구나 쉽고 빠르게 설계 업무를 수행할 수 있습니다</a:t>
            </a:r>
            <a:r>
              <a:rPr kumimoji="1" lang="en-US" altLang="ko-KR" sz="1100"/>
              <a:t>.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설계 노하우</a:t>
            </a:r>
            <a:r>
              <a:rPr kumimoji="1" lang="en-US" altLang="ko-KR" sz="1100" b="1"/>
              <a:t>의</a:t>
            </a:r>
            <a:r>
              <a:rPr kumimoji="1" lang="ko-KR" altLang="en-US" sz="1100" b="1"/>
              <a:t> 시스템</a:t>
            </a:r>
            <a:r>
              <a:rPr kumimoji="1" lang="en-US" altLang="ko-KR" sz="1100" b="1"/>
              <a:t> </a:t>
            </a:r>
            <a:r>
              <a:rPr kumimoji="1" lang="ko-KR" altLang="en-US" sz="1100" b="1"/>
              <a:t>내재화</a:t>
            </a:r>
            <a:r>
              <a:rPr kumimoji="1" lang="en-US" altLang="ko-KR" sz="1100" b="1"/>
              <a:t>: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고객의 설계표준을 시스템에 담아 자동화된 설계</a:t>
            </a:r>
            <a:r>
              <a:rPr kumimoji="1" lang="en-US" altLang="ko-KR" sz="1100"/>
              <a:t>, </a:t>
            </a:r>
            <a:r>
              <a:rPr kumimoji="1" lang="ko-KR" altLang="en-US" sz="1100"/>
              <a:t>검증 도구를 통해</a:t>
            </a:r>
            <a:r>
              <a:rPr kumimoji="1" lang="en-US" altLang="ko-KR" sz="1100"/>
              <a:t> </a:t>
            </a:r>
            <a:r>
              <a:rPr kumimoji="1" lang="ko-KR" altLang="en-US" sz="1100"/>
              <a:t>설계 품질을 확보합니다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이를 통해 개인과 부서별 업무 방식에 따른 설계 편차를 최소화합니다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기존 설계 환경과의 유연한 연계</a:t>
            </a:r>
            <a:r>
              <a:rPr kumimoji="1" lang="en-US" altLang="ko-KR" sz="1100" b="1"/>
              <a:t>: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다양한 </a:t>
            </a:r>
            <a:r>
              <a:rPr kumimoji="1" lang="en-US" altLang="ko-KR" sz="1100"/>
              <a:t>CAD</a:t>
            </a:r>
            <a:r>
              <a:rPr kumimoji="1" lang="ko-KR" altLang="en-US" sz="1100"/>
              <a:t>와 </a:t>
            </a:r>
            <a:r>
              <a:rPr kumimoji="1" lang="en-US" altLang="ko-KR" sz="1100"/>
              <a:t>Plug-in </a:t>
            </a:r>
            <a:r>
              <a:rPr kumimoji="1" lang="ko-KR" altLang="en-US" sz="1100"/>
              <a:t>방식으로 연계하여 기존 설계 환경을 그대로 유지하면서</a:t>
            </a:r>
            <a:r>
              <a:rPr kumimoji="1" lang="en-US" altLang="ko-KR" sz="1100"/>
              <a:t> </a:t>
            </a:r>
            <a:r>
              <a:rPr kumimoji="1" lang="ko-KR" altLang="en-US" sz="1100"/>
              <a:t>고도화된 설계 기능을 활용할 수 있습니다</a:t>
            </a:r>
            <a:r>
              <a:rPr kumimoji="1" lang="en-US" altLang="ko-KR" sz="1100"/>
              <a:t>.</a:t>
            </a:r>
            <a:br>
              <a:rPr kumimoji="1" lang="en-US" altLang="ko-KR" sz="1100"/>
            </a:br>
            <a:r>
              <a:rPr kumimoji="1" lang="ko-KR" altLang="en-US" sz="800"/>
              <a:t>지원 </a:t>
            </a:r>
            <a:r>
              <a:rPr kumimoji="1" lang="en-US" altLang="ko-KR" sz="800"/>
              <a:t>CAD | </a:t>
            </a:r>
            <a:endParaRPr kumimoji="1" lang="en-US" altLang="ko-KR" sz="1100"/>
          </a:p>
        </p:txBody>
      </p:sp>
      <p:sp>
        <p:nvSpPr>
          <p:cNvPr id="18" name="텍스트 개체 틀 6">
            <a:extLst>
              <a:ext uri="{FF2B5EF4-FFF2-40B4-BE49-F238E27FC236}">
                <a16:creationId xmlns:a16="http://schemas.microsoft.com/office/drawing/2014/main" id="{EF9DC591-5F03-2F30-8F1E-89AB4558B642}"/>
              </a:ext>
            </a:extLst>
          </p:cNvPr>
          <p:cNvSpPr txBox="1">
            <a:spLocks/>
          </p:cNvSpPr>
          <p:nvPr/>
        </p:nvSpPr>
        <p:spPr>
          <a:xfrm>
            <a:off x="355716" y="6707827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Design</a:t>
            </a:r>
            <a:r>
              <a:rPr lang="ko-KR" altLang="en-US" sz="1400" kern="0"/>
              <a:t> </a:t>
            </a:r>
            <a:r>
              <a:rPr lang="en-US" altLang="ko-KR" sz="1400" kern="0"/>
              <a:t>Navigator</a:t>
            </a:r>
            <a:r>
              <a:rPr lang="ko-KR" altLang="en-US" sz="1400" kern="0"/>
              <a:t>가 무엇인가요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20" name="텍스트 개체 틀 4">
            <a:extLst>
              <a:ext uri="{FF2B5EF4-FFF2-40B4-BE49-F238E27FC236}">
                <a16:creationId xmlns:a16="http://schemas.microsoft.com/office/drawing/2014/main" id="{6E00DFD1-AD16-0495-7A34-955301888237}"/>
              </a:ext>
            </a:extLst>
          </p:cNvPr>
          <p:cNvSpPr txBox="1">
            <a:spLocks/>
          </p:cNvSpPr>
          <p:nvPr/>
        </p:nvSpPr>
        <p:spPr>
          <a:xfrm>
            <a:off x="355717" y="7047091"/>
            <a:ext cx="2952671" cy="2442984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ko-KR" sz="1100" kern="0"/>
              <a:t>Design Navigator</a:t>
            </a:r>
            <a:r>
              <a:rPr lang="ko-KR" altLang="en-US" sz="1100" kern="0"/>
              <a:t>는 숙련된 설계자의 축적된 경험과 검증된 업무 방식을 내재화한 지능형 설계</a:t>
            </a:r>
            <a:r>
              <a:rPr lang="en-US" altLang="ko-KR" sz="1100" kern="0"/>
              <a:t> </a:t>
            </a:r>
            <a:r>
              <a:rPr lang="ko-KR" altLang="en-US" sz="1100" kern="0"/>
              <a:t>솔루션입니다</a:t>
            </a:r>
            <a:r>
              <a:rPr lang="en-US" altLang="ko-KR" sz="1100" kern="0"/>
              <a:t>. </a:t>
            </a:r>
            <a:r>
              <a:rPr lang="ko-KR" altLang="en-US" sz="1100" kern="0"/>
              <a:t>제품개발의 초기 설계 단계부터 도면 작성까지의 전 과정을 체계적으로 안내하여</a:t>
            </a:r>
            <a:r>
              <a:rPr lang="en-US" altLang="ko-KR" sz="1100" kern="0"/>
              <a:t>, </a:t>
            </a:r>
            <a:r>
              <a:rPr lang="ko-KR" altLang="en-US" sz="1100" b="1" kern="0"/>
              <a:t>누구나 최적화된 작업방식으로 설계를 진행할 수 있도록 지원합니다</a:t>
            </a:r>
            <a:r>
              <a:rPr lang="en-US" altLang="ko-KR" sz="1100" b="1" kern="0"/>
              <a:t>.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699D872-7083-0E7F-161F-8E549AC3BD05}"/>
              </a:ext>
            </a:extLst>
          </p:cNvPr>
          <p:cNvGrpSpPr/>
          <p:nvPr/>
        </p:nvGrpSpPr>
        <p:grpSpPr>
          <a:xfrm>
            <a:off x="4295985" y="6652896"/>
            <a:ext cx="2080891" cy="161200"/>
            <a:chOff x="7004268" y="5638331"/>
            <a:chExt cx="3042166" cy="232632"/>
          </a:xfrm>
        </p:grpSpPr>
        <p:pic>
          <p:nvPicPr>
            <p:cNvPr id="135" name="Picture 10" descr="xpedition - SamacSys">
              <a:extLst>
                <a:ext uri="{FF2B5EF4-FFF2-40B4-BE49-F238E27FC236}">
                  <a16:creationId xmlns:a16="http://schemas.microsoft.com/office/drawing/2014/main" id="{E3DCC5BD-EE54-8B58-36B4-050DB3DE9B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2366" y="5697019"/>
              <a:ext cx="434511" cy="115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24DA45A8-66DD-786F-D5C8-3603A6A3B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33549" y="5664925"/>
              <a:ext cx="512885" cy="150120"/>
            </a:xfrm>
            <a:prstGeom prst="rect">
              <a:avLst/>
            </a:prstGeom>
          </p:spPr>
        </p:pic>
        <p:pic>
          <p:nvPicPr>
            <p:cNvPr id="137" name="Picture 12" descr="CR-8000 Pricing, Features, and Reviews (Jun 2024)">
              <a:extLst>
                <a:ext uri="{FF2B5EF4-FFF2-40B4-BE49-F238E27FC236}">
                  <a16:creationId xmlns:a16="http://schemas.microsoft.com/office/drawing/2014/main" id="{1D2F4A5C-B2BC-4345-6772-780CB0086C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87" b="38074"/>
            <a:stretch/>
          </p:blipFill>
          <p:spPr bwMode="auto">
            <a:xfrm>
              <a:off x="8604166" y="5695801"/>
              <a:ext cx="469676" cy="125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8" name="Picture 14" descr="The Future of PADS - Electronic Systems Design">
              <a:extLst>
                <a:ext uri="{FF2B5EF4-FFF2-40B4-BE49-F238E27FC236}">
                  <a16:creationId xmlns:a16="http://schemas.microsoft.com/office/drawing/2014/main" id="{ADA84F9A-EAB0-FBE4-337F-C36230299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4268" y="5686940"/>
              <a:ext cx="359009" cy="164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9" name="Picture 2" descr="OrCAD Design">
              <a:extLst>
                <a:ext uri="{FF2B5EF4-FFF2-40B4-BE49-F238E27FC236}">
                  <a16:creationId xmlns:a16="http://schemas.microsoft.com/office/drawing/2014/main" id="{1B9A89F0-9A3C-9E06-4459-DEC225FC0A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3715" y="5721731"/>
              <a:ext cx="318261" cy="80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0" name="Picture 4" descr="AYS אלקטרוניקה בע״מ – תכנון מעגלים מודפסים">
              <a:extLst>
                <a:ext uri="{FF2B5EF4-FFF2-40B4-BE49-F238E27FC236}">
                  <a16:creationId xmlns:a16="http://schemas.microsoft.com/office/drawing/2014/main" id="{85A1C22D-A196-CD6F-E05B-FCE0B768DE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57"/>
            <a:stretch>
              <a:fillRect/>
            </a:stretch>
          </p:blipFill>
          <p:spPr bwMode="auto">
            <a:xfrm>
              <a:off x="8201367" y="5711681"/>
              <a:ext cx="365680" cy="120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1" name="Picture 14" descr="21 tips for PCB design using Altium Designer">
              <a:extLst>
                <a:ext uri="{FF2B5EF4-FFF2-40B4-BE49-F238E27FC236}">
                  <a16:creationId xmlns:a16="http://schemas.microsoft.com/office/drawing/2014/main" id="{E789F2AB-8228-F32E-A5AB-484749DA4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6939" y="5638331"/>
              <a:ext cx="426100" cy="232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텍스트 개체 틀 4">
            <a:extLst>
              <a:ext uri="{FF2B5EF4-FFF2-40B4-BE49-F238E27FC236}">
                <a16:creationId xmlns:a16="http://schemas.microsoft.com/office/drawing/2014/main" id="{1AAFB36B-DB27-2274-1B84-250632073107}"/>
              </a:ext>
            </a:extLst>
          </p:cNvPr>
          <p:cNvSpPr txBox="1">
            <a:spLocks/>
          </p:cNvSpPr>
          <p:nvPr/>
        </p:nvSpPr>
        <p:spPr>
          <a:xfrm>
            <a:off x="5105400" y="9651922"/>
            <a:ext cx="1752600" cy="254078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ko-KR" sz="700" kern="0">
                <a:solidFill>
                  <a:srgbClr val="FF0000"/>
                </a:solidFill>
              </a:rPr>
              <a:t>※ ’26</a:t>
            </a:r>
            <a:r>
              <a:rPr lang="ko-KR" altLang="en-US" sz="700" kern="0">
                <a:solidFill>
                  <a:srgbClr val="FF0000"/>
                </a:solidFill>
              </a:rPr>
              <a:t>년 현재 회로 </a:t>
            </a:r>
            <a:r>
              <a:rPr lang="en-US" altLang="ko-KR" sz="700" kern="0">
                <a:solidFill>
                  <a:srgbClr val="FF0000"/>
                </a:solidFill>
              </a:rPr>
              <a:t>Design Navigator</a:t>
            </a:r>
            <a:r>
              <a:rPr lang="ko-KR" altLang="en-US" sz="700" kern="0">
                <a:solidFill>
                  <a:srgbClr val="FF0000"/>
                </a:solidFill>
              </a:rPr>
              <a:t>에만 적용</a:t>
            </a:r>
            <a:endParaRPr lang="en-US" altLang="ko-KR" sz="700" kern="0">
              <a:solidFill>
                <a:srgbClr val="FF0000"/>
              </a:solidFill>
            </a:endParaRPr>
          </a:p>
        </p:txBody>
      </p:sp>
      <p:sp>
        <p:nvSpPr>
          <p:cNvPr id="14" name="텍스트 개체 틀 4">
            <a:extLst>
              <a:ext uri="{FF2B5EF4-FFF2-40B4-BE49-F238E27FC236}">
                <a16:creationId xmlns:a16="http://schemas.microsoft.com/office/drawing/2014/main" id="{130F3ED2-D53E-B8AF-DC2E-4D5C9E49238C}"/>
              </a:ext>
            </a:extLst>
          </p:cNvPr>
          <p:cNvSpPr txBox="1">
            <a:spLocks/>
          </p:cNvSpPr>
          <p:nvPr/>
        </p:nvSpPr>
        <p:spPr>
          <a:xfrm>
            <a:off x="6200776" y="4191000"/>
            <a:ext cx="314324" cy="254078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ko-KR" sz="700" kern="0">
                <a:solidFill>
                  <a:srgbClr val="FF0000"/>
                </a:solidFill>
              </a:rPr>
              <a:t>※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ABBCC98-3641-2931-C190-2C9FE0125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985" y="6815523"/>
            <a:ext cx="276015" cy="9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29ECBEC-DA92-7814-8E18-C4CC0EE7C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816" y="6780576"/>
            <a:ext cx="391550" cy="15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98799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42578-436F-BFBA-119C-BE71707B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텍스트 개체 틀 4">
            <a:extLst>
              <a:ext uri="{FF2B5EF4-FFF2-40B4-BE49-F238E27FC236}">
                <a16:creationId xmlns:a16="http://schemas.microsoft.com/office/drawing/2014/main" id="{D124AC4C-DEE7-F10A-6756-8D24F0AE0563}"/>
              </a:ext>
            </a:extLst>
          </p:cNvPr>
          <p:cNvSpPr txBox="1">
            <a:spLocks/>
          </p:cNvSpPr>
          <p:nvPr/>
        </p:nvSpPr>
        <p:spPr>
          <a:xfrm>
            <a:off x="355715" y="4027731"/>
            <a:ext cx="2443286" cy="130959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endParaRPr lang="en-US" altLang="ko-KR" sz="11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buNone/>
            </a:pP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자동화</a:t>
            </a:r>
            <a:endParaRPr lang="en-US" altLang="ko-KR" sz="12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buNone/>
            </a:pP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특성에 따른 설계 규칙을 적용하여 반복적인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작업을 자동화하여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 시간을 단축합니다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1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7C6308E7-4ED3-C1C3-6A77-C207098BBA81}"/>
              </a:ext>
            </a:extLst>
          </p:cNvPr>
          <p:cNvSpPr txBox="1">
            <a:spLocks/>
          </p:cNvSpPr>
          <p:nvPr/>
        </p:nvSpPr>
        <p:spPr>
          <a:xfrm>
            <a:off x="355715" y="1679720"/>
            <a:ext cx="2844685" cy="90868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프로세스 가이드</a:t>
            </a:r>
            <a:endParaRPr lang="en-US" altLang="ko-KR" sz="12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buNone/>
            </a:pP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제품과 모델에 맞는 설계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업무를 단계별로 안내하고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전 과정을 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End-to-end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연결하여 업무의 연속성을 높입니다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3" name="텍스트 개체 틀 19">
            <a:extLst>
              <a:ext uri="{FF2B5EF4-FFF2-40B4-BE49-F238E27FC236}">
                <a16:creationId xmlns:a16="http://schemas.microsoft.com/office/drawing/2014/main" id="{372FE63E-6577-5295-04FC-98A559E114CC}"/>
              </a:ext>
            </a:extLst>
          </p:cNvPr>
          <p:cNvSpPr txBox="1">
            <a:spLocks/>
          </p:cNvSpPr>
          <p:nvPr/>
        </p:nvSpPr>
        <p:spPr>
          <a:xfrm>
            <a:off x="5012985" y="7894577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/>
              <a:t>도면 작성 시간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60% </a:t>
            </a:r>
            <a:r>
              <a:rPr lang="ko-KR" altLang="en-US" sz="900" kern="0"/>
              <a:t>감소</a:t>
            </a:r>
          </a:p>
        </p:txBody>
      </p:sp>
      <p:sp>
        <p:nvSpPr>
          <p:cNvPr id="14" name="텍스트 개체 틀 19">
            <a:extLst>
              <a:ext uri="{FF2B5EF4-FFF2-40B4-BE49-F238E27FC236}">
                <a16:creationId xmlns:a16="http://schemas.microsoft.com/office/drawing/2014/main" id="{FCF7DE17-308A-9C60-AB3B-94A43C870EE2}"/>
              </a:ext>
            </a:extLst>
          </p:cNvPr>
          <p:cNvSpPr txBox="1">
            <a:spLocks/>
          </p:cNvSpPr>
          <p:nvPr/>
        </p:nvSpPr>
        <p:spPr>
          <a:xfrm>
            <a:off x="5012985" y="8441828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검증·준비 </a:t>
            </a:r>
            <a:r>
              <a:rPr lang="ko-KR" altLang="en-US" sz="900" kern="0"/>
              <a:t>시간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/>
              <a:t>단축</a:t>
            </a:r>
            <a:endParaRPr lang="en-US" altLang="ko-KR" sz="900" kern="0"/>
          </a:p>
        </p:txBody>
      </p:sp>
      <p:sp>
        <p:nvSpPr>
          <p:cNvPr id="15" name="텍스트 개체 틀 19">
            <a:extLst>
              <a:ext uri="{FF2B5EF4-FFF2-40B4-BE49-F238E27FC236}">
                <a16:creationId xmlns:a16="http://schemas.microsoft.com/office/drawing/2014/main" id="{B6A9F2C2-CA03-6C17-57E0-67CED0B177AC}"/>
              </a:ext>
            </a:extLst>
          </p:cNvPr>
          <p:cNvSpPr txBox="1">
            <a:spLocks/>
          </p:cNvSpPr>
          <p:nvPr/>
        </p:nvSpPr>
        <p:spPr>
          <a:xfrm>
            <a:off x="5012985" y="7095009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Design Navigator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cxnSp>
        <p:nvCxnSpPr>
          <p:cNvPr id="16" name="직선 연결선[R] 10">
            <a:extLst>
              <a:ext uri="{FF2B5EF4-FFF2-40B4-BE49-F238E27FC236}">
                <a16:creationId xmlns:a16="http://schemas.microsoft.com/office/drawing/2014/main" id="{C28F1ABB-5FF7-5B47-3285-52B479C4E9F2}"/>
              </a:ext>
            </a:extLst>
          </p:cNvPr>
          <p:cNvCxnSpPr>
            <a:cxnSpLocks/>
          </p:cNvCxnSpPr>
          <p:nvPr/>
        </p:nvCxnSpPr>
        <p:spPr>
          <a:xfrm flipH="1">
            <a:off x="4974333" y="6558536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DE57B394-9E90-BD94-1BC6-0320F94AC80A}"/>
              </a:ext>
            </a:extLst>
          </p:cNvPr>
          <p:cNvSpPr/>
          <p:nvPr/>
        </p:nvSpPr>
        <p:spPr>
          <a:xfrm>
            <a:off x="223572" y="7594768"/>
            <a:ext cx="4580204" cy="914400"/>
          </a:xfrm>
          <a:prstGeom prst="rect">
            <a:avLst/>
          </a:prstGeom>
          <a:gradFill flip="none" rotWithShape="1">
            <a:gsLst>
              <a:gs pos="0">
                <a:srgbClr val="9F92FF"/>
              </a:gs>
              <a:gs pos="100000">
                <a:srgbClr val="6A2AA8"/>
              </a:gs>
            </a:gsLst>
            <a:lin ang="2700000" scaled="1"/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14288" rIns="144000" bIns="14288" numCol="1" spcCol="38100" rtlCol="0" anchor="ctr">
            <a:noAutofit/>
          </a:bodyPr>
          <a:lstStyle/>
          <a:p>
            <a:pPr algn="ctr" defTabSz="232177">
              <a:spcBef>
                <a:spcPts val="1200"/>
              </a:spcBef>
              <a:buClr>
                <a:srgbClr val="FFFFFF"/>
              </a:buClr>
              <a:buSzPct val="125000"/>
              <a:defRPr/>
            </a:pP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“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덕분에 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R&amp;D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 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QCD</a:t>
            </a: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가 향상되었습니다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. </a:t>
            </a:r>
            <a:b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</a:br>
            <a:r>
              <a:rPr lang="ko-KR" altLang="en-US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고객도 우리를 더 신뢰하고 있습니다</a:t>
            </a:r>
            <a:r>
              <a:rPr lang="en-US" altLang="ko-KR" sz="110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.”</a:t>
            </a:r>
          </a:p>
          <a:p>
            <a:pPr algn="ctr" defTabSz="232177">
              <a:spcBef>
                <a:spcPts val="1200"/>
              </a:spcBef>
              <a:buClr>
                <a:srgbClr val="FFFFFF"/>
              </a:buClr>
              <a:buSzPct val="125000"/>
              <a:defRPr/>
            </a:pPr>
            <a:r>
              <a:rPr lang="en-US" altLang="ko-KR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- </a:t>
            </a:r>
            <a:r>
              <a:rPr lang="ko-KR" altLang="en-US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광학부품제조 </a:t>
            </a:r>
            <a:r>
              <a:rPr lang="en-US" altLang="ko-KR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I</a:t>
            </a:r>
            <a:r>
              <a:rPr lang="ko-KR" altLang="en-US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사 연구위원</a:t>
            </a:r>
          </a:p>
        </p:txBody>
      </p:sp>
      <p:sp>
        <p:nvSpPr>
          <p:cNvPr id="3" name="텍스트 개체 틀 19">
            <a:extLst>
              <a:ext uri="{FF2B5EF4-FFF2-40B4-BE49-F238E27FC236}">
                <a16:creationId xmlns:a16="http://schemas.microsoft.com/office/drawing/2014/main" id="{45147CB8-78ED-10C1-1124-CCB2CFF23C8D}"/>
              </a:ext>
            </a:extLst>
          </p:cNvPr>
          <p:cNvSpPr txBox="1">
            <a:spLocks/>
          </p:cNvSpPr>
          <p:nvPr/>
        </p:nvSpPr>
        <p:spPr>
          <a:xfrm>
            <a:off x="5012985" y="1589088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Design Navigator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를 쓰면 무엇이 좋아지나요</a:t>
            </a:r>
            <a: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4401AE30-1291-35CC-C833-B74849B2033B}"/>
              </a:ext>
            </a:extLst>
          </p:cNvPr>
          <p:cNvSpPr/>
          <p:nvPr/>
        </p:nvSpPr>
        <p:spPr>
          <a:xfrm>
            <a:off x="5018348" y="2428883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CFA523DF-E2AE-E8DC-035F-13ED541239FE}"/>
              </a:ext>
            </a:extLst>
          </p:cNvPr>
          <p:cNvSpPr/>
          <p:nvPr/>
        </p:nvSpPr>
        <p:spPr>
          <a:xfrm>
            <a:off x="5018348" y="3448651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039AAE23-8044-8603-F2BB-D9C3323ED9F4}"/>
              </a:ext>
            </a:extLst>
          </p:cNvPr>
          <p:cNvSpPr/>
          <p:nvPr/>
        </p:nvSpPr>
        <p:spPr>
          <a:xfrm>
            <a:off x="5018348" y="4717339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70" name="텍스트 개체 틀 19">
            <a:extLst>
              <a:ext uri="{FF2B5EF4-FFF2-40B4-BE49-F238E27FC236}">
                <a16:creationId xmlns:a16="http://schemas.microsoft.com/office/drawing/2014/main" id="{38519D11-C4E8-B727-0E99-55E99077E5F0}"/>
              </a:ext>
            </a:extLst>
          </p:cNvPr>
          <p:cNvSpPr txBox="1">
            <a:spLocks/>
          </p:cNvSpPr>
          <p:nvPr/>
        </p:nvSpPr>
        <p:spPr>
          <a:xfrm>
            <a:off x="5222946" y="2383299"/>
            <a:ext cx="139866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b="1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절차를 한눈에 </a:t>
            </a:r>
            <a:endParaRPr lang="en-US" altLang="ko-KR" sz="1100" b="1" i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1" name="텍스트 개체 틀 19">
            <a:extLst>
              <a:ext uri="{FF2B5EF4-FFF2-40B4-BE49-F238E27FC236}">
                <a16:creationId xmlns:a16="http://schemas.microsoft.com/office/drawing/2014/main" id="{F9BD835B-86BC-F652-8325-A2C535AD449F}"/>
              </a:ext>
            </a:extLst>
          </p:cNvPr>
          <p:cNvSpPr txBox="1">
            <a:spLocks/>
          </p:cNvSpPr>
          <p:nvPr/>
        </p:nvSpPr>
        <p:spPr>
          <a:xfrm>
            <a:off x="5222945" y="3396728"/>
            <a:ext cx="1306795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b="1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작업을 빠르게</a:t>
            </a:r>
            <a:endParaRPr lang="en-US" altLang="ko-KR" sz="1100" b="1" i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2" name="텍스트 개체 틀 19">
            <a:extLst>
              <a:ext uri="{FF2B5EF4-FFF2-40B4-BE49-F238E27FC236}">
                <a16:creationId xmlns:a16="http://schemas.microsoft.com/office/drawing/2014/main" id="{0F984F07-7621-CE37-8F25-7CA7BECE3367}"/>
              </a:ext>
            </a:extLst>
          </p:cNvPr>
          <p:cNvSpPr txBox="1">
            <a:spLocks/>
          </p:cNvSpPr>
          <p:nvPr/>
        </p:nvSpPr>
        <p:spPr>
          <a:xfrm>
            <a:off x="5222946" y="4659077"/>
            <a:ext cx="15271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b="1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향상된 설계 품질</a:t>
            </a:r>
            <a:endParaRPr lang="en-US" altLang="ko-KR" sz="1100" b="1" i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7" name="텍스트 개체 틀 19">
            <a:extLst>
              <a:ext uri="{FF2B5EF4-FFF2-40B4-BE49-F238E27FC236}">
                <a16:creationId xmlns:a16="http://schemas.microsoft.com/office/drawing/2014/main" id="{148EB027-7760-AE11-B3BF-BA4491B843D4}"/>
              </a:ext>
            </a:extLst>
          </p:cNvPr>
          <p:cNvSpPr txBox="1">
            <a:spLocks/>
          </p:cNvSpPr>
          <p:nvPr/>
        </p:nvSpPr>
        <p:spPr>
          <a:xfrm>
            <a:off x="5116640" y="2612621"/>
            <a:ext cx="1459259" cy="18312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88900" indent="-88900"/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 업무 흐름과 단계별로 필요한 정보를 직관적으로 파악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9" name="텍스트 개체 틀 19">
            <a:extLst>
              <a:ext uri="{FF2B5EF4-FFF2-40B4-BE49-F238E27FC236}">
                <a16:creationId xmlns:a16="http://schemas.microsoft.com/office/drawing/2014/main" id="{732083B7-58E9-7475-A217-46BF7BB40B68}"/>
              </a:ext>
            </a:extLst>
          </p:cNvPr>
          <p:cNvSpPr txBox="1">
            <a:spLocks/>
          </p:cNvSpPr>
          <p:nvPr/>
        </p:nvSpPr>
        <p:spPr>
          <a:xfrm>
            <a:off x="5162348" y="3633879"/>
            <a:ext cx="1459259" cy="18312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88900" indent="-88900">
              <a:spcBef>
                <a:spcPts val="600"/>
              </a:spcBef>
            </a:pP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필요한 자료와 정보를 적시에 제공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88900" indent="-88900">
              <a:spcBef>
                <a:spcPts val="600"/>
              </a:spcBef>
            </a:pP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단순하고 반복적인 업무는 자동으로 수행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D4E126F0-CB46-D860-0716-5AE85804CFC9}"/>
              </a:ext>
            </a:extLst>
          </p:cNvPr>
          <p:cNvCxnSpPr>
            <a:cxnSpLocks/>
            <a:stCxn id="67" idx="4"/>
            <a:endCxn id="68" idx="0"/>
          </p:cNvCxnSpPr>
          <p:nvPr/>
        </p:nvCxnSpPr>
        <p:spPr>
          <a:xfrm>
            <a:off x="5090348" y="2572883"/>
            <a:ext cx="0" cy="87576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2172323D-B284-8EA8-B597-EB1DC3ADFBD5}"/>
              </a:ext>
            </a:extLst>
          </p:cNvPr>
          <p:cNvCxnSpPr>
            <a:cxnSpLocks/>
            <a:stCxn id="68" idx="4"/>
            <a:endCxn id="69" idx="0"/>
          </p:cNvCxnSpPr>
          <p:nvPr/>
        </p:nvCxnSpPr>
        <p:spPr>
          <a:xfrm>
            <a:off x="5090348" y="3592651"/>
            <a:ext cx="0" cy="112468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655E95B4-99CF-DE5C-19A3-19DD6DAC593F}"/>
              </a:ext>
            </a:extLst>
          </p:cNvPr>
          <p:cNvCxnSpPr>
            <a:cxnSpLocks/>
            <a:stCxn id="69" idx="4"/>
          </p:cNvCxnSpPr>
          <p:nvPr/>
        </p:nvCxnSpPr>
        <p:spPr>
          <a:xfrm>
            <a:off x="5090348" y="4861339"/>
            <a:ext cx="0" cy="87195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00000000-0008-0000-0100-00000B000000}"/>
              </a:ext>
            </a:extLst>
          </p:cNvPr>
          <p:cNvGrpSpPr/>
          <p:nvPr/>
        </p:nvGrpSpPr>
        <p:grpSpPr>
          <a:xfrm>
            <a:off x="1311249" y="8648267"/>
            <a:ext cx="2404849" cy="422015"/>
            <a:chOff x="0" y="0"/>
            <a:chExt cx="2263349" cy="402740"/>
          </a:xfrm>
        </p:grpSpPr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00000000-0008-0000-0100-00000C000000}"/>
                </a:ext>
              </a:extLst>
            </p:cNvPr>
            <p:cNvGrpSpPr/>
            <p:nvPr/>
          </p:nvGrpSpPr>
          <p:grpSpPr>
            <a:xfrm>
              <a:off x="0" y="0"/>
              <a:ext cx="2165796" cy="402740"/>
              <a:chOff x="0" y="0"/>
              <a:chExt cx="2165796" cy="402740"/>
            </a:xfrm>
          </p:grpSpPr>
          <p:pic>
            <p:nvPicPr>
              <p:cNvPr id="96" name="Picture 6" descr="LG이노텍, 2834억원에 LG전자 A3공장 품는다 - 전자신문">
                <a:extLst>
                  <a:ext uri="{FF2B5EF4-FFF2-40B4-BE49-F238E27FC236}">
                    <a16:creationId xmlns:a16="http://schemas.microsoft.com/office/drawing/2014/main" id="{00000000-0008-0000-0100-00000E000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04014"/>
                <a:ext cx="745222" cy="1987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10" descr="LG디스플레이 - 나무위키">
                <a:extLst>
                  <a:ext uri="{FF2B5EF4-FFF2-40B4-BE49-F238E27FC236}">
                    <a16:creationId xmlns:a16="http://schemas.microsoft.com/office/drawing/2014/main" id="{00000000-0008-0000-0100-00000F000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4600" y="14876"/>
                <a:ext cx="911196" cy="163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12" descr="LG에너지솔루션, ESS용 배터리 자발적 교체 &lt; 자동차&amp;에너지 &lt; 뉴스룸 &lt; 기사본문 - KIPOST(키포스트)">
                <a:extLst>
                  <a:ext uri="{FF2B5EF4-FFF2-40B4-BE49-F238E27FC236}">
                    <a16:creationId xmlns:a16="http://schemas.microsoft.com/office/drawing/2014/main" id="{00000000-0008-0000-0100-000010000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980" b="21735"/>
              <a:stretch/>
            </p:blipFill>
            <p:spPr bwMode="auto">
              <a:xfrm>
                <a:off x="0" y="0"/>
                <a:ext cx="1148535" cy="193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9" name="Picture 16" descr="재계 확대경] [LG전자] 비상경영체제에서도 전장사업은 재고 쌓기 중 - 딜사이트">
                <a:extLst>
                  <a:ext uri="{FF2B5EF4-FFF2-40B4-BE49-F238E27FC236}">
                    <a16:creationId xmlns:a16="http://schemas.microsoft.com/office/drawing/2014/main" id="{00000000-0008-0000-0100-000011000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9232" y="222598"/>
                <a:ext cx="604368" cy="1622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5" name="Picture 2" descr="LS ELECTRIC, 2분기 본격적인 실적개선 전망 '매수' [하나증권] &lt; 금융·증권 &lt; 인베스팅 &lt; 기사본문 - 비즈니스플러스">
              <a:extLst>
                <a:ext uri="{FF2B5EF4-FFF2-40B4-BE49-F238E27FC236}">
                  <a16:creationId xmlns:a16="http://schemas.microsoft.com/office/drawing/2014/main" id="{00000000-0008-0000-0100-00000D0000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793" b="36262"/>
            <a:stretch/>
          </p:blipFill>
          <p:spPr bwMode="auto">
            <a:xfrm>
              <a:off x="1413322" y="154207"/>
              <a:ext cx="850027" cy="237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6D245C75-FEC6-1A48-6DE0-A5FCF8DF233D}"/>
              </a:ext>
            </a:extLst>
          </p:cNvPr>
          <p:cNvGrpSpPr/>
          <p:nvPr/>
        </p:nvGrpSpPr>
        <p:grpSpPr>
          <a:xfrm>
            <a:off x="423864" y="2728932"/>
            <a:ext cx="1809750" cy="1244599"/>
            <a:chOff x="2850896" y="2246313"/>
            <a:chExt cx="1808553" cy="1227137"/>
          </a:xfrm>
        </p:grpSpPr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40289BC0-7CC1-2DFD-160D-7A71814384C5}"/>
                </a:ext>
              </a:extLst>
            </p:cNvPr>
            <p:cNvGrpSpPr/>
            <p:nvPr/>
          </p:nvGrpSpPr>
          <p:grpSpPr>
            <a:xfrm>
              <a:off x="2864534" y="2260582"/>
              <a:ext cx="1781277" cy="1170007"/>
              <a:chOff x="1899707" y="1736977"/>
              <a:chExt cx="3857626" cy="2454220"/>
            </a:xfrm>
          </p:grpSpPr>
          <p:pic>
            <p:nvPicPr>
              <p:cNvPr id="115" name="그림 114">
                <a:extLst>
                  <a:ext uri="{FF2B5EF4-FFF2-40B4-BE49-F238E27FC236}">
                    <a16:creationId xmlns:a16="http://schemas.microsoft.com/office/drawing/2014/main" id="{931170A4-1A19-EC6E-679B-3C03B5E08F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57" t="13506" r="25502" b="80023"/>
              <a:stretch>
                <a:fillRect/>
              </a:stretch>
            </p:blipFill>
            <p:spPr>
              <a:xfrm>
                <a:off x="1899707" y="1736977"/>
                <a:ext cx="3857626" cy="363279"/>
              </a:xfrm>
              <a:prstGeom prst="rect">
                <a:avLst/>
              </a:prstGeom>
            </p:spPr>
          </p:pic>
          <p:pic>
            <p:nvPicPr>
              <p:cNvPr id="117" name="그림 116">
                <a:extLst>
                  <a:ext uri="{FF2B5EF4-FFF2-40B4-BE49-F238E27FC236}">
                    <a16:creationId xmlns:a16="http://schemas.microsoft.com/office/drawing/2014/main" id="{EFFE8A9C-E0D9-F907-E65C-5321DBE76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57" t="43777" r="25502" b="17551"/>
              <a:stretch>
                <a:fillRect/>
              </a:stretch>
            </p:blipFill>
            <p:spPr>
              <a:xfrm>
                <a:off x="1899707" y="2020098"/>
                <a:ext cx="3857626" cy="2171099"/>
              </a:xfrm>
              <a:prstGeom prst="rect">
                <a:avLst/>
              </a:prstGeom>
            </p:spPr>
          </p:pic>
        </p:grpSp>
        <p:sp>
          <p:nvSpPr>
            <p:cNvPr id="119" name="사각형: 둥근 모서리 118">
              <a:extLst>
                <a:ext uri="{FF2B5EF4-FFF2-40B4-BE49-F238E27FC236}">
                  <a16:creationId xmlns:a16="http://schemas.microsoft.com/office/drawing/2014/main" id="{13CE132D-CF45-4147-A5BB-9C226737560A}"/>
                </a:ext>
              </a:extLst>
            </p:cNvPr>
            <p:cNvSpPr/>
            <p:nvPr/>
          </p:nvSpPr>
          <p:spPr>
            <a:xfrm>
              <a:off x="2850896" y="2246313"/>
              <a:ext cx="1808553" cy="1227137"/>
            </a:xfrm>
            <a:prstGeom prst="roundRect">
              <a:avLst>
                <a:gd name="adj" fmla="val 4569"/>
              </a:avLst>
            </a:prstGeom>
            <a:noFill/>
            <a:ln w="127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79938A0F-E576-2324-34EC-DA2FB218430C}"/>
              </a:ext>
            </a:extLst>
          </p:cNvPr>
          <p:cNvSpPr txBox="1"/>
          <p:nvPr/>
        </p:nvSpPr>
        <p:spPr>
          <a:xfrm>
            <a:off x="4360276" y="4421645"/>
            <a:ext cx="914400" cy="9144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algn="l" defTabSz="547687">
              <a:lnSpc>
                <a:spcPct val="140000"/>
              </a:lnSpc>
              <a:spcBef>
                <a:spcPts val="600"/>
              </a:spcBef>
            </a:pPr>
            <a:endParaRPr lang="ko-KR" altLang="en-US" sz="1600" b="0">
              <a:solidFill>
                <a:schemeClr val="tx1"/>
              </a:solidFill>
              <a:latin typeface="Pretendard" panose="02000503000000020004" pitchFamily="2" charset="-127"/>
              <a:ea typeface="Pretendard"/>
              <a:cs typeface="Pretendard" panose="02000503000000020004" pitchFamily="2" charset="-127"/>
              <a:sym typeface="Inter Display Regular"/>
            </a:endParaRPr>
          </a:p>
        </p:txBody>
      </p:sp>
      <p:sp>
        <p:nvSpPr>
          <p:cNvPr id="157" name="텍스트 개체 틀 4">
            <a:extLst>
              <a:ext uri="{FF2B5EF4-FFF2-40B4-BE49-F238E27FC236}">
                <a16:creationId xmlns:a16="http://schemas.microsoft.com/office/drawing/2014/main" id="{14396B37-2CB5-208D-1E03-41164B2CAFD8}"/>
              </a:ext>
            </a:extLst>
          </p:cNvPr>
          <p:cNvSpPr txBox="1">
            <a:spLocks/>
          </p:cNvSpPr>
          <p:nvPr/>
        </p:nvSpPr>
        <p:spPr>
          <a:xfrm>
            <a:off x="2103061" y="2823432"/>
            <a:ext cx="2570540" cy="99782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r">
              <a:buNone/>
            </a:pP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설계정보 탐색을 위한 </a:t>
            </a:r>
            <a:r>
              <a:rPr lang="en-US" altLang="ko-KR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</a:t>
            </a: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서비스</a:t>
            </a:r>
            <a:endParaRPr lang="en-US" altLang="ko-KR" sz="12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r">
              <a:buNone/>
            </a:pP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내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1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외부망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제약없이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정확한 </a:t>
            </a:r>
            <a:b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정보 탐색을 지원합니다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b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Library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부품 사양 비교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대체 부품 추천까지 자연어로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손쉽게 </a:t>
            </a:r>
            <a:r>
              <a:rPr lang="ko-KR" altLang="en-US" sz="11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검색가능합니다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1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9" name="텍스트 개체 틀 4">
            <a:extLst>
              <a:ext uri="{FF2B5EF4-FFF2-40B4-BE49-F238E27FC236}">
                <a16:creationId xmlns:a16="http://schemas.microsoft.com/office/drawing/2014/main" id="{7C03A706-10F6-FE38-33FE-E840F855DEF1}"/>
              </a:ext>
            </a:extLst>
          </p:cNvPr>
          <p:cNvSpPr txBox="1">
            <a:spLocks/>
          </p:cNvSpPr>
          <p:nvPr/>
        </p:nvSpPr>
        <p:spPr>
          <a:xfrm>
            <a:off x="2447255" y="5447590"/>
            <a:ext cx="2229932" cy="10677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r">
              <a:buNone/>
            </a:pP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검증</a:t>
            </a:r>
            <a:endParaRPr lang="en-US" altLang="ko-KR" sz="12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r">
              <a:buNone/>
            </a:pP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 설계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Rule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기반으로 설계검증을 지원합니다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설계 단계에서 발생한 오류를 확인하고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수정하여 설계품질을 높입니다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61" name="텍스트 개체 틀 4">
            <a:extLst>
              <a:ext uri="{FF2B5EF4-FFF2-40B4-BE49-F238E27FC236}">
                <a16:creationId xmlns:a16="http://schemas.microsoft.com/office/drawing/2014/main" id="{3F66F545-30D0-42C2-ABD5-BE6D35F36F33}"/>
              </a:ext>
            </a:extLst>
          </p:cNvPr>
          <p:cNvSpPr txBox="1">
            <a:spLocks/>
          </p:cNvSpPr>
          <p:nvPr/>
        </p:nvSpPr>
        <p:spPr>
          <a:xfrm>
            <a:off x="355715" y="6749509"/>
            <a:ext cx="4129310" cy="107940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자유로운 </a:t>
            </a:r>
            <a:r>
              <a:rPr lang="en-US" altLang="ko-KR" sz="12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Configuration</a:t>
            </a:r>
            <a:endParaRPr lang="en-US" altLang="ko-KR" sz="12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buNone/>
            </a:pP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조직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역할 및 권한 등 다양한 운영 설정을 기업의 체계와 업무 환경에 맞춰 유연하게 구성하고 관리할 수 있습니다</a:t>
            </a:r>
            <a: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164" name="텍스트 개체 틀 6">
            <a:extLst>
              <a:ext uri="{FF2B5EF4-FFF2-40B4-BE49-F238E27FC236}">
                <a16:creationId xmlns:a16="http://schemas.microsoft.com/office/drawing/2014/main" id="{44D13875-69A7-782C-79F9-A5EB444613F2}"/>
              </a:ext>
            </a:extLst>
          </p:cNvPr>
          <p:cNvSpPr txBox="1">
            <a:spLocks/>
          </p:cNvSpPr>
          <p:nvPr/>
        </p:nvSpPr>
        <p:spPr>
          <a:xfrm>
            <a:off x="355716" y="1291629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Design</a:t>
            </a:r>
            <a:r>
              <a:rPr lang="ko-KR" altLang="en-US" sz="1400" kern="0"/>
              <a:t> </a:t>
            </a:r>
            <a:r>
              <a:rPr lang="en-US" altLang="ko-KR" sz="1400" kern="0"/>
              <a:t>Navigator Key Capabilities</a:t>
            </a:r>
            <a:endParaRPr lang="ko-KR" altLang="en-US" sz="1400" kern="0"/>
          </a:p>
        </p:txBody>
      </p:sp>
      <p:sp>
        <p:nvSpPr>
          <p:cNvPr id="192" name="텍스트 개체 틀 19">
            <a:extLst>
              <a:ext uri="{FF2B5EF4-FFF2-40B4-BE49-F238E27FC236}">
                <a16:creationId xmlns:a16="http://schemas.microsoft.com/office/drawing/2014/main" id="{DE0D3C2B-F199-3898-9A69-55FF28FCB91A}"/>
              </a:ext>
            </a:extLst>
          </p:cNvPr>
          <p:cNvSpPr txBox="1">
            <a:spLocks/>
          </p:cNvSpPr>
          <p:nvPr/>
        </p:nvSpPr>
        <p:spPr>
          <a:xfrm>
            <a:off x="5162348" y="4920563"/>
            <a:ext cx="1459259" cy="18312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88900" indent="-88900">
              <a:spcBef>
                <a:spcPts val="600"/>
              </a:spcBef>
            </a:pP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연구원별 역량 차이에 따른 결과 편차 최소화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88900" indent="-88900">
              <a:spcBef>
                <a:spcPts val="600"/>
              </a:spcBef>
            </a:pP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초기 단계부터 높은 완성도와 일관된 결과 확보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C6FA36E-C46B-2B6E-165A-AEAF563A0816}"/>
              </a:ext>
            </a:extLst>
          </p:cNvPr>
          <p:cNvGrpSpPr/>
          <p:nvPr/>
        </p:nvGrpSpPr>
        <p:grpSpPr>
          <a:xfrm>
            <a:off x="3248026" y="1549776"/>
            <a:ext cx="1466850" cy="1109649"/>
            <a:chOff x="3248026" y="1491165"/>
            <a:chExt cx="1466850" cy="1109649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6D6349F4-22D9-9E88-EE0F-6AFA7D071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37934"/>
            <a:stretch>
              <a:fillRect/>
            </a:stretch>
          </p:blipFill>
          <p:spPr>
            <a:xfrm>
              <a:off x="3256936" y="1504950"/>
              <a:ext cx="1443651" cy="1081088"/>
            </a:xfrm>
            <a:prstGeom prst="rect">
              <a:avLst/>
            </a:prstGeom>
          </p:spPr>
        </p:pic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5DE17EDA-C280-EF3D-D815-8B1BEB55FC6E}"/>
                </a:ext>
              </a:extLst>
            </p:cNvPr>
            <p:cNvSpPr/>
            <p:nvPr/>
          </p:nvSpPr>
          <p:spPr>
            <a:xfrm>
              <a:off x="3248026" y="1491165"/>
              <a:ext cx="1466850" cy="1109649"/>
            </a:xfrm>
            <a:prstGeom prst="roundRect">
              <a:avLst>
                <a:gd name="adj" fmla="val 4569"/>
              </a:avLst>
            </a:prstGeom>
            <a:noFill/>
            <a:ln w="12700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F660BFFA-A0EA-87E9-6D0F-10BC04AB114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82" t="1314" r="1837" b="1398"/>
          <a:stretch>
            <a:fillRect/>
          </a:stretch>
        </p:blipFill>
        <p:spPr>
          <a:xfrm>
            <a:off x="2859603" y="4130819"/>
            <a:ext cx="1767271" cy="1223726"/>
          </a:xfrm>
          <a:custGeom>
            <a:avLst/>
            <a:gdLst>
              <a:gd name="csX0" fmla="*/ 122081 w 4751458"/>
              <a:gd name="csY0" fmla="*/ 0 h 2671939"/>
              <a:gd name="csX1" fmla="*/ 4629377 w 4751458"/>
              <a:gd name="csY1" fmla="*/ 0 h 2671939"/>
              <a:gd name="csX2" fmla="*/ 4751458 w 4751458"/>
              <a:gd name="csY2" fmla="*/ 122081 h 2671939"/>
              <a:gd name="csX3" fmla="*/ 4751458 w 4751458"/>
              <a:gd name="csY3" fmla="*/ 2549859 h 2671939"/>
              <a:gd name="csX4" fmla="*/ 4676896 w 4751458"/>
              <a:gd name="csY4" fmla="*/ 2662346 h 2671939"/>
              <a:gd name="csX5" fmla="*/ 4629382 w 4751458"/>
              <a:gd name="csY5" fmla="*/ 2671939 h 2671939"/>
              <a:gd name="csX6" fmla="*/ 122076 w 4751458"/>
              <a:gd name="csY6" fmla="*/ 2671939 h 2671939"/>
              <a:gd name="csX7" fmla="*/ 74562 w 4751458"/>
              <a:gd name="csY7" fmla="*/ 2662346 h 2671939"/>
              <a:gd name="csX8" fmla="*/ 0 w 4751458"/>
              <a:gd name="csY8" fmla="*/ 2549859 h 2671939"/>
              <a:gd name="csX9" fmla="*/ 0 w 4751458"/>
              <a:gd name="csY9" fmla="*/ 122081 h 2671939"/>
              <a:gd name="csX10" fmla="*/ 122081 w 4751458"/>
              <a:gd name="csY10" fmla="*/ 0 h 2671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751458" h="2671939">
                <a:moveTo>
                  <a:pt x="122081" y="0"/>
                </a:moveTo>
                <a:lnTo>
                  <a:pt x="4629377" y="0"/>
                </a:lnTo>
                <a:cubicBezTo>
                  <a:pt x="4696800" y="0"/>
                  <a:pt x="4751458" y="54658"/>
                  <a:pt x="4751458" y="122081"/>
                </a:cubicBezTo>
                <a:lnTo>
                  <a:pt x="4751458" y="2549859"/>
                </a:lnTo>
                <a:cubicBezTo>
                  <a:pt x="4751458" y="2600426"/>
                  <a:pt x="4720713" y="2643813"/>
                  <a:pt x="4676896" y="2662346"/>
                </a:cubicBezTo>
                <a:lnTo>
                  <a:pt x="4629382" y="2671939"/>
                </a:lnTo>
                <a:lnTo>
                  <a:pt x="122076" y="2671939"/>
                </a:lnTo>
                <a:lnTo>
                  <a:pt x="74562" y="2662346"/>
                </a:lnTo>
                <a:cubicBezTo>
                  <a:pt x="30745" y="2643813"/>
                  <a:pt x="0" y="2600426"/>
                  <a:pt x="0" y="2549859"/>
                </a:cubicBezTo>
                <a:lnTo>
                  <a:pt x="0" y="122081"/>
                </a:lnTo>
                <a:cubicBezTo>
                  <a:pt x="0" y="54658"/>
                  <a:pt x="54658" y="0"/>
                  <a:pt x="122081" y="0"/>
                </a:cubicBezTo>
                <a:close/>
              </a:path>
            </a:pathLst>
          </a:cu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0437A72B-B3E1-AF6D-FCB5-0D8C5189E51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51" t="1457" r="668" b="1325"/>
          <a:stretch>
            <a:fillRect/>
          </a:stretch>
        </p:blipFill>
        <p:spPr>
          <a:xfrm>
            <a:off x="483841" y="5517083"/>
            <a:ext cx="1865691" cy="1079406"/>
          </a:xfrm>
          <a:custGeom>
            <a:avLst/>
            <a:gdLst>
              <a:gd name="csX0" fmla="*/ 122081 w 4751458"/>
              <a:gd name="csY0" fmla="*/ 0 h 2671939"/>
              <a:gd name="csX1" fmla="*/ 4629377 w 4751458"/>
              <a:gd name="csY1" fmla="*/ 0 h 2671939"/>
              <a:gd name="csX2" fmla="*/ 4751458 w 4751458"/>
              <a:gd name="csY2" fmla="*/ 122081 h 2671939"/>
              <a:gd name="csX3" fmla="*/ 4751458 w 4751458"/>
              <a:gd name="csY3" fmla="*/ 2549859 h 2671939"/>
              <a:gd name="csX4" fmla="*/ 4676896 w 4751458"/>
              <a:gd name="csY4" fmla="*/ 2662346 h 2671939"/>
              <a:gd name="csX5" fmla="*/ 4629382 w 4751458"/>
              <a:gd name="csY5" fmla="*/ 2671939 h 2671939"/>
              <a:gd name="csX6" fmla="*/ 122076 w 4751458"/>
              <a:gd name="csY6" fmla="*/ 2671939 h 2671939"/>
              <a:gd name="csX7" fmla="*/ 74562 w 4751458"/>
              <a:gd name="csY7" fmla="*/ 2662346 h 2671939"/>
              <a:gd name="csX8" fmla="*/ 0 w 4751458"/>
              <a:gd name="csY8" fmla="*/ 2549859 h 2671939"/>
              <a:gd name="csX9" fmla="*/ 0 w 4751458"/>
              <a:gd name="csY9" fmla="*/ 122081 h 2671939"/>
              <a:gd name="csX10" fmla="*/ 122081 w 4751458"/>
              <a:gd name="csY10" fmla="*/ 0 h 2671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751458" h="2671939">
                <a:moveTo>
                  <a:pt x="122081" y="0"/>
                </a:moveTo>
                <a:lnTo>
                  <a:pt x="4629377" y="0"/>
                </a:lnTo>
                <a:cubicBezTo>
                  <a:pt x="4696800" y="0"/>
                  <a:pt x="4751458" y="54658"/>
                  <a:pt x="4751458" y="122081"/>
                </a:cubicBezTo>
                <a:lnTo>
                  <a:pt x="4751458" y="2549859"/>
                </a:lnTo>
                <a:cubicBezTo>
                  <a:pt x="4751458" y="2600426"/>
                  <a:pt x="4720713" y="2643813"/>
                  <a:pt x="4676896" y="2662346"/>
                </a:cubicBezTo>
                <a:lnTo>
                  <a:pt x="4629382" y="2671939"/>
                </a:lnTo>
                <a:lnTo>
                  <a:pt x="122076" y="2671939"/>
                </a:lnTo>
                <a:lnTo>
                  <a:pt x="74562" y="2662346"/>
                </a:lnTo>
                <a:cubicBezTo>
                  <a:pt x="30745" y="2643813"/>
                  <a:pt x="0" y="2600426"/>
                  <a:pt x="0" y="2549859"/>
                </a:cubicBezTo>
                <a:lnTo>
                  <a:pt x="0" y="122081"/>
                </a:lnTo>
                <a:cubicBezTo>
                  <a:pt x="0" y="54658"/>
                  <a:pt x="54658" y="0"/>
                  <a:pt x="122081" y="0"/>
                </a:cubicBezTo>
                <a:close/>
              </a:path>
            </a:pathLst>
          </a:cu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</p:pic>
    </p:spTree>
    <p:extLst>
      <p:ext uri="{BB962C8B-B14F-4D97-AF65-F5344CB8AC3E}">
        <p14:creationId xmlns:p14="http://schemas.microsoft.com/office/powerpoint/2010/main" val="2147609419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463</Words>
  <Application>Microsoft Office PowerPoint</Application>
  <PresentationFormat>A4 용지(210x297mm)</PresentationFormat>
  <Paragraphs>53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Design Navigator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