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49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>
            <p14:sldId id="2147480949"/>
          </p14:sldIdLst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C23A6-818E-0BB8-4323-EEAB2EB0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338C3C5-240B-6868-BA2D-13A49987C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6AFF39-B5E6-2D28-97F9-3F7DA83724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F3490F6-D4A2-48E1-FB67-5449B250A4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368963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1E16-37CD-ACBE-45AB-5CBA0D1C4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그룹 33">
            <a:extLst>
              <a:ext uri="{FF2B5EF4-FFF2-40B4-BE49-F238E27FC236}">
                <a16:creationId xmlns:a16="http://schemas.microsoft.com/office/drawing/2014/main" id="{9C348389-9687-7985-CB3D-8A47ECCA04F9}"/>
              </a:ext>
            </a:extLst>
          </p:cNvPr>
          <p:cNvGrpSpPr/>
          <p:nvPr/>
        </p:nvGrpSpPr>
        <p:grpSpPr>
          <a:xfrm>
            <a:off x="336266" y="3648544"/>
            <a:ext cx="3071016" cy="1215323"/>
            <a:chOff x="320675" y="2753213"/>
            <a:chExt cx="3028950" cy="1198676"/>
          </a:xfrm>
        </p:grpSpPr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1C98BDF5-9870-1967-3B67-12D28728F8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328" r="1666"/>
            <a:stretch>
              <a:fillRect/>
            </a:stretch>
          </p:blipFill>
          <p:spPr>
            <a:xfrm>
              <a:off x="320675" y="2753213"/>
              <a:ext cx="3028950" cy="1198676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6A206B-6FA4-CF47-E728-4BF33D67A7AE}"/>
                </a:ext>
              </a:extLst>
            </p:cNvPr>
            <p:cNvSpPr txBox="1"/>
            <p:nvPr/>
          </p:nvSpPr>
          <p:spPr>
            <a:xfrm>
              <a:off x="2121471" y="3513164"/>
              <a:ext cx="1043955" cy="103390"/>
            </a:xfrm>
            <a:prstGeom prst="rect">
              <a:avLst/>
            </a:prstGeom>
            <a:solidFill>
              <a:srgbClr val="FA1658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tIns="0" bIns="0" anchor="ctr">
              <a:noAutofit/>
            </a:bodyPr>
            <a:lstStyle/>
            <a:p>
              <a:pPr marL="0" indent="0" algn="ctr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500" b="1" spc="-25">
                  <a:solidFill>
                    <a:schemeClr val="bg1"/>
                  </a:solidFill>
                </a:rPr>
                <a:t>Factova CIM+</a:t>
              </a:r>
            </a:p>
          </p:txBody>
        </p:sp>
      </p:grpSp>
      <p:sp>
        <p:nvSpPr>
          <p:cNvPr id="5" name="제목 1">
            <a:extLst>
              <a:ext uri="{FF2B5EF4-FFF2-40B4-BE49-F238E27FC236}">
                <a16:creationId xmlns:a16="http://schemas.microsoft.com/office/drawing/2014/main" id="{4FA6158E-7CDF-08D7-7E76-E9D74145419E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CIM+</a:t>
            </a:r>
            <a:endParaRPr lang="ko-KR" altLang="en-US" sz="2000" b="1" i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5B51FA5-7A34-DB46-B8B3-F4213C4818E5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제조 설비들을 통합 연계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제어하는 </a:t>
            </a: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PC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기반 제어 솔루션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39DD21F2-8CBC-DF6C-B311-56EFF4A709E8}"/>
              </a:ext>
            </a:extLst>
          </p:cNvPr>
          <p:cNvSpPr txBox="1">
            <a:spLocks/>
          </p:cNvSpPr>
          <p:nvPr/>
        </p:nvSpPr>
        <p:spPr>
          <a:xfrm>
            <a:off x="355717" y="1654126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제조 현장에서 사용되는 다양한 설비는 서로 다른 설비업체로부터 도입됩니다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이에 따라 다수의 설비업체와 운영 사양을 협의해야 하며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설비마다 다른 제어 사양으로 운영의 부담이 큽니다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업체별 품질의 차이도 있으며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특히 문제가 발생하면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그 원인을 진단하기가 쉽지 않습니다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Factova CIM+</a:t>
            </a:r>
            <a:r>
              <a:rPr kumimoji="1" lang="ko-KR" altLang="en-US" sz="1100" spc="-25">
                <a:solidFill>
                  <a:schemeClr val="tx1"/>
                </a:solidFill>
              </a:rPr>
              <a:t>는 </a:t>
            </a:r>
            <a:r>
              <a:rPr kumimoji="1" lang="en-US" altLang="ko-KR" sz="1100" spc="-25">
                <a:solidFill>
                  <a:schemeClr val="tx1"/>
                </a:solidFill>
              </a:rPr>
              <a:t>PLC</a:t>
            </a:r>
            <a:r>
              <a:rPr kumimoji="1" lang="ko-KR" altLang="en-US" sz="1100" spc="-25">
                <a:solidFill>
                  <a:schemeClr val="tx1"/>
                </a:solidFill>
              </a:rPr>
              <a:t>를 대체하는 </a:t>
            </a:r>
            <a:r>
              <a:rPr kumimoji="1" lang="en-US" altLang="ko-KR" sz="1100" spc="-25">
                <a:solidFill>
                  <a:schemeClr val="tx1"/>
                </a:solidFill>
              </a:rPr>
              <a:t>PC </a:t>
            </a:r>
            <a:r>
              <a:rPr kumimoji="1" lang="ko-KR" altLang="en-US" sz="1100" spc="-25">
                <a:solidFill>
                  <a:schemeClr val="tx1"/>
                </a:solidFill>
              </a:rPr>
              <a:t>기반 제어 </a:t>
            </a:r>
            <a:r>
              <a:rPr kumimoji="1" lang="en-US" altLang="ko-KR" sz="1100" spc="-25">
                <a:solidFill>
                  <a:schemeClr val="tx1"/>
                </a:solidFill>
              </a:rPr>
              <a:t>S/W</a:t>
            </a:r>
            <a:r>
              <a:rPr kumimoji="1" lang="ko-KR" altLang="en-US" sz="1100" spc="-25">
                <a:solidFill>
                  <a:schemeClr val="tx1"/>
                </a:solidFill>
              </a:rPr>
              <a:t>로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다양한 물류 설비를 표준화된 </a:t>
            </a:r>
            <a:r>
              <a:rPr kumimoji="1" lang="en-US" altLang="ko-KR" sz="1100" spc="-25">
                <a:solidFill>
                  <a:schemeClr val="tx1"/>
                </a:solidFill>
              </a:rPr>
              <a:t>PC</a:t>
            </a:r>
            <a:r>
              <a:rPr kumimoji="1" lang="ko-KR" altLang="en-US" sz="1100" spc="-25">
                <a:solidFill>
                  <a:schemeClr val="tx1"/>
                </a:solidFill>
              </a:rPr>
              <a:t>로 통합 제어하여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빠른 구축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쉬운 유지보수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안정적 데이터 수집을 지원합니다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ADF65753-60D5-A6E5-698D-A4913160F856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2" name="텍스트 개체 틀 19">
            <a:extLst>
              <a:ext uri="{FF2B5EF4-FFF2-40B4-BE49-F238E27FC236}">
                <a16:creationId xmlns:a16="http://schemas.microsoft.com/office/drawing/2014/main" id="{40A5B461-6AEB-72B4-157A-ACB5D1C6E037}"/>
              </a:ext>
            </a:extLst>
          </p:cNvPr>
          <p:cNvSpPr txBox="1">
            <a:spLocks/>
          </p:cNvSpPr>
          <p:nvPr/>
        </p:nvSpPr>
        <p:spPr>
          <a:xfrm>
            <a:off x="526793" y="6833165"/>
            <a:ext cx="3486748" cy="1833690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PC 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통합 제어 플랫폼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제조 생산 현장의 다양한 설비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Unit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들을 하나의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PC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S/W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통합 제어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(PLC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대체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b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기존 다수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PLC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업체의 비표준 제어 및 프로그램을 통합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표준화</a:t>
            </a:r>
            <a:endParaRPr lang="en-US" altLang="ko-KR" sz="10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상위 시스템 및 반송 장비와의 인터페이스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MES / EAS / RMS / R2R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상위 시스템과 연계</a:t>
            </a:r>
            <a:b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STK/AGV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반송 장비와의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Interface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지원</a:t>
            </a:r>
            <a:endParaRPr lang="en-US" altLang="ko-KR" sz="105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MES-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 간 데이터 변환 및 제어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MES-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 간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Data Conversion &amp; Transmission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수행</a:t>
            </a:r>
            <a:b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장비 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Control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기능</a:t>
            </a:r>
            <a:r>
              <a:rPr lang="en-US" altLang="ko-KR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0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제공</a:t>
            </a:r>
            <a:endParaRPr lang="en-US" altLang="ko-KR" sz="10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통합 모니터링 및 이력 관리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모델링 기반 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UI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설비 전반을 통합 모니터링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각종 </a:t>
            </a:r>
            <a: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Alarm/Data </a:t>
            </a:r>
            <a:r>
              <a:rPr lang="ko-KR" altLang="en-US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이력 조회</a:t>
            </a:r>
            <a:endParaRPr lang="ko-KR" altLang="en-US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895005EE-6FAA-DDFE-3B03-32FBF046A2BA}"/>
              </a:ext>
            </a:extLst>
          </p:cNvPr>
          <p:cNvSpPr txBox="1">
            <a:spLocks/>
          </p:cNvSpPr>
          <p:nvPr/>
        </p:nvSpPr>
        <p:spPr>
          <a:xfrm>
            <a:off x="279219" y="6435274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9F70840-F7D6-3136-4376-19BDAFD9DCF4}"/>
              </a:ext>
            </a:extLst>
          </p:cNvPr>
          <p:cNvGrpSpPr/>
          <p:nvPr/>
        </p:nvGrpSpPr>
        <p:grpSpPr>
          <a:xfrm>
            <a:off x="367967" y="6888364"/>
            <a:ext cx="144000" cy="2145685"/>
            <a:chOff x="367967" y="6901714"/>
            <a:chExt cx="144000" cy="2145685"/>
          </a:xfrm>
        </p:grpSpPr>
        <p:cxnSp>
          <p:nvCxnSpPr>
            <p:cNvPr id="3" name="직선 연결선 2">
              <a:extLst>
                <a:ext uri="{FF2B5EF4-FFF2-40B4-BE49-F238E27FC236}">
                  <a16:creationId xmlns:a16="http://schemas.microsoft.com/office/drawing/2014/main" id="{9FAACFDC-3D26-C6AD-F261-42975E27C40D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439967" y="7045714"/>
              <a:ext cx="0" cy="637245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E8681B98-892D-0039-934E-019C39D4E0B6}"/>
                </a:ext>
              </a:extLst>
            </p:cNvPr>
            <p:cNvGrpSpPr/>
            <p:nvPr/>
          </p:nvGrpSpPr>
          <p:grpSpPr>
            <a:xfrm>
              <a:off x="367967" y="6901714"/>
              <a:ext cx="144000" cy="2145685"/>
              <a:chOff x="3554222" y="7767665"/>
              <a:chExt cx="144000" cy="2145685"/>
            </a:xfrm>
          </p:grpSpPr>
          <p:sp>
            <p:nvSpPr>
              <p:cNvPr id="14" name="타원 13">
                <a:extLst>
                  <a:ext uri="{FF2B5EF4-FFF2-40B4-BE49-F238E27FC236}">
                    <a16:creationId xmlns:a16="http://schemas.microsoft.com/office/drawing/2014/main" id="{DA5C5F14-0402-7466-3186-E87978BC542A}"/>
                  </a:ext>
                </a:extLst>
              </p:cNvPr>
              <p:cNvSpPr/>
              <p:nvPr/>
            </p:nvSpPr>
            <p:spPr>
              <a:xfrm>
                <a:off x="3554222" y="7767665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5" name="타원 14">
                <a:extLst>
                  <a:ext uri="{FF2B5EF4-FFF2-40B4-BE49-F238E27FC236}">
                    <a16:creationId xmlns:a16="http://schemas.microsoft.com/office/drawing/2014/main" id="{4C35B6F8-47A4-7E81-5876-57622F5F71F0}"/>
                  </a:ext>
                </a:extLst>
              </p:cNvPr>
              <p:cNvSpPr/>
              <p:nvPr/>
            </p:nvSpPr>
            <p:spPr>
              <a:xfrm>
                <a:off x="3554222" y="9159750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6" name="타원 15">
                <a:extLst>
                  <a:ext uri="{FF2B5EF4-FFF2-40B4-BE49-F238E27FC236}">
                    <a16:creationId xmlns:a16="http://schemas.microsoft.com/office/drawing/2014/main" id="{0EDD13C4-B691-8C72-3D6C-73CCE25618F3}"/>
                  </a:ext>
                </a:extLst>
              </p:cNvPr>
              <p:cNvSpPr/>
              <p:nvPr/>
            </p:nvSpPr>
            <p:spPr>
              <a:xfrm>
                <a:off x="3554222" y="8548910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63" name="타원 62">
                <a:extLst>
                  <a:ext uri="{FF2B5EF4-FFF2-40B4-BE49-F238E27FC236}">
                    <a16:creationId xmlns:a16="http://schemas.microsoft.com/office/drawing/2014/main" id="{24EB5E2E-5F0A-0C27-C736-C1EC8369660D}"/>
                  </a:ext>
                </a:extLst>
              </p:cNvPr>
              <p:cNvSpPr/>
              <p:nvPr/>
            </p:nvSpPr>
            <p:spPr>
              <a:xfrm>
                <a:off x="3554222" y="9769350"/>
                <a:ext cx="144000" cy="144000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29561A55-395C-E4AE-C652-FD04D4C240FF}"/>
                </a:ext>
              </a:extLst>
            </p:cNvPr>
            <p:cNvCxnSpPr>
              <a:cxnSpLocks/>
              <a:stCxn id="16" idx="4"/>
              <a:endCxn id="15" idx="0"/>
            </p:cNvCxnSpPr>
            <p:nvPr/>
          </p:nvCxnSpPr>
          <p:spPr>
            <a:xfrm>
              <a:off x="439967" y="7826959"/>
              <a:ext cx="0" cy="46684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0796A153-F94E-87A2-4BD1-C37546CED78F}"/>
                </a:ext>
              </a:extLst>
            </p:cNvPr>
            <p:cNvCxnSpPr>
              <a:cxnSpLocks/>
              <a:stCxn id="15" idx="4"/>
              <a:endCxn id="63" idx="0"/>
            </p:cNvCxnSpPr>
            <p:nvPr/>
          </p:nvCxnSpPr>
          <p:spPr>
            <a:xfrm>
              <a:off x="439967" y="8437799"/>
              <a:ext cx="0" cy="4656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ysDot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2" name="텍스트 개체 틀 7">
            <a:extLst>
              <a:ext uri="{FF2B5EF4-FFF2-40B4-BE49-F238E27FC236}">
                <a16:creationId xmlns:a16="http://schemas.microsoft.com/office/drawing/2014/main" id="{5D7FBD9D-5D3C-7B29-C83C-CB66C4E9FF13}"/>
              </a:ext>
            </a:extLst>
          </p:cNvPr>
          <p:cNvSpPr txBox="1">
            <a:spLocks/>
          </p:cNvSpPr>
          <p:nvPr/>
        </p:nvSpPr>
        <p:spPr>
          <a:xfrm>
            <a:off x="3539273" y="202028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23" name="텍스트 개체 틀 5">
            <a:extLst>
              <a:ext uri="{FF2B5EF4-FFF2-40B4-BE49-F238E27FC236}">
                <a16:creationId xmlns:a16="http://schemas.microsoft.com/office/drawing/2014/main" id="{4822F596-2A1E-291A-0A1B-8613F4A8DB5D}"/>
              </a:ext>
            </a:extLst>
          </p:cNvPr>
          <p:cNvSpPr txBox="1">
            <a:spLocks/>
          </p:cNvSpPr>
          <p:nvPr/>
        </p:nvSpPr>
        <p:spPr>
          <a:xfrm>
            <a:off x="3536959" y="2307799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  <a:r>
              <a:rPr lang="ko-KR" altLang="en-US" sz="1100">
                <a:solidFill>
                  <a:schemeClr val="tx1"/>
                </a:solidFill>
              </a:rPr>
              <a:t> 디스플레이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반도체 등 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en-US" altLang="ko-KR" sz="1100">
                <a:solidFill>
                  <a:schemeClr val="tx1"/>
                </a:solidFill>
              </a:rPr>
              <a:t>Loader, Robot </a:t>
            </a:r>
            <a:r>
              <a:rPr lang="ko-KR" altLang="en-US" sz="1100">
                <a:solidFill>
                  <a:schemeClr val="tx1"/>
                </a:solidFill>
              </a:rPr>
              <a:t>등 다양한 설비 </a:t>
            </a:r>
            <a:r>
              <a:rPr lang="en-US" altLang="ko-KR" sz="1100">
                <a:solidFill>
                  <a:schemeClr val="tx1"/>
                </a:solidFill>
              </a:rPr>
              <a:t>Unit</a:t>
            </a:r>
            <a:r>
              <a:rPr lang="ko-KR" altLang="en-US" sz="1100">
                <a:solidFill>
                  <a:schemeClr val="tx1"/>
                </a:solidFill>
              </a:rPr>
              <a:t>이 연계되어 동작하는 제조 생산 현장 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다수의 설비 업체와 개별 계약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및 운영 사양 협의로 어려움을 겪고 있는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표준화된 제어 솔루션으로 신규 </a:t>
            </a:r>
            <a:r>
              <a:rPr kumimoji="1" lang="en-US" altLang="ko-KR" sz="1100" spc="-25">
                <a:solidFill>
                  <a:schemeClr val="tx1"/>
                </a:solidFill>
              </a:rPr>
              <a:t>FAB Setup </a:t>
            </a:r>
            <a:r>
              <a:rPr kumimoji="1" lang="ko-KR" altLang="en-US" sz="1100" spc="-25">
                <a:solidFill>
                  <a:schemeClr val="tx1"/>
                </a:solidFill>
              </a:rPr>
              <a:t>기간을 단축하고자 하는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24" name="텍스트 개체 틀 7">
            <a:extLst>
              <a:ext uri="{FF2B5EF4-FFF2-40B4-BE49-F238E27FC236}">
                <a16:creationId xmlns:a16="http://schemas.microsoft.com/office/drawing/2014/main" id="{3C4BF2CE-0880-1DC2-5EF1-F9E40135872C}"/>
              </a:ext>
            </a:extLst>
          </p:cNvPr>
          <p:cNvSpPr txBox="1">
            <a:spLocks/>
          </p:cNvSpPr>
          <p:nvPr/>
        </p:nvSpPr>
        <p:spPr>
          <a:xfrm>
            <a:off x="3539273" y="394298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43" name="텍스트 개체 틀 4">
            <a:extLst>
              <a:ext uri="{FF2B5EF4-FFF2-40B4-BE49-F238E27FC236}">
                <a16:creationId xmlns:a16="http://schemas.microsoft.com/office/drawing/2014/main" id="{6C69ACD1-2597-38B2-FA6F-4EDA020FC67A}"/>
              </a:ext>
            </a:extLst>
          </p:cNvPr>
          <p:cNvSpPr txBox="1">
            <a:spLocks/>
          </p:cNvSpPr>
          <p:nvPr/>
        </p:nvSpPr>
        <p:spPr>
          <a:xfrm>
            <a:off x="350838" y="5101690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이기종 설비 및 시스템 통합 및 제어 표준화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kumimoji="1" lang="en-US" altLang="ko-KR" sz="1100"/>
              <a:t>Loader/Robot/Process </a:t>
            </a:r>
            <a:r>
              <a:rPr kumimoji="1" lang="ko-KR" altLang="en-US" sz="1100"/>
              <a:t>등 다양한 설비와 </a:t>
            </a:r>
            <a:r>
              <a:rPr kumimoji="1" lang="en-US" altLang="ko-KR" sz="1100"/>
              <a:t>MES/RMS/EAS</a:t>
            </a:r>
            <a:r>
              <a:rPr kumimoji="1" lang="ko-KR" altLang="en-US" sz="1100"/>
              <a:t>를 </a:t>
            </a:r>
            <a:r>
              <a:rPr kumimoji="1" lang="en-US" altLang="ko-KR" sz="1100"/>
              <a:t>CIM+ </a:t>
            </a:r>
            <a:r>
              <a:rPr kumimoji="1" lang="ko-KR" altLang="en-US" sz="1100"/>
              <a:t>기반으로 통합하고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설비별 상이한 제어사양을 </a:t>
            </a:r>
            <a:r>
              <a:rPr kumimoji="1" lang="ko-KR" altLang="en-US" sz="1100" err="1"/>
              <a:t>표준화합니다</a:t>
            </a:r>
            <a:r>
              <a:rPr kumimoji="1" lang="en-US" altLang="ko-KR" sz="1100"/>
              <a:t>.</a:t>
            </a:r>
            <a:r>
              <a:rPr kumimoji="1" lang="ko-KR" altLang="en-US" sz="1100" b="1"/>
              <a:t> </a:t>
            </a:r>
            <a:endParaRPr kumimoji="1" lang="en-US" altLang="ko-KR" sz="1100" b="1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대규모 공장 </a:t>
            </a:r>
            <a:r>
              <a:rPr kumimoji="1" lang="en-US" altLang="ko-KR" sz="1100" b="1"/>
              <a:t>Setup </a:t>
            </a:r>
            <a:r>
              <a:rPr kumimoji="1" lang="ko-KR" altLang="en-US" sz="1100" b="1"/>
              <a:t>경험 및 역량</a:t>
            </a:r>
          </a:p>
        </p:txBody>
      </p:sp>
      <p:sp>
        <p:nvSpPr>
          <p:cNvPr id="44" name="텍스트 개체 틀 6">
            <a:extLst>
              <a:ext uri="{FF2B5EF4-FFF2-40B4-BE49-F238E27FC236}">
                <a16:creationId xmlns:a16="http://schemas.microsoft.com/office/drawing/2014/main" id="{BE8A59BD-0808-1732-5349-2BE9CBE879CA}"/>
              </a:ext>
            </a:extLst>
          </p:cNvPr>
          <p:cNvSpPr txBox="1">
            <a:spLocks/>
          </p:cNvSpPr>
          <p:nvPr/>
        </p:nvSpPr>
        <p:spPr>
          <a:xfrm>
            <a:off x="350837" y="4816186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AE343D0C-DF9D-B07A-0F66-CBBE5B7938DC}"/>
              </a:ext>
            </a:extLst>
          </p:cNvPr>
          <p:cNvGrpSpPr/>
          <p:nvPr/>
        </p:nvGrpSpPr>
        <p:grpSpPr>
          <a:xfrm>
            <a:off x="3757244" y="8452048"/>
            <a:ext cx="2911844" cy="1078443"/>
            <a:chOff x="3757244" y="8500861"/>
            <a:chExt cx="2911844" cy="1078443"/>
          </a:xfrm>
        </p:grpSpPr>
        <p:sp>
          <p:nvSpPr>
            <p:cNvPr id="46" name="말풍선: 모서리가 둥근 사각형 45">
              <a:extLst>
                <a:ext uri="{FF2B5EF4-FFF2-40B4-BE49-F238E27FC236}">
                  <a16:creationId xmlns:a16="http://schemas.microsoft.com/office/drawing/2014/main" id="{2260D191-B4A8-F99A-1C5D-8CBB204DA5A7}"/>
                </a:ext>
              </a:extLst>
            </p:cNvPr>
            <p:cNvSpPr/>
            <p:nvPr/>
          </p:nvSpPr>
          <p:spPr>
            <a:xfrm>
              <a:off x="3844376" y="8500861"/>
              <a:ext cx="2737580" cy="1078443"/>
            </a:xfrm>
            <a:prstGeom prst="wedgeRoundRectCallout">
              <a:avLst>
                <a:gd name="adj1" fmla="val -60097"/>
                <a:gd name="adj2" fmla="val 8335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9" name="텍스트 개체 틀 19">
              <a:extLst>
                <a:ext uri="{FF2B5EF4-FFF2-40B4-BE49-F238E27FC236}">
                  <a16:creationId xmlns:a16="http://schemas.microsoft.com/office/drawing/2014/main" id="{A60E3FDE-D62C-747A-B2C2-8811FDB88A3F}"/>
                </a:ext>
              </a:extLst>
            </p:cNvPr>
            <p:cNvSpPr txBox="1">
              <a:spLocks/>
            </p:cNvSpPr>
            <p:nvPr/>
          </p:nvSpPr>
          <p:spPr>
            <a:xfrm>
              <a:off x="3757244" y="8813391"/>
              <a:ext cx="2911844" cy="525090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1200"/>
                </a:spcBef>
                <a:defRPr/>
              </a:pP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"Full </a:t>
              </a: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자동화 공장 구축이 되면서</a:t>
              </a:r>
              <a:b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사람이 직접 제어하면서 실수하는 부분이 줄어들었으며</a:t>
              </a: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</a:t>
              </a:r>
              <a:b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운영 변경 적용 시 빠르게 적용이 가능해서</a:t>
              </a:r>
              <a:b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유연하게 공정 진행이 </a:t>
              </a:r>
              <a:r>
                <a:rPr lang="ko-KR" altLang="en-US" sz="1000" i="1" kern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가능해졌습니다</a:t>
              </a:r>
              <a:endPara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algn="ctr">
                <a:spcBef>
                  <a:spcPts val="1200"/>
                </a:spcBef>
                <a:defRPr/>
              </a:pPr>
              <a:r>
                <a:rPr lang="en-US" altLang="ko-KR" sz="900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-</a:t>
              </a:r>
              <a:r>
                <a:rPr lang="ko-KR" altLang="en-US" sz="900" kern="0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이노텍</a:t>
              </a:r>
              <a:r>
                <a:rPr lang="ko-KR" altLang="en-US" sz="900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en-US" altLang="ko-KR" sz="900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DX PI </a:t>
              </a:r>
              <a:r>
                <a:rPr lang="ko-KR" altLang="en-US" sz="900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담당자</a:t>
              </a: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:a16="http://schemas.microsoft.com/office/drawing/2014/main" id="{99959767-D77F-5859-51BD-AC00A3A311EE}"/>
              </a:ext>
            </a:extLst>
          </p:cNvPr>
          <p:cNvGrpSpPr/>
          <p:nvPr/>
        </p:nvGrpSpPr>
        <p:grpSpPr>
          <a:xfrm>
            <a:off x="3580417" y="4257824"/>
            <a:ext cx="2911527" cy="414987"/>
            <a:chOff x="3400856" y="5398379"/>
            <a:chExt cx="3132000" cy="136426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6F381B1-F477-8218-6F5C-C182BAFED68A}"/>
                </a:ext>
              </a:extLst>
            </p:cNvPr>
            <p:cNvSpPr txBox="1"/>
            <p:nvPr/>
          </p:nvSpPr>
          <p:spPr>
            <a:xfrm>
              <a:off x="4192016" y="5460091"/>
              <a:ext cx="2338350" cy="1302553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 제어 사양 및 운영 시나리오 표준화로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일관된 품질 확보</a:t>
              </a:r>
            </a:p>
          </p:txBody>
        </p:sp>
        <p:sp>
          <p:nvSpPr>
            <p:cNvPr id="93" name="사각형: 둥근 모서리 92">
              <a:extLst>
                <a:ext uri="{FF2B5EF4-FFF2-40B4-BE49-F238E27FC236}">
                  <a16:creationId xmlns:a16="http://schemas.microsoft.com/office/drawing/2014/main" id="{EA0C2BA0-F09C-9E9A-D349-FB8CD587AF2F}"/>
                </a:ext>
              </a:extLst>
            </p:cNvPr>
            <p:cNvSpPr/>
            <p:nvPr/>
          </p:nvSpPr>
          <p:spPr>
            <a:xfrm>
              <a:off x="3400856" y="5398379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1582181-9F40-C114-75ED-57B6C84C7BFA}"/>
              </a:ext>
            </a:extLst>
          </p:cNvPr>
          <p:cNvGrpSpPr/>
          <p:nvPr/>
        </p:nvGrpSpPr>
        <p:grpSpPr>
          <a:xfrm>
            <a:off x="3580417" y="4680348"/>
            <a:ext cx="2911527" cy="400261"/>
            <a:chOff x="3400856" y="5398382"/>
            <a:chExt cx="3132000" cy="131584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3B3AA90-1807-D0FE-748D-55EBAEAF460A}"/>
                </a:ext>
              </a:extLst>
            </p:cNvPr>
            <p:cNvSpPr txBox="1"/>
            <p:nvPr/>
          </p:nvSpPr>
          <p:spPr>
            <a:xfrm>
              <a:off x="4192016" y="5411677"/>
              <a:ext cx="2338350" cy="1302553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사전 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Docking Test 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품질 검증으로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빠른 </a:t>
              </a:r>
              <a: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Setup </a:t>
              </a: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및 조기 수율 확보</a:t>
              </a:r>
            </a:p>
          </p:txBody>
        </p:sp>
        <p:sp>
          <p:nvSpPr>
            <p:cNvPr id="96" name="사각형: 둥근 모서리 95">
              <a:extLst>
                <a:ext uri="{FF2B5EF4-FFF2-40B4-BE49-F238E27FC236}">
                  <a16:creationId xmlns:a16="http://schemas.microsoft.com/office/drawing/2014/main" id="{29D6A712-2E70-B61D-AE7D-64B67F4D3864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DF8E9C6E-5655-9EE7-97AC-20D68717A2DD}"/>
              </a:ext>
            </a:extLst>
          </p:cNvPr>
          <p:cNvGrpSpPr/>
          <p:nvPr/>
        </p:nvGrpSpPr>
        <p:grpSpPr>
          <a:xfrm>
            <a:off x="3580417" y="5101828"/>
            <a:ext cx="2911527" cy="396217"/>
            <a:chOff x="3400856" y="5391827"/>
            <a:chExt cx="3132000" cy="130255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82372CC-8B6D-D6F4-34A6-2B07FFED64EF}"/>
                </a:ext>
              </a:extLst>
            </p:cNvPr>
            <p:cNvSpPr txBox="1"/>
            <p:nvPr/>
          </p:nvSpPr>
          <p:spPr>
            <a:xfrm>
              <a:off x="4192016" y="5391827"/>
              <a:ext cx="2338350" cy="1302555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데이터 취합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분석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개선 활동으로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 운영 효율성 향상</a:t>
              </a:r>
            </a:p>
          </p:txBody>
        </p:sp>
        <p:sp>
          <p:nvSpPr>
            <p:cNvPr id="99" name="사각형: 둥근 모서리 98">
              <a:extLst>
                <a:ext uri="{FF2B5EF4-FFF2-40B4-BE49-F238E27FC236}">
                  <a16:creationId xmlns:a16="http://schemas.microsoft.com/office/drawing/2014/main" id="{A90508A6-7E06-0470-562A-746238154306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sp>
        <p:nvSpPr>
          <p:cNvPr id="104" name="Shape 4">
            <a:extLst>
              <a:ext uri="{FF2B5EF4-FFF2-40B4-BE49-F238E27FC236}">
                <a16:creationId xmlns:a16="http://schemas.microsoft.com/office/drawing/2014/main" id="{3860EA40-3115-2440-0736-90D5E542FC9D}"/>
              </a:ext>
            </a:extLst>
          </p:cNvPr>
          <p:cNvSpPr/>
          <p:nvPr/>
        </p:nvSpPr>
        <p:spPr>
          <a:xfrm>
            <a:off x="3782749" y="4275409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7" name="Shape 8">
            <a:extLst>
              <a:ext uri="{FF2B5EF4-FFF2-40B4-BE49-F238E27FC236}">
                <a16:creationId xmlns:a16="http://schemas.microsoft.com/office/drawing/2014/main" id="{AA052C01-1F53-9001-1F70-E2A9D74DF190}"/>
              </a:ext>
            </a:extLst>
          </p:cNvPr>
          <p:cNvSpPr/>
          <p:nvPr/>
        </p:nvSpPr>
        <p:spPr>
          <a:xfrm>
            <a:off x="3782749" y="4697124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3" name="Shape 12">
            <a:extLst>
              <a:ext uri="{FF2B5EF4-FFF2-40B4-BE49-F238E27FC236}">
                <a16:creationId xmlns:a16="http://schemas.microsoft.com/office/drawing/2014/main" id="{C9958408-FAA7-73DF-F16C-D28F73BA8E63}"/>
              </a:ext>
            </a:extLst>
          </p:cNvPr>
          <p:cNvSpPr/>
          <p:nvPr/>
        </p:nvSpPr>
        <p:spPr>
          <a:xfrm>
            <a:off x="3782749" y="5120542"/>
            <a:ext cx="360000" cy="360000"/>
          </a:xfrm>
          <a:prstGeom prst="ellipse">
            <a:avLst/>
          </a:prstGeom>
          <a:solidFill>
            <a:srgbClr val="EDEBF5"/>
          </a:solidFill>
          <a:ln/>
        </p:spPr>
        <p:txBody>
          <a:bodyPr/>
          <a:lstStyle/>
          <a:p>
            <a:endParaRPr lang="ko-KR" altLang="en-US"/>
          </a:p>
        </p:txBody>
      </p:sp>
      <p:pic>
        <p:nvPicPr>
          <p:cNvPr id="40" name="Image 1" descr="icon_stability.png">
            <a:extLst>
              <a:ext uri="{FF2B5EF4-FFF2-40B4-BE49-F238E27FC236}">
                <a16:creationId xmlns:a16="http://schemas.microsoft.com/office/drawing/2014/main" id="{56AFF98C-770B-491D-FEA3-223248344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499" y="4342308"/>
            <a:ext cx="231311" cy="231311"/>
          </a:xfrm>
          <a:prstGeom prst="rect">
            <a:avLst/>
          </a:prstGeom>
        </p:spPr>
      </p:pic>
      <p:pic>
        <p:nvPicPr>
          <p:cNvPr id="42" name="Image 3" descr="icon_target.png">
            <a:extLst>
              <a:ext uri="{FF2B5EF4-FFF2-40B4-BE49-F238E27FC236}">
                <a16:creationId xmlns:a16="http://schemas.microsoft.com/office/drawing/2014/main" id="{C48CC538-36A2-4A0C-E9A7-63CAFEA4F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5664" y="4753715"/>
            <a:ext cx="237325" cy="237325"/>
          </a:xfrm>
          <a:prstGeom prst="rect">
            <a:avLst/>
          </a:prstGeom>
        </p:spPr>
      </p:pic>
      <p:pic>
        <p:nvPicPr>
          <p:cNvPr id="41" name="Image 2" descr="icon_flex.png">
            <a:extLst>
              <a:ext uri="{FF2B5EF4-FFF2-40B4-BE49-F238E27FC236}">
                <a16:creationId xmlns:a16="http://schemas.microsoft.com/office/drawing/2014/main" id="{2AB6A852-724F-D73C-8AB1-D8BD6F77A8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1653" y="5192234"/>
            <a:ext cx="221924" cy="221924"/>
          </a:xfrm>
          <a:prstGeom prst="rect">
            <a:avLst/>
          </a:prstGeom>
        </p:spPr>
      </p:pic>
      <p:sp>
        <p:nvSpPr>
          <p:cNvPr id="134" name="텍스트 개체 틀 7">
            <a:extLst>
              <a:ext uri="{FF2B5EF4-FFF2-40B4-BE49-F238E27FC236}">
                <a16:creationId xmlns:a16="http://schemas.microsoft.com/office/drawing/2014/main" id="{A2BBE789-EC64-5937-7D79-9786C4D415DD}"/>
              </a:ext>
            </a:extLst>
          </p:cNvPr>
          <p:cNvSpPr txBox="1">
            <a:spLocks/>
          </p:cNvSpPr>
          <p:nvPr/>
        </p:nvSpPr>
        <p:spPr>
          <a:xfrm>
            <a:off x="3533485" y="550744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582A86-D3D0-475C-8A56-7758F67E92CD}"/>
              </a:ext>
            </a:extLst>
          </p:cNvPr>
          <p:cNvSpPr txBox="1"/>
          <p:nvPr/>
        </p:nvSpPr>
        <p:spPr>
          <a:xfrm>
            <a:off x="822325" y="3492032"/>
            <a:ext cx="517525" cy="23083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ko-KR" sz="900" b="1" spc="-25">
                <a:solidFill>
                  <a:schemeClr val="tx1"/>
                </a:solidFill>
              </a:rPr>
              <a:t>[</a:t>
            </a:r>
            <a:r>
              <a:rPr kumimoji="1" lang="ko-KR" altLang="en-US" sz="900" b="1" spc="-25">
                <a:solidFill>
                  <a:schemeClr val="tx1"/>
                </a:solidFill>
              </a:rPr>
              <a:t>기존</a:t>
            </a:r>
            <a:r>
              <a:rPr kumimoji="1" lang="en-US" altLang="ko-KR" sz="900" b="1" spc="-25">
                <a:solidFill>
                  <a:schemeClr val="tx1"/>
                </a:solidFill>
              </a:rPr>
              <a:t>]</a:t>
            </a:r>
            <a:endParaRPr lang="ko-KR" altLang="en-US" sz="900" b="1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82BFB2-8CDA-523A-8047-2AFC89508ABB}"/>
              </a:ext>
            </a:extLst>
          </p:cNvPr>
          <p:cNvSpPr txBox="1"/>
          <p:nvPr/>
        </p:nvSpPr>
        <p:spPr>
          <a:xfrm>
            <a:off x="2047875" y="3492032"/>
            <a:ext cx="1359407" cy="230832"/>
          </a:xfrm>
          <a:prstGeom prst="rect">
            <a:avLst/>
          </a:prstGeom>
          <a:noFill/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>
            <a:spAutoFit/>
          </a:bodyPr>
          <a:lstStyle/>
          <a:p>
            <a:r>
              <a:rPr kumimoji="1" lang="en-US" altLang="ko-KR" sz="900" b="1" spc="-25">
                <a:solidFill>
                  <a:schemeClr val="tx1"/>
                </a:solidFill>
              </a:rPr>
              <a:t>[Factova CIM+ </a:t>
            </a:r>
            <a:r>
              <a:rPr kumimoji="1" lang="ko-KR" altLang="en-US" sz="900" b="1" spc="-25">
                <a:solidFill>
                  <a:schemeClr val="tx1"/>
                </a:solidFill>
              </a:rPr>
              <a:t>도입 시</a:t>
            </a:r>
            <a:r>
              <a:rPr kumimoji="1" lang="en-US" altLang="ko-KR" sz="900" b="1" spc="-25">
                <a:solidFill>
                  <a:schemeClr val="tx1"/>
                </a:solidFill>
              </a:rPr>
              <a:t>]</a:t>
            </a:r>
            <a:endParaRPr lang="ko-KR" altLang="en-US" sz="900" b="1"/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8B0C8768-9ED9-68CE-26B5-2D6612D5DE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2154" y="6395004"/>
            <a:ext cx="2530352" cy="1691108"/>
          </a:xfrm>
          <a:prstGeom prst="rect">
            <a:avLst/>
          </a:prstGeom>
        </p:spPr>
      </p:pic>
      <p:sp>
        <p:nvSpPr>
          <p:cNvPr id="65" name="텍스트 개체 틀 19">
            <a:extLst>
              <a:ext uri="{FF2B5EF4-FFF2-40B4-BE49-F238E27FC236}">
                <a16:creationId xmlns:a16="http://schemas.microsoft.com/office/drawing/2014/main" id="{9625D740-12B2-132E-C208-E9BE809D795C}"/>
              </a:ext>
            </a:extLst>
          </p:cNvPr>
          <p:cNvSpPr txBox="1">
            <a:spLocks/>
          </p:cNvSpPr>
          <p:nvPr/>
        </p:nvSpPr>
        <p:spPr>
          <a:xfrm>
            <a:off x="3962154" y="7894168"/>
            <a:ext cx="173896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900" kern="0">
                <a:solidFill>
                  <a:schemeClr val="bg1"/>
                </a:solidFill>
              </a:rPr>
              <a:t>Setup </a:t>
            </a:r>
            <a:r>
              <a:rPr lang="ko-KR" altLang="en-US" sz="900" kern="0">
                <a:solidFill>
                  <a:schemeClr val="bg1"/>
                </a:solidFill>
              </a:rPr>
              <a:t>기간</a:t>
            </a:r>
            <a:br>
              <a:rPr lang="en-US" altLang="ko-KR" sz="14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20% </a:t>
            </a:r>
            <a:r>
              <a:rPr lang="ko-KR" altLang="en-US" sz="9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단축</a:t>
            </a:r>
            <a:endParaRPr lang="ko-KR" altLang="en-US" sz="900" kern="0">
              <a:solidFill>
                <a:schemeClr val="bg1"/>
              </a:solidFill>
            </a:endParaRPr>
          </a:p>
        </p:txBody>
      </p:sp>
      <p:sp>
        <p:nvSpPr>
          <p:cNvPr id="66" name="텍스트 개체 틀 19">
            <a:extLst>
              <a:ext uri="{FF2B5EF4-FFF2-40B4-BE49-F238E27FC236}">
                <a16:creationId xmlns:a16="http://schemas.microsoft.com/office/drawing/2014/main" id="{A2B1E5C6-ACA3-EBBC-73E1-384ECF34BC48}"/>
              </a:ext>
            </a:extLst>
          </p:cNvPr>
          <p:cNvSpPr txBox="1">
            <a:spLocks/>
          </p:cNvSpPr>
          <p:nvPr/>
        </p:nvSpPr>
        <p:spPr>
          <a:xfrm>
            <a:off x="5152330" y="7894168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설비 오류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40%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감소</a:t>
            </a:r>
            <a:endParaRPr lang="en-US" altLang="ko-KR" sz="900" kern="0"/>
          </a:p>
        </p:txBody>
      </p:sp>
      <p:sp>
        <p:nvSpPr>
          <p:cNvPr id="67" name="텍스트 개체 틀 4">
            <a:extLst>
              <a:ext uri="{FF2B5EF4-FFF2-40B4-BE49-F238E27FC236}">
                <a16:creationId xmlns:a16="http://schemas.microsoft.com/office/drawing/2014/main" id="{2B872B8B-031A-C99A-FA58-0F50BE5A8C0E}"/>
              </a:ext>
            </a:extLst>
          </p:cNvPr>
          <p:cNvSpPr txBox="1">
            <a:spLocks/>
          </p:cNvSpPr>
          <p:nvPr/>
        </p:nvSpPr>
        <p:spPr>
          <a:xfrm>
            <a:off x="3584616" y="1299341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대규모 제조공장의 설비 반입부터 제어시스템</a:t>
            </a:r>
            <a:r>
              <a:rPr kumimoji="1" lang="en-US" altLang="ko-KR" sz="1100" b="1"/>
              <a:t> </a:t>
            </a:r>
            <a:r>
              <a:rPr kumimoji="1" lang="ko-KR" altLang="en-US" sz="1100"/>
              <a:t>연계</a:t>
            </a:r>
            <a:r>
              <a:rPr kumimoji="1" lang="en-US" altLang="ko-KR" sz="1100"/>
              <a:t>, </a:t>
            </a:r>
            <a:r>
              <a:rPr kumimoji="1" lang="ko-KR" altLang="en-US" sz="1100"/>
              <a:t>시운전 및 안정화까지 수행한 경험을 바탕으로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복잡한 공장 환경에서도 신속하고 안정적인 </a:t>
            </a:r>
            <a:r>
              <a:rPr kumimoji="1" lang="en-US" altLang="ko-KR" sz="1100"/>
              <a:t>Setup</a:t>
            </a:r>
            <a:r>
              <a:rPr kumimoji="1" lang="ko-KR" altLang="en-US" sz="1100"/>
              <a:t>을 구현합니다</a:t>
            </a:r>
            <a:r>
              <a:rPr kumimoji="1" lang="en-US" altLang="ko-KR" sz="1100"/>
              <a:t>.</a:t>
            </a:r>
            <a:endParaRPr kumimoji="1" lang="en-US" altLang="ko-KR" sz="1100" b="1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E53DE7CD-5DC8-34D3-AAB5-D76F508E9879}"/>
              </a:ext>
            </a:extLst>
          </p:cNvPr>
          <p:cNvGrpSpPr/>
          <p:nvPr/>
        </p:nvGrpSpPr>
        <p:grpSpPr>
          <a:xfrm>
            <a:off x="3581996" y="5841440"/>
            <a:ext cx="2908368" cy="198726"/>
            <a:chOff x="4372418" y="6627435"/>
            <a:chExt cx="2908368" cy="198726"/>
          </a:xfrm>
        </p:grpSpPr>
        <p:pic>
          <p:nvPicPr>
            <p:cNvPr id="10" name="Picture 6" descr="LG이노텍, 2834억원에 LG전자 A3공장 품는다 - 전자신문">
              <a:extLst>
                <a:ext uri="{FF2B5EF4-FFF2-40B4-BE49-F238E27FC236}">
                  <a16:creationId xmlns:a16="http://schemas.microsoft.com/office/drawing/2014/main" id="{C9E41B1D-3CA1-4080-C58B-B40AD878CD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5564" y="6627435"/>
              <a:ext cx="745222" cy="198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LG디스플레이 - 나무위키">
              <a:extLst>
                <a:ext uri="{FF2B5EF4-FFF2-40B4-BE49-F238E27FC236}">
                  <a16:creationId xmlns:a16="http://schemas.microsoft.com/office/drawing/2014/main" id="{D14C879B-F6F7-6E3F-6B6C-223ECCA1FA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303" y="6644980"/>
              <a:ext cx="911196" cy="163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2" descr="LG에너지솔루션, ESS용 배터리 자발적 교체 &lt; 자동차&amp;에너지 &lt; 뉴스룸 &lt; 기사본문 - KIPOST(키포스트)">
              <a:extLst>
                <a:ext uri="{FF2B5EF4-FFF2-40B4-BE49-F238E27FC236}">
                  <a16:creationId xmlns:a16="http://schemas.microsoft.com/office/drawing/2014/main" id="{74EB4BAF-092E-4E66-56FA-BBEB3BC8D1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80" b="21735"/>
            <a:stretch/>
          </p:blipFill>
          <p:spPr bwMode="auto">
            <a:xfrm>
              <a:off x="4372418" y="6641396"/>
              <a:ext cx="1081473" cy="182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C65C1C5-1AF9-D182-B79F-1D2E1CD5D298}"/>
              </a:ext>
            </a:extLst>
          </p:cNvPr>
          <p:cNvGrpSpPr/>
          <p:nvPr/>
        </p:nvGrpSpPr>
        <p:grpSpPr>
          <a:xfrm>
            <a:off x="4997661" y="5620799"/>
            <a:ext cx="1321758" cy="162285"/>
            <a:chOff x="7386851" y="6645656"/>
            <a:chExt cx="1321758" cy="162285"/>
          </a:xfrm>
        </p:grpSpPr>
        <p:pic>
          <p:nvPicPr>
            <p:cNvPr id="17" name="Picture 14" descr="LG화학 - 나무위키">
              <a:extLst>
                <a:ext uri="{FF2B5EF4-FFF2-40B4-BE49-F238E27FC236}">
                  <a16:creationId xmlns:a16="http://schemas.microsoft.com/office/drawing/2014/main" id="{994BE14B-7F15-7839-73EE-80C09D723A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6851" y="6645656"/>
              <a:ext cx="611326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6" descr="재계 확대경] [LG전자] 비상경영체제에서도 전장사업은 재고 쌓기 중 - 딜사이트">
              <a:extLst>
                <a:ext uri="{FF2B5EF4-FFF2-40B4-BE49-F238E27FC236}">
                  <a16:creationId xmlns:a16="http://schemas.microsoft.com/office/drawing/2014/main" id="{8935D56C-E714-C119-6B65-054A53475B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241" y="6645656"/>
              <a:ext cx="604368" cy="1622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2896191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420</Words>
  <Application>Microsoft Office PowerPoint</Application>
  <PresentationFormat>A4 용지(210x297mm)</PresentationFormat>
  <Paragraphs>34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