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20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>
            <p14:sldId id="2147480920"/>
          </p14:sldIdLst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5/10/relationships/revisionInfo" Target="revisionInfo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861326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BEFDB-828A-E7A4-06B6-A7B5936C4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말풍선: 모서리가 둥근 사각형 111">
            <a:extLst>
              <a:ext uri="{FF2B5EF4-FFF2-40B4-BE49-F238E27FC236}">
                <a16:creationId xmlns:a16="http://schemas.microsoft.com/office/drawing/2014/main" id="{4A96E051-45BB-776E-AEDA-6ACB9D5A8610}"/>
              </a:ext>
            </a:extLst>
          </p:cNvPr>
          <p:cNvSpPr/>
          <p:nvPr/>
        </p:nvSpPr>
        <p:spPr>
          <a:xfrm>
            <a:off x="3870452" y="8743902"/>
            <a:ext cx="2519252" cy="924684"/>
          </a:xfrm>
          <a:prstGeom prst="wedgeRoundRectCallout">
            <a:avLst>
              <a:gd name="adj1" fmla="val -60097"/>
              <a:gd name="adj2" fmla="val 8335"/>
              <a:gd name="adj3" fmla="val 16667"/>
            </a:avLst>
          </a:prstGeom>
          <a:solidFill>
            <a:schemeClr val="bg1">
              <a:alpha val="23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8038" algn="ctr"/>
            <a:endParaRPr lang="ko-KR" altLang="en-US" sz="1200" i="1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241D6FC7-722B-225E-B702-D21875EF20A1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en-US" altLang="ko-KR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Worldworks</a:t>
            </a:r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</a:t>
            </a:r>
            <a:r>
              <a:rPr lang="ko-KR" altLang="en-US" sz="2000" b="1" i="1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제조시스템 가상 검증</a:t>
            </a:r>
          </a:p>
        </p:txBody>
      </p:sp>
      <p:sp>
        <p:nvSpPr>
          <p:cNvPr id="6" name="텍스트 개체 틀 3">
            <a:extLst>
              <a:ext uri="{FF2B5EF4-FFF2-40B4-BE49-F238E27FC236}">
                <a16:creationId xmlns:a16="http://schemas.microsoft.com/office/drawing/2014/main" id="{477A9BD4-147C-6E73-9989-72F25D9F746C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양산 전 운영 시나리오를 검증하고 최적화하는 가상 검증 시뮬레이터</a:t>
            </a:r>
          </a:p>
        </p:txBody>
      </p:sp>
      <p:sp>
        <p:nvSpPr>
          <p:cNvPr id="7" name="텍스트 개체 틀 4">
            <a:extLst>
              <a:ext uri="{FF2B5EF4-FFF2-40B4-BE49-F238E27FC236}">
                <a16:creationId xmlns:a16="http://schemas.microsoft.com/office/drawing/2014/main" id="{93E11C2E-4771-CA42-D48F-B3398159238B}"/>
              </a:ext>
            </a:extLst>
          </p:cNvPr>
          <p:cNvSpPr txBox="1">
            <a:spLocks/>
          </p:cNvSpPr>
          <p:nvPr/>
        </p:nvSpPr>
        <p:spPr>
          <a:xfrm>
            <a:off x="355717" y="1654126"/>
            <a:ext cx="2952671" cy="218501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신규 라인 구축이나 운영 방식을 변경하는 경우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다양한 예외 상황과 복합 이벤트를 사전에 파악하지 못하면</a:t>
            </a:r>
            <a:r>
              <a:rPr kumimoji="1" lang="en-US" altLang="ko-KR" sz="1100" spc="-25">
                <a:solidFill>
                  <a:schemeClr val="tx1"/>
                </a:solidFill>
              </a:rPr>
              <a:t> </a:t>
            </a:r>
            <a:r>
              <a:rPr kumimoji="1" lang="ko-KR" altLang="en-US" sz="1100" spc="-25">
                <a:solidFill>
                  <a:schemeClr val="tx1"/>
                </a:solidFill>
              </a:rPr>
              <a:t>양산 이후 예기치 못한 문제와 지연으로 이어질 수 있습니다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spc="-25">
                <a:solidFill>
                  <a:schemeClr val="tx1"/>
                </a:solidFill>
              </a:rPr>
              <a:t>제조 가상 검증은 실제와 유사한 가상환경에서 운영 시나리오와 물류 흐름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제어 로직을 미리 검증하여 초기부터 문제를 파악</a:t>
            </a:r>
            <a:r>
              <a:rPr kumimoji="1" lang="en-US" altLang="ko-KR" sz="1100" spc="-25">
                <a:solidFill>
                  <a:schemeClr val="tx1"/>
                </a:solidFill>
              </a:rPr>
              <a:t>, </a:t>
            </a:r>
            <a:r>
              <a:rPr kumimoji="1" lang="ko-KR" altLang="en-US" sz="1100" spc="-25">
                <a:solidFill>
                  <a:schemeClr val="tx1"/>
                </a:solidFill>
              </a:rPr>
              <a:t>개선할 수 있게 지원합니다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  <a:r>
              <a:rPr kumimoji="1" lang="ko-KR" altLang="en-US" sz="1100" spc="-25">
                <a:solidFill>
                  <a:schemeClr val="tx1"/>
                </a:solidFill>
              </a:rPr>
              <a:t>  다양한 생산 운영 케이스를 시뮬레이션 해보세요</a:t>
            </a:r>
            <a:r>
              <a:rPr kumimoji="1" lang="en-US" altLang="ko-KR" sz="1100" spc="-25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텍스트 개체 틀 6">
            <a:extLst>
              <a:ext uri="{FF2B5EF4-FFF2-40B4-BE49-F238E27FC236}">
                <a16:creationId xmlns:a16="http://schemas.microsoft.com/office/drawing/2014/main" id="{0323D28E-2E67-0523-48BF-6FB5B510DE56}"/>
              </a:ext>
            </a:extLst>
          </p:cNvPr>
          <p:cNvSpPr txBox="1">
            <a:spLocks/>
          </p:cNvSpPr>
          <p:nvPr/>
        </p:nvSpPr>
        <p:spPr>
          <a:xfrm>
            <a:off x="355716" y="1329329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6AC1C120-380C-3A60-454C-CE5AEA9321CA}"/>
              </a:ext>
            </a:extLst>
          </p:cNvPr>
          <p:cNvSpPr txBox="1">
            <a:spLocks/>
          </p:cNvSpPr>
          <p:nvPr/>
        </p:nvSpPr>
        <p:spPr>
          <a:xfrm>
            <a:off x="3539273" y="2437654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067C256D-D9CD-4F78-E342-36CC7F2681DC}"/>
              </a:ext>
            </a:extLst>
          </p:cNvPr>
          <p:cNvSpPr txBox="1">
            <a:spLocks/>
          </p:cNvSpPr>
          <p:nvPr/>
        </p:nvSpPr>
        <p:spPr>
          <a:xfrm>
            <a:off x="350838" y="3613267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대형 </a:t>
            </a:r>
            <a:r>
              <a:rPr kumimoji="1" lang="en-US" altLang="ko-KR" sz="1100" b="1"/>
              <a:t>SI</a:t>
            </a:r>
            <a:r>
              <a:rPr kumimoji="1" lang="ko-KR" altLang="en-US" sz="1100" b="1"/>
              <a:t>의 이기종 시스템 통합 역량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MES·MCS·WMS </a:t>
            </a:r>
            <a:r>
              <a:rPr kumimoji="1" lang="ko-KR" altLang="en-US" sz="1100"/>
              <a:t>등 서로 다른 운영 시스템을 직접 구축</a:t>
            </a:r>
            <a:r>
              <a:rPr kumimoji="1" lang="en-US" altLang="ko-KR" sz="1100"/>
              <a:t>·</a:t>
            </a:r>
            <a:r>
              <a:rPr kumimoji="1" lang="ko-KR" altLang="en-US" sz="1100"/>
              <a:t>연계해 온 경험으로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실제와 동일한 환경</a:t>
            </a:r>
            <a:r>
              <a:rPr kumimoji="1" lang="en-US" altLang="ko-KR" sz="1100"/>
              <a:t>(</a:t>
            </a:r>
            <a:r>
              <a:rPr kumimoji="1" lang="ko-KR" altLang="en-US" sz="1100"/>
              <a:t>버전</a:t>
            </a:r>
            <a:r>
              <a:rPr kumimoji="1" lang="en-US" altLang="ko-KR" sz="1100"/>
              <a:t>·</a:t>
            </a:r>
            <a:r>
              <a:rPr kumimoji="1" lang="ko-KR" altLang="en-US" sz="1100"/>
              <a:t>기준정보</a:t>
            </a:r>
            <a:r>
              <a:rPr kumimoji="1" lang="en-US" altLang="ko-KR" sz="1100"/>
              <a:t>·</a:t>
            </a:r>
            <a:r>
              <a:rPr kumimoji="1" lang="ko-KR" altLang="en-US" sz="1100"/>
              <a:t>인터페이스</a:t>
            </a:r>
            <a:r>
              <a:rPr kumimoji="1" lang="en-US" altLang="ko-KR" sz="1100"/>
              <a:t>)</a:t>
            </a:r>
            <a:r>
              <a:rPr kumimoji="1" lang="ko-KR" altLang="en-US" sz="1100"/>
              <a:t>을 가상에 그대로 구성합니다</a:t>
            </a:r>
            <a:r>
              <a:rPr kumimoji="1" lang="en-US" altLang="ko-KR" sz="1100"/>
              <a:t>.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Legacy </a:t>
            </a:r>
            <a:r>
              <a:rPr kumimoji="1" lang="ko-KR" altLang="en-US" sz="1100"/>
              <a:t>시스템과 연동되는 가상 어댑터로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운영 환경과 동기화된 검증이 가능합니다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대규모 가상 환경 모델링</a:t>
            </a:r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물리 설비와 동일한 레이아웃</a:t>
            </a:r>
            <a:r>
              <a:rPr kumimoji="1" lang="en-US" altLang="ko-KR" sz="1100"/>
              <a:t>·</a:t>
            </a:r>
            <a:r>
              <a:rPr kumimoji="1" lang="ko-KR" altLang="en-US" sz="1100"/>
              <a:t>스펙을 대규모로 모델링해 검증 모델을 표준화하고</a:t>
            </a:r>
            <a:r>
              <a:rPr kumimoji="1" lang="en-US" altLang="ko-KR" sz="1100"/>
              <a:t>, FIT&amp;GAP </a:t>
            </a:r>
            <a:r>
              <a:rPr kumimoji="1" lang="ko-KR" altLang="en-US" sz="1100"/>
              <a:t>분석과 설계검증으로 신뢰도를 지속적으로 높입니다</a:t>
            </a:r>
            <a:r>
              <a:rPr kumimoji="1" lang="en-US" altLang="ko-KR" sz="1100"/>
              <a:t>.</a:t>
            </a:r>
          </a:p>
        </p:txBody>
      </p:sp>
      <p:sp>
        <p:nvSpPr>
          <p:cNvPr id="11" name="텍스트 개체 틀 6">
            <a:extLst>
              <a:ext uri="{FF2B5EF4-FFF2-40B4-BE49-F238E27FC236}">
                <a16:creationId xmlns:a16="http://schemas.microsoft.com/office/drawing/2014/main" id="{BE9E7B16-5087-8C94-CE7D-875C44B55BFE}"/>
              </a:ext>
            </a:extLst>
          </p:cNvPr>
          <p:cNvSpPr txBox="1">
            <a:spLocks/>
          </p:cNvSpPr>
          <p:nvPr/>
        </p:nvSpPr>
        <p:spPr>
          <a:xfrm>
            <a:off x="350837" y="3282693"/>
            <a:ext cx="2952671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12" name="텍스트 개체 틀 5">
            <a:extLst>
              <a:ext uri="{FF2B5EF4-FFF2-40B4-BE49-F238E27FC236}">
                <a16:creationId xmlns:a16="http://schemas.microsoft.com/office/drawing/2014/main" id="{6EF521E2-8716-10E0-6AC1-A4A0FF0C5AD4}"/>
              </a:ext>
            </a:extLst>
          </p:cNvPr>
          <p:cNvSpPr txBox="1">
            <a:spLocks/>
          </p:cNvSpPr>
          <p:nvPr/>
        </p:nvSpPr>
        <p:spPr>
          <a:xfrm>
            <a:off x="3536959" y="2746635"/>
            <a:ext cx="2952671" cy="1670213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</a:p>
          <a:p>
            <a:pPr marL="177800" indent="-177800">
              <a:spcBef>
                <a:spcPts val="300"/>
              </a:spcBef>
              <a:buClr>
                <a:schemeClr val="tx1"/>
              </a:buClr>
              <a:buSzPct val="100000"/>
            </a:pPr>
            <a:r>
              <a:rPr lang="ko-KR" altLang="en-US" sz="1100">
                <a:solidFill>
                  <a:schemeClr val="tx1"/>
                </a:solidFill>
              </a:rPr>
              <a:t>배터리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정밀 조립 등 물류</a:t>
            </a:r>
            <a:r>
              <a:rPr lang="en-US" altLang="ko-KR" sz="1100">
                <a:solidFill>
                  <a:schemeClr val="tx1"/>
                </a:solidFill>
              </a:rPr>
              <a:t>/</a:t>
            </a:r>
            <a:r>
              <a:rPr lang="ko-KR" altLang="en-US" sz="1100">
                <a:solidFill>
                  <a:schemeClr val="tx1"/>
                </a:solidFill>
              </a:rPr>
              <a:t>설비 구성이 복잡하여 사전 검증이 필요한 제조 산업 혹은 물류 센터</a:t>
            </a:r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신규 라인 증설이나 레이아웃 변경으로 운영 시나리오를 검증해야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  <a:p>
            <a:pPr>
              <a:spcBef>
                <a:spcPts val="800"/>
              </a:spcBef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 sz="1100" spc="-25">
                <a:solidFill>
                  <a:schemeClr val="tx1"/>
                </a:solidFill>
              </a:rPr>
              <a:t>운영 로직의 영향도를 사전에 파악하여 운영 중단 리스크를 최소화하고자 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6C40467A-8C58-911B-4A9B-971F04EFCD13}"/>
              </a:ext>
            </a:extLst>
          </p:cNvPr>
          <p:cNvSpPr txBox="1">
            <a:spLocks/>
          </p:cNvSpPr>
          <p:nvPr/>
        </p:nvSpPr>
        <p:spPr>
          <a:xfrm>
            <a:off x="3536958" y="1405496"/>
            <a:ext cx="2952671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산업 </a:t>
            </a:r>
            <a:r>
              <a:rPr kumimoji="1" lang="en-US" altLang="ko-KR" sz="1100" b="1"/>
              <a:t>Reference </a:t>
            </a:r>
            <a:r>
              <a:rPr kumimoji="1" lang="ko-KR" altLang="en-US" sz="1100" b="1"/>
              <a:t>기반 적용 역량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배터리 등 정밀 조립</a:t>
            </a:r>
            <a:r>
              <a:rPr kumimoji="1" lang="en-US" altLang="ko-KR" sz="1100"/>
              <a:t>·</a:t>
            </a:r>
            <a:r>
              <a:rPr kumimoji="1" lang="ko-KR" altLang="en-US" sz="1100"/>
              <a:t>물류 공정 전반의 가상검증 구축 경험을 바탕으로</a:t>
            </a:r>
            <a:r>
              <a:rPr kumimoji="1" lang="en-US" altLang="ko-KR" sz="1100"/>
              <a:t>, </a:t>
            </a:r>
            <a:r>
              <a:rPr kumimoji="1" lang="ko-KR" altLang="en-US" sz="1100"/>
              <a:t>공장별 운영 시나리오에 맞는 정교한 시뮬레이션 적용이 가능합니다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34" name="텍스트 개체 틀 19">
            <a:extLst>
              <a:ext uri="{FF2B5EF4-FFF2-40B4-BE49-F238E27FC236}">
                <a16:creationId xmlns:a16="http://schemas.microsoft.com/office/drawing/2014/main" id="{9DF247AF-187D-5EA1-F47C-25E5A10F2D85}"/>
              </a:ext>
            </a:extLst>
          </p:cNvPr>
          <p:cNvSpPr txBox="1">
            <a:spLocks/>
          </p:cNvSpPr>
          <p:nvPr/>
        </p:nvSpPr>
        <p:spPr>
          <a:xfrm>
            <a:off x="526793" y="6846515"/>
            <a:ext cx="2902208" cy="1833690"/>
          </a:xfrm>
          <a:prstGeom prst="rect">
            <a:avLst/>
          </a:prstGeom>
          <a:noFill/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실제와 같은 동시 복합 이벤트 발생 환경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시스템과 동일한 환경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(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버전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기준정보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 동기화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)</a:t>
            </a:r>
            <a:b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물리적 설비와 동일한 레이아웃 및 설비 스펙 모델링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테스트 시나리오 자동</a:t>
            </a:r>
            <a:r>
              <a:rPr lang="en-US" altLang="ko-KR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배속 시뮬레이션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정상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예외 상황을 포함한 다양한 케이스를 빠르게 검증</a:t>
            </a:r>
            <a:b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연속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tray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투입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동시 반송 요청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멀티라인 연계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물류 운영 등 다양한 테스트 시나리오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표준화된 검증 모델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시스템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 별 특화 표준 프로세스를 기반으로 검증 표준화</a:t>
            </a:r>
            <a:b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en-US" altLang="ko-KR" sz="9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Fit&amp;Gap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해석 및 설계 검증 기반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ko-KR" altLang="en-US" sz="1050" b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시뮬레이션 결과 분석 및 최적 운영안 도출</a:t>
            </a:r>
            <a:br>
              <a:rPr lang="en-US" altLang="ko-KR" sz="105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다양한 케이스의 시뮬레이션 결과를 비교</a:t>
            </a:r>
            <a:r>
              <a:rPr lang="en-US" altLang="ko-KR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분석</a:t>
            </a:r>
            <a:br>
              <a:rPr lang="en-US" altLang="ko-KR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</a:br>
            <a:r>
              <a:rPr lang="en-US" altLang="ko-KR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sz="8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운영 시나리오 기반 운영안 개선 효과 검증</a:t>
            </a:r>
            <a:endParaRPr lang="en-US" altLang="ko-KR" sz="105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50" name="직선 연결선 149">
            <a:extLst>
              <a:ext uri="{FF2B5EF4-FFF2-40B4-BE49-F238E27FC236}">
                <a16:creationId xmlns:a16="http://schemas.microsoft.com/office/drawing/2014/main" id="{D1082169-230B-E7D4-59FE-FB2E291C8B54}"/>
              </a:ext>
            </a:extLst>
          </p:cNvPr>
          <p:cNvCxnSpPr>
            <a:cxnSpLocks/>
          </p:cNvCxnSpPr>
          <p:nvPr/>
        </p:nvCxnSpPr>
        <p:spPr>
          <a:xfrm>
            <a:off x="439967" y="7045714"/>
            <a:ext cx="0" cy="446901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64" name="그룹 163">
            <a:extLst>
              <a:ext uri="{FF2B5EF4-FFF2-40B4-BE49-F238E27FC236}">
                <a16:creationId xmlns:a16="http://schemas.microsoft.com/office/drawing/2014/main" id="{6B9250FC-1C6A-6956-BB9D-B9AC2F5CF17E}"/>
              </a:ext>
            </a:extLst>
          </p:cNvPr>
          <p:cNvGrpSpPr/>
          <p:nvPr/>
        </p:nvGrpSpPr>
        <p:grpSpPr>
          <a:xfrm>
            <a:off x="367967" y="6901714"/>
            <a:ext cx="144000" cy="2043227"/>
            <a:chOff x="3554222" y="7767665"/>
            <a:chExt cx="144000" cy="2043227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C9592A97-BC3C-737D-71F9-EDC139466CE6}"/>
                </a:ext>
              </a:extLst>
            </p:cNvPr>
            <p:cNvSpPr/>
            <p:nvPr/>
          </p:nvSpPr>
          <p:spPr>
            <a:xfrm>
              <a:off x="3554222" y="7767665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2" name="타원 151">
              <a:extLst>
                <a:ext uri="{FF2B5EF4-FFF2-40B4-BE49-F238E27FC236}">
                  <a16:creationId xmlns:a16="http://schemas.microsoft.com/office/drawing/2014/main" id="{3C10CA6A-720B-983E-EB7C-E73731EF9C52}"/>
                </a:ext>
              </a:extLst>
            </p:cNvPr>
            <p:cNvSpPr/>
            <p:nvPr/>
          </p:nvSpPr>
          <p:spPr>
            <a:xfrm>
              <a:off x="3554222" y="9075229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57" name="타원 156">
              <a:extLst>
                <a:ext uri="{FF2B5EF4-FFF2-40B4-BE49-F238E27FC236}">
                  <a16:creationId xmlns:a16="http://schemas.microsoft.com/office/drawing/2014/main" id="{EABE3845-E0BC-2A92-D8DC-F2E8124F15F6}"/>
                </a:ext>
              </a:extLst>
            </p:cNvPr>
            <p:cNvSpPr/>
            <p:nvPr/>
          </p:nvSpPr>
          <p:spPr>
            <a:xfrm>
              <a:off x="3554222" y="8358566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782F65A5-036B-8BE5-DEFA-C9E15C91784E}"/>
                </a:ext>
              </a:extLst>
            </p:cNvPr>
            <p:cNvSpPr/>
            <p:nvPr/>
          </p:nvSpPr>
          <p:spPr>
            <a:xfrm>
              <a:off x="3554222" y="9666892"/>
              <a:ext cx="144000" cy="144000"/>
            </a:xfrm>
            <a:prstGeom prst="ellipse">
              <a:avLst/>
            </a:prstGeom>
            <a:noFill/>
            <a:ln w="12700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cxnSp>
        <p:nvCxnSpPr>
          <p:cNvPr id="160" name="직선 연결선 159">
            <a:extLst>
              <a:ext uri="{FF2B5EF4-FFF2-40B4-BE49-F238E27FC236}">
                <a16:creationId xmlns:a16="http://schemas.microsoft.com/office/drawing/2014/main" id="{F4494FF7-54BA-6B68-8A18-B421FED57B81}"/>
              </a:ext>
            </a:extLst>
          </p:cNvPr>
          <p:cNvCxnSpPr>
            <a:cxnSpLocks/>
          </p:cNvCxnSpPr>
          <p:nvPr/>
        </p:nvCxnSpPr>
        <p:spPr>
          <a:xfrm>
            <a:off x="439967" y="7636615"/>
            <a:ext cx="0" cy="5726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5" name="텍스트 개체 틀 19">
            <a:extLst>
              <a:ext uri="{FF2B5EF4-FFF2-40B4-BE49-F238E27FC236}">
                <a16:creationId xmlns:a16="http://schemas.microsoft.com/office/drawing/2014/main" id="{1595852D-6688-077B-DBC7-07C82DB00853}"/>
              </a:ext>
            </a:extLst>
          </p:cNvPr>
          <p:cNvSpPr txBox="1">
            <a:spLocks/>
          </p:cNvSpPr>
          <p:nvPr/>
        </p:nvSpPr>
        <p:spPr>
          <a:xfrm>
            <a:off x="279219" y="6412134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제조 가상 검증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sp>
        <p:nvSpPr>
          <p:cNvPr id="52" name="텍스트 개체 틀 7">
            <a:extLst>
              <a:ext uri="{FF2B5EF4-FFF2-40B4-BE49-F238E27FC236}">
                <a16:creationId xmlns:a16="http://schemas.microsoft.com/office/drawing/2014/main" id="{5F461DD6-632C-983D-F219-1AEBA6D431EA}"/>
              </a:ext>
            </a:extLst>
          </p:cNvPr>
          <p:cNvSpPr txBox="1">
            <a:spLocks/>
          </p:cNvSpPr>
          <p:nvPr/>
        </p:nvSpPr>
        <p:spPr>
          <a:xfrm>
            <a:off x="3539273" y="454111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D9A02F21-08BB-3DD8-070A-16286F160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179" y="6403266"/>
            <a:ext cx="2691881" cy="1467236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79" name="그룹 78">
            <a:extLst>
              <a:ext uri="{FF2B5EF4-FFF2-40B4-BE49-F238E27FC236}">
                <a16:creationId xmlns:a16="http://schemas.microsoft.com/office/drawing/2014/main" id="{BAF51E15-AB2B-9DBD-80AC-09C1BAB79D4F}"/>
              </a:ext>
            </a:extLst>
          </p:cNvPr>
          <p:cNvGrpSpPr/>
          <p:nvPr/>
        </p:nvGrpSpPr>
        <p:grpSpPr>
          <a:xfrm>
            <a:off x="3573888" y="4856321"/>
            <a:ext cx="2952671" cy="924858"/>
            <a:chOff x="3580021" y="5013131"/>
            <a:chExt cx="2132156" cy="1351623"/>
          </a:xfrm>
        </p:grpSpPr>
        <p:grpSp>
          <p:nvGrpSpPr>
            <p:cNvPr id="57" name="그룹 56">
              <a:extLst>
                <a:ext uri="{FF2B5EF4-FFF2-40B4-BE49-F238E27FC236}">
                  <a16:creationId xmlns:a16="http://schemas.microsoft.com/office/drawing/2014/main" id="{B81CAE7A-E381-D851-38C2-CBAA8EC5FF0A}"/>
                </a:ext>
              </a:extLst>
            </p:cNvPr>
            <p:cNvGrpSpPr/>
            <p:nvPr/>
          </p:nvGrpSpPr>
          <p:grpSpPr>
            <a:xfrm>
              <a:off x="3580021" y="5013131"/>
              <a:ext cx="1024469" cy="633927"/>
              <a:chOff x="3400856" y="5398382"/>
              <a:chExt cx="3132000" cy="1320016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CF12F127-BB1B-D8A8-4C68-F3EB450F8237}"/>
                  </a:ext>
                </a:extLst>
              </p:cNvPr>
              <p:cNvSpPr txBox="1"/>
              <p:nvPr/>
            </p:nvSpPr>
            <p:spPr>
              <a:xfrm>
                <a:off x="4570998" y="5453974"/>
                <a:ext cx="1909493" cy="1264424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사전 리스크 예방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55" name="사각형: 둥근 모서리 54">
                <a:extLst>
                  <a:ext uri="{FF2B5EF4-FFF2-40B4-BE49-F238E27FC236}">
                    <a16:creationId xmlns:a16="http://schemas.microsoft.com/office/drawing/2014/main" id="{C6FADA52-0FD3-4850-5DF1-36EA3C7E7757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B1B2DEF3-4862-A5A1-1DF4-771FF4E50219}"/>
                </a:ext>
              </a:extLst>
            </p:cNvPr>
            <p:cNvGrpSpPr/>
            <p:nvPr/>
          </p:nvGrpSpPr>
          <p:grpSpPr>
            <a:xfrm>
              <a:off x="3583066" y="5730830"/>
              <a:ext cx="1024469" cy="633924"/>
              <a:chOff x="3400856" y="5398382"/>
              <a:chExt cx="3132000" cy="1320010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19EC4E00-668B-465B-F418-65C20CE217BE}"/>
                  </a:ext>
                </a:extLst>
              </p:cNvPr>
              <p:cNvSpPr txBox="1"/>
              <p:nvPr/>
            </p:nvSpPr>
            <p:spPr>
              <a:xfrm>
                <a:off x="4570998" y="5453971"/>
                <a:ext cx="1909493" cy="1264421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변화 대응 유연성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1" name="사각형: 둥근 모서리 70">
                <a:extLst>
                  <a:ext uri="{FF2B5EF4-FFF2-40B4-BE49-F238E27FC236}">
                    <a16:creationId xmlns:a16="http://schemas.microsoft.com/office/drawing/2014/main" id="{2C66CA82-1BF5-1ECF-7EF1-337FEA660C36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44DD6D38-1D02-31C2-6A11-CCA5A64616F1}"/>
                </a:ext>
              </a:extLst>
            </p:cNvPr>
            <p:cNvGrpSpPr/>
            <p:nvPr/>
          </p:nvGrpSpPr>
          <p:grpSpPr>
            <a:xfrm>
              <a:off x="4684664" y="5013131"/>
              <a:ext cx="1024468" cy="633924"/>
              <a:chOff x="3400856" y="5398382"/>
              <a:chExt cx="3132000" cy="1320010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24E22DC-A306-94C1-5E09-B6F1DA9EF6D4}"/>
                  </a:ext>
                </a:extLst>
              </p:cNvPr>
              <p:cNvSpPr txBox="1"/>
              <p:nvPr/>
            </p:nvSpPr>
            <p:spPr>
              <a:xfrm>
                <a:off x="4570996" y="5453971"/>
                <a:ext cx="1909495" cy="1264421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향상된 운영 안정성</a:t>
                </a:r>
                <a:endParaRPr lang="en-US" altLang="ko-KR" sz="1050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5" name="사각형: 둥근 모서리 74">
                <a:extLst>
                  <a:ext uri="{FF2B5EF4-FFF2-40B4-BE49-F238E27FC236}">
                    <a16:creationId xmlns:a16="http://schemas.microsoft.com/office/drawing/2014/main" id="{6D9BF44E-A338-186C-0358-12F12DB9BE95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grpSp>
          <p:nvGrpSpPr>
            <p:cNvPr id="76" name="그룹 75">
              <a:extLst>
                <a:ext uri="{FF2B5EF4-FFF2-40B4-BE49-F238E27FC236}">
                  <a16:creationId xmlns:a16="http://schemas.microsoft.com/office/drawing/2014/main" id="{E4787679-28BD-2B98-AA44-E78A47EAEFF8}"/>
                </a:ext>
              </a:extLst>
            </p:cNvPr>
            <p:cNvGrpSpPr/>
            <p:nvPr/>
          </p:nvGrpSpPr>
          <p:grpSpPr>
            <a:xfrm>
              <a:off x="4687709" y="5730818"/>
              <a:ext cx="1024468" cy="622391"/>
              <a:chOff x="3400856" y="5398382"/>
              <a:chExt cx="3132000" cy="1296000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41126B8-61C3-A3EE-E795-178F52A21A26}"/>
                  </a:ext>
                </a:extLst>
              </p:cNvPr>
              <p:cNvSpPr txBox="1"/>
              <p:nvPr/>
            </p:nvSpPr>
            <p:spPr>
              <a:xfrm>
                <a:off x="4483653" y="5531261"/>
                <a:ext cx="1965980" cy="772705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Aft>
                    <a:spcPts val="800"/>
                  </a:spcAft>
                </a:pPr>
                <a:r>
                  <a:rPr lang="ko-KR" altLang="en-US" sz="1050" b="1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최적 운영안</a:t>
                </a:r>
                <a:endParaRPr lang="en-US" altLang="ko-KR" sz="1050" b="1"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78" name="사각형: 둥근 모서리 77">
                <a:extLst>
                  <a:ext uri="{FF2B5EF4-FFF2-40B4-BE49-F238E27FC236}">
                    <a16:creationId xmlns:a16="http://schemas.microsoft.com/office/drawing/2014/main" id="{52826C5E-A333-AFE9-67A6-E9FF399A38CC}"/>
                  </a:ext>
                </a:extLst>
              </p:cNvPr>
              <p:cNvSpPr/>
              <p:nvPr/>
            </p:nvSpPr>
            <p:spPr>
              <a:xfrm>
                <a:off x="3400856" y="5398382"/>
                <a:ext cx="3132000" cy="12960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</p:grpSp>
      <p:sp>
        <p:nvSpPr>
          <p:cNvPr id="80" name="텍스트 개체 틀 19">
            <a:extLst>
              <a:ext uri="{FF2B5EF4-FFF2-40B4-BE49-F238E27FC236}">
                <a16:creationId xmlns:a16="http://schemas.microsoft.com/office/drawing/2014/main" id="{8E0C07DC-893D-A136-B099-F3F091D0A081}"/>
              </a:ext>
            </a:extLst>
          </p:cNvPr>
          <p:cNvSpPr txBox="1">
            <a:spLocks/>
          </p:cNvSpPr>
          <p:nvPr/>
        </p:nvSpPr>
        <p:spPr>
          <a:xfrm>
            <a:off x="3613320" y="7997154"/>
            <a:ext cx="173896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>
                <a:solidFill>
                  <a:schemeClr val="bg1"/>
                </a:solidFill>
              </a:rPr>
              <a:t>시뮬레이션 자동화 </a:t>
            </a:r>
            <a:r>
              <a:rPr lang="en-US" altLang="ko-KR" sz="900" kern="0">
                <a:solidFill>
                  <a:schemeClr val="bg1"/>
                </a:solidFill>
              </a:rPr>
              <a:t>&amp; </a:t>
            </a:r>
            <a:r>
              <a:rPr lang="ko-KR" altLang="en-US" sz="900" kern="0">
                <a:solidFill>
                  <a:schemeClr val="bg1"/>
                </a:solidFill>
              </a:rPr>
              <a:t>배속으로</a:t>
            </a:r>
            <a:br>
              <a:rPr lang="en-US" altLang="ko-KR" sz="900" b="1" kern="0">
                <a:solidFill>
                  <a:schemeClr val="bg1"/>
                </a:solidFill>
              </a:rPr>
            </a:br>
            <a:r>
              <a:rPr lang="ko-KR" altLang="en-US" sz="900" b="1" kern="0">
                <a:solidFill>
                  <a:schemeClr val="bg1"/>
                </a:solidFill>
              </a:rPr>
              <a:t>검증 기간</a:t>
            </a:r>
            <a:br>
              <a:rPr lang="en-US" altLang="ko-KR" sz="14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 </a:t>
            </a:r>
            <a:r>
              <a:rPr lang="ko-KR" altLang="en-US" sz="900" kern="0">
                <a:solidFill>
                  <a:schemeClr val="bg1"/>
                </a:solidFill>
              </a:rPr>
              <a:t>감소</a:t>
            </a:r>
          </a:p>
        </p:txBody>
      </p:sp>
      <p:sp>
        <p:nvSpPr>
          <p:cNvPr id="109" name="텍스트 개체 틀 19">
            <a:extLst>
              <a:ext uri="{FF2B5EF4-FFF2-40B4-BE49-F238E27FC236}">
                <a16:creationId xmlns:a16="http://schemas.microsoft.com/office/drawing/2014/main" id="{A98D2AF6-D8F0-28E8-1D5E-719EA93BDF29}"/>
              </a:ext>
            </a:extLst>
          </p:cNvPr>
          <p:cNvSpPr txBox="1">
            <a:spLocks/>
          </p:cNvSpPr>
          <p:nvPr/>
        </p:nvSpPr>
        <p:spPr>
          <a:xfrm>
            <a:off x="5133459" y="80546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물류 단위에서 전체 공정까지</a:t>
            </a:r>
            <a:br>
              <a:rPr lang="en-US" altLang="ko-KR" sz="900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</a:br>
            <a:r>
              <a:rPr lang="ko-KR" altLang="en-US" sz="900" b="1" kern="0" spc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rPr>
              <a:t>검증 범위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400% </a:t>
            </a:r>
            <a:r>
              <a:rPr lang="ko-KR" altLang="en-US" sz="9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증가</a:t>
            </a:r>
            <a:endParaRPr lang="en-US" altLang="ko-KR" sz="900" kern="0"/>
          </a:p>
        </p:txBody>
      </p:sp>
      <p:sp>
        <p:nvSpPr>
          <p:cNvPr id="110" name="텍스트 개체 틀 19">
            <a:extLst>
              <a:ext uri="{FF2B5EF4-FFF2-40B4-BE49-F238E27FC236}">
                <a16:creationId xmlns:a16="http://schemas.microsoft.com/office/drawing/2014/main" id="{5E23DE43-5A0A-C4A9-546C-B71C2C818B51}"/>
              </a:ext>
            </a:extLst>
          </p:cNvPr>
          <p:cNvSpPr txBox="1">
            <a:spLocks/>
          </p:cNvSpPr>
          <p:nvPr/>
        </p:nvSpPr>
        <p:spPr>
          <a:xfrm>
            <a:off x="3982189" y="8979296"/>
            <a:ext cx="2337230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"</a:t>
            </a:r>
            <a:r>
              <a:rPr lang="ko-KR" altLang="en-US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시뮬레이터를 사용하여 테스트 공수와 비용을 절감할 수 있었습니다</a:t>
            </a: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덕분에 예산을 다른 중요한 프로젝트에 투입할 수 있었습니다</a:t>
            </a:r>
            <a:r>
              <a:rPr lang="en-US" altLang="ko-KR" sz="1000" i="1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.“</a:t>
            </a:r>
          </a:p>
          <a:p>
            <a:pPr algn="ctr">
              <a:spcBef>
                <a:spcPts val="1200"/>
              </a:spcBef>
              <a:defRPr/>
            </a:pP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배터리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사 담당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130" name="직선 연결선 129">
            <a:extLst>
              <a:ext uri="{FF2B5EF4-FFF2-40B4-BE49-F238E27FC236}">
                <a16:creationId xmlns:a16="http://schemas.microsoft.com/office/drawing/2014/main" id="{367CA7E1-96D2-A88F-3AF7-7B5B3CE89534}"/>
              </a:ext>
            </a:extLst>
          </p:cNvPr>
          <p:cNvCxnSpPr>
            <a:cxnSpLocks/>
            <a:stCxn id="152" idx="4"/>
            <a:endCxn id="133" idx="0"/>
          </p:cNvCxnSpPr>
          <p:nvPr/>
        </p:nvCxnSpPr>
        <p:spPr>
          <a:xfrm>
            <a:off x="439967" y="8353278"/>
            <a:ext cx="0" cy="447663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35" name="직선 연결선 134">
            <a:extLst>
              <a:ext uri="{FF2B5EF4-FFF2-40B4-BE49-F238E27FC236}">
                <a16:creationId xmlns:a16="http://schemas.microsoft.com/office/drawing/2014/main" id="{6FA3D60C-3684-CE40-6021-DFC208F1E39B}"/>
              </a:ext>
            </a:extLst>
          </p:cNvPr>
          <p:cNvCxnSpPr>
            <a:cxnSpLocks/>
            <a:stCxn id="133" idx="4"/>
          </p:cNvCxnSpPr>
          <p:nvPr/>
        </p:nvCxnSpPr>
        <p:spPr>
          <a:xfrm>
            <a:off x="439967" y="8944941"/>
            <a:ext cx="0" cy="309126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6" name="Image 0" descr="icon_risk.png">
            <a:extLst>
              <a:ext uri="{FF2B5EF4-FFF2-40B4-BE49-F238E27FC236}">
                <a16:creationId xmlns:a16="http://schemas.microsoft.com/office/drawing/2014/main" id="{3F52BF41-743D-0C96-56E3-C24B6B06B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230" y="4921323"/>
            <a:ext cx="282723" cy="282723"/>
          </a:xfrm>
          <a:prstGeom prst="rect">
            <a:avLst/>
          </a:prstGeom>
        </p:spPr>
      </p:pic>
      <p:pic>
        <p:nvPicPr>
          <p:cNvPr id="167" name="Image 1" descr="icon_stability.png">
            <a:extLst>
              <a:ext uri="{FF2B5EF4-FFF2-40B4-BE49-F238E27FC236}">
                <a16:creationId xmlns:a16="http://schemas.microsoft.com/office/drawing/2014/main" id="{D8DF4086-6DEB-1720-6AF2-FE3FC2C63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9830" y="4921323"/>
            <a:ext cx="282723" cy="282723"/>
          </a:xfrm>
          <a:prstGeom prst="rect">
            <a:avLst/>
          </a:prstGeom>
        </p:spPr>
      </p:pic>
      <p:pic>
        <p:nvPicPr>
          <p:cNvPr id="168" name="Image 2" descr="icon_flex.png">
            <a:extLst>
              <a:ext uri="{FF2B5EF4-FFF2-40B4-BE49-F238E27FC236}">
                <a16:creationId xmlns:a16="http://schemas.microsoft.com/office/drawing/2014/main" id="{8F35BCA1-32EC-2D83-0C46-2982EB8670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476" y="5421200"/>
            <a:ext cx="282723" cy="282723"/>
          </a:xfrm>
          <a:prstGeom prst="rect">
            <a:avLst/>
          </a:prstGeom>
        </p:spPr>
      </p:pic>
      <p:pic>
        <p:nvPicPr>
          <p:cNvPr id="169" name="Image 3" descr="icon_target.png">
            <a:extLst>
              <a:ext uri="{FF2B5EF4-FFF2-40B4-BE49-F238E27FC236}">
                <a16:creationId xmlns:a16="http://schemas.microsoft.com/office/drawing/2014/main" id="{B957E8E6-4650-6416-B1D7-41B826F482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0077" y="5421201"/>
            <a:ext cx="282723" cy="282723"/>
          </a:xfrm>
          <a:prstGeom prst="rect">
            <a:avLst/>
          </a:prstGeom>
        </p:spPr>
      </p:pic>
      <p:sp>
        <p:nvSpPr>
          <p:cNvPr id="2" name="텍스트 개체 틀 7">
            <a:extLst>
              <a:ext uri="{FF2B5EF4-FFF2-40B4-BE49-F238E27FC236}">
                <a16:creationId xmlns:a16="http://schemas.microsoft.com/office/drawing/2014/main" id="{8DE4D680-2F9C-BC9E-921B-9C2E7BE8D728}"/>
              </a:ext>
            </a:extLst>
          </p:cNvPr>
          <p:cNvSpPr txBox="1">
            <a:spLocks/>
          </p:cNvSpPr>
          <p:nvPr/>
        </p:nvSpPr>
        <p:spPr>
          <a:xfrm>
            <a:off x="3533485" y="5791547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3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CEFC7C29-1EB0-F290-773A-C6EDD7E83A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4918074" y="5875621"/>
            <a:ext cx="1128392" cy="18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210528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416</Words>
  <Application>Microsoft Office PowerPoint</Application>
  <PresentationFormat>A4 용지(210x297mm)</PresentationFormat>
  <Paragraphs>35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Arial</vt:lpstr>
      <vt:lpstr>LG스마트체2.0 Bold</vt:lpstr>
      <vt:lpstr>맑은 고딕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