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34" r:id="rId6"/>
    <p:sldId id="2147480933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>
            <p14:sldId id="2147480934"/>
            <p14:sldId id="2147480933"/>
          </p14:sldIdLst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 w="53975"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43-41AE-A176-3293D4D163CD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743-41AE-A176-3293D4D163CD}"/>
              </c:ext>
            </c:extLst>
          </c:dPt>
          <c:dPt>
            <c:idx val="2"/>
            <c:bubble3D val="0"/>
            <c:spPr>
              <a:solidFill>
                <a:srgbClr val="BE0737">
                  <a:alpha val="38000"/>
                </a:srgb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743-41AE-A176-3293D4D163CD}"/>
              </c:ext>
            </c:extLst>
          </c:dPt>
          <c:dPt>
            <c:idx val="3"/>
            <c:bubble3D val="0"/>
            <c:spPr>
              <a:solidFill>
                <a:srgbClr val="00A2FF"/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743-41AE-A176-3293D4D163CD}"/>
              </c:ext>
            </c:extLst>
          </c:dPt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43-41AE-A176-3293D4D16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0FFF4-A115-76CA-E6D7-B9FA24606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B69C07-21C7-2C54-86D8-3F6F16F0D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>
                <a:latin typeface="Pretendard ExtraBold"/>
                <a:ea typeface="Pretendard ExtraBold"/>
                <a:cs typeface="Pretendard ExtraBold"/>
              </a:rPr>
              <a:t>Factova AI Vision</a:t>
            </a:r>
            <a:endParaRPr lang="ko-KR" altLang="en-US" sz="2800"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7D70299-885F-8B97-8BB6-0BD1137E19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비전 검사 솔루션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47D20DD-261D-A039-1AA7-E0E4C6F1276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A436C1EF-FBBA-7B02-85B5-A8AD131B6F4D}"/>
              </a:ext>
            </a:extLst>
          </p:cNvPr>
          <p:cNvSpPr txBox="1">
            <a:spLocks/>
          </p:cNvSpPr>
          <p:nvPr/>
        </p:nvSpPr>
        <p:spPr>
          <a:xfrm>
            <a:off x="355716" y="3600450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78F61915-BAAD-EDAE-F8DD-40BDFFDD5EE2}"/>
              </a:ext>
            </a:extLst>
          </p:cNvPr>
          <p:cNvSpPr txBox="1">
            <a:spLocks/>
          </p:cNvSpPr>
          <p:nvPr/>
        </p:nvSpPr>
        <p:spPr>
          <a:xfrm>
            <a:off x="3539273" y="715989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8" name="텍스트 개체 틀 5">
            <a:extLst>
              <a:ext uri="{FF2B5EF4-FFF2-40B4-BE49-F238E27FC236}">
                <a16:creationId xmlns:a16="http://schemas.microsoft.com/office/drawing/2014/main" id="{E013EA44-F328-1642-E9B9-1DF3D78F2970}"/>
              </a:ext>
            </a:extLst>
          </p:cNvPr>
          <p:cNvSpPr txBox="1">
            <a:spLocks/>
          </p:cNvSpPr>
          <p:nvPr/>
        </p:nvSpPr>
        <p:spPr>
          <a:xfrm>
            <a:off x="3536959" y="7520956"/>
            <a:ext cx="2952671" cy="160726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 </a:t>
            </a:r>
            <a:r>
              <a:rPr lang="ko-KR" altLang="en-US" sz="1100">
                <a:solidFill>
                  <a:schemeClr val="tx1"/>
                </a:solidFill>
              </a:rPr>
              <a:t>반도체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디스플레이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전자부품</a:t>
            </a:r>
            <a:r>
              <a:rPr lang="en-US" altLang="ko-KR" sz="1100">
                <a:solidFill>
                  <a:schemeClr val="tx1"/>
                </a:solidFill>
              </a:rPr>
              <a:t>(PCB), </a:t>
            </a:r>
            <a:r>
              <a:rPr lang="ko-KR" altLang="en-US" sz="1100">
                <a:solidFill>
                  <a:schemeClr val="tx1"/>
                </a:solidFill>
              </a:rPr>
              <a:t>차량 부품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유통 물류 산업 등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작은 불량도 허용할 수 없는 정밀한 품질 관리가 필요한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품질 이슈 리스크가 높아 높은 검사 정확도 및 대응체계가 필요한 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32" name="텍스트 개체 틀 4">
            <a:extLst>
              <a:ext uri="{FF2B5EF4-FFF2-40B4-BE49-F238E27FC236}">
                <a16:creationId xmlns:a16="http://schemas.microsoft.com/office/drawing/2014/main" id="{B5BD4B81-D8FC-A0D4-829E-9C6C2A01651D}"/>
              </a:ext>
            </a:extLst>
          </p:cNvPr>
          <p:cNvSpPr txBox="1">
            <a:spLocks/>
          </p:cNvSpPr>
          <p:nvPr/>
        </p:nvSpPr>
        <p:spPr>
          <a:xfrm>
            <a:off x="3536958" y="3938287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산업 </a:t>
            </a:r>
            <a:r>
              <a:rPr kumimoji="1" lang="en-US" altLang="ko-KR" sz="1100" b="1"/>
              <a:t>Reference </a:t>
            </a:r>
            <a:r>
              <a:rPr kumimoji="1" lang="ko-KR" altLang="en-US" sz="1100" b="1"/>
              <a:t>기반 적용 역량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2016</a:t>
            </a:r>
            <a:r>
              <a:rPr kumimoji="1" lang="ko-KR" altLang="en-US" sz="1100"/>
              <a:t>년 </a:t>
            </a:r>
            <a:r>
              <a:rPr kumimoji="1" lang="en-US" altLang="ko-KR" sz="1100"/>
              <a:t>LG</a:t>
            </a:r>
            <a:r>
              <a:rPr kumimoji="1" lang="ko-KR" altLang="en-US" sz="1100"/>
              <a:t>디스플레이에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비전검사 기술을 적용한 이후 다수의 고객사와의 프로젝트를 통해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비전검사 솔루션을 체계화하였습니다</a:t>
            </a:r>
            <a:r>
              <a:rPr kumimoji="1" lang="en-US" altLang="ko-KR" sz="1100"/>
              <a:t>. 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국내 물류 자동화 시장 점유율 </a:t>
            </a:r>
            <a:r>
              <a:rPr kumimoji="1" lang="en-US" altLang="ko-KR" sz="1100"/>
              <a:t>1</a:t>
            </a:r>
            <a:r>
              <a:rPr kumimoji="1" lang="ko-KR" altLang="en-US" sz="1100"/>
              <a:t>위 </a:t>
            </a:r>
            <a:r>
              <a:rPr kumimoji="1" lang="en-US" altLang="ko-KR" sz="1100"/>
              <a:t>(</a:t>
            </a:r>
            <a:r>
              <a:rPr kumimoji="1" lang="ko-KR" altLang="en-US" sz="1100"/>
              <a:t>약 </a:t>
            </a:r>
            <a:r>
              <a:rPr kumimoji="1" lang="en-US" altLang="ko-KR" sz="1100"/>
              <a:t>30%)</a:t>
            </a:r>
            <a:r>
              <a:rPr kumimoji="1" lang="ko-KR" altLang="en-US" sz="1100"/>
              <a:t>로 다양한 형상의 고속 이미지 처리에 강합니다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원격지 검사 운영 체계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원격 인력 운영 및 </a:t>
            </a:r>
            <a:r>
              <a:rPr kumimoji="1" lang="ko-KR" altLang="en-US" sz="1100" err="1"/>
              <a:t>클린룸</a:t>
            </a:r>
            <a:r>
              <a:rPr kumimoji="1" lang="ko-KR" altLang="en-US" sz="1100"/>
              <a:t> 분리 환경에서도 안정적인 검사를 지원합니다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광학부터 알고리즘까지 토탈 솔루션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광학</a:t>
            </a:r>
            <a:r>
              <a:rPr kumimoji="1" lang="en-US" altLang="ko-KR" sz="1100"/>
              <a:t>, </a:t>
            </a:r>
            <a:r>
              <a:rPr kumimoji="1" lang="ko-KR" altLang="en-US" sz="1100"/>
              <a:t>기구</a:t>
            </a:r>
            <a:r>
              <a:rPr kumimoji="1" lang="en-US" altLang="ko-KR" sz="1100"/>
              <a:t>, </a:t>
            </a:r>
            <a:r>
              <a:rPr kumimoji="1" lang="ko-KR" altLang="en-US" sz="1100"/>
              <a:t>제어</a:t>
            </a:r>
            <a:r>
              <a:rPr kumimoji="1" lang="en-US" altLang="ko-KR" sz="1100"/>
              <a:t>, AI </a:t>
            </a:r>
            <a:r>
              <a:rPr kumimoji="1" lang="ko-KR" altLang="en-US" sz="1100"/>
              <a:t>알고리즘 등 비전 검사 전 영역의 수직 통합 서비스를 제공합니다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데이터 증강 및  합성 데이터 생성 기술로 구축 기간을 단축</a:t>
            </a:r>
            <a:r>
              <a:rPr kumimoji="1" lang="en-US" altLang="ko-KR" sz="1100"/>
              <a:t>, </a:t>
            </a:r>
            <a:r>
              <a:rPr kumimoji="1" lang="ko-KR" altLang="en-US" sz="1100"/>
              <a:t>신속하게 적용 가능합니다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50" name="텍스트 개체 틀 4">
            <a:extLst>
              <a:ext uri="{FF2B5EF4-FFF2-40B4-BE49-F238E27FC236}">
                <a16:creationId xmlns:a16="http://schemas.microsoft.com/office/drawing/2014/main" id="{D4751576-3BD0-4485-7B4C-69B1DCBACBBC}"/>
              </a:ext>
            </a:extLst>
          </p:cNvPr>
          <p:cNvSpPr txBox="1">
            <a:spLocks/>
          </p:cNvSpPr>
          <p:nvPr/>
        </p:nvSpPr>
        <p:spPr>
          <a:xfrm>
            <a:off x="350838" y="3938287"/>
            <a:ext cx="2970172" cy="52131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품질 일관성 및 리스크 최소화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육안 한계로 미세 불량</a:t>
            </a:r>
            <a:r>
              <a:rPr kumimoji="1" lang="en-US" altLang="ko-KR" sz="1100"/>
              <a:t>, </a:t>
            </a:r>
            <a:r>
              <a:rPr kumimoji="1" lang="ko-KR" altLang="en-US" sz="1100"/>
              <a:t>이물 검출 누락이 발생하고 작업자 편차로 균일한 품질 유지가 어렵습니다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품질 편차로 인한 클레임</a:t>
            </a:r>
            <a:r>
              <a:rPr kumimoji="1" lang="en-US" altLang="ko-KR" sz="1100"/>
              <a:t>·</a:t>
            </a:r>
            <a:r>
              <a:rPr kumimoji="1" lang="ko-KR" altLang="en-US" sz="1100"/>
              <a:t>리콜 리스크가 지속 발생합니다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53" name="텍스트 개체 틀 4">
            <a:extLst>
              <a:ext uri="{FF2B5EF4-FFF2-40B4-BE49-F238E27FC236}">
                <a16:creationId xmlns:a16="http://schemas.microsoft.com/office/drawing/2014/main" id="{1CCD1A53-A911-5237-3B50-B58BB2BAFF95}"/>
              </a:ext>
            </a:extLst>
          </p:cNvPr>
          <p:cNvSpPr txBox="1">
            <a:spLocks/>
          </p:cNvSpPr>
          <p:nvPr/>
        </p:nvSpPr>
        <p:spPr>
          <a:xfrm>
            <a:off x="350838" y="6005212"/>
            <a:ext cx="2952671" cy="52131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생산성 및 운영 효율 향상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육안 검사는 생산량이 증가할 수록 검사에 필요한 인건비가 지속적으로 증가합니다</a:t>
            </a:r>
            <a:r>
              <a:rPr kumimoji="1" lang="en-US" altLang="ko-KR" sz="1100"/>
              <a:t>.</a:t>
            </a: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1418C012-16C8-3F73-2944-A34A9752A1F6}"/>
              </a:ext>
            </a:extLst>
          </p:cNvPr>
          <p:cNvGrpSpPr/>
          <p:nvPr/>
        </p:nvGrpSpPr>
        <p:grpSpPr>
          <a:xfrm>
            <a:off x="581709" y="5085006"/>
            <a:ext cx="2548841" cy="740185"/>
            <a:chOff x="581709" y="3220285"/>
            <a:chExt cx="2548841" cy="740185"/>
          </a:xfrm>
        </p:grpSpPr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307EC81A-8BCA-C9DD-CBC5-15E7430D861A}"/>
                </a:ext>
              </a:extLst>
            </p:cNvPr>
            <p:cNvSpPr/>
            <p:nvPr/>
          </p:nvSpPr>
          <p:spPr>
            <a:xfrm>
              <a:off x="588059" y="3220285"/>
              <a:ext cx="2542491" cy="222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b="1">
                  <a:solidFill>
                    <a:srgbClr val="FFFFFF"/>
                  </a:solidFill>
                  <a:sym typeface="맑은 고딕"/>
                </a:rPr>
                <a:t>적용 효과</a:t>
              </a:r>
            </a:p>
          </p:txBody>
        </p: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id="{C09158AA-73A5-F55F-13C8-939A54692247}"/>
                </a:ext>
              </a:extLst>
            </p:cNvPr>
            <p:cNvSpPr/>
            <p:nvPr/>
          </p:nvSpPr>
          <p:spPr>
            <a:xfrm>
              <a:off x="581709" y="3476578"/>
              <a:ext cx="815291" cy="4824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일정하지 않았던 </a:t>
              </a:r>
              <a:endParaRPr lang="en-US" altLang="ko-KR" sz="900">
                <a:solidFill>
                  <a:srgbClr val="FFFFFF"/>
                </a:solidFill>
                <a:sym typeface="맑은 고딕"/>
              </a:endParaRP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 b="1">
                  <a:sym typeface="맑은 고딕"/>
                </a:rPr>
                <a:t>판정 기준 상향</a:t>
              </a:r>
            </a:p>
          </p:txBody>
        </p:sp>
        <p:sp>
          <p:nvSpPr>
            <p:cNvPr id="60" name="사각형: 둥근 위쪽 모서리 59">
              <a:extLst>
                <a:ext uri="{FF2B5EF4-FFF2-40B4-BE49-F238E27FC236}">
                  <a16:creationId xmlns:a16="http://schemas.microsoft.com/office/drawing/2014/main" id="{FEE428ED-FA19-4202-1A01-2D2984FDD5A8}"/>
                </a:ext>
              </a:extLst>
            </p:cNvPr>
            <p:cNvSpPr/>
            <p:nvPr/>
          </p:nvSpPr>
          <p:spPr>
            <a:xfrm>
              <a:off x="1451659" y="3476578"/>
              <a:ext cx="815291" cy="4838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작업자의 피로도를 줄이고</a:t>
              </a:r>
              <a:endParaRPr lang="en-US" altLang="ko-KR" sz="900">
                <a:solidFill>
                  <a:srgbClr val="FFFFFF"/>
                </a:solidFill>
                <a:sym typeface="맑은 고딕"/>
              </a:endParaRP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 b="1">
                  <a:sym typeface="맑은 고딕"/>
                </a:rPr>
                <a:t>판정 시간 단축</a:t>
              </a:r>
            </a:p>
          </p:txBody>
        </p:sp>
        <p:sp>
          <p:nvSpPr>
            <p:cNvPr id="61" name="사각형: 둥근 위쪽 모서리 60">
              <a:extLst>
                <a:ext uri="{FF2B5EF4-FFF2-40B4-BE49-F238E27FC236}">
                  <a16:creationId xmlns:a16="http://schemas.microsoft.com/office/drawing/2014/main" id="{AF9CD33E-303B-3247-4211-8934B1D929C5}"/>
                </a:ext>
              </a:extLst>
            </p:cNvPr>
            <p:cNvSpPr/>
            <p:nvPr/>
          </p:nvSpPr>
          <p:spPr>
            <a:xfrm>
              <a:off x="2315259" y="3476578"/>
              <a:ext cx="815291" cy="4838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생산 현장 변수 발생에도</a:t>
              </a:r>
              <a:endParaRPr lang="en-US" altLang="ko-KR" sz="900">
                <a:solidFill>
                  <a:srgbClr val="FFFFFF"/>
                </a:solidFill>
                <a:sym typeface="맑은 고딕"/>
              </a:endParaRP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 b="1">
                  <a:sym typeface="맑은 고딕"/>
                </a:rPr>
                <a:t>빠른 대응 가능</a:t>
              </a:r>
            </a:p>
          </p:txBody>
        </p:sp>
      </p:grpSp>
      <p:sp>
        <p:nvSpPr>
          <p:cNvPr id="51" name="텍스트 개체 틀 6">
            <a:extLst>
              <a:ext uri="{FF2B5EF4-FFF2-40B4-BE49-F238E27FC236}">
                <a16:creationId xmlns:a16="http://schemas.microsoft.com/office/drawing/2014/main" id="{3533436F-75C6-387D-BD68-74EFBE05EED9}"/>
              </a:ext>
            </a:extLst>
          </p:cNvPr>
          <p:cNvSpPr txBox="1">
            <a:spLocks/>
          </p:cNvSpPr>
          <p:nvPr/>
        </p:nvSpPr>
        <p:spPr>
          <a:xfrm>
            <a:off x="3536958" y="3600450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LG CNS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이어야만 하는 이유</a:t>
            </a:r>
          </a:p>
        </p:txBody>
      </p:sp>
      <p:sp>
        <p:nvSpPr>
          <p:cNvPr id="63" name="사각형: 둥근 위쪽 모서리 62">
            <a:extLst>
              <a:ext uri="{FF2B5EF4-FFF2-40B4-BE49-F238E27FC236}">
                <a16:creationId xmlns:a16="http://schemas.microsoft.com/office/drawing/2014/main" id="{5E101E54-94E8-505C-5DD9-41A0E8E6820F}"/>
              </a:ext>
            </a:extLst>
          </p:cNvPr>
          <p:cNvSpPr/>
          <p:nvPr/>
        </p:nvSpPr>
        <p:spPr>
          <a:xfrm>
            <a:off x="588059" y="6692550"/>
            <a:ext cx="2542491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적용 효과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1603E730-6057-FCDC-F24A-F66F1D6D749C}"/>
              </a:ext>
            </a:extLst>
          </p:cNvPr>
          <p:cNvGrpSpPr/>
          <p:nvPr/>
        </p:nvGrpSpPr>
        <p:grpSpPr>
          <a:xfrm>
            <a:off x="588059" y="6948843"/>
            <a:ext cx="2541600" cy="484638"/>
            <a:chOff x="600759" y="5861092"/>
            <a:chExt cx="2345641" cy="484638"/>
          </a:xfrm>
        </p:grpSpPr>
        <p:sp>
          <p:nvSpPr>
            <p:cNvPr id="65" name="사각형: 둥근 위쪽 모서리 64">
              <a:extLst>
                <a:ext uri="{FF2B5EF4-FFF2-40B4-BE49-F238E27FC236}">
                  <a16:creationId xmlns:a16="http://schemas.microsoft.com/office/drawing/2014/main" id="{B56B5047-CF60-A2AA-198E-34A23819F7FC}"/>
                </a:ext>
              </a:extLst>
            </p:cNvPr>
            <p:cNvSpPr/>
            <p:nvPr/>
          </p:nvSpPr>
          <p:spPr>
            <a:xfrm>
              <a:off x="600759" y="5861092"/>
              <a:ext cx="1139073" cy="4824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휴먼 에러 및</a:t>
              </a:r>
              <a:br>
                <a:rPr lang="en-US" altLang="ko-KR" sz="900">
                  <a:solidFill>
                    <a:srgbClr val="FFFFFF"/>
                  </a:solidFill>
                  <a:sym typeface="맑은 고딕"/>
                </a:rPr>
              </a:br>
              <a:r>
                <a:rPr lang="ko-KR" altLang="en-US" sz="900" b="1">
                  <a:sym typeface="맑은 고딕"/>
                </a:rPr>
                <a:t>운영 비용 절감</a:t>
              </a:r>
            </a:p>
          </p:txBody>
        </p:sp>
        <p:sp>
          <p:nvSpPr>
            <p:cNvPr id="66" name="사각형: 둥근 위쪽 모서리 65">
              <a:extLst>
                <a:ext uri="{FF2B5EF4-FFF2-40B4-BE49-F238E27FC236}">
                  <a16:creationId xmlns:a16="http://schemas.microsoft.com/office/drawing/2014/main" id="{BB8C3B09-409B-F323-948C-0AB72632E05B}"/>
                </a:ext>
              </a:extLst>
            </p:cNvPr>
            <p:cNvSpPr/>
            <p:nvPr/>
          </p:nvSpPr>
          <p:spPr>
            <a:xfrm>
              <a:off x="1807327" y="5861838"/>
              <a:ext cx="1139073" cy="4838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검사 분배 제어로</a:t>
              </a:r>
              <a:br>
                <a:rPr lang="en-US" altLang="ko-KR" sz="900">
                  <a:solidFill>
                    <a:srgbClr val="FFFFFF"/>
                  </a:solidFill>
                  <a:sym typeface="맑은 고딕"/>
                </a:rPr>
              </a:br>
              <a:r>
                <a:rPr lang="en-US" altLang="ko-KR" sz="900">
                  <a:solidFill>
                    <a:srgbClr val="FFFFFF"/>
                  </a:solidFill>
                  <a:sym typeface="맑은 고딕"/>
                </a:rPr>
                <a:t>Clean Room </a:t>
              </a: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환경</a:t>
              </a:r>
              <a:endParaRPr lang="en-US" altLang="ko-KR" sz="900">
                <a:solidFill>
                  <a:srgbClr val="FFFFFF"/>
                </a:solidFill>
                <a:sym typeface="맑은 고딕"/>
              </a:endParaRPr>
            </a:p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 b="1">
                  <a:sym typeface="맑은 고딕"/>
                </a:rPr>
                <a:t>원격 검사 가능</a:t>
              </a:r>
            </a:p>
          </p:txBody>
        </p:sp>
      </p:grpSp>
      <p:sp>
        <p:nvSpPr>
          <p:cNvPr id="126" name="텍스트 개체 틀 4">
            <a:extLst>
              <a:ext uri="{FF2B5EF4-FFF2-40B4-BE49-F238E27FC236}">
                <a16:creationId xmlns:a16="http://schemas.microsoft.com/office/drawing/2014/main" id="{991D8CBC-8A52-3354-5471-AC36DE04F6FE}"/>
              </a:ext>
            </a:extLst>
          </p:cNvPr>
          <p:cNvSpPr txBox="1">
            <a:spLocks/>
          </p:cNvSpPr>
          <p:nvPr/>
        </p:nvSpPr>
        <p:spPr>
          <a:xfrm>
            <a:off x="368339" y="7586402"/>
            <a:ext cx="2952671" cy="52131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데이터 기반 운영 및 추적성 확보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검사 데이터 축적과 이력 관리를 통한 공정 개선 및 품질 분석이 가능해집니다</a:t>
            </a:r>
            <a:r>
              <a:rPr kumimoji="1" lang="en-US" altLang="ko-KR" sz="1100"/>
              <a:t>.</a:t>
            </a:r>
          </a:p>
        </p:txBody>
      </p:sp>
      <p:sp>
        <p:nvSpPr>
          <p:cNvPr id="127" name="사각형: 둥근 위쪽 모서리 126">
            <a:extLst>
              <a:ext uri="{FF2B5EF4-FFF2-40B4-BE49-F238E27FC236}">
                <a16:creationId xmlns:a16="http://schemas.microsoft.com/office/drawing/2014/main" id="{A07F9FFA-EF2C-58F9-DDE6-80600F5AE70B}"/>
              </a:ext>
            </a:extLst>
          </p:cNvPr>
          <p:cNvSpPr/>
          <p:nvPr/>
        </p:nvSpPr>
        <p:spPr>
          <a:xfrm>
            <a:off x="605560" y="8292790"/>
            <a:ext cx="2542491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적용 효과</a:t>
            </a:r>
          </a:p>
        </p:txBody>
      </p: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995B107C-946D-CB2E-D358-593E1A428CDD}"/>
              </a:ext>
            </a:extLst>
          </p:cNvPr>
          <p:cNvGrpSpPr/>
          <p:nvPr/>
        </p:nvGrpSpPr>
        <p:grpSpPr>
          <a:xfrm>
            <a:off x="605560" y="8549829"/>
            <a:ext cx="2541600" cy="483892"/>
            <a:chOff x="600759" y="5861838"/>
            <a:chExt cx="2345641" cy="483892"/>
          </a:xfrm>
        </p:grpSpPr>
        <p:sp>
          <p:nvSpPr>
            <p:cNvPr id="129" name="사각형: 둥근 위쪽 모서리 128">
              <a:extLst>
                <a:ext uri="{FF2B5EF4-FFF2-40B4-BE49-F238E27FC236}">
                  <a16:creationId xmlns:a16="http://schemas.microsoft.com/office/drawing/2014/main" id="{D05C0772-6CC5-2205-23F0-10D14A9D5639}"/>
                </a:ext>
              </a:extLst>
            </p:cNvPr>
            <p:cNvSpPr/>
            <p:nvPr/>
          </p:nvSpPr>
          <p:spPr>
            <a:xfrm>
              <a:off x="600759" y="5862584"/>
              <a:ext cx="1139073" cy="4824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 b="1">
                  <a:sym typeface="맑은 고딕"/>
                </a:rPr>
                <a:t>공정 및 품질 개선</a:t>
              </a:r>
              <a:br>
                <a:rPr lang="en-US" altLang="ko-KR" sz="900" b="1">
                  <a:sym typeface="맑은 고딕"/>
                </a:rPr>
              </a:b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기반 </a:t>
              </a:r>
              <a:r>
                <a:rPr lang="en-US" altLang="ko-KR" sz="900">
                  <a:solidFill>
                    <a:srgbClr val="FFFFFF"/>
                  </a:solidFill>
                  <a:sym typeface="맑은 고딕"/>
                </a:rPr>
                <a:t>Data </a:t>
              </a: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마련</a:t>
              </a:r>
              <a:endParaRPr lang="ko-KR" altLang="en-US" sz="900" b="1">
                <a:sym typeface="맑은 고딕"/>
              </a:endParaRPr>
            </a:p>
          </p:txBody>
        </p:sp>
        <p:sp>
          <p:nvSpPr>
            <p:cNvPr id="130" name="사각형: 둥근 위쪽 모서리 129">
              <a:extLst>
                <a:ext uri="{FF2B5EF4-FFF2-40B4-BE49-F238E27FC236}">
                  <a16:creationId xmlns:a16="http://schemas.microsoft.com/office/drawing/2014/main" id="{C1D9DB37-CE4E-B575-F5CB-3321986EE9CA}"/>
                </a:ext>
              </a:extLst>
            </p:cNvPr>
            <p:cNvSpPr/>
            <p:nvPr/>
          </p:nvSpPr>
          <p:spPr>
            <a:xfrm>
              <a:off x="1807327" y="5861838"/>
              <a:ext cx="1139073" cy="4838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검사 이력 관리 통해</a:t>
              </a:r>
              <a:br>
                <a:rPr lang="en-US" altLang="ko-KR" sz="900">
                  <a:solidFill>
                    <a:srgbClr val="FFFFFF"/>
                  </a:solidFill>
                  <a:sym typeface="맑은 고딕"/>
                </a:rPr>
              </a:br>
              <a:r>
                <a:rPr lang="ko-KR" altLang="en-US" sz="900" b="1">
                  <a:sym typeface="맑은 고딕"/>
                </a:rPr>
                <a:t>규제 대응</a:t>
              </a:r>
              <a:r>
                <a:rPr lang="ko-KR" altLang="en-US" sz="900">
                  <a:solidFill>
                    <a:srgbClr val="FFFFFF"/>
                  </a:solidFill>
                  <a:sym typeface="맑은 고딕"/>
                </a:rPr>
                <a:t> 및</a:t>
              </a:r>
              <a:br>
                <a:rPr lang="en-US" altLang="ko-KR" sz="900">
                  <a:solidFill>
                    <a:srgbClr val="FFFFFF"/>
                  </a:solidFill>
                  <a:sym typeface="맑은 고딕"/>
                </a:rPr>
              </a:br>
              <a:r>
                <a:rPr lang="ko-KR" altLang="en-US" sz="900" b="1">
                  <a:sym typeface="맑은 고딕"/>
                </a:rPr>
                <a:t>고객 신뢰 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98024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852DD-7578-3002-200B-3D89C3704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81E4EC5F-B3A3-CE25-B167-4372DB0D2FC0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Factova AI Vision</a:t>
            </a:r>
            <a:endParaRPr lang="ko-KR" altLang="en-US" sz="2800" kern="0">
              <a:solidFill>
                <a:srgbClr val="FF1D57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97874A94-D3C2-040B-3489-87CF89C5ED45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비전 검사 솔루션</a:t>
            </a:r>
          </a:p>
        </p:txBody>
      </p:sp>
      <p:sp>
        <p:nvSpPr>
          <p:cNvPr id="23" name="텍스트 개체 틀 19">
            <a:extLst>
              <a:ext uri="{FF2B5EF4-FFF2-40B4-BE49-F238E27FC236}">
                <a16:creationId xmlns:a16="http://schemas.microsoft.com/office/drawing/2014/main" id="{2AA26EDC-FD9F-B0EA-704F-9470FFA4F92E}"/>
              </a:ext>
            </a:extLst>
          </p:cNvPr>
          <p:cNvSpPr txBox="1">
            <a:spLocks/>
          </p:cNvSpPr>
          <p:nvPr/>
        </p:nvSpPr>
        <p:spPr>
          <a:xfrm>
            <a:off x="634664" y="7718146"/>
            <a:ext cx="3162822" cy="181553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고객 제품 맞춤형 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Vision 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토탈 솔루션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작은 불량 이미지 학습만으로 제품 이상을 구현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균일한 판정 기준으로 판정 획일화 통한 높은 검사 정확도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검사자와 숙련도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컨디션에 좌우되던 공정 품질 향상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육안 검사 대체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비정형적 제품 검사도 분류 가능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65267D33-8567-C4B5-79B3-2D04EAE457B7}"/>
              </a:ext>
            </a:extLst>
          </p:cNvPr>
          <p:cNvCxnSpPr>
            <a:cxnSpLocks/>
            <a:stCxn id="29" idx="4"/>
            <a:endCxn id="31" idx="0"/>
          </p:cNvCxnSpPr>
          <p:nvPr/>
        </p:nvCxnSpPr>
        <p:spPr>
          <a:xfrm>
            <a:off x="571872" y="7911665"/>
            <a:ext cx="0" cy="1705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E78A8AA8-CEDF-F774-A946-650475B4614A}"/>
              </a:ext>
            </a:extLst>
          </p:cNvPr>
          <p:cNvCxnSpPr>
            <a:cxnSpLocks/>
            <a:stCxn id="31" idx="4"/>
            <a:endCxn id="36" idx="0"/>
          </p:cNvCxnSpPr>
          <p:nvPr/>
        </p:nvCxnSpPr>
        <p:spPr>
          <a:xfrm>
            <a:off x="571872" y="8226165"/>
            <a:ext cx="0" cy="1705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타원 28">
            <a:extLst>
              <a:ext uri="{FF2B5EF4-FFF2-40B4-BE49-F238E27FC236}">
                <a16:creationId xmlns:a16="http://schemas.microsoft.com/office/drawing/2014/main" id="{9BD84FCF-A34B-8AB2-BC76-8596073D29B6}"/>
              </a:ext>
            </a:extLst>
          </p:cNvPr>
          <p:cNvSpPr/>
          <p:nvPr/>
        </p:nvSpPr>
        <p:spPr>
          <a:xfrm>
            <a:off x="499872" y="7767665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609AB52C-A1D9-2915-08CD-B99C62253EA4}"/>
              </a:ext>
            </a:extLst>
          </p:cNvPr>
          <p:cNvSpPr/>
          <p:nvPr/>
        </p:nvSpPr>
        <p:spPr>
          <a:xfrm>
            <a:off x="499872" y="8082165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48679F9C-FBA2-FF89-AE51-8769427B839C}"/>
              </a:ext>
            </a:extLst>
          </p:cNvPr>
          <p:cNvSpPr/>
          <p:nvPr/>
        </p:nvSpPr>
        <p:spPr>
          <a:xfrm>
            <a:off x="499872" y="8711164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F86D86C2-20AA-189F-D6EB-F7B11379DA01}"/>
              </a:ext>
            </a:extLst>
          </p:cNvPr>
          <p:cNvSpPr/>
          <p:nvPr/>
        </p:nvSpPr>
        <p:spPr>
          <a:xfrm>
            <a:off x="499872" y="8396665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2EB40A07-7BF2-C821-FE9E-9A5BFF41BA65}"/>
              </a:ext>
            </a:extLst>
          </p:cNvPr>
          <p:cNvCxnSpPr>
            <a:cxnSpLocks/>
            <a:stCxn id="36" idx="4"/>
            <a:endCxn id="35" idx="0"/>
          </p:cNvCxnSpPr>
          <p:nvPr/>
        </p:nvCxnSpPr>
        <p:spPr>
          <a:xfrm>
            <a:off x="571872" y="8540665"/>
            <a:ext cx="0" cy="1704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2" name="텍스트 개체 틀 19">
            <a:extLst>
              <a:ext uri="{FF2B5EF4-FFF2-40B4-BE49-F238E27FC236}">
                <a16:creationId xmlns:a16="http://schemas.microsoft.com/office/drawing/2014/main" id="{B4DE4B1C-E1D7-5A37-DA9F-E8D527BB39C5}"/>
              </a:ext>
            </a:extLst>
          </p:cNvPr>
          <p:cNvSpPr txBox="1">
            <a:spLocks/>
          </p:cNvSpPr>
          <p:nvPr/>
        </p:nvSpPr>
        <p:spPr>
          <a:xfrm>
            <a:off x="279218" y="7192691"/>
            <a:ext cx="351771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Vision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 Success Factors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AB988BE-71AD-6189-96EB-2B501297B4EA}"/>
              </a:ext>
            </a:extLst>
          </p:cNvPr>
          <p:cNvGrpSpPr/>
          <p:nvPr/>
        </p:nvGrpSpPr>
        <p:grpSpPr>
          <a:xfrm>
            <a:off x="3939567" y="7158439"/>
            <a:ext cx="2809576" cy="2609585"/>
            <a:chOff x="3948276" y="7193275"/>
            <a:chExt cx="2809576" cy="2609585"/>
          </a:xfrm>
        </p:grpSpPr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371FCAFD-2EF2-6459-2D4F-CEB006732528}"/>
                </a:ext>
              </a:extLst>
            </p:cNvPr>
            <p:cNvCxnSpPr/>
            <p:nvPr/>
          </p:nvCxnSpPr>
          <p:spPr>
            <a:xfrm>
              <a:off x="4136571" y="8377648"/>
              <a:ext cx="2499360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054B84AB-A451-1826-B5EC-52D5CBAEEC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3190" y="7193275"/>
              <a:ext cx="0" cy="25560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1" name="텍스트 개체 틀 19">
              <a:extLst>
                <a:ext uri="{FF2B5EF4-FFF2-40B4-BE49-F238E27FC236}">
                  <a16:creationId xmlns:a16="http://schemas.microsoft.com/office/drawing/2014/main" id="{03F034B5-6286-4FFD-DF33-958AA2888116}"/>
                </a:ext>
              </a:extLst>
            </p:cNvPr>
            <p:cNvSpPr txBox="1">
              <a:spLocks/>
            </p:cNvSpPr>
            <p:nvPr/>
          </p:nvSpPr>
          <p:spPr>
            <a:xfrm>
              <a:off x="3948276" y="7842244"/>
              <a:ext cx="1459747" cy="655146"/>
            </a:xfrm>
            <a:prstGeom prst="rect">
              <a:avLst/>
            </a:prstGeom>
            <a:noFill/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다양한 검사 영역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marL="0" indent="0" algn="ctr">
                <a:spcBef>
                  <a:spcPts val="600"/>
                </a:spcBef>
                <a:buNone/>
              </a:pPr>
              <a:r>
                <a:rPr lang="en-US" altLang="ko-KR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(</a:t>
              </a: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제조</a:t>
              </a:r>
              <a:r>
                <a:rPr lang="en-US" altLang="ko-KR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유통</a:t>
              </a:r>
              <a:r>
                <a:rPr lang="en-US" altLang="ko-KR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 </a:t>
              </a: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장치 등</a:t>
              </a:r>
              <a:r>
                <a:rPr lang="en-US" altLang="ko-KR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)</a:t>
              </a:r>
            </a:p>
          </p:txBody>
        </p:sp>
        <p:sp>
          <p:nvSpPr>
            <p:cNvPr id="72" name="텍스트 개체 틀 19">
              <a:extLst>
                <a:ext uri="{FF2B5EF4-FFF2-40B4-BE49-F238E27FC236}">
                  <a16:creationId xmlns:a16="http://schemas.microsoft.com/office/drawing/2014/main" id="{2340B687-A95C-C619-799F-C08DC54FCDB9}"/>
                </a:ext>
              </a:extLst>
            </p:cNvPr>
            <p:cNvSpPr txBox="1">
              <a:spLocks/>
            </p:cNvSpPr>
            <p:nvPr/>
          </p:nvSpPr>
          <p:spPr>
            <a:xfrm>
              <a:off x="5298105" y="7842244"/>
              <a:ext cx="1459747" cy="655146"/>
            </a:xfrm>
            <a:prstGeom prst="rect">
              <a:avLst/>
            </a:prstGeom>
            <a:noFill/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속도와 생산성</a:t>
              </a:r>
              <a:r>
                <a:rPr lang="en-US" altLang="ko-KR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,</a:t>
              </a:r>
            </a:p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효율성 증가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3" name="텍스트 개체 틀 19">
              <a:extLst>
                <a:ext uri="{FF2B5EF4-FFF2-40B4-BE49-F238E27FC236}">
                  <a16:creationId xmlns:a16="http://schemas.microsoft.com/office/drawing/2014/main" id="{718A8A81-1E76-AC88-B48B-1B189C1FE10F}"/>
                </a:ext>
              </a:extLst>
            </p:cNvPr>
            <p:cNvSpPr txBox="1">
              <a:spLocks/>
            </p:cNvSpPr>
            <p:nvPr/>
          </p:nvSpPr>
          <p:spPr>
            <a:xfrm>
              <a:off x="3948276" y="9147714"/>
              <a:ext cx="1459747" cy="655146"/>
            </a:xfrm>
            <a:prstGeom prst="rect">
              <a:avLst/>
            </a:prstGeom>
            <a:noFill/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검사 정확도와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일관성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4" name="텍스트 개체 틀 19">
              <a:extLst>
                <a:ext uri="{FF2B5EF4-FFF2-40B4-BE49-F238E27FC236}">
                  <a16:creationId xmlns:a16="http://schemas.microsoft.com/office/drawing/2014/main" id="{4FC115B6-4A60-3F8C-7580-52CF2AE7EBA6}"/>
                </a:ext>
              </a:extLst>
            </p:cNvPr>
            <p:cNvSpPr txBox="1">
              <a:spLocks/>
            </p:cNvSpPr>
            <p:nvPr/>
          </p:nvSpPr>
          <p:spPr>
            <a:xfrm>
              <a:off x="5298105" y="9147714"/>
              <a:ext cx="1459747" cy="655146"/>
            </a:xfrm>
            <a:prstGeom prst="rect">
              <a:avLst/>
            </a:prstGeom>
            <a:noFill/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조립 오류 최소화 및 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  <a:p>
              <a:pPr marL="0" indent="0" algn="ctr">
                <a:spcBef>
                  <a:spcPts val="600"/>
                </a:spcBef>
                <a:buNone/>
              </a:pPr>
              <a:r>
                <a:rPr lang="ko-KR" altLang="en-US" sz="1050" kern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사양 준수 확인 가능</a:t>
              </a:r>
              <a:endPara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5" name="Donut 22">
              <a:extLst>
                <a:ext uri="{FF2B5EF4-FFF2-40B4-BE49-F238E27FC236}">
                  <a16:creationId xmlns:a16="http://schemas.microsoft.com/office/drawing/2014/main" id="{7F2EB914-8027-53DD-8EF7-B5EA082900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95176" y="7477405"/>
              <a:ext cx="423432" cy="216882"/>
            </a:xfrm>
            <a:custGeom>
              <a:avLst/>
              <a:gdLst/>
              <a:ahLst/>
              <a:cxnLst/>
              <a:rect l="l" t="t" r="r" b="b"/>
              <a:pathLst>
                <a:path w="3372524" h="1727404">
                  <a:moveTo>
                    <a:pt x="1758003" y="666958"/>
                  </a:moveTo>
                  <a:cubicBezTo>
                    <a:pt x="1703684" y="666958"/>
                    <a:pt x="1659649" y="710993"/>
                    <a:pt x="1659649" y="765312"/>
                  </a:cubicBezTo>
                  <a:cubicBezTo>
                    <a:pt x="1659649" y="819631"/>
                    <a:pt x="1703684" y="863666"/>
                    <a:pt x="1758003" y="863666"/>
                  </a:cubicBezTo>
                  <a:cubicBezTo>
                    <a:pt x="1812322" y="863666"/>
                    <a:pt x="1856357" y="819631"/>
                    <a:pt x="1856357" y="765312"/>
                  </a:cubicBezTo>
                  <a:cubicBezTo>
                    <a:pt x="1856357" y="710993"/>
                    <a:pt x="1812322" y="666958"/>
                    <a:pt x="1758003" y="666958"/>
                  </a:cubicBezTo>
                  <a:close/>
                  <a:moveTo>
                    <a:pt x="1686261" y="586208"/>
                  </a:moveTo>
                  <a:cubicBezTo>
                    <a:pt x="1849880" y="586208"/>
                    <a:pt x="1982519" y="718847"/>
                    <a:pt x="1982519" y="882466"/>
                  </a:cubicBezTo>
                  <a:cubicBezTo>
                    <a:pt x="1982519" y="1046085"/>
                    <a:pt x="1849880" y="1178724"/>
                    <a:pt x="1686261" y="1178724"/>
                  </a:cubicBezTo>
                  <a:cubicBezTo>
                    <a:pt x="1522642" y="1178724"/>
                    <a:pt x="1390003" y="1046085"/>
                    <a:pt x="1390003" y="882466"/>
                  </a:cubicBezTo>
                  <a:cubicBezTo>
                    <a:pt x="1390003" y="718847"/>
                    <a:pt x="1522642" y="586208"/>
                    <a:pt x="1686261" y="586208"/>
                  </a:cubicBezTo>
                  <a:close/>
                  <a:moveTo>
                    <a:pt x="1686262" y="448985"/>
                  </a:moveTo>
                  <a:cubicBezTo>
                    <a:pt x="1446857" y="448985"/>
                    <a:pt x="1252780" y="643062"/>
                    <a:pt x="1252780" y="882467"/>
                  </a:cubicBezTo>
                  <a:cubicBezTo>
                    <a:pt x="1252780" y="1121872"/>
                    <a:pt x="1446857" y="1315949"/>
                    <a:pt x="1686262" y="1315949"/>
                  </a:cubicBezTo>
                  <a:cubicBezTo>
                    <a:pt x="1925667" y="1315949"/>
                    <a:pt x="2119744" y="1121872"/>
                    <a:pt x="2119744" y="882467"/>
                  </a:cubicBezTo>
                  <a:cubicBezTo>
                    <a:pt x="2119744" y="643062"/>
                    <a:pt x="1925667" y="448985"/>
                    <a:pt x="1686262" y="448985"/>
                  </a:cubicBezTo>
                  <a:close/>
                  <a:moveTo>
                    <a:pt x="1893261" y="271274"/>
                  </a:moveTo>
                  <a:cubicBezTo>
                    <a:pt x="2150128" y="355123"/>
                    <a:pt x="2334334" y="597283"/>
                    <a:pt x="2334334" y="882467"/>
                  </a:cubicBezTo>
                  <a:cubicBezTo>
                    <a:pt x="2334334" y="1103921"/>
                    <a:pt x="2223259" y="1299432"/>
                    <a:pt x="2053457" y="1415856"/>
                  </a:cubicBezTo>
                  <a:cubicBezTo>
                    <a:pt x="2494577" y="1286853"/>
                    <a:pt x="2931337" y="1005905"/>
                    <a:pt x="2940842" y="882353"/>
                  </a:cubicBezTo>
                  <a:lnTo>
                    <a:pt x="2946401" y="882364"/>
                  </a:lnTo>
                  <a:lnTo>
                    <a:pt x="2943679" y="877137"/>
                  </a:lnTo>
                  <a:lnTo>
                    <a:pt x="2946401" y="872130"/>
                  </a:lnTo>
                  <a:lnTo>
                    <a:pt x="2941077" y="872141"/>
                  </a:lnTo>
                  <a:cubicBezTo>
                    <a:pt x="2875996" y="732702"/>
                    <a:pt x="2369865" y="377972"/>
                    <a:pt x="1893261" y="271274"/>
                  </a:cubicBezTo>
                  <a:close/>
                  <a:moveTo>
                    <a:pt x="1525754" y="256843"/>
                  </a:moveTo>
                  <a:cubicBezTo>
                    <a:pt x="984953" y="339274"/>
                    <a:pt x="426123" y="752145"/>
                    <a:pt x="426123" y="877021"/>
                  </a:cubicBezTo>
                  <a:lnTo>
                    <a:pt x="426123" y="877247"/>
                  </a:lnTo>
                  <a:cubicBezTo>
                    <a:pt x="439083" y="984175"/>
                    <a:pt x="877625" y="1311577"/>
                    <a:pt x="1355183" y="1436828"/>
                  </a:cubicBezTo>
                  <a:cubicBezTo>
                    <a:pt x="1164798" y="1325758"/>
                    <a:pt x="1038190" y="1118898"/>
                    <a:pt x="1038190" y="882467"/>
                  </a:cubicBezTo>
                  <a:cubicBezTo>
                    <a:pt x="1038190" y="580157"/>
                    <a:pt x="1245184" y="326193"/>
                    <a:pt x="1525754" y="256843"/>
                  </a:cubicBezTo>
                  <a:close/>
                  <a:moveTo>
                    <a:pt x="1682713" y="0"/>
                  </a:moveTo>
                  <a:cubicBezTo>
                    <a:pt x="2385858" y="36225"/>
                    <a:pt x="3265322" y="653066"/>
                    <a:pt x="3365400" y="875412"/>
                  </a:cubicBezTo>
                  <a:lnTo>
                    <a:pt x="3372524" y="875397"/>
                  </a:lnTo>
                  <a:lnTo>
                    <a:pt x="3368881" y="882344"/>
                  </a:lnTo>
                  <a:lnTo>
                    <a:pt x="3372524" y="889597"/>
                  </a:lnTo>
                  <a:lnTo>
                    <a:pt x="3365086" y="889581"/>
                  </a:lnTo>
                  <a:cubicBezTo>
                    <a:pt x="3348713" y="1110249"/>
                    <a:pt x="2385134" y="1692746"/>
                    <a:pt x="1682713" y="1727404"/>
                  </a:cubicBezTo>
                  <a:cubicBezTo>
                    <a:pt x="901706" y="1708470"/>
                    <a:pt x="21301" y="1064732"/>
                    <a:pt x="0" y="882497"/>
                  </a:cubicBezTo>
                  <a:lnTo>
                    <a:pt x="0" y="882184"/>
                  </a:lnTo>
                  <a:cubicBezTo>
                    <a:pt x="0" y="691908"/>
                    <a:pt x="901706" y="19770"/>
                    <a:pt x="1682713" y="0"/>
                  </a:cubicBezTo>
                  <a:close/>
                </a:path>
              </a:pathLst>
            </a:custGeom>
            <a:pattFill prst="dkUp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grpSp>
          <p:nvGrpSpPr>
            <p:cNvPr id="76" name="그룹 376">
              <a:extLst>
                <a:ext uri="{FF2B5EF4-FFF2-40B4-BE49-F238E27FC236}">
                  <a16:creationId xmlns:a16="http://schemas.microsoft.com/office/drawing/2014/main" id="{1D22B025-C53A-CE6D-0617-015AC5909B3B}"/>
                </a:ext>
              </a:extLst>
            </p:cNvPr>
            <p:cNvGrpSpPr/>
            <p:nvPr/>
          </p:nvGrpSpPr>
          <p:grpSpPr>
            <a:xfrm>
              <a:off x="5806619" y="7404624"/>
              <a:ext cx="287070" cy="349205"/>
              <a:chOff x="2119688" y="9485325"/>
              <a:chExt cx="287070" cy="349205"/>
            </a:xfrm>
            <a:pattFill prst="pct5">
              <a:fgClr>
                <a:srgbClr val="A6A6A6"/>
              </a:fgClr>
              <a:bgClr>
                <a:schemeClr val="bg1"/>
              </a:bgClr>
            </a:pattFill>
          </p:grpSpPr>
          <p:sp>
            <p:nvSpPr>
              <p:cNvPr id="124" name="Freeform 88">
                <a:extLst>
                  <a:ext uri="{FF2B5EF4-FFF2-40B4-BE49-F238E27FC236}">
                    <a16:creationId xmlns:a16="http://schemas.microsoft.com/office/drawing/2014/main" id="{7ADFC8EB-EE5A-D485-9DA5-5FCF3C2340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9688" y="9585991"/>
                <a:ext cx="287070" cy="248539"/>
              </a:xfrm>
              <a:custGeom>
                <a:avLst/>
                <a:gdLst>
                  <a:gd name="T0" fmla="*/ 1052 w 1655"/>
                  <a:gd name="T1" fmla="*/ 0 h 1433"/>
                  <a:gd name="T2" fmla="*/ 577 w 1655"/>
                  <a:gd name="T3" fmla="*/ 8 h 1433"/>
                  <a:gd name="T4" fmla="*/ 368 w 1655"/>
                  <a:gd name="T5" fmla="*/ 152 h 1433"/>
                  <a:gd name="T6" fmla="*/ 191 w 1655"/>
                  <a:gd name="T7" fmla="*/ 332 h 1433"/>
                  <a:gd name="T8" fmla="*/ 48 w 1655"/>
                  <a:gd name="T9" fmla="*/ 575 h 1433"/>
                  <a:gd name="T10" fmla="*/ 6 w 1655"/>
                  <a:gd name="T11" fmla="*/ 741 h 1433"/>
                  <a:gd name="T12" fmla="*/ 2 w 1655"/>
                  <a:gd name="T13" fmla="*/ 883 h 1433"/>
                  <a:gd name="T14" fmla="*/ 40 w 1655"/>
                  <a:gd name="T15" fmla="*/ 1045 h 1433"/>
                  <a:gd name="T16" fmla="*/ 117 w 1655"/>
                  <a:gd name="T17" fmla="*/ 1172 h 1433"/>
                  <a:gd name="T18" fmla="*/ 222 w 1655"/>
                  <a:gd name="T19" fmla="*/ 1268 h 1433"/>
                  <a:gd name="T20" fmla="*/ 455 w 1655"/>
                  <a:gd name="T21" fmla="*/ 1378 h 1433"/>
                  <a:gd name="T22" fmla="*/ 719 w 1655"/>
                  <a:gd name="T23" fmla="*/ 1428 h 1433"/>
                  <a:gd name="T24" fmla="*/ 935 w 1655"/>
                  <a:gd name="T25" fmla="*/ 1428 h 1433"/>
                  <a:gd name="T26" fmla="*/ 1199 w 1655"/>
                  <a:gd name="T27" fmla="*/ 1378 h 1433"/>
                  <a:gd name="T28" fmla="*/ 1432 w 1655"/>
                  <a:gd name="T29" fmla="*/ 1268 h 1433"/>
                  <a:gd name="T30" fmla="*/ 1537 w 1655"/>
                  <a:gd name="T31" fmla="*/ 1172 h 1433"/>
                  <a:gd name="T32" fmla="*/ 1614 w 1655"/>
                  <a:gd name="T33" fmla="*/ 1045 h 1433"/>
                  <a:gd name="T34" fmla="*/ 1653 w 1655"/>
                  <a:gd name="T35" fmla="*/ 883 h 1433"/>
                  <a:gd name="T36" fmla="*/ 1648 w 1655"/>
                  <a:gd name="T37" fmla="*/ 741 h 1433"/>
                  <a:gd name="T38" fmla="*/ 1607 w 1655"/>
                  <a:gd name="T39" fmla="*/ 575 h 1433"/>
                  <a:gd name="T40" fmla="*/ 1463 w 1655"/>
                  <a:gd name="T41" fmla="*/ 332 h 1433"/>
                  <a:gd name="T42" fmla="*/ 1286 w 1655"/>
                  <a:gd name="T43" fmla="*/ 152 h 1433"/>
                  <a:gd name="T44" fmla="*/ 1078 w 1655"/>
                  <a:gd name="T45" fmla="*/ 7 h 1433"/>
                  <a:gd name="T46" fmla="*/ 1058 w 1655"/>
                  <a:gd name="T47" fmla="*/ 819 h 1433"/>
                  <a:gd name="T48" fmla="*/ 1015 w 1655"/>
                  <a:gd name="T49" fmla="*/ 919 h 1433"/>
                  <a:gd name="T50" fmla="*/ 917 w 1655"/>
                  <a:gd name="T51" fmla="*/ 985 h 1433"/>
                  <a:gd name="T52" fmla="*/ 872 w 1655"/>
                  <a:gd name="T53" fmla="*/ 1059 h 1433"/>
                  <a:gd name="T54" fmla="*/ 817 w 1655"/>
                  <a:gd name="T55" fmla="*/ 1082 h 1433"/>
                  <a:gd name="T56" fmla="*/ 773 w 1655"/>
                  <a:gd name="T57" fmla="*/ 1029 h 1433"/>
                  <a:gd name="T58" fmla="*/ 706 w 1655"/>
                  <a:gd name="T59" fmla="*/ 971 h 1433"/>
                  <a:gd name="T60" fmla="*/ 634 w 1655"/>
                  <a:gd name="T61" fmla="*/ 914 h 1433"/>
                  <a:gd name="T62" fmla="*/ 604 w 1655"/>
                  <a:gd name="T63" fmla="*/ 849 h 1433"/>
                  <a:gd name="T64" fmla="*/ 638 w 1655"/>
                  <a:gd name="T65" fmla="*/ 800 h 1433"/>
                  <a:gd name="T66" fmla="*/ 704 w 1655"/>
                  <a:gd name="T67" fmla="*/ 820 h 1433"/>
                  <a:gd name="T68" fmla="*/ 736 w 1655"/>
                  <a:gd name="T69" fmla="*/ 863 h 1433"/>
                  <a:gd name="T70" fmla="*/ 816 w 1655"/>
                  <a:gd name="T71" fmla="*/ 891 h 1433"/>
                  <a:gd name="T72" fmla="*/ 884 w 1655"/>
                  <a:gd name="T73" fmla="*/ 882 h 1433"/>
                  <a:gd name="T74" fmla="*/ 940 w 1655"/>
                  <a:gd name="T75" fmla="*/ 842 h 1433"/>
                  <a:gd name="T76" fmla="*/ 947 w 1655"/>
                  <a:gd name="T77" fmla="*/ 796 h 1433"/>
                  <a:gd name="T78" fmla="*/ 904 w 1655"/>
                  <a:gd name="T79" fmla="*/ 750 h 1433"/>
                  <a:gd name="T80" fmla="*/ 827 w 1655"/>
                  <a:gd name="T81" fmla="*/ 731 h 1433"/>
                  <a:gd name="T82" fmla="*/ 698 w 1655"/>
                  <a:gd name="T83" fmla="*/ 699 h 1433"/>
                  <a:gd name="T84" fmla="*/ 607 w 1655"/>
                  <a:gd name="T85" fmla="*/ 598 h 1433"/>
                  <a:gd name="T86" fmla="*/ 604 w 1655"/>
                  <a:gd name="T87" fmla="*/ 492 h 1433"/>
                  <a:gd name="T88" fmla="*/ 672 w 1655"/>
                  <a:gd name="T89" fmla="*/ 401 h 1433"/>
                  <a:gd name="T90" fmla="*/ 773 w 1655"/>
                  <a:gd name="T91" fmla="*/ 323 h 1433"/>
                  <a:gd name="T92" fmla="*/ 806 w 1655"/>
                  <a:gd name="T93" fmla="*/ 273 h 1433"/>
                  <a:gd name="T94" fmla="*/ 866 w 1655"/>
                  <a:gd name="T95" fmla="*/ 284 h 1433"/>
                  <a:gd name="T96" fmla="*/ 906 w 1655"/>
                  <a:gd name="T97" fmla="*/ 362 h 1433"/>
                  <a:gd name="T98" fmla="*/ 1009 w 1655"/>
                  <a:gd name="T99" fmla="*/ 424 h 1433"/>
                  <a:gd name="T100" fmla="*/ 1043 w 1655"/>
                  <a:gd name="T101" fmla="*/ 480 h 1433"/>
                  <a:gd name="T102" fmla="*/ 1016 w 1655"/>
                  <a:gd name="T103" fmla="*/ 534 h 1433"/>
                  <a:gd name="T104" fmla="*/ 949 w 1655"/>
                  <a:gd name="T105" fmla="*/ 522 h 1433"/>
                  <a:gd name="T106" fmla="*/ 897 w 1655"/>
                  <a:gd name="T107" fmla="*/ 474 h 1433"/>
                  <a:gd name="T108" fmla="*/ 803 w 1655"/>
                  <a:gd name="T109" fmla="*/ 461 h 1433"/>
                  <a:gd name="T110" fmla="*/ 733 w 1655"/>
                  <a:gd name="T111" fmla="*/ 489 h 1433"/>
                  <a:gd name="T112" fmla="*/ 705 w 1655"/>
                  <a:gd name="T113" fmla="*/ 541 h 1433"/>
                  <a:gd name="T114" fmla="*/ 726 w 1655"/>
                  <a:gd name="T115" fmla="*/ 587 h 1433"/>
                  <a:gd name="T116" fmla="*/ 791 w 1655"/>
                  <a:gd name="T117" fmla="*/ 619 h 1433"/>
                  <a:gd name="T118" fmla="*/ 894 w 1655"/>
                  <a:gd name="T119" fmla="*/ 631 h 1433"/>
                  <a:gd name="T120" fmla="*/ 1015 w 1655"/>
                  <a:gd name="T121" fmla="*/ 703 h 1433"/>
                  <a:gd name="T122" fmla="*/ 1058 w 1655"/>
                  <a:gd name="T123" fmla="*/ 805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55" h="1433">
                    <a:moveTo>
                      <a:pt x="1078" y="7"/>
                    </a:moveTo>
                    <a:lnTo>
                      <a:pt x="1078" y="7"/>
                    </a:lnTo>
                    <a:lnTo>
                      <a:pt x="1072" y="5"/>
                    </a:lnTo>
                    <a:lnTo>
                      <a:pt x="1065" y="2"/>
                    </a:lnTo>
                    <a:lnTo>
                      <a:pt x="1058" y="0"/>
                    </a:lnTo>
                    <a:lnTo>
                      <a:pt x="1052" y="0"/>
                    </a:lnTo>
                    <a:lnTo>
                      <a:pt x="1052" y="0"/>
                    </a:lnTo>
                    <a:lnTo>
                      <a:pt x="603" y="0"/>
                    </a:lnTo>
                    <a:lnTo>
                      <a:pt x="603" y="0"/>
                    </a:lnTo>
                    <a:lnTo>
                      <a:pt x="595" y="0"/>
                    </a:lnTo>
                    <a:lnTo>
                      <a:pt x="589" y="2"/>
                    </a:lnTo>
                    <a:lnTo>
                      <a:pt x="583" y="5"/>
                    </a:lnTo>
                    <a:lnTo>
                      <a:pt x="577" y="8"/>
                    </a:lnTo>
                    <a:lnTo>
                      <a:pt x="577" y="8"/>
                    </a:lnTo>
                    <a:lnTo>
                      <a:pt x="560" y="16"/>
                    </a:lnTo>
                    <a:lnTo>
                      <a:pt x="535" y="32"/>
                    </a:lnTo>
                    <a:lnTo>
                      <a:pt x="502" y="53"/>
                    </a:lnTo>
                    <a:lnTo>
                      <a:pt x="461" y="80"/>
                    </a:lnTo>
                    <a:lnTo>
                      <a:pt x="417" y="114"/>
                    </a:lnTo>
                    <a:lnTo>
                      <a:pt x="393" y="132"/>
                    </a:lnTo>
                    <a:lnTo>
                      <a:pt x="368" y="152"/>
                    </a:lnTo>
                    <a:lnTo>
                      <a:pt x="343" y="174"/>
                    </a:lnTo>
                    <a:lnTo>
                      <a:pt x="318" y="197"/>
                    </a:lnTo>
                    <a:lnTo>
                      <a:pt x="292" y="222"/>
                    </a:lnTo>
                    <a:lnTo>
                      <a:pt x="266" y="247"/>
                    </a:lnTo>
                    <a:lnTo>
                      <a:pt x="241" y="274"/>
                    </a:lnTo>
                    <a:lnTo>
                      <a:pt x="215" y="302"/>
                    </a:lnTo>
                    <a:lnTo>
                      <a:pt x="191" y="332"/>
                    </a:lnTo>
                    <a:lnTo>
                      <a:pt x="167" y="363"/>
                    </a:lnTo>
                    <a:lnTo>
                      <a:pt x="144" y="395"/>
                    </a:lnTo>
                    <a:lnTo>
                      <a:pt x="121" y="429"/>
                    </a:lnTo>
                    <a:lnTo>
                      <a:pt x="101" y="463"/>
                    </a:lnTo>
                    <a:lnTo>
                      <a:pt x="82" y="499"/>
                    </a:lnTo>
                    <a:lnTo>
                      <a:pt x="64" y="537"/>
                    </a:lnTo>
                    <a:lnTo>
                      <a:pt x="48" y="575"/>
                    </a:lnTo>
                    <a:lnTo>
                      <a:pt x="34" y="615"/>
                    </a:lnTo>
                    <a:lnTo>
                      <a:pt x="28" y="635"/>
                    </a:lnTo>
                    <a:lnTo>
                      <a:pt x="23" y="655"/>
                    </a:lnTo>
                    <a:lnTo>
                      <a:pt x="17" y="676"/>
                    </a:lnTo>
                    <a:lnTo>
                      <a:pt x="12" y="697"/>
                    </a:lnTo>
                    <a:lnTo>
                      <a:pt x="9" y="719"/>
                    </a:lnTo>
                    <a:lnTo>
                      <a:pt x="6" y="741"/>
                    </a:lnTo>
                    <a:lnTo>
                      <a:pt x="3" y="762"/>
                    </a:lnTo>
                    <a:lnTo>
                      <a:pt x="2" y="785"/>
                    </a:lnTo>
                    <a:lnTo>
                      <a:pt x="0" y="807"/>
                    </a:lnTo>
                    <a:lnTo>
                      <a:pt x="0" y="830"/>
                    </a:lnTo>
                    <a:lnTo>
                      <a:pt x="0" y="830"/>
                    </a:lnTo>
                    <a:lnTo>
                      <a:pt x="1" y="857"/>
                    </a:lnTo>
                    <a:lnTo>
                      <a:pt x="2" y="883"/>
                    </a:lnTo>
                    <a:lnTo>
                      <a:pt x="5" y="909"/>
                    </a:lnTo>
                    <a:lnTo>
                      <a:pt x="8" y="934"/>
                    </a:lnTo>
                    <a:lnTo>
                      <a:pt x="13" y="958"/>
                    </a:lnTo>
                    <a:lnTo>
                      <a:pt x="19" y="981"/>
                    </a:lnTo>
                    <a:lnTo>
                      <a:pt x="25" y="1003"/>
                    </a:lnTo>
                    <a:lnTo>
                      <a:pt x="32" y="1024"/>
                    </a:lnTo>
                    <a:lnTo>
                      <a:pt x="40" y="1045"/>
                    </a:lnTo>
                    <a:lnTo>
                      <a:pt x="49" y="1065"/>
                    </a:lnTo>
                    <a:lnTo>
                      <a:pt x="59" y="1085"/>
                    </a:lnTo>
                    <a:lnTo>
                      <a:pt x="69" y="1103"/>
                    </a:lnTo>
                    <a:lnTo>
                      <a:pt x="80" y="1121"/>
                    </a:lnTo>
                    <a:lnTo>
                      <a:pt x="92" y="1139"/>
                    </a:lnTo>
                    <a:lnTo>
                      <a:pt x="105" y="1155"/>
                    </a:lnTo>
                    <a:lnTo>
                      <a:pt x="117" y="1172"/>
                    </a:lnTo>
                    <a:lnTo>
                      <a:pt x="131" y="1188"/>
                    </a:lnTo>
                    <a:lnTo>
                      <a:pt x="145" y="1202"/>
                    </a:lnTo>
                    <a:lnTo>
                      <a:pt x="160" y="1217"/>
                    </a:lnTo>
                    <a:lnTo>
                      <a:pt x="174" y="1230"/>
                    </a:lnTo>
                    <a:lnTo>
                      <a:pt x="190" y="1243"/>
                    </a:lnTo>
                    <a:lnTo>
                      <a:pt x="207" y="1255"/>
                    </a:lnTo>
                    <a:lnTo>
                      <a:pt x="222" y="1268"/>
                    </a:lnTo>
                    <a:lnTo>
                      <a:pt x="239" y="1279"/>
                    </a:lnTo>
                    <a:lnTo>
                      <a:pt x="274" y="1300"/>
                    </a:lnTo>
                    <a:lnTo>
                      <a:pt x="310" y="1319"/>
                    </a:lnTo>
                    <a:lnTo>
                      <a:pt x="345" y="1336"/>
                    </a:lnTo>
                    <a:lnTo>
                      <a:pt x="382" y="1352"/>
                    </a:lnTo>
                    <a:lnTo>
                      <a:pt x="419" y="1365"/>
                    </a:lnTo>
                    <a:lnTo>
                      <a:pt x="455" y="1378"/>
                    </a:lnTo>
                    <a:lnTo>
                      <a:pt x="493" y="1388"/>
                    </a:lnTo>
                    <a:lnTo>
                      <a:pt x="528" y="1397"/>
                    </a:lnTo>
                    <a:lnTo>
                      <a:pt x="563" y="1405"/>
                    </a:lnTo>
                    <a:lnTo>
                      <a:pt x="598" y="1411"/>
                    </a:lnTo>
                    <a:lnTo>
                      <a:pt x="631" y="1417"/>
                    </a:lnTo>
                    <a:lnTo>
                      <a:pt x="662" y="1422"/>
                    </a:lnTo>
                    <a:lnTo>
                      <a:pt x="719" y="1428"/>
                    </a:lnTo>
                    <a:lnTo>
                      <a:pt x="767" y="1432"/>
                    </a:lnTo>
                    <a:lnTo>
                      <a:pt x="804" y="1433"/>
                    </a:lnTo>
                    <a:lnTo>
                      <a:pt x="827" y="1433"/>
                    </a:lnTo>
                    <a:lnTo>
                      <a:pt x="827" y="1433"/>
                    </a:lnTo>
                    <a:lnTo>
                      <a:pt x="850" y="1433"/>
                    </a:lnTo>
                    <a:lnTo>
                      <a:pt x="888" y="1432"/>
                    </a:lnTo>
                    <a:lnTo>
                      <a:pt x="935" y="1428"/>
                    </a:lnTo>
                    <a:lnTo>
                      <a:pt x="993" y="1422"/>
                    </a:lnTo>
                    <a:lnTo>
                      <a:pt x="1024" y="1417"/>
                    </a:lnTo>
                    <a:lnTo>
                      <a:pt x="1057" y="1411"/>
                    </a:lnTo>
                    <a:lnTo>
                      <a:pt x="1091" y="1405"/>
                    </a:lnTo>
                    <a:lnTo>
                      <a:pt x="1127" y="1397"/>
                    </a:lnTo>
                    <a:lnTo>
                      <a:pt x="1162" y="1388"/>
                    </a:lnTo>
                    <a:lnTo>
                      <a:pt x="1199" y="1378"/>
                    </a:lnTo>
                    <a:lnTo>
                      <a:pt x="1236" y="1365"/>
                    </a:lnTo>
                    <a:lnTo>
                      <a:pt x="1273" y="1352"/>
                    </a:lnTo>
                    <a:lnTo>
                      <a:pt x="1310" y="1336"/>
                    </a:lnTo>
                    <a:lnTo>
                      <a:pt x="1346" y="1319"/>
                    </a:lnTo>
                    <a:lnTo>
                      <a:pt x="1381" y="1300"/>
                    </a:lnTo>
                    <a:lnTo>
                      <a:pt x="1416" y="1279"/>
                    </a:lnTo>
                    <a:lnTo>
                      <a:pt x="1432" y="1268"/>
                    </a:lnTo>
                    <a:lnTo>
                      <a:pt x="1448" y="1255"/>
                    </a:lnTo>
                    <a:lnTo>
                      <a:pt x="1464" y="1243"/>
                    </a:lnTo>
                    <a:lnTo>
                      <a:pt x="1480" y="1230"/>
                    </a:lnTo>
                    <a:lnTo>
                      <a:pt x="1495" y="1217"/>
                    </a:lnTo>
                    <a:lnTo>
                      <a:pt x="1509" y="1202"/>
                    </a:lnTo>
                    <a:lnTo>
                      <a:pt x="1524" y="1188"/>
                    </a:lnTo>
                    <a:lnTo>
                      <a:pt x="1537" y="1172"/>
                    </a:lnTo>
                    <a:lnTo>
                      <a:pt x="1551" y="1155"/>
                    </a:lnTo>
                    <a:lnTo>
                      <a:pt x="1563" y="1139"/>
                    </a:lnTo>
                    <a:lnTo>
                      <a:pt x="1575" y="1121"/>
                    </a:lnTo>
                    <a:lnTo>
                      <a:pt x="1585" y="1103"/>
                    </a:lnTo>
                    <a:lnTo>
                      <a:pt x="1595" y="1085"/>
                    </a:lnTo>
                    <a:lnTo>
                      <a:pt x="1606" y="1065"/>
                    </a:lnTo>
                    <a:lnTo>
                      <a:pt x="1614" y="1045"/>
                    </a:lnTo>
                    <a:lnTo>
                      <a:pt x="1622" y="1024"/>
                    </a:lnTo>
                    <a:lnTo>
                      <a:pt x="1630" y="1003"/>
                    </a:lnTo>
                    <a:lnTo>
                      <a:pt x="1636" y="981"/>
                    </a:lnTo>
                    <a:lnTo>
                      <a:pt x="1642" y="958"/>
                    </a:lnTo>
                    <a:lnTo>
                      <a:pt x="1646" y="934"/>
                    </a:lnTo>
                    <a:lnTo>
                      <a:pt x="1649" y="909"/>
                    </a:lnTo>
                    <a:lnTo>
                      <a:pt x="1653" y="883"/>
                    </a:lnTo>
                    <a:lnTo>
                      <a:pt x="1654" y="857"/>
                    </a:lnTo>
                    <a:lnTo>
                      <a:pt x="1655" y="830"/>
                    </a:lnTo>
                    <a:lnTo>
                      <a:pt x="1655" y="830"/>
                    </a:lnTo>
                    <a:lnTo>
                      <a:pt x="1655" y="807"/>
                    </a:lnTo>
                    <a:lnTo>
                      <a:pt x="1654" y="784"/>
                    </a:lnTo>
                    <a:lnTo>
                      <a:pt x="1652" y="762"/>
                    </a:lnTo>
                    <a:lnTo>
                      <a:pt x="1648" y="741"/>
                    </a:lnTo>
                    <a:lnTo>
                      <a:pt x="1645" y="719"/>
                    </a:lnTo>
                    <a:lnTo>
                      <a:pt x="1642" y="697"/>
                    </a:lnTo>
                    <a:lnTo>
                      <a:pt x="1637" y="676"/>
                    </a:lnTo>
                    <a:lnTo>
                      <a:pt x="1632" y="655"/>
                    </a:lnTo>
                    <a:lnTo>
                      <a:pt x="1627" y="635"/>
                    </a:lnTo>
                    <a:lnTo>
                      <a:pt x="1620" y="615"/>
                    </a:lnTo>
                    <a:lnTo>
                      <a:pt x="1607" y="575"/>
                    </a:lnTo>
                    <a:lnTo>
                      <a:pt x="1590" y="537"/>
                    </a:lnTo>
                    <a:lnTo>
                      <a:pt x="1573" y="499"/>
                    </a:lnTo>
                    <a:lnTo>
                      <a:pt x="1554" y="463"/>
                    </a:lnTo>
                    <a:lnTo>
                      <a:pt x="1533" y="429"/>
                    </a:lnTo>
                    <a:lnTo>
                      <a:pt x="1510" y="394"/>
                    </a:lnTo>
                    <a:lnTo>
                      <a:pt x="1487" y="362"/>
                    </a:lnTo>
                    <a:lnTo>
                      <a:pt x="1463" y="332"/>
                    </a:lnTo>
                    <a:lnTo>
                      <a:pt x="1439" y="302"/>
                    </a:lnTo>
                    <a:lnTo>
                      <a:pt x="1414" y="274"/>
                    </a:lnTo>
                    <a:lnTo>
                      <a:pt x="1389" y="247"/>
                    </a:lnTo>
                    <a:lnTo>
                      <a:pt x="1363" y="221"/>
                    </a:lnTo>
                    <a:lnTo>
                      <a:pt x="1337" y="197"/>
                    </a:lnTo>
                    <a:lnTo>
                      <a:pt x="1312" y="174"/>
                    </a:lnTo>
                    <a:lnTo>
                      <a:pt x="1286" y="152"/>
                    </a:lnTo>
                    <a:lnTo>
                      <a:pt x="1262" y="132"/>
                    </a:lnTo>
                    <a:lnTo>
                      <a:pt x="1238" y="114"/>
                    </a:lnTo>
                    <a:lnTo>
                      <a:pt x="1193" y="80"/>
                    </a:lnTo>
                    <a:lnTo>
                      <a:pt x="1153" y="53"/>
                    </a:lnTo>
                    <a:lnTo>
                      <a:pt x="1119" y="32"/>
                    </a:lnTo>
                    <a:lnTo>
                      <a:pt x="1093" y="16"/>
                    </a:lnTo>
                    <a:lnTo>
                      <a:pt x="1078" y="7"/>
                    </a:lnTo>
                    <a:lnTo>
                      <a:pt x="1078" y="7"/>
                    </a:lnTo>
                    <a:close/>
                    <a:moveTo>
                      <a:pt x="1058" y="811"/>
                    </a:moveTo>
                    <a:lnTo>
                      <a:pt x="1058" y="811"/>
                    </a:lnTo>
                    <a:lnTo>
                      <a:pt x="1058" y="813"/>
                    </a:lnTo>
                    <a:lnTo>
                      <a:pt x="1058" y="813"/>
                    </a:lnTo>
                    <a:lnTo>
                      <a:pt x="1058" y="819"/>
                    </a:lnTo>
                    <a:lnTo>
                      <a:pt x="1058" y="819"/>
                    </a:lnTo>
                    <a:lnTo>
                      <a:pt x="1056" y="834"/>
                    </a:lnTo>
                    <a:lnTo>
                      <a:pt x="1053" y="850"/>
                    </a:lnTo>
                    <a:lnTo>
                      <a:pt x="1049" y="865"/>
                    </a:lnTo>
                    <a:lnTo>
                      <a:pt x="1042" y="880"/>
                    </a:lnTo>
                    <a:lnTo>
                      <a:pt x="1035" y="893"/>
                    </a:lnTo>
                    <a:lnTo>
                      <a:pt x="1026" y="907"/>
                    </a:lnTo>
                    <a:lnTo>
                      <a:pt x="1015" y="919"/>
                    </a:lnTo>
                    <a:lnTo>
                      <a:pt x="1005" y="931"/>
                    </a:lnTo>
                    <a:lnTo>
                      <a:pt x="993" y="942"/>
                    </a:lnTo>
                    <a:lnTo>
                      <a:pt x="979" y="953"/>
                    </a:lnTo>
                    <a:lnTo>
                      <a:pt x="964" y="962"/>
                    </a:lnTo>
                    <a:lnTo>
                      <a:pt x="950" y="970"/>
                    </a:lnTo>
                    <a:lnTo>
                      <a:pt x="933" y="979"/>
                    </a:lnTo>
                    <a:lnTo>
                      <a:pt x="917" y="985"/>
                    </a:lnTo>
                    <a:lnTo>
                      <a:pt x="900" y="990"/>
                    </a:lnTo>
                    <a:lnTo>
                      <a:pt x="881" y="994"/>
                    </a:lnTo>
                    <a:lnTo>
                      <a:pt x="881" y="1029"/>
                    </a:lnTo>
                    <a:lnTo>
                      <a:pt x="881" y="1029"/>
                    </a:lnTo>
                    <a:lnTo>
                      <a:pt x="880" y="1040"/>
                    </a:lnTo>
                    <a:lnTo>
                      <a:pt x="877" y="1049"/>
                    </a:lnTo>
                    <a:lnTo>
                      <a:pt x="872" y="1059"/>
                    </a:lnTo>
                    <a:lnTo>
                      <a:pt x="866" y="1067"/>
                    </a:lnTo>
                    <a:lnTo>
                      <a:pt x="857" y="1073"/>
                    </a:lnTo>
                    <a:lnTo>
                      <a:pt x="848" y="1078"/>
                    </a:lnTo>
                    <a:lnTo>
                      <a:pt x="839" y="1082"/>
                    </a:lnTo>
                    <a:lnTo>
                      <a:pt x="827" y="1083"/>
                    </a:lnTo>
                    <a:lnTo>
                      <a:pt x="827" y="1083"/>
                    </a:lnTo>
                    <a:lnTo>
                      <a:pt x="817" y="1082"/>
                    </a:lnTo>
                    <a:lnTo>
                      <a:pt x="806" y="1078"/>
                    </a:lnTo>
                    <a:lnTo>
                      <a:pt x="797" y="1073"/>
                    </a:lnTo>
                    <a:lnTo>
                      <a:pt x="789" y="1067"/>
                    </a:lnTo>
                    <a:lnTo>
                      <a:pt x="783" y="1059"/>
                    </a:lnTo>
                    <a:lnTo>
                      <a:pt x="777" y="1049"/>
                    </a:lnTo>
                    <a:lnTo>
                      <a:pt x="774" y="1040"/>
                    </a:lnTo>
                    <a:lnTo>
                      <a:pt x="773" y="1029"/>
                    </a:lnTo>
                    <a:lnTo>
                      <a:pt x="773" y="994"/>
                    </a:lnTo>
                    <a:lnTo>
                      <a:pt x="773" y="994"/>
                    </a:lnTo>
                    <a:lnTo>
                      <a:pt x="759" y="991"/>
                    </a:lnTo>
                    <a:lnTo>
                      <a:pt x="745" y="987"/>
                    </a:lnTo>
                    <a:lnTo>
                      <a:pt x="732" y="983"/>
                    </a:lnTo>
                    <a:lnTo>
                      <a:pt x="718" y="978"/>
                    </a:lnTo>
                    <a:lnTo>
                      <a:pt x="706" y="971"/>
                    </a:lnTo>
                    <a:lnTo>
                      <a:pt x="694" y="965"/>
                    </a:lnTo>
                    <a:lnTo>
                      <a:pt x="683" y="958"/>
                    </a:lnTo>
                    <a:lnTo>
                      <a:pt x="671" y="951"/>
                    </a:lnTo>
                    <a:lnTo>
                      <a:pt x="661" y="942"/>
                    </a:lnTo>
                    <a:lnTo>
                      <a:pt x="652" y="933"/>
                    </a:lnTo>
                    <a:lnTo>
                      <a:pt x="642" y="924"/>
                    </a:lnTo>
                    <a:lnTo>
                      <a:pt x="634" y="914"/>
                    </a:lnTo>
                    <a:lnTo>
                      <a:pt x="626" y="904"/>
                    </a:lnTo>
                    <a:lnTo>
                      <a:pt x="619" y="893"/>
                    </a:lnTo>
                    <a:lnTo>
                      <a:pt x="613" y="882"/>
                    </a:lnTo>
                    <a:lnTo>
                      <a:pt x="608" y="869"/>
                    </a:lnTo>
                    <a:lnTo>
                      <a:pt x="608" y="869"/>
                    </a:lnTo>
                    <a:lnTo>
                      <a:pt x="605" y="859"/>
                    </a:lnTo>
                    <a:lnTo>
                      <a:pt x="604" y="849"/>
                    </a:lnTo>
                    <a:lnTo>
                      <a:pt x="605" y="838"/>
                    </a:lnTo>
                    <a:lnTo>
                      <a:pt x="608" y="829"/>
                    </a:lnTo>
                    <a:lnTo>
                      <a:pt x="613" y="820"/>
                    </a:lnTo>
                    <a:lnTo>
                      <a:pt x="620" y="811"/>
                    </a:lnTo>
                    <a:lnTo>
                      <a:pt x="629" y="805"/>
                    </a:lnTo>
                    <a:lnTo>
                      <a:pt x="638" y="800"/>
                    </a:lnTo>
                    <a:lnTo>
                      <a:pt x="638" y="800"/>
                    </a:lnTo>
                    <a:lnTo>
                      <a:pt x="648" y="797"/>
                    </a:lnTo>
                    <a:lnTo>
                      <a:pt x="659" y="796"/>
                    </a:lnTo>
                    <a:lnTo>
                      <a:pt x="669" y="797"/>
                    </a:lnTo>
                    <a:lnTo>
                      <a:pt x="680" y="800"/>
                    </a:lnTo>
                    <a:lnTo>
                      <a:pt x="689" y="805"/>
                    </a:lnTo>
                    <a:lnTo>
                      <a:pt x="696" y="811"/>
                    </a:lnTo>
                    <a:lnTo>
                      <a:pt x="704" y="820"/>
                    </a:lnTo>
                    <a:lnTo>
                      <a:pt x="709" y="830"/>
                    </a:lnTo>
                    <a:lnTo>
                      <a:pt x="709" y="830"/>
                    </a:lnTo>
                    <a:lnTo>
                      <a:pt x="711" y="835"/>
                    </a:lnTo>
                    <a:lnTo>
                      <a:pt x="715" y="841"/>
                    </a:lnTo>
                    <a:lnTo>
                      <a:pt x="719" y="847"/>
                    </a:lnTo>
                    <a:lnTo>
                      <a:pt x="723" y="853"/>
                    </a:lnTo>
                    <a:lnTo>
                      <a:pt x="736" y="863"/>
                    </a:lnTo>
                    <a:lnTo>
                      <a:pt x="749" y="873"/>
                    </a:lnTo>
                    <a:lnTo>
                      <a:pt x="766" y="880"/>
                    </a:lnTo>
                    <a:lnTo>
                      <a:pt x="775" y="884"/>
                    </a:lnTo>
                    <a:lnTo>
                      <a:pt x="785" y="886"/>
                    </a:lnTo>
                    <a:lnTo>
                      <a:pt x="794" y="888"/>
                    </a:lnTo>
                    <a:lnTo>
                      <a:pt x="805" y="890"/>
                    </a:lnTo>
                    <a:lnTo>
                      <a:pt x="816" y="891"/>
                    </a:lnTo>
                    <a:lnTo>
                      <a:pt x="827" y="891"/>
                    </a:lnTo>
                    <a:lnTo>
                      <a:pt x="827" y="891"/>
                    </a:lnTo>
                    <a:lnTo>
                      <a:pt x="840" y="891"/>
                    </a:lnTo>
                    <a:lnTo>
                      <a:pt x="851" y="890"/>
                    </a:lnTo>
                    <a:lnTo>
                      <a:pt x="863" y="888"/>
                    </a:lnTo>
                    <a:lnTo>
                      <a:pt x="874" y="885"/>
                    </a:lnTo>
                    <a:lnTo>
                      <a:pt x="884" y="882"/>
                    </a:lnTo>
                    <a:lnTo>
                      <a:pt x="895" y="878"/>
                    </a:lnTo>
                    <a:lnTo>
                      <a:pt x="904" y="874"/>
                    </a:lnTo>
                    <a:lnTo>
                      <a:pt x="912" y="868"/>
                    </a:lnTo>
                    <a:lnTo>
                      <a:pt x="921" y="862"/>
                    </a:lnTo>
                    <a:lnTo>
                      <a:pt x="928" y="856"/>
                    </a:lnTo>
                    <a:lnTo>
                      <a:pt x="934" y="850"/>
                    </a:lnTo>
                    <a:lnTo>
                      <a:pt x="940" y="842"/>
                    </a:lnTo>
                    <a:lnTo>
                      <a:pt x="944" y="835"/>
                    </a:lnTo>
                    <a:lnTo>
                      <a:pt x="947" y="828"/>
                    </a:lnTo>
                    <a:lnTo>
                      <a:pt x="949" y="820"/>
                    </a:lnTo>
                    <a:lnTo>
                      <a:pt x="950" y="811"/>
                    </a:lnTo>
                    <a:lnTo>
                      <a:pt x="950" y="811"/>
                    </a:lnTo>
                    <a:lnTo>
                      <a:pt x="949" y="804"/>
                    </a:lnTo>
                    <a:lnTo>
                      <a:pt x="947" y="796"/>
                    </a:lnTo>
                    <a:lnTo>
                      <a:pt x="944" y="788"/>
                    </a:lnTo>
                    <a:lnTo>
                      <a:pt x="940" y="781"/>
                    </a:lnTo>
                    <a:lnTo>
                      <a:pt x="934" y="774"/>
                    </a:lnTo>
                    <a:lnTo>
                      <a:pt x="928" y="767"/>
                    </a:lnTo>
                    <a:lnTo>
                      <a:pt x="921" y="761"/>
                    </a:lnTo>
                    <a:lnTo>
                      <a:pt x="912" y="755"/>
                    </a:lnTo>
                    <a:lnTo>
                      <a:pt x="904" y="750"/>
                    </a:lnTo>
                    <a:lnTo>
                      <a:pt x="895" y="746"/>
                    </a:lnTo>
                    <a:lnTo>
                      <a:pt x="884" y="742"/>
                    </a:lnTo>
                    <a:lnTo>
                      <a:pt x="874" y="737"/>
                    </a:lnTo>
                    <a:lnTo>
                      <a:pt x="863" y="735"/>
                    </a:lnTo>
                    <a:lnTo>
                      <a:pt x="851" y="733"/>
                    </a:lnTo>
                    <a:lnTo>
                      <a:pt x="840" y="732"/>
                    </a:lnTo>
                    <a:lnTo>
                      <a:pt x="827" y="731"/>
                    </a:lnTo>
                    <a:lnTo>
                      <a:pt x="827" y="731"/>
                    </a:lnTo>
                    <a:lnTo>
                      <a:pt x="803" y="730"/>
                    </a:lnTo>
                    <a:lnTo>
                      <a:pt x="780" y="728"/>
                    </a:lnTo>
                    <a:lnTo>
                      <a:pt x="759" y="723"/>
                    </a:lnTo>
                    <a:lnTo>
                      <a:pt x="738" y="717"/>
                    </a:lnTo>
                    <a:lnTo>
                      <a:pt x="717" y="708"/>
                    </a:lnTo>
                    <a:lnTo>
                      <a:pt x="698" y="699"/>
                    </a:lnTo>
                    <a:lnTo>
                      <a:pt x="681" y="688"/>
                    </a:lnTo>
                    <a:lnTo>
                      <a:pt x="664" y="676"/>
                    </a:lnTo>
                    <a:lnTo>
                      <a:pt x="649" y="663"/>
                    </a:lnTo>
                    <a:lnTo>
                      <a:pt x="636" y="647"/>
                    </a:lnTo>
                    <a:lnTo>
                      <a:pt x="625" y="631"/>
                    </a:lnTo>
                    <a:lnTo>
                      <a:pt x="614" y="615"/>
                    </a:lnTo>
                    <a:lnTo>
                      <a:pt x="607" y="598"/>
                    </a:lnTo>
                    <a:lnTo>
                      <a:pt x="601" y="579"/>
                    </a:lnTo>
                    <a:lnTo>
                      <a:pt x="598" y="561"/>
                    </a:lnTo>
                    <a:lnTo>
                      <a:pt x="596" y="541"/>
                    </a:lnTo>
                    <a:lnTo>
                      <a:pt x="596" y="541"/>
                    </a:lnTo>
                    <a:lnTo>
                      <a:pt x="598" y="524"/>
                    </a:lnTo>
                    <a:lnTo>
                      <a:pt x="600" y="509"/>
                    </a:lnTo>
                    <a:lnTo>
                      <a:pt x="604" y="492"/>
                    </a:lnTo>
                    <a:lnTo>
                      <a:pt x="610" y="478"/>
                    </a:lnTo>
                    <a:lnTo>
                      <a:pt x="617" y="463"/>
                    </a:lnTo>
                    <a:lnTo>
                      <a:pt x="626" y="448"/>
                    </a:lnTo>
                    <a:lnTo>
                      <a:pt x="636" y="435"/>
                    </a:lnTo>
                    <a:lnTo>
                      <a:pt x="646" y="422"/>
                    </a:lnTo>
                    <a:lnTo>
                      <a:pt x="659" y="411"/>
                    </a:lnTo>
                    <a:lnTo>
                      <a:pt x="672" y="401"/>
                    </a:lnTo>
                    <a:lnTo>
                      <a:pt x="687" y="390"/>
                    </a:lnTo>
                    <a:lnTo>
                      <a:pt x="702" y="381"/>
                    </a:lnTo>
                    <a:lnTo>
                      <a:pt x="719" y="374"/>
                    </a:lnTo>
                    <a:lnTo>
                      <a:pt x="737" y="366"/>
                    </a:lnTo>
                    <a:lnTo>
                      <a:pt x="754" y="361"/>
                    </a:lnTo>
                    <a:lnTo>
                      <a:pt x="773" y="357"/>
                    </a:lnTo>
                    <a:lnTo>
                      <a:pt x="773" y="323"/>
                    </a:lnTo>
                    <a:lnTo>
                      <a:pt x="773" y="323"/>
                    </a:lnTo>
                    <a:lnTo>
                      <a:pt x="774" y="311"/>
                    </a:lnTo>
                    <a:lnTo>
                      <a:pt x="777" y="301"/>
                    </a:lnTo>
                    <a:lnTo>
                      <a:pt x="783" y="291"/>
                    </a:lnTo>
                    <a:lnTo>
                      <a:pt x="789" y="284"/>
                    </a:lnTo>
                    <a:lnTo>
                      <a:pt x="797" y="277"/>
                    </a:lnTo>
                    <a:lnTo>
                      <a:pt x="806" y="273"/>
                    </a:lnTo>
                    <a:lnTo>
                      <a:pt x="817" y="270"/>
                    </a:lnTo>
                    <a:lnTo>
                      <a:pt x="827" y="268"/>
                    </a:lnTo>
                    <a:lnTo>
                      <a:pt x="827" y="268"/>
                    </a:lnTo>
                    <a:lnTo>
                      <a:pt x="839" y="270"/>
                    </a:lnTo>
                    <a:lnTo>
                      <a:pt x="848" y="273"/>
                    </a:lnTo>
                    <a:lnTo>
                      <a:pt x="857" y="277"/>
                    </a:lnTo>
                    <a:lnTo>
                      <a:pt x="866" y="284"/>
                    </a:lnTo>
                    <a:lnTo>
                      <a:pt x="872" y="291"/>
                    </a:lnTo>
                    <a:lnTo>
                      <a:pt x="877" y="301"/>
                    </a:lnTo>
                    <a:lnTo>
                      <a:pt x="880" y="311"/>
                    </a:lnTo>
                    <a:lnTo>
                      <a:pt x="881" y="323"/>
                    </a:lnTo>
                    <a:lnTo>
                      <a:pt x="881" y="357"/>
                    </a:lnTo>
                    <a:lnTo>
                      <a:pt x="881" y="357"/>
                    </a:lnTo>
                    <a:lnTo>
                      <a:pt x="906" y="362"/>
                    </a:lnTo>
                    <a:lnTo>
                      <a:pt x="930" y="370"/>
                    </a:lnTo>
                    <a:lnTo>
                      <a:pt x="952" y="381"/>
                    </a:lnTo>
                    <a:lnTo>
                      <a:pt x="973" y="393"/>
                    </a:lnTo>
                    <a:lnTo>
                      <a:pt x="982" y="400"/>
                    </a:lnTo>
                    <a:lnTo>
                      <a:pt x="991" y="407"/>
                    </a:lnTo>
                    <a:lnTo>
                      <a:pt x="1001" y="415"/>
                    </a:lnTo>
                    <a:lnTo>
                      <a:pt x="1009" y="424"/>
                    </a:lnTo>
                    <a:lnTo>
                      <a:pt x="1016" y="432"/>
                    </a:lnTo>
                    <a:lnTo>
                      <a:pt x="1024" y="440"/>
                    </a:lnTo>
                    <a:lnTo>
                      <a:pt x="1030" y="449"/>
                    </a:lnTo>
                    <a:lnTo>
                      <a:pt x="1036" y="459"/>
                    </a:lnTo>
                    <a:lnTo>
                      <a:pt x="1036" y="459"/>
                    </a:lnTo>
                    <a:lnTo>
                      <a:pt x="1040" y="469"/>
                    </a:lnTo>
                    <a:lnTo>
                      <a:pt x="1043" y="480"/>
                    </a:lnTo>
                    <a:lnTo>
                      <a:pt x="1043" y="490"/>
                    </a:lnTo>
                    <a:lnTo>
                      <a:pt x="1041" y="500"/>
                    </a:lnTo>
                    <a:lnTo>
                      <a:pt x="1038" y="510"/>
                    </a:lnTo>
                    <a:lnTo>
                      <a:pt x="1032" y="519"/>
                    </a:lnTo>
                    <a:lnTo>
                      <a:pt x="1025" y="526"/>
                    </a:lnTo>
                    <a:lnTo>
                      <a:pt x="1016" y="534"/>
                    </a:lnTo>
                    <a:lnTo>
                      <a:pt x="1016" y="534"/>
                    </a:lnTo>
                    <a:lnTo>
                      <a:pt x="1006" y="538"/>
                    </a:lnTo>
                    <a:lnTo>
                      <a:pt x="996" y="540"/>
                    </a:lnTo>
                    <a:lnTo>
                      <a:pt x="985" y="540"/>
                    </a:lnTo>
                    <a:lnTo>
                      <a:pt x="975" y="539"/>
                    </a:lnTo>
                    <a:lnTo>
                      <a:pt x="965" y="535"/>
                    </a:lnTo>
                    <a:lnTo>
                      <a:pt x="956" y="530"/>
                    </a:lnTo>
                    <a:lnTo>
                      <a:pt x="949" y="522"/>
                    </a:lnTo>
                    <a:lnTo>
                      <a:pt x="943" y="513"/>
                    </a:lnTo>
                    <a:lnTo>
                      <a:pt x="943" y="513"/>
                    </a:lnTo>
                    <a:lnTo>
                      <a:pt x="938" y="508"/>
                    </a:lnTo>
                    <a:lnTo>
                      <a:pt x="934" y="501"/>
                    </a:lnTo>
                    <a:lnTo>
                      <a:pt x="924" y="491"/>
                    </a:lnTo>
                    <a:lnTo>
                      <a:pt x="911" y="482"/>
                    </a:lnTo>
                    <a:lnTo>
                      <a:pt x="897" y="474"/>
                    </a:lnTo>
                    <a:lnTo>
                      <a:pt x="881" y="468"/>
                    </a:lnTo>
                    <a:lnTo>
                      <a:pt x="864" y="463"/>
                    </a:lnTo>
                    <a:lnTo>
                      <a:pt x="846" y="460"/>
                    </a:lnTo>
                    <a:lnTo>
                      <a:pt x="827" y="459"/>
                    </a:lnTo>
                    <a:lnTo>
                      <a:pt x="827" y="459"/>
                    </a:lnTo>
                    <a:lnTo>
                      <a:pt x="815" y="460"/>
                    </a:lnTo>
                    <a:lnTo>
                      <a:pt x="803" y="461"/>
                    </a:lnTo>
                    <a:lnTo>
                      <a:pt x="791" y="463"/>
                    </a:lnTo>
                    <a:lnTo>
                      <a:pt x="780" y="466"/>
                    </a:lnTo>
                    <a:lnTo>
                      <a:pt x="769" y="469"/>
                    </a:lnTo>
                    <a:lnTo>
                      <a:pt x="760" y="473"/>
                    </a:lnTo>
                    <a:lnTo>
                      <a:pt x="749" y="479"/>
                    </a:lnTo>
                    <a:lnTo>
                      <a:pt x="741" y="484"/>
                    </a:lnTo>
                    <a:lnTo>
                      <a:pt x="733" y="489"/>
                    </a:lnTo>
                    <a:lnTo>
                      <a:pt x="726" y="495"/>
                    </a:lnTo>
                    <a:lnTo>
                      <a:pt x="720" y="503"/>
                    </a:lnTo>
                    <a:lnTo>
                      <a:pt x="714" y="510"/>
                    </a:lnTo>
                    <a:lnTo>
                      <a:pt x="710" y="517"/>
                    </a:lnTo>
                    <a:lnTo>
                      <a:pt x="707" y="524"/>
                    </a:lnTo>
                    <a:lnTo>
                      <a:pt x="706" y="533"/>
                    </a:lnTo>
                    <a:lnTo>
                      <a:pt x="705" y="541"/>
                    </a:lnTo>
                    <a:lnTo>
                      <a:pt x="705" y="541"/>
                    </a:lnTo>
                    <a:lnTo>
                      <a:pt x="706" y="549"/>
                    </a:lnTo>
                    <a:lnTo>
                      <a:pt x="707" y="558"/>
                    </a:lnTo>
                    <a:lnTo>
                      <a:pt x="710" y="565"/>
                    </a:lnTo>
                    <a:lnTo>
                      <a:pt x="714" y="572"/>
                    </a:lnTo>
                    <a:lnTo>
                      <a:pt x="720" y="579"/>
                    </a:lnTo>
                    <a:lnTo>
                      <a:pt x="726" y="587"/>
                    </a:lnTo>
                    <a:lnTo>
                      <a:pt x="733" y="593"/>
                    </a:lnTo>
                    <a:lnTo>
                      <a:pt x="741" y="599"/>
                    </a:lnTo>
                    <a:lnTo>
                      <a:pt x="749" y="604"/>
                    </a:lnTo>
                    <a:lnTo>
                      <a:pt x="760" y="609"/>
                    </a:lnTo>
                    <a:lnTo>
                      <a:pt x="769" y="613"/>
                    </a:lnTo>
                    <a:lnTo>
                      <a:pt x="780" y="617"/>
                    </a:lnTo>
                    <a:lnTo>
                      <a:pt x="791" y="619"/>
                    </a:lnTo>
                    <a:lnTo>
                      <a:pt x="803" y="621"/>
                    </a:lnTo>
                    <a:lnTo>
                      <a:pt x="815" y="623"/>
                    </a:lnTo>
                    <a:lnTo>
                      <a:pt x="827" y="623"/>
                    </a:lnTo>
                    <a:lnTo>
                      <a:pt x="827" y="623"/>
                    </a:lnTo>
                    <a:lnTo>
                      <a:pt x="850" y="624"/>
                    </a:lnTo>
                    <a:lnTo>
                      <a:pt x="873" y="626"/>
                    </a:lnTo>
                    <a:lnTo>
                      <a:pt x="894" y="631"/>
                    </a:lnTo>
                    <a:lnTo>
                      <a:pt x="915" y="638"/>
                    </a:lnTo>
                    <a:lnTo>
                      <a:pt x="934" y="645"/>
                    </a:lnTo>
                    <a:lnTo>
                      <a:pt x="953" y="654"/>
                    </a:lnTo>
                    <a:lnTo>
                      <a:pt x="971" y="665"/>
                    </a:lnTo>
                    <a:lnTo>
                      <a:pt x="987" y="676"/>
                    </a:lnTo>
                    <a:lnTo>
                      <a:pt x="1002" y="689"/>
                    </a:lnTo>
                    <a:lnTo>
                      <a:pt x="1015" y="703"/>
                    </a:lnTo>
                    <a:lnTo>
                      <a:pt x="1027" y="718"/>
                    </a:lnTo>
                    <a:lnTo>
                      <a:pt x="1037" y="733"/>
                    </a:lnTo>
                    <a:lnTo>
                      <a:pt x="1046" y="750"/>
                    </a:lnTo>
                    <a:lnTo>
                      <a:pt x="1052" y="768"/>
                    </a:lnTo>
                    <a:lnTo>
                      <a:pt x="1056" y="786"/>
                    </a:lnTo>
                    <a:lnTo>
                      <a:pt x="1058" y="805"/>
                    </a:lnTo>
                    <a:lnTo>
                      <a:pt x="1058" y="805"/>
                    </a:lnTo>
                    <a:lnTo>
                      <a:pt x="1058" y="810"/>
                    </a:lnTo>
                    <a:lnTo>
                      <a:pt x="1058" y="810"/>
                    </a:lnTo>
                    <a:lnTo>
                      <a:pt x="1058" y="811"/>
                    </a:lnTo>
                    <a:lnTo>
                      <a:pt x="1058" y="811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25" name="Freeform 89">
                <a:extLst>
                  <a:ext uri="{FF2B5EF4-FFF2-40B4-BE49-F238E27FC236}">
                    <a16:creationId xmlns:a16="http://schemas.microsoft.com/office/drawing/2014/main" id="{EF1683B8-9CED-79CA-AAC6-1ADC65688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459" y="9485325"/>
                <a:ext cx="147874" cy="82268"/>
              </a:xfrm>
              <a:custGeom>
                <a:avLst/>
                <a:gdLst>
                  <a:gd name="T0" fmla="*/ 595 w 852"/>
                  <a:gd name="T1" fmla="*/ 473 h 473"/>
                  <a:gd name="T2" fmla="*/ 615 w 852"/>
                  <a:gd name="T3" fmla="*/ 472 h 473"/>
                  <a:gd name="T4" fmla="*/ 633 w 852"/>
                  <a:gd name="T5" fmla="*/ 469 h 473"/>
                  <a:gd name="T6" fmla="*/ 648 w 852"/>
                  <a:gd name="T7" fmla="*/ 463 h 473"/>
                  <a:gd name="T8" fmla="*/ 660 w 852"/>
                  <a:gd name="T9" fmla="*/ 455 h 473"/>
                  <a:gd name="T10" fmla="*/ 673 w 852"/>
                  <a:gd name="T11" fmla="*/ 442 h 473"/>
                  <a:gd name="T12" fmla="*/ 695 w 852"/>
                  <a:gd name="T13" fmla="*/ 407 h 473"/>
                  <a:gd name="T14" fmla="*/ 708 w 852"/>
                  <a:gd name="T15" fmla="*/ 383 h 473"/>
                  <a:gd name="T16" fmla="*/ 739 w 852"/>
                  <a:gd name="T17" fmla="*/ 318 h 473"/>
                  <a:gd name="T18" fmla="*/ 852 w 852"/>
                  <a:gd name="T19" fmla="*/ 68 h 473"/>
                  <a:gd name="T20" fmla="*/ 851 w 852"/>
                  <a:gd name="T21" fmla="*/ 67 h 473"/>
                  <a:gd name="T22" fmla="*/ 827 w 852"/>
                  <a:gd name="T23" fmla="*/ 82 h 473"/>
                  <a:gd name="T24" fmla="*/ 783 w 852"/>
                  <a:gd name="T25" fmla="*/ 106 h 473"/>
                  <a:gd name="T26" fmla="*/ 743 w 852"/>
                  <a:gd name="T27" fmla="*/ 124 h 473"/>
                  <a:gd name="T28" fmla="*/ 697 w 852"/>
                  <a:gd name="T29" fmla="*/ 142 h 473"/>
                  <a:gd name="T30" fmla="*/ 645 w 852"/>
                  <a:gd name="T31" fmla="*/ 155 h 473"/>
                  <a:gd name="T32" fmla="*/ 588 w 852"/>
                  <a:gd name="T33" fmla="*/ 162 h 473"/>
                  <a:gd name="T34" fmla="*/ 559 w 852"/>
                  <a:gd name="T35" fmla="*/ 164 h 473"/>
                  <a:gd name="T36" fmla="*/ 530 w 852"/>
                  <a:gd name="T37" fmla="*/ 161 h 473"/>
                  <a:gd name="T38" fmla="*/ 502 w 852"/>
                  <a:gd name="T39" fmla="*/ 156 h 473"/>
                  <a:gd name="T40" fmla="*/ 474 w 852"/>
                  <a:gd name="T41" fmla="*/ 149 h 473"/>
                  <a:gd name="T42" fmla="*/ 420 w 852"/>
                  <a:gd name="T43" fmla="*/ 126 h 473"/>
                  <a:gd name="T44" fmla="*/ 367 w 852"/>
                  <a:gd name="T45" fmla="*/ 97 h 473"/>
                  <a:gd name="T46" fmla="*/ 292 w 852"/>
                  <a:gd name="T47" fmla="*/ 52 h 473"/>
                  <a:gd name="T48" fmla="*/ 244 w 852"/>
                  <a:gd name="T49" fmla="*/ 26 h 473"/>
                  <a:gd name="T50" fmla="*/ 197 w 852"/>
                  <a:gd name="T51" fmla="*/ 8 h 473"/>
                  <a:gd name="T52" fmla="*/ 174 w 852"/>
                  <a:gd name="T53" fmla="*/ 2 h 473"/>
                  <a:gd name="T54" fmla="*/ 150 w 852"/>
                  <a:gd name="T55" fmla="*/ 0 h 473"/>
                  <a:gd name="T56" fmla="*/ 128 w 852"/>
                  <a:gd name="T57" fmla="*/ 1 h 473"/>
                  <a:gd name="T58" fmla="*/ 90 w 852"/>
                  <a:gd name="T59" fmla="*/ 6 h 473"/>
                  <a:gd name="T60" fmla="*/ 60 w 852"/>
                  <a:gd name="T61" fmla="*/ 12 h 473"/>
                  <a:gd name="T62" fmla="*/ 39 w 852"/>
                  <a:gd name="T63" fmla="*/ 20 h 473"/>
                  <a:gd name="T64" fmla="*/ 22 w 852"/>
                  <a:gd name="T65" fmla="*/ 28 h 473"/>
                  <a:gd name="T66" fmla="*/ 6 w 852"/>
                  <a:gd name="T67" fmla="*/ 40 h 473"/>
                  <a:gd name="T68" fmla="*/ 0 w 852"/>
                  <a:gd name="T69" fmla="*/ 47 h 473"/>
                  <a:gd name="T70" fmla="*/ 63 w 852"/>
                  <a:gd name="T71" fmla="*/ 190 h 473"/>
                  <a:gd name="T72" fmla="*/ 136 w 852"/>
                  <a:gd name="T73" fmla="*/ 349 h 473"/>
                  <a:gd name="T74" fmla="*/ 153 w 852"/>
                  <a:gd name="T75" fmla="*/ 383 h 473"/>
                  <a:gd name="T76" fmla="*/ 178 w 852"/>
                  <a:gd name="T77" fmla="*/ 427 h 473"/>
                  <a:gd name="T78" fmla="*/ 195 w 852"/>
                  <a:gd name="T79" fmla="*/ 448 h 473"/>
                  <a:gd name="T80" fmla="*/ 207 w 852"/>
                  <a:gd name="T81" fmla="*/ 459 h 473"/>
                  <a:gd name="T82" fmla="*/ 221 w 852"/>
                  <a:gd name="T83" fmla="*/ 466 h 473"/>
                  <a:gd name="T84" fmla="*/ 237 w 852"/>
                  <a:gd name="T85" fmla="*/ 470 h 473"/>
                  <a:gd name="T86" fmla="*/ 266 w 852"/>
                  <a:gd name="T87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2" h="473">
                    <a:moveTo>
                      <a:pt x="266" y="473"/>
                    </a:moveTo>
                    <a:lnTo>
                      <a:pt x="595" y="473"/>
                    </a:lnTo>
                    <a:lnTo>
                      <a:pt x="595" y="473"/>
                    </a:lnTo>
                    <a:lnTo>
                      <a:pt x="615" y="472"/>
                    </a:lnTo>
                    <a:lnTo>
                      <a:pt x="625" y="470"/>
                    </a:lnTo>
                    <a:lnTo>
                      <a:pt x="633" y="469"/>
                    </a:lnTo>
                    <a:lnTo>
                      <a:pt x="640" y="466"/>
                    </a:lnTo>
                    <a:lnTo>
                      <a:pt x="648" y="463"/>
                    </a:lnTo>
                    <a:lnTo>
                      <a:pt x="654" y="459"/>
                    </a:lnTo>
                    <a:lnTo>
                      <a:pt x="660" y="455"/>
                    </a:lnTo>
                    <a:lnTo>
                      <a:pt x="666" y="448"/>
                    </a:lnTo>
                    <a:lnTo>
                      <a:pt x="673" y="442"/>
                    </a:lnTo>
                    <a:lnTo>
                      <a:pt x="683" y="427"/>
                    </a:lnTo>
                    <a:lnTo>
                      <a:pt x="695" y="407"/>
                    </a:lnTo>
                    <a:lnTo>
                      <a:pt x="708" y="383"/>
                    </a:lnTo>
                    <a:lnTo>
                      <a:pt x="708" y="383"/>
                    </a:lnTo>
                    <a:lnTo>
                      <a:pt x="721" y="356"/>
                    </a:lnTo>
                    <a:lnTo>
                      <a:pt x="739" y="318"/>
                    </a:lnTo>
                    <a:lnTo>
                      <a:pt x="781" y="227"/>
                    </a:lnTo>
                    <a:lnTo>
                      <a:pt x="852" y="68"/>
                    </a:lnTo>
                    <a:lnTo>
                      <a:pt x="851" y="67"/>
                    </a:lnTo>
                    <a:lnTo>
                      <a:pt x="851" y="67"/>
                    </a:lnTo>
                    <a:lnTo>
                      <a:pt x="845" y="71"/>
                    </a:lnTo>
                    <a:lnTo>
                      <a:pt x="827" y="82"/>
                    </a:lnTo>
                    <a:lnTo>
                      <a:pt x="800" y="98"/>
                    </a:lnTo>
                    <a:lnTo>
                      <a:pt x="783" y="106"/>
                    </a:lnTo>
                    <a:lnTo>
                      <a:pt x="764" y="116"/>
                    </a:lnTo>
                    <a:lnTo>
                      <a:pt x="743" y="124"/>
                    </a:lnTo>
                    <a:lnTo>
                      <a:pt x="720" y="133"/>
                    </a:lnTo>
                    <a:lnTo>
                      <a:pt x="697" y="142"/>
                    </a:lnTo>
                    <a:lnTo>
                      <a:pt x="671" y="149"/>
                    </a:lnTo>
                    <a:lnTo>
                      <a:pt x="645" y="155"/>
                    </a:lnTo>
                    <a:lnTo>
                      <a:pt x="616" y="159"/>
                    </a:lnTo>
                    <a:lnTo>
                      <a:pt x="588" y="162"/>
                    </a:lnTo>
                    <a:lnTo>
                      <a:pt x="559" y="164"/>
                    </a:lnTo>
                    <a:lnTo>
                      <a:pt x="559" y="164"/>
                    </a:lnTo>
                    <a:lnTo>
                      <a:pt x="545" y="164"/>
                    </a:lnTo>
                    <a:lnTo>
                      <a:pt x="530" y="161"/>
                    </a:lnTo>
                    <a:lnTo>
                      <a:pt x="516" y="159"/>
                    </a:lnTo>
                    <a:lnTo>
                      <a:pt x="502" y="156"/>
                    </a:lnTo>
                    <a:lnTo>
                      <a:pt x="488" y="153"/>
                    </a:lnTo>
                    <a:lnTo>
                      <a:pt x="474" y="149"/>
                    </a:lnTo>
                    <a:lnTo>
                      <a:pt x="446" y="139"/>
                    </a:lnTo>
                    <a:lnTo>
                      <a:pt x="420" y="126"/>
                    </a:lnTo>
                    <a:lnTo>
                      <a:pt x="393" y="113"/>
                    </a:lnTo>
                    <a:lnTo>
                      <a:pt x="367" y="97"/>
                    </a:lnTo>
                    <a:lnTo>
                      <a:pt x="342" y="82"/>
                    </a:lnTo>
                    <a:lnTo>
                      <a:pt x="292" y="52"/>
                    </a:lnTo>
                    <a:lnTo>
                      <a:pt x="268" y="39"/>
                    </a:lnTo>
                    <a:lnTo>
                      <a:pt x="244" y="26"/>
                    </a:lnTo>
                    <a:lnTo>
                      <a:pt x="220" y="16"/>
                    </a:lnTo>
                    <a:lnTo>
                      <a:pt x="197" y="8"/>
                    </a:lnTo>
                    <a:lnTo>
                      <a:pt x="185" y="4"/>
                    </a:lnTo>
                    <a:lnTo>
                      <a:pt x="174" y="2"/>
                    </a:lnTo>
                    <a:lnTo>
                      <a:pt x="161" y="1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1"/>
                    </a:lnTo>
                    <a:lnTo>
                      <a:pt x="108" y="2"/>
                    </a:lnTo>
                    <a:lnTo>
                      <a:pt x="90" y="6"/>
                    </a:lnTo>
                    <a:lnTo>
                      <a:pt x="75" y="8"/>
                    </a:lnTo>
                    <a:lnTo>
                      <a:pt x="60" y="12"/>
                    </a:lnTo>
                    <a:lnTo>
                      <a:pt x="49" y="16"/>
                    </a:lnTo>
                    <a:lnTo>
                      <a:pt x="39" y="20"/>
                    </a:lnTo>
                    <a:lnTo>
                      <a:pt x="29" y="24"/>
                    </a:lnTo>
                    <a:lnTo>
                      <a:pt x="22" y="28"/>
                    </a:lnTo>
                    <a:lnTo>
                      <a:pt x="16" y="33"/>
                    </a:lnTo>
                    <a:lnTo>
                      <a:pt x="6" y="40"/>
                    </a:lnTo>
                    <a:lnTo>
                      <a:pt x="2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63" y="190"/>
                    </a:lnTo>
                    <a:lnTo>
                      <a:pt x="114" y="301"/>
                    </a:lnTo>
                    <a:lnTo>
                      <a:pt x="136" y="349"/>
                    </a:lnTo>
                    <a:lnTo>
                      <a:pt x="153" y="383"/>
                    </a:lnTo>
                    <a:lnTo>
                      <a:pt x="153" y="383"/>
                    </a:lnTo>
                    <a:lnTo>
                      <a:pt x="166" y="407"/>
                    </a:lnTo>
                    <a:lnTo>
                      <a:pt x="178" y="427"/>
                    </a:lnTo>
                    <a:lnTo>
                      <a:pt x="189" y="442"/>
                    </a:lnTo>
                    <a:lnTo>
                      <a:pt x="195" y="448"/>
                    </a:lnTo>
                    <a:lnTo>
                      <a:pt x="201" y="455"/>
                    </a:lnTo>
                    <a:lnTo>
                      <a:pt x="207" y="459"/>
                    </a:lnTo>
                    <a:lnTo>
                      <a:pt x="214" y="463"/>
                    </a:lnTo>
                    <a:lnTo>
                      <a:pt x="221" y="466"/>
                    </a:lnTo>
                    <a:lnTo>
                      <a:pt x="229" y="469"/>
                    </a:lnTo>
                    <a:lnTo>
                      <a:pt x="237" y="470"/>
                    </a:lnTo>
                    <a:lnTo>
                      <a:pt x="245" y="472"/>
                    </a:lnTo>
                    <a:lnTo>
                      <a:pt x="266" y="473"/>
                    </a:lnTo>
                    <a:lnTo>
                      <a:pt x="266" y="473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77" name="그룹 9">
              <a:extLst>
                <a:ext uri="{FF2B5EF4-FFF2-40B4-BE49-F238E27FC236}">
                  <a16:creationId xmlns:a16="http://schemas.microsoft.com/office/drawing/2014/main" id="{98DFEE1F-9FA1-5712-DBBB-4A9B7B9A485D}"/>
                </a:ext>
              </a:extLst>
            </p:cNvPr>
            <p:cNvGrpSpPr/>
            <p:nvPr/>
          </p:nvGrpSpPr>
          <p:grpSpPr>
            <a:xfrm>
              <a:off x="5719803" y="8628710"/>
              <a:ext cx="296886" cy="378960"/>
              <a:chOff x="5260385" y="6285140"/>
              <a:chExt cx="296886" cy="378960"/>
            </a:xfrm>
            <a:pattFill prst="pct5">
              <a:fgClr>
                <a:srgbClr val="A6A6A6"/>
              </a:fgClr>
              <a:bgClr>
                <a:schemeClr val="bg1"/>
              </a:bgClr>
            </a:pattFill>
          </p:grpSpPr>
          <p:grpSp>
            <p:nvGrpSpPr>
              <p:cNvPr id="118" name="그룹 974">
                <a:extLst>
                  <a:ext uri="{FF2B5EF4-FFF2-40B4-BE49-F238E27FC236}">
                    <a16:creationId xmlns:a16="http://schemas.microsoft.com/office/drawing/2014/main" id="{0FD6F3FA-4B56-B36A-BEEC-08A68C1165F1}"/>
                  </a:ext>
                </a:extLst>
              </p:cNvPr>
              <p:cNvGrpSpPr/>
              <p:nvPr/>
            </p:nvGrpSpPr>
            <p:grpSpPr>
              <a:xfrm>
                <a:off x="5260385" y="6285140"/>
                <a:ext cx="296886" cy="378960"/>
                <a:chOff x="4146774" y="5830468"/>
                <a:chExt cx="296886" cy="378960"/>
              </a:xfrm>
              <a:grpFill/>
            </p:grpSpPr>
            <p:sp>
              <p:nvSpPr>
                <p:cNvPr id="122" name="Freeform 280">
                  <a:extLst>
                    <a:ext uri="{FF2B5EF4-FFF2-40B4-BE49-F238E27FC236}">
                      <a16:creationId xmlns:a16="http://schemas.microsoft.com/office/drawing/2014/main" id="{DCB1255A-A577-631B-36D9-5BE4D3E3E14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46774" y="5830468"/>
                  <a:ext cx="263450" cy="371773"/>
                </a:xfrm>
                <a:custGeom>
                  <a:avLst/>
                  <a:gdLst>
                    <a:gd name="T0" fmla="*/ 100 w 591"/>
                    <a:gd name="T1" fmla="*/ 0 h 834"/>
                    <a:gd name="T2" fmla="*/ 0 w 591"/>
                    <a:gd name="T3" fmla="*/ 100 h 834"/>
                    <a:gd name="T4" fmla="*/ 0 w 591"/>
                    <a:gd name="T5" fmla="*/ 834 h 834"/>
                    <a:gd name="T6" fmla="*/ 591 w 591"/>
                    <a:gd name="T7" fmla="*/ 834 h 834"/>
                    <a:gd name="T8" fmla="*/ 591 w 591"/>
                    <a:gd name="T9" fmla="*/ 0 h 834"/>
                    <a:gd name="T10" fmla="*/ 100 w 591"/>
                    <a:gd name="T11" fmla="*/ 0 h 834"/>
                    <a:gd name="T12" fmla="*/ 157 w 591"/>
                    <a:gd name="T13" fmla="*/ 157 h 834"/>
                    <a:gd name="T14" fmla="*/ 52 w 591"/>
                    <a:gd name="T15" fmla="*/ 157 h 834"/>
                    <a:gd name="T16" fmla="*/ 52 w 591"/>
                    <a:gd name="T17" fmla="*/ 122 h 834"/>
                    <a:gd name="T18" fmla="*/ 122 w 591"/>
                    <a:gd name="T19" fmla="*/ 122 h 834"/>
                    <a:gd name="T20" fmla="*/ 122 w 591"/>
                    <a:gd name="T21" fmla="*/ 53 h 834"/>
                    <a:gd name="T22" fmla="*/ 157 w 591"/>
                    <a:gd name="T23" fmla="*/ 53 h 834"/>
                    <a:gd name="T24" fmla="*/ 157 w 591"/>
                    <a:gd name="T25" fmla="*/ 157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91" h="834">
                      <a:moveTo>
                        <a:pt x="100" y="0"/>
                      </a:moveTo>
                      <a:lnTo>
                        <a:pt x="0" y="100"/>
                      </a:lnTo>
                      <a:lnTo>
                        <a:pt x="0" y="834"/>
                      </a:lnTo>
                      <a:lnTo>
                        <a:pt x="591" y="834"/>
                      </a:lnTo>
                      <a:lnTo>
                        <a:pt x="591" y="0"/>
                      </a:lnTo>
                      <a:lnTo>
                        <a:pt x="100" y="0"/>
                      </a:lnTo>
                      <a:close/>
                      <a:moveTo>
                        <a:pt x="157" y="157"/>
                      </a:moveTo>
                      <a:lnTo>
                        <a:pt x="52" y="157"/>
                      </a:lnTo>
                      <a:lnTo>
                        <a:pt x="52" y="122"/>
                      </a:lnTo>
                      <a:lnTo>
                        <a:pt x="122" y="122"/>
                      </a:lnTo>
                      <a:lnTo>
                        <a:pt x="122" y="53"/>
                      </a:lnTo>
                      <a:lnTo>
                        <a:pt x="157" y="53"/>
                      </a:lnTo>
                      <a:lnTo>
                        <a:pt x="157" y="157"/>
                      </a:lnTo>
                      <a:close/>
                    </a:path>
                  </a:pathLst>
                </a:custGeom>
                <a:grp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123" name="타원 976">
                  <a:extLst>
                    <a:ext uri="{FF2B5EF4-FFF2-40B4-BE49-F238E27FC236}">
                      <a16:creationId xmlns:a16="http://schemas.microsoft.com/office/drawing/2014/main" id="{26DBEDA8-231B-8F9F-CE87-4CF4DD6EF545}"/>
                    </a:ext>
                  </a:extLst>
                </p:cNvPr>
                <p:cNvSpPr/>
                <p:nvPr/>
              </p:nvSpPr>
              <p:spPr>
                <a:xfrm>
                  <a:off x="4327525" y="6093293"/>
                  <a:ext cx="116135" cy="116135"/>
                </a:xfrm>
                <a:prstGeom prst="ellipse">
                  <a:avLst/>
                </a:prstGeom>
                <a:grp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b="1" spc="-100">
                    <a:latin typeface="+mn-ea"/>
                  </a:endParaRPr>
                </a:p>
              </p:txBody>
            </p:sp>
          </p:grpSp>
          <p:sp>
            <p:nvSpPr>
              <p:cNvPr id="119" name="자유형 14">
                <a:extLst>
                  <a:ext uri="{FF2B5EF4-FFF2-40B4-BE49-F238E27FC236}">
                    <a16:creationId xmlns:a16="http://schemas.microsoft.com/office/drawing/2014/main" id="{B856F69A-BE37-BD67-5342-FC80A68D0707}"/>
                  </a:ext>
                </a:extLst>
              </p:cNvPr>
              <p:cNvSpPr/>
              <p:nvPr/>
            </p:nvSpPr>
            <p:spPr>
              <a:xfrm>
                <a:off x="5475933" y="6586531"/>
                <a:ext cx="51953" cy="45719"/>
              </a:xfrm>
              <a:custGeom>
                <a:avLst/>
                <a:gdLst>
                  <a:gd name="connsiteX0" fmla="*/ 0 w 119062"/>
                  <a:gd name="connsiteY0" fmla="*/ 66675 h 104775"/>
                  <a:gd name="connsiteX1" fmla="*/ 38100 w 119062"/>
                  <a:gd name="connsiteY1" fmla="*/ 104775 h 104775"/>
                  <a:gd name="connsiteX2" fmla="*/ 119062 w 119062"/>
                  <a:gd name="connsiteY2" fmla="*/ 0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62" h="104775">
                    <a:moveTo>
                      <a:pt x="0" y="66675"/>
                    </a:moveTo>
                    <a:lnTo>
                      <a:pt x="38100" y="104775"/>
                    </a:lnTo>
                    <a:lnTo>
                      <a:pt x="119062" y="0"/>
                    </a:lnTo>
                  </a:path>
                </a:pathLst>
              </a:custGeom>
              <a:grpFill/>
              <a:ln w="22225" cap="rnd">
                <a:solidFill>
                  <a:schemeClr val="bg1">
                    <a:lumMod val="65000"/>
                  </a:schemeClr>
                </a:solidFill>
              </a:ln>
            </p:spPr>
            <p:txBody>
              <a:bodyPr rtlCol="0" anchor="ctr"/>
              <a:lstStyle/>
              <a:p>
                <a:pPr algn="ctr"/>
                <a:endParaRPr lang="ko-KR" altLang="en-US" spc="-100">
                  <a:latin typeface="+mn-ea"/>
                </a:endParaRPr>
              </a:p>
            </p:txBody>
          </p:sp>
        </p:grpSp>
        <p:grpSp>
          <p:nvGrpSpPr>
            <p:cNvPr id="78" name="그룹 8">
              <a:extLst>
                <a:ext uri="{FF2B5EF4-FFF2-40B4-BE49-F238E27FC236}">
                  <a16:creationId xmlns:a16="http://schemas.microsoft.com/office/drawing/2014/main" id="{9629BCB5-E181-50A4-120E-D6490DC83314}"/>
                </a:ext>
              </a:extLst>
            </p:cNvPr>
            <p:cNvGrpSpPr/>
            <p:nvPr/>
          </p:nvGrpSpPr>
          <p:grpSpPr>
            <a:xfrm>
              <a:off x="6100569" y="8624945"/>
              <a:ext cx="296886" cy="378960"/>
              <a:chOff x="5885004" y="6167380"/>
              <a:chExt cx="296886" cy="378960"/>
            </a:xfrm>
            <a:pattFill prst="pct5">
              <a:fgClr>
                <a:srgbClr val="A6A6A6"/>
              </a:fgClr>
              <a:bgClr>
                <a:schemeClr val="bg1"/>
              </a:bgClr>
            </a:pattFill>
          </p:grpSpPr>
          <p:grpSp>
            <p:nvGrpSpPr>
              <p:cNvPr id="104" name="그룹 980">
                <a:extLst>
                  <a:ext uri="{FF2B5EF4-FFF2-40B4-BE49-F238E27FC236}">
                    <a16:creationId xmlns:a16="http://schemas.microsoft.com/office/drawing/2014/main" id="{4085F998-62BE-891B-D46D-781D0A242544}"/>
                  </a:ext>
                </a:extLst>
              </p:cNvPr>
              <p:cNvGrpSpPr/>
              <p:nvPr/>
            </p:nvGrpSpPr>
            <p:grpSpPr>
              <a:xfrm>
                <a:off x="5885004" y="6167380"/>
                <a:ext cx="296886" cy="378960"/>
                <a:chOff x="4146774" y="5830468"/>
                <a:chExt cx="296886" cy="378960"/>
              </a:xfrm>
              <a:grpFill/>
            </p:grpSpPr>
            <p:sp>
              <p:nvSpPr>
                <p:cNvPr id="116" name="Freeform 280">
                  <a:extLst>
                    <a:ext uri="{FF2B5EF4-FFF2-40B4-BE49-F238E27FC236}">
                      <a16:creationId xmlns:a16="http://schemas.microsoft.com/office/drawing/2014/main" id="{72F600A5-F228-EA33-F844-39899DC333C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46774" y="5830468"/>
                  <a:ext cx="263450" cy="371773"/>
                </a:xfrm>
                <a:custGeom>
                  <a:avLst/>
                  <a:gdLst>
                    <a:gd name="T0" fmla="*/ 100 w 591"/>
                    <a:gd name="T1" fmla="*/ 0 h 834"/>
                    <a:gd name="T2" fmla="*/ 0 w 591"/>
                    <a:gd name="T3" fmla="*/ 100 h 834"/>
                    <a:gd name="T4" fmla="*/ 0 w 591"/>
                    <a:gd name="T5" fmla="*/ 834 h 834"/>
                    <a:gd name="T6" fmla="*/ 591 w 591"/>
                    <a:gd name="T7" fmla="*/ 834 h 834"/>
                    <a:gd name="T8" fmla="*/ 591 w 591"/>
                    <a:gd name="T9" fmla="*/ 0 h 834"/>
                    <a:gd name="T10" fmla="*/ 100 w 591"/>
                    <a:gd name="T11" fmla="*/ 0 h 834"/>
                    <a:gd name="T12" fmla="*/ 157 w 591"/>
                    <a:gd name="T13" fmla="*/ 157 h 834"/>
                    <a:gd name="T14" fmla="*/ 52 w 591"/>
                    <a:gd name="T15" fmla="*/ 157 h 834"/>
                    <a:gd name="T16" fmla="*/ 52 w 591"/>
                    <a:gd name="T17" fmla="*/ 122 h 834"/>
                    <a:gd name="T18" fmla="*/ 122 w 591"/>
                    <a:gd name="T19" fmla="*/ 122 h 834"/>
                    <a:gd name="T20" fmla="*/ 122 w 591"/>
                    <a:gd name="T21" fmla="*/ 53 h 834"/>
                    <a:gd name="T22" fmla="*/ 157 w 591"/>
                    <a:gd name="T23" fmla="*/ 53 h 834"/>
                    <a:gd name="T24" fmla="*/ 157 w 591"/>
                    <a:gd name="T25" fmla="*/ 157 h 8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91" h="834">
                      <a:moveTo>
                        <a:pt x="100" y="0"/>
                      </a:moveTo>
                      <a:lnTo>
                        <a:pt x="0" y="100"/>
                      </a:lnTo>
                      <a:lnTo>
                        <a:pt x="0" y="834"/>
                      </a:lnTo>
                      <a:lnTo>
                        <a:pt x="591" y="834"/>
                      </a:lnTo>
                      <a:lnTo>
                        <a:pt x="591" y="0"/>
                      </a:lnTo>
                      <a:lnTo>
                        <a:pt x="100" y="0"/>
                      </a:lnTo>
                      <a:close/>
                      <a:moveTo>
                        <a:pt x="157" y="157"/>
                      </a:moveTo>
                      <a:lnTo>
                        <a:pt x="52" y="157"/>
                      </a:lnTo>
                      <a:lnTo>
                        <a:pt x="52" y="122"/>
                      </a:lnTo>
                      <a:lnTo>
                        <a:pt x="122" y="122"/>
                      </a:lnTo>
                      <a:lnTo>
                        <a:pt x="122" y="53"/>
                      </a:lnTo>
                      <a:lnTo>
                        <a:pt x="157" y="53"/>
                      </a:lnTo>
                      <a:lnTo>
                        <a:pt x="157" y="157"/>
                      </a:lnTo>
                      <a:close/>
                    </a:path>
                  </a:pathLst>
                </a:custGeom>
                <a:grp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117" name="타원 982">
                  <a:extLst>
                    <a:ext uri="{FF2B5EF4-FFF2-40B4-BE49-F238E27FC236}">
                      <a16:creationId xmlns:a16="http://schemas.microsoft.com/office/drawing/2014/main" id="{4382A5C3-52F8-A5DE-BEFB-90731748BDA8}"/>
                    </a:ext>
                  </a:extLst>
                </p:cNvPr>
                <p:cNvSpPr/>
                <p:nvPr/>
              </p:nvSpPr>
              <p:spPr>
                <a:xfrm>
                  <a:off x="4327525" y="6093293"/>
                  <a:ext cx="116135" cy="116135"/>
                </a:xfrm>
                <a:prstGeom prst="ellipse">
                  <a:avLst/>
                </a:prstGeom>
                <a:grp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sz="1400" b="1" spc="-100">
                    <a:latin typeface="+mn-ea"/>
                  </a:endParaRPr>
                </a:p>
              </p:txBody>
            </p:sp>
          </p:grpSp>
          <p:grpSp>
            <p:nvGrpSpPr>
              <p:cNvPr id="113" name="그룹 983">
                <a:extLst>
                  <a:ext uri="{FF2B5EF4-FFF2-40B4-BE49-F238E27FC236}">
                    <a16:creationId xmlns:a16="http://schemas.microsoft.com/office/drawing/2014/main" id="{927AC318-2053-89F7-103F-5B104A60519F}"/>
                  </a:ext>
                </a:extLst>
              </p:cNvPr>
              <p:cNvGrpSpPr/>
              <p:nvPr/>
            </p:nvGrpSpPr>
            <p:grpSpPr>
              <a:xfrm rot="18900000">
                <a:off x="6092725" y="6458594"/>
                <a:ext cx="62193" cy="62193"/>
                <a:chOff x="4602842" y="6085995"/>
                <a:chExt cx="62193" cy="62193"/>
              </a:xfrm>
              <a:grpFill/>
            </p:grpSpPr>
            <p:cxnSp>
              <p:nvCxnSpPr>
                <p:cNvPr id="114" name="직선 연결선 984">
                  <a:extLst>
                    <a:ext uri="{FF2B5EF4-FFF2-40B4-BE49-F238E27FC236}">
                      <a16:creationId xmlns:a16="http://schemas.microsoft.com/office/drawing/2014/main" id="{4CB37106-5EEA-3641-6432-C0C608073DCF}"/>
                    </a:ext>
                  </a:extLst>
                </p:cNvPr>
                <p:cNvCxnSpPr/>
                <p:nvPr/>
              </p:nvCxnSpPr>
              <p:spPr>
                <a:xfrm>
                  <a:off x="4602842" y="6117092"/>
                  <a:ext cx="62193" cy="0"/>
                </a:xfrm>
                <a:prstGeom prst="line">
                  <a:avLst/>
                </a:prstGeom>
                <a:grpFill/>
                <a:ln w="22225" cap="rnd">
                  <a:solidFill>
                    <a:schemeClr val="bg1">
                      <a:lumMod val="65000"/>
                    </a:schemeClr>
                  </a:solidFill>
                </a:ln>
              </p:spPr>
            </p:cxnSp>
            <p:cxnSp>
              <p:nvCxnSpPr>
                <p:cNvPr id="115" name="직선 연결선 985">
                  <a:extLst>
                    <a:ext uri="{FF2B5EF4-FFF2-40B4-BE49-F238E27FC236}">
                      <a16:creationId xmlns:a16="http://schemas.microsoft.com/office/drawing/2014/main" id="{BD0420C3-1E2A-CA31-8BA7-DBAF626FE954}"/>
                    </a:ext>
                  </a:extLst>
                </p:cNvPr>
                <p:cNvCxnSpPr/>
                <p:nvPr/>
              </p:nvCxnSpPr>
              <p:spPr>
                <a:xfrm rot="5400000">
                  <a:off x="4602842" y="6117092"/>
                  <a:ext cx="62193" cy="0"/>
                </a:xfrm>
                <a:prstGeom prst="line">
                  <a:avLst/>
                </a:prstGeom>
                <a:grpFill/>
                <a:ln w="22225" cap="rnd">
                  <a:solidFill>
                    <a:schemeClr val="bg1">
                      <a:lumMod val="65000"/>
                    </a:schemeClr>
                  </a:solidFill>
                </a:ln>
              </p:spPr>
            </p:cxnSp>
          </p:grpSp>
        </p:grpSp>
        <p:grpSp>
          <p:nvGrpSpPr>
            <p:cNvPr id="79" name="그룹 597">
              <a:extLst>
                <a:ext uri="{FF2B5EF4-FFF2-40B4-BE49-F238E27FC236}">
                  <a16:creationId xmlns:a16="http://schemas.microsoft.com/office/drawing/2014/main" id="{3718D7BC-DBF3-7CC4-E6D5-DBF73A86B2C7}"/>
                </a:ext>
              </a:extLst>
            </p:cNvPr>
            <p:cNvGrpSpPr/>
            <p:nvPr/>
          </p:nvGrpSpPr>
          <p:grpSpPr>
            <a:xfrm>
              <a:off x="6147508" y="7472411"/>
              <a:ext cx="275080" cy="265461"/>
              <a:chOff x="3658483" y="1244851"/>
              <a:chExt cx="437285" cy="421994"/>
            </a:xfrm>
            <a:pattFill prst="pct5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</p:grpSpPr>
          <p:sp>
            <p:nvSpPr>
              <p:cNvPr id="82" name="Freeform 148">
                <a:extLst>
                  <a:ext uri="{FF2B5EF4-FFF2-40B4-BE49-F238E27FC236}">
                    <a16:creationId xmlns:a16="http://schemas.microsoft.com/office/drawing/2014/main" id="{5F9A1681-844B-BA51-0249-B45C37200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933" y="1529239"/>
                <a:ext cx="3059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3" name="Freeform 149">
                <a:extLst>
                  <a:ext uri="{FF2B5EF4-FFF2-40B4-BE49-F238E27FC236}">
                    <a16:creationId xmlns:a16="http://schemas.microsoft.com/office/drawing/2014/main" id="{43F6ADD9-B8B8-ACEC-5585-5FC6AF076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471" y="1244851"/>
                <a:ext cx="385297" cy="262982"/>
              </a:xfrm>
              <a:custGeom>
                <a:avLst/>
                <a:gdLst>
                  <a:gd name="T0" fmla="*/ 232 w 261"/>
                  <a:gd name="T1" fmla="*/ 78 h 179"/>
                  <a:gd name="T2" fmla="*/ 235 w 261"/>
                  <a:gd name="T3" fmla="*/ 74 h 179"/>
                  <a:gd name="T4" fmla="*/ 261 w 261"/>
                  <a:gd name="T5" fmla="*/ 82 h 179"/>
                  <a:gd name="T6" fmla="*/ 227 w 261"/>
                  <a:gd name="T7" fmla="*/ 0 h 179"/>
                  <a:gd name="T8" fmla="*/ 153 w 261"/>
                  <a:gd name="T9" fmla="*/ 52 h 179"/>
                  <a:gd name="T10" fmla="*/ 178 w 261"/>
                  <a:gd name="T11" fmla="*/ 58 h 179"/>
                  <a:gd name="T12" fmla="*/ 173 w 261"/>
                  <a:gd name="T13" fmla="*/ 65 h 179"/>
                  <a:gd name="T14" fmla="*/ 96 w 261"/>
                  <a:gd name="T15" fmla="*/ 143 h 179"/>
                  <a:gd name="T16" fmla="*/ 0 w 261"/>
                  <a:gd name="T17" fmla="*/ 178 h 179"/>
                  <a:gd name="T18" fmla="*/ 51 w 261"/>
                  <a:gd name="T19" fmla="*/ 178 h 179"/>
                  <a:gd name="T20" fmla="*/ 232 w 261"/>
                  <a:gd name="T21" fmla="*/ 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179">
                    <a:moveTo>
                      <a:pt x="232" y="78"/>
                    </a:moveTo>
                    <a:lnTo>
                      <a:pt x="235" y="74"/>
                    </a:lnTo>
                    <a:lnTo>
                      <a:pt x="261" y="82"/>
                    </a:lnTo>
                    <a:lnTo>
                      <a:pt x="227" y="0"/>
                    </a:lnTo>
                    <a:lnTo>
                      <a:pt x="153" y="52"/>
                    </a:lnTo>
                    <a:lnTo>
                      <a:pt x="178" y="58"/>
                    </a:lnTo>
                    <a:lnTo>
                      <a:pt x="173" y="65"/>
                    </a:lnTo>
                    <a:cubicBezTo>
                      <a:pt x="153" y="97"/>
                      <a:pt x="127" y="124"/>
                      <a:pt x="96" y="143"/>
                    </a:cubicBezTo>
                    <a:cubicBezTo>
                      <a:pt x="66" y="162"/>
                      <a:pt x="33" y="173"/>
                      <a:pt x="0" y="178"/>
                    </a:cubicBezTo>
                    <a:cubicBezTo>
                      <a:pt x="17" y="179"/>
                      <a:pt x="33" y="179"/>
                      <a:pt x="51" y="178"/>
                    </a:cubicBezTo>
                    <a:cubicBezTo>
                      <a:pt x="123" y="172"/>
                      <a:pt x="187" y="137"/>
                      <a:pt x="232" y="78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4" name="Freeform 150">
                <a:extLst>
                  <a:ext uri="{FF2B5EF4-FFF2-40B4-BE49-F238E27FC236}">
                    <a16:creationId xmlns:a16="http://schemas.microsoft.com/office/drawing/2014/main" id="{03293328-DB8E-5EA5-5167-66A73496B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049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5" name="Freeform 151">
                <a:extLst>
                  <a:ext uri="{FF2B5EF4-FFF2-40B4-BE49-F238E27FC236}">
                    <a16:creationId xmlns:a16="http://schemas.microsoft.com/office/drawing/2014/main" id="{CB860E94-44F2-C537-EFD2-D81E19B37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165" y="1529239"/>
                <a:ext cx="3059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6" name="Line 152">
                <a:extLst>
                  <a:ext uri="{FF2B5EF4-FFF2-40B4-BE49-F238E27FC236}">
                    <a16:creationId xmlns:a16="http://schemas.microsoft.com/office/drawing/2014/main" id="{9E652102-0FB3-711C-4749-116C5E9D47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1628" y="1529239"/>
                <a:ext cx="0" cy="0"/>
              </a:xfrm>
              <a:prstGeom prst="line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7" name="Freeform 153">
                <a:extLst>
                  <a:ext uri="{FF2B5EF4-FFF2-40B4-BE49-F238E27FC236}">
                    <a16:creationId xmlns:a16="http://schemas.microsoft.com/office/drawing/2014/main" id="{36846D92-9FB4-D6C5-C9C8-E5F02AD48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3282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8" name="Freeform 154">
                <a:extLst>
                  <a:ext uri="{FF2B5EF4-FFF2-40B4-BE49-F238E27FC236}">
                    <a16:creationId xmlns:a16="http://schemas.microsoft.com/office/drawing/2014/main" id="{97B01F47-800E-19C7-6F2F-C0AF6DA78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12" y="1529239"/>
                <a:ext cx="0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9" name="Freeform 155">
                <a:extLst>
                  <a:ext uri="{FF2B5EF4-FFF2-40B4-BE49-F238E27FC236}">
                    <a16:creationId xmlns:a16="http://schemas.microsoft.com/office/drawing/2014/main" id="{02E73B14-AA1E-35EE-BEDD-7CAA5AC4F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395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90" name="Freeform 156">
                <a:extLst>
                  <a:ext uri="{FF2B5EF4-FFF2-40B4-BE49-F238E27FC236}">
                    <a16:creationId xmlns:a16="http://schemas.microsoft.com/office/drawing/2014/main" id="{7DBC218F-E220-8885-D630-CBDE96E51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697" y="1376341"/>
                <a:ext cx="131493" cy="290504"/>
              </a:xfrm>
              <a:custGeom>
                <a:avLst/>
                <a:gdLst>
                  <a:gd name="T0" fmla="*/ 8 w 88"/>
                  <a:gd name="T1" fmla="*/ 69 h 198"/>
                  <a:gd name="T2" fmla="*/ 0 w 88"/>
                  <a:gd name="T3" fmla="*/ 73 h 198"/>
                  <a:gd name="T4" fmla="*/ 0 w 88"/>
                  <a:gd name="T5" fmla="*/ 198 h 198"/>
                  <a:gd name="T6" fmla="*/ 88 w 88"/>
                  <a:gd name="T7" fmla="*/ 198 h 198"/>
                  <a:gd name="T8" fmla="*/ 88 w 88"/>
                  <a:gd name="T9" fmla="*/ 0 h 198"/>
                  <a:gd name="T10" fmla="*/ 8 w 88"/>
                  <a:gd name="T11" fmla="*/ 6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98">
                    <a:moveTo>
                      <a:pt x="8" y="69"/>
                    </a:moveTo>
                    <a:lnTo>
                      <a:pt x="0" y="73"/>
                    </a:lnTo>
                    <a:lnTo>
                      <a:pt x="0" y="198"/>
                    </a:lnTo>
                    <a:lnTo>
                      <a:pt x="88" y="198"/>
                    </a:lnTo>
                    <a:lnTo>
                      <a:pt x="88" y="0"/>
                    </a:lnTo>
                    <a:cubicBezTo>
                      <a:pt x="65" y="29"/>
                      <a:pt x="39" y="53"/>
                      <a:pt x="8" y="69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91" name="Freeform 157">
                <a:extLst>
                  <a:ext uri="{FF2B5EF4-FFF2-40B4-BE49-F238E27FC236}">
                    <a16:creationId xmlns:a16="http://schemas.microsoft.com/office/drawing/2014/main" id="{DE5DF90F-15CA-132C-9A43-03EBE6D64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131" y="1354937"/>
                <a:ext cx="3059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92" name="Freeform 158">
                <a:extLst>
                  <a:ext uri="{FF2B5EF4-FFF2-40B4-BE49-F238E27FC236}">
                    <a16:creationId xmlns:a16="http://schemas.microsoft.com/office/drawing/2014/main" id="{8013C247-9E86-BFD0-AE39-6AC7A40F5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092" y="1434444"/>
                <a:ext cx="51985" cy="27522"/>
              </a:xfrm>
              <a:custGeom>
                <a:avLst/>
                <a:gdLst>
                  <a:gd name="T0" fmla="*/ 34 w 34"/>
                  <a:gd name="T1" fmla="*/ 0 h 19"/>
                  <a:gd name="T2" fmla="*/ 0 w 34"/>
                  <a:gd name="T3" fmla="*/ 0 h 19"/>
                  <a:gd name="T4" fmla="*/ 0 w 34"/>
                  <a:gd name="T5" fmla="*/ 19 h 19"/>
                  <a:gd name="T6" fmla="*/ 34 w 3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9">
                    <a:moveTo>
                      <a:pt x="34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93" name="Freeform 159">
                <a:extLst>
                  <a:ext uri="{FF2B5EF4-FFF2-40B4-BE49-F238E27FC236}">
                    <a16:creationId xmlns:a16="http://schemas.microsoft.com/office/drawing/2014/main" id="{73A2572B-E938-3A9B-5933-88A1447D4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092" y="1489485"/>
                <a:ext cx="131493" cy="177360"/>
              </a:xfrm>
              <a:custGeom>
                <a:avLst/>
                <a:gdLst>
                  <a:gd name="T0" fmla="*/ 0 w 88"/>
                  <a:gd name="T1" fmla="*/ 25 h 121"/>
                  <a:gd name="T2" fmla="*/ 0 w 88"/>
                  <a:gd name="T3" fmla="*/ 121 h 121"/>
                  <a:gd name="T4" fmla="*/ 88 w 88"/>
                  <a:gd name="T5" fmla="*/ 121 h 121"/>
                  <a:gd name="T6" fmla="*/ 88 w 88"/>
                  <a:gd name="T7" fmla="*/ 0 h 121"/>
                  <a:gd name="T8" fmla="*/ 0 w 88"/>
                  <a:gd name="T9" fmla="*/ 2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21">
                    <a:moveTo>
                      <a:pt x="0" y="25"/>
                    </a:moveTo>
                    <a:lnTo>
                      <a:pt x="0" y="121"/>
                    </a:lnTo>
                    <a:lnTo>
                      <a:pt x="88" y="121"/>
                    </a:lnTo>
                    <a:lnTo>
                      <a:pt x="88" y="0"/>
                    </a:lnTo>
                    <a:cubicBezTo>
                      <a:pt x="59" y="12"/>
                      <a:pt x="30" y="21"/>
                      <a:pt x="0" y="25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103" name="Freeform 160">
                <a:extLst>
                  <a:ext uri="{FF2B5EF4-FFF2-40B4-BE49-F238E27FC236}">
                    <a16:creationId xmlns:a16="http://schemas.microsoft.com/office/drawing/2014/main" id="{63F3B891-12A3-75CC-F690-F239494D3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8483" y="1520063"/>
                <a:ext cx="128432" cy="146780"/>
              </a:xfrm>
              <a:custGeom>
                <a:avLst/>
                <a:gdLst>
                  <a:gd name="T0" fmla="*/ 61 w 88"/>
                  <a:gd name="T1" fmla="*/ 7 h 101"/>
                  <a:gd name="T2" fmla="*/ 0 w 88"/>
                  <a:gd name="T3" fmla="*/ 0 h 101"/>
                  <a:gd name="T4" fmla="*/ 0 w 88"/>
                  <a:gd name="T5" fmla="*/ 101 h 101"/>
                  <a:gd name="T6" fmla="*/ 88 w 88"/>
                  <a:gd name="T7" fmla="*/ 101 h 101"/>
                  <a:gd name="T8" fmla="*/ 88 w 88"/>
                  <a:gd name="T9" fmla="*/ 6 h 101"/>
                  <a:gd name="T10" fmla="*/ 61 w 88"/>
                  <a:gd name="T11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01">
                    <a:moveTo>
                      <a:pt x="61" y="7"/>
                    </a:moveTo>
                    <a:cubicBezTo>
                      <a:pt x="42" y="7"/>
                      <a:pt x="20" y="5"/>
                      <a:pt x="0" y="0"/>
                    </a:cubicBezTo>
                    <a:lnTo>
                      <a:pt x="0" y="101"/>
                    </a:lnTo>
                    <a:lnTo>
                      <a:pt x="88" y="101"/>
                    </a:lnTo>
                    <a:lnTo>
                      <a:pt x="88" y="6"/>
                    </a:lnTo>
                    <a:cubicBezTo>
                      <a:pt x="79" y="6"/>
                      <a:pt x="70" y="7"/>
                      <a:pt x="61" y="7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80" name="Oval 50">
              <a:extLst>
                <a:ext uri="{FF2B5EF4-FFF2-40B4-BE49-F238E27FC236}">
                  <a16:creationId xmlns:a16="http://schemas.microsoft.com/office/drawing/2014/main" id="{D253666B-DC8E-FF94-1146-1075D8532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0234" y="8604946"/>
              <a:ext cx="313055" cy="353575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pattFill prst="dkUp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131" name="타원 130">
            <a:extLst>
              <a:ext uri="{FF2B5EF4-FFF2-40B4-BE49-F238E27FC236}">
                <a16:creationId xmlns:a16="http://schemas.microsoft.com/office/drawing/2014/main" id="{51147FDB-9BED-F833-1CC4-838340597D21}"/>
              </a:ext>
            </a:extLst>
          </p:cNvPr>
          <p:cNvSpPr/>
          <p:nvPr/>
        </p:nvSpPr>
        <p:spPr>
          <a:xfrm>
            <a:off x="499872" y="9050422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44ABC933-BCAF-5CFB-C02D-A162E4A39CEF}"/>
              </a:ext>
            </a:extLst>
          </p:cNvPr>
          <p:cNvCxnSpPr>
            <a:cxnSpLocks/>
            <a:endCxn id="131" idx="0"/>
          </p:cNvCxnSpPr>
          <p:nvPr/>
        </p:nvCxnSpPr>
        <p:spPr>
          <a:xfrm>
            <a:off x="571872" y="8879923"/>
            <a:ext cx="0" cy="1704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텍스트 개체 틀 6">
            <a:extLst>
              <a:ext uri="{FF2B5EF4-FFF2-40B4-BE49-F238E27FC236}">
                <a16:creationId xmlns:a16="http://schemas.microsoft.com/office/drawing/2014/main" id="{432D5476-70B7-FB69-34DE-E4CCE73CEF07}"/>
              </a:ext>
            </a:extLst>
          </p:cNvPr>
          <p:cNvSpPr txBox="1">
            <a:spLocks/>
          </p:cNvSpPr>
          <p:nvPr/>
        </p:nvSpPr>
        <p:spPr>
          <a:xfrm>
            <a:off x="463706" y="135113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Key Capabilities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" name="텍스트 개체 틀 4">
            <a:extLst>
              <a:ext uri="{FF2B5EF4-FFF2-40B4-BE49-F238E27FC236}">
                <a16:creationId xmlns:a16="http://schemas.microsoft.com/office/drawing/2014/main" id="{1E215FEC-13FA-9C7C-4863-126138AB2344}"/>
              </a:ext>
            </a:extLst>
          </p:cNvPr>
          <p:cNvSpPr txBox="1">
            <a:spLocks/>
          </p:cNvSpPr>
          <p:nvPr/>
        </p:nvSpPr>
        <p:spPr>
          <a:xfrm>
            <a:off x="458828" y="1688972"/>
            <a:ext cx="2970172" cy="52131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최적 </a:t>
            </a:r>
            <a:r>
              <a:rPr kumimoji="1" lang="en-US" altLang="ko-KR" sz="1100" b="1"/>
              <a:t>AI Vision</a:t>
            </a:r>
            <a:r>
              <a:rPr kumimoji="1" lang="ko-KR" altLang="en-US" sz="1100" b="1"/>
              <a:t> 검사 설계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/>
              <a:t>다양한 조건에 대응하여 검사 대상과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판정에 적합한 카메라</a:t>
            </a:r>
            <a:r>
              <a:rPr kumimoji="1" lang="en-US" altLang="ko-KR" sz="1100"/>
              <a:t>, </a:t>
            </a:r>
            <a:r>
              <a:rPr kumimoji="1" lang="ko-KR" altLang="en-US" sz="1100"/>
              <a:t>조명</a:t>
            </a:r>
            <a:r>
              <a:rPr kumimoji="1" lang="en-US" altLang="ko-KR" sz="1100"/>
              <a:t>,</a:t>
            </a:r>
            <a:r>
              <a:rPr kumimoji="1" lang="ko-KR" altLang="en-US" sz="1100"/>
              <a:t> 공정을 최적 설계하여 제공</a:t>
            </a:r>
            <a:r>
              <a:rPr kumimoji="1" lang="en-US" altLang="ko-KR" sz="1100"/>
              <a:t>, </a:t>
            </a:r>
            <a:r>
              <a:rPr kumimoji="1" lang="ko-KR" altLang="en-US" sz="1100"/>
              <a:t>검사 품질의 균일성을 보장합니다</a:t>
            </a:r>
            <a:r>
              <a:rPr kumimoji="1" lang="en-US" altLang="ko-KR" sz="1100"/>
              <a:t>.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AI </a:t>
            </a:r>
            <a:r>
              <a:rPr kumimoji="1" lang="ko-KR" altLang="en-US" sz="1100" b="1"/>
              <a:t>기반 불량 검출 및 정밀 판정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/>
              <a:t>제품별 불량 유형과 판정 기준에 맞는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모델을 적용하여 불량을 검출하며</a:t>
            </a:r>
            <a:r>
              <a:rPr kumimoji="1" lang="en-US" altLang="ko-KR" sz="1100"/>
              <a:t>, </a:t>
            </a:r>
            <a:r>
              <a:rPr kumimoji="1" lang="ko-KR" altLang="en-US" sz="1100"/>
              <a:t>단순 </a:t>
            </a:r>
            <a:r>
              <a:rPr kumimoji="1" lang="en-US" altLang="ko-KR" sz="1100"/>
              <a:t>OK/NG </a:t>
            </a:r>
            <a:r>
              <a:rPr kumimoji="1" lang="ko-KR" altLang="en-US" sz="1100"/>
              <a:t>판정을 넘어 불량 유형</a:t>
            </a:r>
            <a:r>
              <a:rPr kumimoji="1" lang="en-US" altLang="ko-KR" sz="1100"/>
              <a:t>, </a:t>
            </a:r>
            <a:r>
              <a:rPr kumimoji="1" lang="ko-KR" altLang="en-US" sz="1100"/>
              <a:t>위치</a:t>
            </a:r>
            <a:r>
              <a:rPr kumimoji="1" lang="en-US" altLang="ko-KR" sz="1100"/>
              <a:t>, </a:t>
            </a:r>
            <a:r>
              <a:rPr kumimoji="1" lang="ko-KR" altLang="en-US" sz="1100"/>
              <a:t>원인에 대한 설명과 정량 분석까지 지원합니다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데이터 기반 학습 및 성능 고도화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/>
              <a:t>3D </a:t>
            </a:r>
            <a:r>
              <a:rPr kumimoji="1" lang="ko-KR" altLang="en-US" sz="1100"/>
              <a:t>모델링과 생성형 </a:t>
            </a:r>
            <a:r>
              <a:rPr kumimoji="1" lang="en-US" altLang="ko-KR" sz="1100"/>
              <a:t>AI</a:t>
            </a:r>
            <a:r>
              <a:rPr kumimoji="1" lang="ko-KR" altLang="en-US" sz="1100"/>
              <a:t>로 모델 학습 기간을 단축하고 검사 정확도를 지속적으로 향상시킬 수 있습니다</a:t>
            </a:r>
            <a:r>
              <a:rPr kumimoji="1" lang="en-US" altLang="ko-KR" sz="1100"/>
              <a:t>. 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원격 운영 및 검사 이력 관리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/>
              <a:t>AI </a:t>
            </a:r>
            <a:r>
              <a:rPr kumimoji="1" lang="ko-KR" altLang="en-US" sz="1100"/>
              <a:t>플랫폼에서</a:t>
            </a:r>
            <a:r>
              <a:rPr kumimoji="1" lang="en-US" altLang="ko-KR" sz="1100"/>
              <a:t> </a:t>
            </a:r>
            <a:r>
              <a:rPr kumimoji="1" lang="ko-KR" altLang="en-US" sz="1100"/>
              <a:t>모델 배포</a:t>
            </a:r>
            <a:r>
              <a:rPr kumimoji="1" lang="en-US" altLang="ko-KR" sz="1100"/>
              <a:t>, </a:t>
            </a:r>
            <a:r>
              <a:rPr kumimoji="1" lang="ko-KR" altLang="en-US" sz="1100"/>
              <a:t>추론</a:t>
            </a:r>
            <a:r>
              <a:rPr kumimoji="1" lang="en-US" altLang="ko-KR" sz="1100"/>
              <a:t>, </a:t>
            </a:r>
            <a:r>
              <a:rPr kumimoji="1" lang="ko-KR" altLang="en-US" sz="1100"/>
              <a:t>모니터링</a:t>
            </a:r>
            <a:r>
              <a:rPr kumimoji="1" lang="en-US" altLang="ko-KR" sz="1100"/>
              <a:t>, </a:t>
            </a:r>
            <a:r>
              <a:rPr kumimoji="1" lang="ko-KR" altLang="en-US" sz="1100"/>
              <a:t>재학습을 포함한 전 </a:t>
            </a:r>
            <a:r>
              <a:rPr kumimoji="1" lang="en-US" altLang="ko-KR" sz="1100"/>
              <a:t>Cycle</a:t>
            </a:r>
            <a:r>
              <a:rPr kumimoji="1" lang="ko-KR" altLang="en-US" sz="1100"/>
              <a:t>을 관리합니다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검사 결과를 공정</a:t>
            </a:r>
            <a:r>
              <a:rPr kumimoji="1" lang="en-US" altLang="ko-KR" sz="1100"/>
              <a:t>·</a:t>
            </a:r>
            <a:r>
              <a:rPr kumimoji="1" lang="ko-KR" altLang="en-US" sz="1100"/>
              <a:t>설비</a:t>
            </a:r>
            <a:r>
              <a:rPr kumimoji="1" lang="en-US" altLang="ko-KR" sz="1100"/>
              <a:t>·</a:t>
            </a:r>
            <a:r>
              <a:rPr kumimoji="1" lang="ko-KR" altLang="en-US" sz="1100"/>
              <a:t>제품 단위로 추적하고 원인 분석하여 신속한 공정 개선을 지원합니다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4" name="텍스트 개체 틀 4">
            <a:extLst>
              <a:ext uri="{FF2B5EF4-FFF2-40B4-BE49-F238E27FC236}">
                <a16:creationId xmlns:a16="http://schemas.microsoft.com/office/drawing/2014/main" id="{9EB02A79-DB60-6E0B-96AA-D050C96E7EE1}"/>
              </a:ext>
            </a:extLst>
          </p:cNvPr>
          <p:cNvSpPr txBox="1">
            <a:spLocks/>
          </p:cNvSpPr>
          <p:nvPr/>
        </p:nvSpPr>
        <p:spPr>
          <a:xfrm>
            <a:off x="708450" y="5889371"/>
            <a:ext cx="2659119" cy="28029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err="1"/>
              <a:t>전처리</a:t>
            </a:r>
            <a:r>
              <a:rPr kumimoji="1" lang="ko-KR" altLang="en-US" sz="1100"/>
              <a:t> 이미지 활용하여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자동판정</a:t>
            </a:r>
            <a:endParaRPr kumimoji="1" lang="en-US" altLang="ko-KR" sz="1100"/>
          </a:p>
        </p:txBody>
      </p:sp>
      <p:sp>
        <p:nvSpPr>
          <p:cNvPr id="5" name="텍스트 개체 틀 6">
            <a:extLst>
              <a:ext uri="{FF2B5EF4-FFF2-40B4-BE49-F238E27FC236}">
                <a16:creationId xmlns:a16="http://schemas.microsoft.com/office/drawing/2014/main" id="{92AA6977-028D-A54A-8CFB-FB2045CB676A}"/>
              </a:ext>
            </a:extLst>
          </p:cNvPr>
          <p:cNvSpPr txBox="1">
            <a:spLocks/>
          </p:cNvSpPr>
          <p:nvPr/>
        </p:nvSpPr>
        <p:spPr>
          <a:xfrm>
            <a:off x="3536958" y="327290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AI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Vision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을 도입하면 어떤 효과가 있나요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6938E6-A392-EC5F-41B9-CA88013094B5}"/>
              </a:ext>
            </a:extLst>
          </p:cNvPr>
          <p:cNvSpPr/>
          <p:nvPr/>
        </p:nvSpPr>
        <p:spPr>
          <a:xfrm>
            <a:off x="234615" y="6200739"/>
            <a:ext cx="6397960" cy="651573"/>
          </a:xfrm>
          <a:prstGeom prst="rect">
            <a:avLst/>
          </a:prstGeom>
          <a:gradFill>
            <a:gsLst>
              <a:gs pos="0">
                <a:srgbClr val="E834E3"/>
              </a:gs>
              <a:gs pos="90000">
                <a:srgbClr val="A52FC4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algn="ctr" defTabSz="232177">
              <a:buClr>
                <a:srgbClr val="FFFFFF"/>
              </a:buClr>
              <a:buSzPct val="125000"/>
            </a:pP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"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당사 공정에 최적화된 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AI 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검사 체계를 빠르게 구축할 수 있었습니다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.“ </a:t>
            </a:r>
          </a:p>
          <a:p>
            <a:pPr algn="ctr" defTabSz="232177">
              <a:buClr>
                <a:srgbClr val="FFFFFF"/>
              </a:buClr>
              <a:buSzPct val="125000"/>
            </a:pP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"LG CNS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의 전문적인 지원으로 품질 안정화와 생산성 향상을 동시에 달성했습니다 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."</a:t>
            </a:r>
            <a:endParaRPr lang="ko-KR" altLang="en-US" sz="1100" b="1" i="1" kern="0" spc="-42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  <a:sym typeface="맑은 고딕"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3D790BA6-0017-D434-C1E3-CE2C25FF5887}"/>
              </a:ext>
            </a:extLst>
          </p:cNvPr>
          <p:cNvSpPr txBox="1">
            <a:spLocks/>
          </p:cNvSpPr>
          <p:nvPr/>
        </p:nvSpPr>
        <p:spPr>
          <a:xfrm>
            <a:off x="3522478" y="554638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6">
            <a:extLst>
              <a:ext uri="{FF2B5EF4-FFF2-40B4-BE49-F238E27FC236}">
                <a16:creationId xmlns:a16="http://schemas.microsoft.com/office/drawing/2014/main" id="{CF1E557B-FD34-499E-3DAF-5B4A1A43AE64}"/>
              </a:ext>
            </a:extLst>
          </p:cNvPr>
          <p:cNvSpPr txBox="1">
            <a:spLocks/>
          </p:cNvSpPr>
          <p:nvPr/>
        </p:nvSpPr>
        <p:spPr>
          <a:xfrm>
            <a:off x="3536958" y="1348652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AI Vision 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솔루션 핵심 요소</a:t>
            </a:r>
          </a:p>
        </p:txBody>
      </p:sp>
      <p:graphicFrame>
        <p:nvGraphicFramePr>
          <p:cNvPr id="12" name="차트 11">
            <a:extLst>
              <a:ext uri="{FF2B5EF4-FFF2-40B4-BE49-F238E27FC236}">
                <a16:creationId xmlns:a16="http://schemas.microsoft.com/office/drawing/2014/main" id="{B3FAF35D-626E-5C0F-D21C-B85B8C2BA1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4658073"/>
              </p:ext>
            </p:extLst>
          </p:nvPr>
        </p:nvGraphicFramePr>
        <p:xfrm>
          <a:off x="3789800" y="1621402"/>
          <a:ext cx="2414324" cy="1609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DD1B25F2-66B7-5DA5-6E81-755B5C382258}"/>
              </a:ext>
            </a:extLst>
          </p:cNvPr>
          <p:cNvSpPr txBox="1"/>
          <p:nvPr/>
        </p:nvSpPr>
        <p:spPr>
          <a:xfrm>
            <a:off x="3225332" y="3887472"/>
            <a:ext cx="3590880" cy="26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kern="0" spc="-8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검사 설비 투자비 억제 및  검사 인원 효율화를 통한 무인화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B28A9561-949C-E3F4-4137-11047622C238}"/>
              </a:ext>
            </a:extLst>
          </p:cNvPr>
          <p:cNvGrpSpPr/>
          <p:nvPr/>
        </p:nvGrpSpPr>
        <p:grpSpPr>
          <a:xfrm>
            <a:off x="3584282" y="4247431"/>
            <a:ext cx="2565370" cy="1175559"/>
            <a:chOff x="8477380" y="3734425"/>
            <a:chExt cx="2778794" cy="1294704"/>
          </a:xfrm>
        </p:grpSpPr>
        <p:sp>
          <p:nvSpPr>
            <p:cNvPr id="30" name="Text Box 22">
              <a:extLst>
                <a:ext uri="{FF2B5EF4-FFF2-40B4-BE49-F238E27FC236}">
                  <a16:creationId xmlns:a16="http://schemas.microsoft.com/office/drawing/2014/main" id="{955B36D6-C63D-69BF-BDCA-2E100F39D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2938" y="3734425"/>
              <a:ext cx="581682" cy="159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418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[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리뷰 작업자</a:t>
              </a: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]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191B0F56-3083-E6CA-E824-AFF3FAFA8A21}"/>
                </a:ext>
              </a:extLst>
            </p:cNvPr>
            <p:cNvSpPr/>
            <p:nvPr/>
          </p:nvSpPr>
          <p:spPr>
            <a:xfrm>
              <a:off x="8711863" y="4893540"/>
              <a:ext cx="314282" cy="1355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개선 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B3E36EF-3D58-34BE-E431-C170CB49DD02}"/>
                </a:ext>
              </a:extLst>
            </p:cNvPr>
            <p:cNvSpPr/>
            <p:nvPr/>
          </p:nvSpPr>
          <p:spPr>
            <a:xfrm>
              <a:off x="9308848" y="4881255"/>
              <a:ext cx="314282" cy="1355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개선 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158F76C-46C4-FE17-2FFD-B513F1E4AABD}"/>
                </a:ext>
              </a:extLst>
            </p:cNvPr>
            <p:cNvSpPr/>
            <p:nvPr/>
          </p:nvSpPr>
          <p:spPr>
            <a:xfrm>
              <a:off x="8613888" y="4019408"/>
              <a:ext cx="405331" cy="8151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algn="ctr" defTabSz="914423"/>
              <a:r>
                <a:rPr lang="en-US" altLang="ko-KR" sz="8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48</a:t>
              </a:r>
              <a:r>
                <a:rPr lang="ko-KR" altLang="en-US" sz="8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대</a:t>
              </a:r>
              <a:endParaRPr lang="en-US" altLang="ko-KR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7" name="Freeform 146">
              <a:extLst>
                <a:ext uri="{FF2B5EF4-FFF2-40B4-BE49-F238E27FC236}">
                  <a16:creationId xmlns:a16="http://schemas.microsoft.com/office/drawing/2014/main" id="{022B42B8-F614-CF27-B93B-D529A29293B8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9100121" y="3943135"/>
              <a:ext cx="366571" cy="677349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7A7E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56FCBDFD-3A3A-2208-8B73-1DAA7AAF28CC}"/>
                </a:ext>
              </a:extLst>
            </p:cNvPr>
            <p:cNvCxnSpPr>
              <a:cxnSpLocks/>
            </p:cNvCxnSpPr>
            <p:nvPr/>
          </p:nvCxnSpPr>
          <p:spPr>
            <a:xfrm>
              <a:off x="8477380" y="4836261"/>
              <a:ext cx="1322470" cy="0"/>
            </a:xfrm>
            <a:prstGeom prst="line">
              <a:avLst/>
            </a:prstGeom>
            <a:noFill/>
            <a:ln w="9525" cap="flat" cmpd="sng" algn="ctr">
              <a:solidFill>
                <a:srgbClr val="595959"/>
              </a:solidFill>
              <a:prstDash val="solid"/>
            </a:ln>
            <a:effectLst/>
          </p:spPr>
        </p:cxnSp>
        <p:sp>
          <p:nvSpPr>
            <p:cNvPr id="39" name="Text Box 22">
              <a:extLst>
                <a:ext uri="{FF2B5EF4-FFF2-40B4-BE49-F238E27FC236}">
                  <a16:creationId xmlns:a16="http://schemas.microsoft.com/office/drawing/2014/main" id="{38E1CE74-C88A-208F-2AA7-6F1AEBCBE0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2186" y="3734425"/>
              <a:ext cx="581682" cy="159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418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[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리뷰 검사기</a:t>
              </a: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]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79E77A5A-FA1E-1FBF-753E-1FBEC334042E}"/>
                </a:ext>
              </a:extLst>
            </p:cNvPr>
            <p:cNvSpPr/>
            <p:nvPr/>
          </p:nvSpPr>
          <p:spPr>
            <a:xfrm>
              <a:off x="10123784" y="4893539"/>
              <a:ext cx="314282" cy="1355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개선 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E8104EC0-9197-D5F0-4D1F-0D121BCF4323}"/>
                </a:ext>
              </a:extLst>
            </p:cNvPr>
            <p:cNvSpPr/>
            <p:nvPr/>
          </p:nvSpPr>
          <p:spPr>
            <a:xfrm>
              <a:off x="10715528" y="4881255"/>
              <a:ext cx="314282" cy="1355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개선 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2C00D4E-6138-1490-0E5B-551FC18E8074}"/>
                </a:ext>
              </a:extLst>
            </p:cNvPr>
            <p:cNvSpPr/>
            <p:nvPr/>
          </p:nvSpPr>
          <p:spPr>
            <a:xfrm>
              <a:off x="10070210" y="3990305"/>
              <a:ext cx="405331" cy="8442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96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명</a:t>
              </a:r>
              <a:endParaRPr kumimoji="0" lang="en-US" altLang="ko-KR" sz="8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F222A9A-E94D-D2A9-3A9D-DC50DDE900B0}"/>
                </a:ext>
              </a:extLst>
            </p:cNvPr>
            <p:cNvCxnSpPr>
              <a:cxnSpLocks/>
            </p:cNvCxnSpPr>
            <p:nvPr/>
          </p:nvCxnSpPr>
          <p:spPr>
            <a:xfrm>
              <a:off x="9933704" y="4836261"/>
              <a:ext cx="1322470" cy="0"/>
            </a:xfrm>
            <a:prstGeom prst="line">
              <a:avLst/>
            </a:prstGeom>
            <a:noFill/>
            <a:ln w="9525" cap="flat" cmpd="sng" algn="ctr">
              <a:solidFill>
                <a:srgbClr val="595959"/>
              </a:solidFill>
              <a:prstDash val="solid"/>
            </a:ln>
            <a:effectLst/>
          </p:spPr>
        </p:cxnSp>
        <p:sp>
          <p:nvSpPr>
            <p:cNvPr id="46" name="Freeform 146">
              <a:extLst>
                <a:ext uri="{FF2B5EF4-FFF2-40B4-BE49-F238E27FC236}">
                  <a16:creationId xmlns:a16="http://schemas.microsoft.com/office/drawing/2014/main" id="{A0562863-83EA-FA85-FE39-86CCCABCB16F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10495557" y="3956450"/>
              <a:ext cx="378478" cy="564564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7A7E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7" name="Text Box 22">
              <a:extLst>
                <a:ext uri="{FF2B5EF4-FFF2-40B4-BE49-F238E27FC236}">
                  <a16:creationId xmlns:a16="http://schemas.microsoft.com/office/drawing/2014/main" id="{23EFDC4B-8F1E-C2B1-56C9-6F50D4A58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1511" y="4004178"/>
              <a:ext cx="481316" cy="1694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80</a:t>
              </a:r>
              <a:r>
                <a:rPr kumimoji="0" lang="ko-KR" altLang="en-US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명 ↓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F44AF98-18D0-28BA-E335-08DD142BC5CB}"/>
                </a:ext>
              </a:extLst>
            </p:cNvPr>
            <p:cNvSpPr/>
            <p:nvPr/>
          </p:nvSpPr>
          <p:spPr>
            <a:xfrm>
              <a:off x="9218923" y="4592179"/>
              <a:ext cx="405331" cy="242388"/>
            </a:xfrm>
            <a:prstGeom prst="rect">
              <a:avLst/>
            </a:prstGeom>
            <a:solidFill>
              <a:srgbClr val="00A2F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8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대</a:t>
              </a:r>
              <a:endParaRPr kumimoji="0" lang="en-US" altLang="ko-KR" sz="8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4C6AB6C-5A54-C603-3877-D28A78F9E4C3}"/>
                </a:ext>
              </a:extLst>
            </p:cNvPr>
            <p:cNvSpPr/>
            <p:nvPr/>
          </p:nvSpPr>
          <p:spPr>
            <a:xfrm>
              <a:off x="10653959" y="4503410"/>
              <a:ext cx="405331" cy="331156"/>
            </a:xfrm>
            <a:prstGeom prst="rect">
              <a:avLst/>
            </a:prstGeom>
            <a:solidFill>
              <a:srgbClr val="00A2F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algn="ctr" defTabSz="914418"/>
              <a:r>
                <a:rPr lang="en-US" altLang="ko-KR" sz="800" kern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16</a:t>
              </a:r>
              <a:r>
                <a:rPr lang="ko-KR" altLang="en-US" sz="800" kern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명</a:t>
              </a:r>
              <a:endParaRPr lang="en-US" altLang="ko-KR" sz="800" kern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0" name="Text Box 22">
              <a:extLst>
                <a:ext uri="{FF2B5EF4-FFF2-40B4-BE49-F238E27FC236}">
                  <a16:creationId xmlns:a16="http://schemas.microsoft.com/office/drawing/2014/main" id="{E313E734-9B62-6D4C-D78E-B73CC2FA2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6165" y="4004178"/>
              <a:ext cx="481316" cy="1694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40</a:t>
              </a:r>
              <a:r>
                <a:rPr kumimoji="0" lang="ko-KR" altLang="en-US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대 ↓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15ACC71-3BB4-F149-CF87-120F560CC46F}"/>
              </a:ext>
            </a:extLst>
          </p:cNvPr>
          <p:cNvGrpSpPr/>
          <p:nvPr/>
        </p:nvGrpSpPr>
        <p:grpSpPr>
          <a:xfrm>
            <a:off x="701914" y="5429393"/>
            <a:ext cx="2224387" cy="475754"/>
            <a:chOff x="7105217" y="4435746"/>
            <a:chExt cx="3210935" cy="686758"/>
          </a:xfrm>
        </p:grpSpPr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89B62415-AC35-2431-4965-B954B9A9E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5217" y="4435746"/>
              <a:ext cx="677984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F2DA8E01-404B-C80D-177A-67F302B99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5909" y="4449847"/>
              <a:ext cx="677983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D8964495-3D59-4AB5-9199-A8E2D9656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8171" y="4474907"/>
              <a:ext cx="677981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sp>
          <p:nvSpPr>
            <p:cNvPr id="68" name="더하기 기호 67">
              <a:extLst>
                <a:ext uri="{FF2B5EF4-FFF2-40B4-BE49-F238E27FC236}">
                  <a16:creationId xmlns:a16="http://schemas.microsoft.com/office/drawing/2014/main" id="{33EF59BB-1930-FF7D-BB0B-DFC3FB4BF255}"/>
                </a:ext>
              </a:extLst>
            </p:cNvPr>
            <p:cNvSpPr/>
            <p:nvPr/>
          </p:nvSpPr>
          <p:spPr>
            <a:xfrm>
              <a:off x="7987099" y="4646853"/>
              <a:ext cx="196483" cy="196483"/>
            </a:xfrm>
            <a:prstGeom prst="mathPlus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같음 기호 80">
              <a:extLst>
                <a:ext uri="{FF2B5EF4-FFF2-40B4-BE49-F238E27FC236}">
                  <a16:creationId xmlns:a16="http://schemas.microsoft.com/office/drawing/2014/main" id="{0F19F776-A719-0D03-DA1A-8340032A4F8E}"/>
                </a:ext>
              </a:extLst>
            </p:cNvPr>
            <p:cNvSpPr/>
            <p:nvPr/>
          </p:nvSpPr>
          <p:spPr>
            <a:xfrm>
              <a:off x="9237790" y="4646853"/>
              <a:ext cx="196483" cy="196483"/>
            </a:xfrm>
            <a:prstGeom prst="mathEqual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F32CF45-07E9-DBBB-B6F0-9E1A1BB742FD}"/>
              </a:ext>
            </a:extLst>
          </p:cNvPr>
          <p:cNvGrpSpPr/>
          <p:nvPr/>
        </p:nvGrpSpPr>
        <p:grpSpPr>
          <a:xfrm>
            <a:off x="3613357" y="1996766"/>
            <a:ext cx="3410807" cy="1058344"/>
            <a:chOff x="3613357" y="1996766"/>
            <a:chExt cx="3410807" cy="1058344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DAFD941-1815-2BF4-1FC9-7DF59F2A463E}"/>
                </a:ext>
              </a:extLst>
            </p:cNvPr>
            <p:cNvGrpSpPr/>
            <p:nvPr/>
          </p:nvGrpSpPr>
          <p:grpSpPr>
            <a:xfrm>
              <a:off x="4472884" y="1996766"/>
              <a:ext cx="1048156" cy="872770"/>
              <a:chOff x="5431008" y="3435839"/>
              <a:chExt cx="1329984" cy="1107440"/>
            </a:xfrm>
          </p:grpSpPr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6E24AB5D-9E91-0D2E-3D0F-570BDBFE202D}"/>
                  </a:ext>
                </a:extLst>
              </p:cNvPr>
              <p:cNvSpPr/>
              <p:nvPr/>
            </p:nvSpPr>
            <p:spPr>
              <a:xfrm>
                <a:off x="5542280" y="3435839"/>
                <a:ext cx="1107440" cy="11074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E2232E2-2C8B-101B-EE2B-5ED3A219F9B1}"/>
                  </a:ext>
                </a:extLst>
              </p:cNvPr>
              <p:cNvSpPr txBox="1"/>
              <p:nvPr/>
            </p:nvSpPr>
            <p:spPr>
              <a:xfrm>
                <a:off x="5431008" y="3727949"/>
                <a:ext cx="1329984" cy="5467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100" kern="0" spc="-80">
                    <a:solidFill>
                      <a:srgbClr val="262626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AI</a:t>
                </a:r>
                <a:r>
                  <a:rPr lang="ko-KR" altLang="en-US" sz="1100" kern="0" spc="-80">
                    <a:solidFill>
                      <a:srgbClr val="262626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비전검사</a:t>
                </a:r>
                <a:endParaRPr lang="en-US" altLang="ko-KR" sz="1100" kern="0" spc="-80">
                  <a:solidFill>
                    <a:srgbClr val="262626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100" kern="0" spc="-80">
                    <a:solidFill>
                      <a:srgbClr val="AD2847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성공요소</a:t>
                </a:r>
              </a:p>
            </p:txBody>
          </p:sp>
        </p:grp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637D17D7-C2FE-CC60-680B-5F2AD8F9F8ED}"/>
                </a:ext>
              </a:extLst>
            </p:cNvPr>
            <p:cNvSpPr/>
            <p:nvPr/>
          </p:nvSpPr>
          <p:spPr>
            <a:xfrm>
              <a:off x="3613357" y="2017786"/>
              <a:ext cx="900794" cy="288000"/>
            </a:xfrm>
            <a:prstGeom prst="roundRect">
              <a:avLst>
                <a:gd name="adj" fmla="val 8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900">
                  <a:solidFill>
                    <a:srgbClr val="FFFFFF"/>
                  </a:solidFill>
                </a:rPr>
                <a:t>광학기구부</a:t>
              </a: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CBE31DF-6DBE-678B-6781-E93CD1FD90BC}"/>
                </a:ext>
              </a:extLst>
            </p:cNvPr>
            <p:cNvSpPr/>
            <p:nvPr/>
          </p:nvSpPr>
          <p:spPr>
            <a:xfrm>
              <a:off x="5479772" y="2017784"/>
              <a:ext cx="900794" cy="288000"/>
            </a:xfrm>
            <a:prstGeom prst="roundRect">
              <a:avLst>
                <a:gd name="adj" fmla="val 8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900">
                  <a:solidFill>
                    <a:srgbClr val="FFFFFF"/>
                  </a:solidFill>
                </a:rPr>
                <a:t>데이터</a:t>
              </a: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35201C30-23CE-11D0-135B-A22C9C5A1442}"/>
                </a:ext>
              </a:extLst>
            </p:cNvPr>
            <p:cNvSpPr/>
            <p:nvPr/>
          </p:nvSpPr>
          <p:spPr>
            <a:xfrm>
              <a:off x="3613357" y="2523432"/>
              <a:ext cx="900794" cy="288000"/>
            </a:xfrm>
            <a:prstGeom prst="roundRect">
              <a:avLst>
                <a:gd name="adj" fmla="val 8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900">
                  <a:solidFill>
                    <a:srgbClr val="FFFFFF"/>
                  </a:solidFill>
                </a:rPr>
                <a:t>전문가</a:t>
              </a: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FE4BCFB2-B268-D987-68E9-BF6E216B5F98}"/>
                </a:ext>
              </a:extLst>
            </p:cNvPr>
            <p:cNvSpPr/>
            <p:nvPr/>
          </p:nvSpPr>
          <p:spPr>
            <a:xfrm>
              <a:off x="5479772" y="2523432"/>
              <a:ext cx="900794" cy="288000"/>
            </a:xfrm>
            <a:prstGeom prst="roundRect">
              <a:avLst>
                <a:gd name="adj" fmla="val 8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900">
                  <a:solidFill>
                    <a:srgbClr val="FFFFFF"/>
                  </a:solidFill>
                </a:rPr>
                <a:t>운영체계</a:t>
              </a:r>
              <a:endParaRPr lang="en-US" altLang="ko-KR" sz="900">
                <a:solidFill>
                  <a:srgbClr val="FFFFFF"/>
                </a:solidFill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191D85-5071-974C-5D77-053564957F0B}"/>
                </a:ext>
              </a:extLst>
            </p:cNvPr>
            <p:cNvSpPr txBox="1"/>
            <p:nvPr/>
          </p:nvSpPr>
          <p:spPr>
            <a:xfrm>
              <a:off x="5434489" y="2824278"/>
              <a:ext cx="1589675" cy="230832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ko-KR" sz="900" kern="0" spc="-80">
                  <a:latin typeface="+mn-ea"/>
                  <a:cs typeface="Pretendard Medium" panose="02000603000000020004" pitchFamily="50" charset="-127"/>
                </a:rPr>
                <a:t>AI Full Lifecycle</a:t>
              </a:r>
              <a:r>
                <a:rPr lang="ko-KR" altLang="en-US" sz="900" kern="0" spc="-80">
                  <a:latin typeface="+mn-ea"/>
                  <a:cs typeface="Pretendard Medium" panose="02000603000000020004" pitchFamily="50" charset="-127"/>
                </a:rPr>
                <a:t>을 지원</a:t>
              </a:r>
              <a:endParaRPr lang="ko-KR" altLang="en-US" sz="900">
                <a:latin typeface="+mn-ea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FB3F7519-E5AD-1A62-BFB1-6A6D91702089}"/>
              </a:ext>
            </a:extLst>
          </p:cNvPr>
          <p:cNvGrpSpPr/>
          <p:nvPr/>
        </p:nvGrpSpPr>
        <p:grpSpPr>
          <a:xfrm>
            <a:off x="3529244" y="5818369"/>
            <a:ext cx="3013581" cy="241203"/>
            <a:chOff x="5118129" y="7705038"/>
            <a:chExt cx="3330987" cy="261581"/>
          </a:xfrm>
        </p:grpSpPr>
        <p:pic>
          <p:nvPicPr>
            <p:cNvPr id="96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76AD6AE6-DBDB-E830-2E19-DDC7DA90E8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5876384" y="7759397"/>
              <a:ext cx="1128279" cy="189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E72764CE-584C-AE53-70EB-F9DDE4858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8129" y="7768619"/>
              <a:ext cx="742498" cy="19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대한제강">
              <a:extLst>
                <a:ext uri="{FF2B5EF4-FFF2-40B4-BE49-F238E27FC236}">
                  <a16:creationId xmlns:a16="http://schemas.microsoft.com/office/drawing/2014/main" id="{08DBE306-2A2D-DB78-178F-7D0DD45DE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148" y="7795219"/>
              <a:ext cx="778034" cy="103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8" descr="CJ대한통운 로고">
              <a:extLst>
                <a:ext uri="{FF2B5EF4-FFF2-40B4-BE49-F238E27FC236}">
                  <a16:creationId xmlns:a16="http://schemas.microsoft.com/office/drawing/2014/main" id="{E4C855DF-1637-98F0-8126-A957B7155E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3" b="14222"/>
            <a:stretch>
              <a:fillRect/>
            </a:stretch>
          </p:blipFill>
          <p:spPr bwMode="auto">
            <a:xfrm>
              <a:off x="7853562" y="7705038"/>
              <a:ext cx="595554" cy="242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8636959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587</Words>
  <Application>Microsoft Office PowerPoint</Application>
  <PresentationFormat>A4 용지(210x297mm)</PresentationFormat>
  <Paragraphs>90</Paragraphs>
  <Slides>2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Factova AI Vision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