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147479688" r:id="rId5"/>
    <p:sldId id="2147483563" r:id="rId6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88"/>
            <p14:sldId id="2147483563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C065A4-EE1D-4914-8137-59F331EBE97B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80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A498C-AC53-7E2F-73B0-52A41D3F4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FE6A319-692E-3CDD-ACF2-6D4E1ACA2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C8446F1-78FD-A026-A414-EE8C1524C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F8E87A-94A4-5176-500F-A805586C4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0B19B-8406-46F2-B64C-47898E4E4E8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357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9EBDE-CB98-3FF2-8D7D-F50288D9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">
            <a:extLst>
              <a:ext uri="{FF2B5EF4-FFF2-40B4-BE49-F238E27FC236}">
                <a16:creationId xmlns:a16="http://schemas.microsoft.com/office/drawing/2014/main" id="{C725B062-43CF-FFD9-531B-B27499E1FDA1}"/>
              </a:ext>
            </a:extLst>
          </p:cNvPr>
          <p:cNvSpPr/>
          <p:nvPr/>
        </p:nvSpPr>
        <p:spPr>
          <a:xfrm>
            <a:off x="440443" y="801688"/>
            <a:ext cx="4536512" cy="6499339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608EC052-1E71-23E1-A394-5ED2A78A668F}"/>
              </a:ext>
            </a:extLst>
          </p:cNvPr>
          <p:cNvSpPr/>
          <p:nvPr/>
        </p:nvSpPr>
        <p:spPr>
          <a:xfrm>
            <a:off x="5476416" y="801688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F0903646-EACA-FB7E-9588-BFF9BB63EE7D}"/>
              </a:ext>
            </a:extLst>
          </p:cNvPr>
          <p:cNvSpPr/>
          <p:nvPr/>
        </p:nvSpPr>
        <p:spPr>
          <a:xfrm>
            <a:off x="10546262" y="801687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6A848F-F835-3A2A-8B91-157526427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5-4)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Worldworks_물류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센터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관제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“3D 모델로 신규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창고를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빠르게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설계하고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운영까지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관제하기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id="{60D19418-6985-9ABF-E5A5-FBB2E8335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5795" y="2234925"/>
            <a:ext cx="6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831737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100">
                <a:solidFill>
                  <a:srgbClr val="000000"/>
                </a:solidFill>
                <a:latin typeface="Aptos" panose="020B0004020202020204" pitchFamily="34" charset="0"/>
                <a:ea typeface="맑은 고딕" panose="020B0503020000020004" pitchFamily="50" charset="-127"/>
              </a:rPr>
            </a:br>
            <a:endParaRPr lang="ko-KR" altLang="ko-KR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4C4C820-9467-9047-E8E7-FAE99F07A207}"/>
              </a:ext>
            </a:extLst>
          </p:cNvPr>
          <p:cNvGrpSpPr/>
          <p:nvPr/>
        </p:nvGrpSpPr>
        <p:grpSpPr>
          <a:xfrm>
            <a:off x="435914" y="896762"/>
            <a:ext cx="4126329" cy="338289"/>
            <a:chOff x="344488" y="620713"/>
            <a:chExt cx="4536512" cy="371916"/>
          </a:xfrm>
        </p:grpSpPr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285E95A5-0F9A-914B-273A-595EC40D4339}"/>
                </a:ext>
              </a:extLst>
            </p:cNvPr>
            <p:cNvSpPr/>
            <p:nvPr/>
          </p:nvSpPr>
          <p:spPr>
            <a:xfrm>
              <a:off x="407737" y="629092"/>
              <a:ext cx="4473263" cy="363537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)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WorldWorks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 Logis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18" name="그림 117">
              <a:extLst>
                <a:ext uri="{FF2B5EF4-FFF2-40B4-BE49-F238E27FC236}">
                  <a16:creationId xmlns:a16="http://schemas.microsoft.com/office/drawing/2014/main" id="{6C4B3871-B42B-E8C8-8E0E-3C26626023F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8F09B76E-FC11-1376-5F83-18CD39AF2690}"/>
              </a:ext>
            </a:extLst>
          </p:cNvPr>
          <p:cNvGrpSpPr/>
          <p:nvPr/>
        </p:nvGrpSpPr>
        <p:grpSpPr>
          <a:xfrm>
            <a:off x="5485192" y="896760"/>
            <a:ext cx="4611308" cy="338291"/>
            <a:chOff x="5024437" y="494579"/>
            <a:chExt cx="5069702" cy="371920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4CDD4FF0-0F83-DC2E-3D6F-9D9B82A1C7A5}"/>
                </a:ext>
              </a:extLst>
            </p:cNvPr>
            <p:cNvSpPr/>
            <p:nvPr/>
          </p:nvSpPr>
          <p:spPr>
            <a:xfrm>
              <a:off x="5087688" y="502959"/>
              <a:ext cx="5006451" cy="363540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WorldWorks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Logis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무엇이고, 업무에 잘 적용된 모습은?</a:t>
              </a: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D4A7F15F-EC44-A105-EBF3-D907E35BA8D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2F2BFEEF-E845-E3D4-D265-612D8ED7778D}"/>
              </a:ext>
            </a:extLst>
          </p:cNvPr>
          <p:cNvSpPr/>
          <p:nvPr/>
        </p:nvSpPr>
        <p:spPr>
          <a:xfrm>
            <a:off x="5744599" y="3328281"/>
            <a:ext cx="3980349" cy="1246495"/>
          </a:xfrm>
          <a:prstGeom prst="rect">
            <a:avLst/>
          </a:prstGeom>
        </p:spPr>
        <p:txBody>
          <a:bodyPr wrap="square" rIns="32745">
            <a:spAutoFit/>
          </a:bodyPr>
          <a:lstStyle/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3D 오브젝트 드래그앤드롭과 CAD 자동 변환으로 설계 기간을 획기적으로 단축</a:t>
            </a: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물동량 분석으로 필요한 설비 종류를 추천하는 솔루션</a:t>
            </a: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창고 설계 Rule을 반영한 메타휴리스틱 엔진으로 최적 배치안을 자동 도출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창고 모델에 운영 데이터를 연결하여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관제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화면으로 즉시 활용</a:t>
            </a:r>
            <a:endParaRPr lang="en-US" altLang="ko-KR" sz="105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F4E6D23E-148F-5B60-655E-0F31141426DA}"/>
              </a:ext>
            </a:extLst>
          </p:cNvPr>
          <p:cNvGrpSpPr/>
          <p:nvPr/>
        </p:nvGrpSpPr>
        <p:grpSpPr>
          <a:xfrm>
            <a:off x="5992744" y="4731905"/>
            <a:ext cx="3035371" cy="513636"/>
            <a:chOff x="829622" y="1209980"/>
            <a:chExt cx="3033733" cy="564695"/>
          </a:xfrm>
        </p:grpSpPr>
        <p:sp>
          <p:nvSpPr>
            <p:cNvPr id="124" name="오각형 22">
              <a:extLst>
                <a:ext uri="{FF2B5EF4-FFF2-40B4-BE49-F238E27FC236}">
                  <a16:creationId xmlns:a16="http://schemas.microsoft.com/office/drawing/2014/main" id="{65972E4D-EF5A-D45C-210D-EDB4799E7DF6}"/>
                </a:ext>
              </a:extLst>
            </p:cNvPr>
            <p:cNvSpPr/>
            <p:nvPr/>
          </p:nvSpPr>
          <p:spPr>
            <a:xfrm>
              <a:off x="3071355" y="1209980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이상 자동 대응</a:t>
              </a:r>
            </a:p>
          </p:txBody>
        </p:sp>
        <p:sp>
          <p:nvSpPr>
            <p:cNvPr id="125" name="오각형 21">
              <a:extLst>
                <a:ext uri="{FF2B5EF4-FFF2-40B4-BE49-F238E27FC236}">
                  <a16:creationId xmlns:a16="http://schemas.microsoft.com/office/drawing/2014/main" id="{9E3AB010-9D4C-8363-E56C-B2F29587CE32}"/>
                </a:ext>
              </a:extLst>
            </p:cNvPr>
            <p:cNvSpPr/>
            <p:nvPr/>
          </p:nvSpPr>
          <p:spPr>
            <a:xfrm>
              <a:off x="2324110" y="1209980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 관제 알림</a:t>
              </a:r>
            </a:p>
          </p:txBody>
        </p:sp>
        <p:sp>
          <p:nvSpPr>
            <p:cNvPr id="126" name="오각형 19">
              <a:extLst>
                <a:ext uri="{FF2B5EF4-FFF2-40B4-BE49-F238E27FC236}">
                  <a16:creationId xmlns:a16="http://schemas.microsoft.com/office/drawing/2014/main" id="{013AB2A7-D9C3-E1FE-0B37-5DEBFCBDC3E5}"/>
                </a:ext>
              </a:extLst>
            </p:cNvPr>
            <p:cNvSpPr/>
            <p:nvPr/>
          </p:nvSpPr>
          <p:spPr>
            <a:xfrm>
              <a:off x="1576866" y="1209980"/>
              <a:ext cx="792000" cy="288000"/>
            </a:xfrm>
            <a:prstGeom prst="homePlate">
              <a:avLst>
                <a:gd name="adj" fmla="val 15810"/>
              </a:avLst>
            </a:prstGeom>
            <a:solidFill>
              <a:srgbClr val="F1CBD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3D 공간 시각화</a:t>
              </a:r>
            </a:p>
          </p:txBody>
        </p:sp>
        <p:sp>
          <p:nvSpPr>
            <p:cNvPr id="127" name="오각형 20">
              <a:extLst>
                <a:ext uri="{FF2B5EF4-FFF2-40B4-BE49-F238E27FC236}">
                  <a16:creationId xmlns:a16="http://schemas.microsoft.com/office/drawing/2014/main" id="{877BA33C-8014-8865-FCDC-9D26BA2FB2EE}"/>
                </a:ext>
              </a:extLst>
            </p:cNvPr>
            <p:cNvSpPr/>
            <p:nvPr/>
          </p:nvSpPr>
          <p:spPr>
            <a:xfrm>
              <a:off x="829622" y="1209980"/>
              <a:ext cx="792000" cy="288000"/>
            </a:xfrm>
            <a:prstGeom prst="homePlate">
              <a:avLst>
                <a:gd name="adj" fmla="val 15811"/>
              </a:avLst>
            </a:prstGeom>
            <a:solidFill>
              <a:srgbClr val="F7E2E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 데이터 수집</a:t>
              </a:r>
            </a:p>
          </p:txBody>
        </p:sp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FB0C5D77-1E54-AC9B-EC24-CEF620B32E11}"/>
                </a:ext>
              </a:extLst>
            </p:cNvPr>
            <p:cNvSpPr/>
            <p:nvPr/>
          </p:nvSpPr>
          <p:spPr>
            <a:xfrm>
              <a:off x="1033359" y="1503978"/>
              <a:ext cx="543493" cy="1353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763415CD-57AC-297E-4161-54DBE86C2871}"/>
                </a:ext>
              </a:extLst>
            </p:cNvPr>
            <p:cNvSpPr/>
            <p:nvPr/>
          </p:nvSpPr>
          <p:spPr>
            <a:xfrm>
              <a:off x="1628175" y="1503978"/>
              <a:ext cx="692654" cy="2706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공간 / 데이터 조합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25F24658-130E-A3A9-A540-8A1AE421455E}"/>
                </a:ext>
              </a:extLst>
            </p:cNvPr>
            <p:cNvSpPr/>
            <p:nvPr/>
          </p:nvSpPr>
          <p:spPr>
            <a:xfrm>
              <a:off x="2390127" y="1503978"/>
              <a:ext cx="657085" cy="2706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데이터 스트리밍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0F04EA4C-3D38-E561-8191-191171E1F349}"/>
                </a:ext>
              </a:extLst>
            </p:cNvPr>
            <p:cNvSpPr/>
            <p:nvPr/>
          </p:nvSpPr>
          <p:spPr>
            <a:xfrm>
              <a:off x="3143018" y="1503978"/>
              <a:ext cx="621783" cy="1353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무인 관제 운영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0124C666-C3A5-A37E-F5AE-2C1EB8755263}"/>
                </a:ext>
              </a:extLst>
            </p:cNvPr>
            <p:cNvSpPr/>
            <p:nvPr/>
          </p:nvSpPr>
          <p:spPr>
            <a:xfrm>
              <a:off x="846168" y="1513470"/>
              <a:ext cx="692654" cy="1353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배치 데이터 설계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65CCA043-88F0-D286-5B6B-90E12D13D800}"/>
              </a:ext>
            </a:extLst>
          </p:cNvPr>
          <p:cNvSpPr/>
          <p:nvPr/>
        </p:nvSpPr>
        <p:spPr>
          <a:xfrm>
            <a:off x="750239" y="1928634"/>
            <a:ext cx="4126329" cy="260199"/>
          </a:xfrm>
          <a:prstGeom prst="rect">
            <a:avLst/>
          </a:prstGeom>
        </p:spPr>
        <p:txBody>
          <a:bodyPr wrap="square" lIns="32745" rIns="32745">
            <a:spAutoFit/>
          </a:bodyPr>
          <a:lstStyle/>
          <a:p>
            <a:pPr algn="ctr" defTabSz="831685">
              <a:spcBef>
                <a:spcPts val="546"/>
              </a:spcBef>
              <a:defRPr/>
            </a:pPr>
            <a:r>
              <a:rPr lang="en-US" altLang="ko-KR" sz="11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Pain</a:t>
            </a:r>
            <a:r>
              <a:rPr lang="ko-KR" altLang="en-US" sz="11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1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Point</a:t>
            </a:r>
            <a:endParaRPr lang="ko-KR" altLang="en-US" sz="11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8DA5BE4A-668C-E229-B519-DBDDD39EA9AE}"/>
              </a:ext>
            </a:extLst>
          </p:cNvPr>
          <p:cNvGrpSpPr/>
          <p:nvPr/>
        </p:nvGrpSpPr>
        <p:grpSpPr>
          <a:xfrm>
            <a:off x="692992" y="4840888"/>
            <a:ext cx="4102359" cy="957946"/>
            <a:chOff x="281549" y="3346491"/>
            <a:chExt cx="4510159" cy="1053174"/>
          </a:xfrm>
        </p:grpSpPr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17510198-D791-00D2-CBA9-83CBC59CA0C9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37" name="그래픽 136" descr="남자 옆모습 단색으로 채워진">
                <a:extLst>
                  <a:ext uri="{FF2B5EF4-FFF2-40B4-BE49-F238E27FC236}">
                    <a16:creationId xmlns:a16="http://schemas.microsoft.com/office/drawing/2014/main" id="{6CC1E326-EA33-1576-E8C9-F0504E8906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38" name="그래픽 13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878C3EEF-3D25-7C71-482A-0627B70842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36" name="말풍선: 모서리가 둥근 사각형 135">
              <a:extLst>
                <a:ext uri="{FF2B5EF4-FFF2-40B4-BE49-F238E27FC236}">
                  <a16:creationId xmlns:a16="http://schemas.microsoft.com/office/drawing/2014/main" id="{2123481B-EE2D-765F-66B5-3A24A5B1C63E}"/>
                </a:ext>
              </a:extLst>
            </p:cNvPr>
            <p:cNvSpPr/>
            <p:nvPr/>
          </p:nvSpPr>
          <p:spPr>
            <a:xfrm>
              <a:off x="1069991" y="3346491"/>
              <a:ext cx="3721717" cy="1053174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신규 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창고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를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영업하거나 셋업 할 때마다 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배치 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설계에 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오랜 시간이 걸려요” </a:t>
              </a:r>
              <a:endParaRPr lang="en-US" altLang="ko-KR" sz="110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“설비를 반입한 뒤에야 배치가 잘못된 걸 알게 돼요.”</a:t>
              </a: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“운영 중인 창고는 현재 상태를 파악할 데이터가 없어요.”</a:t>
              </a:r>
              <a:endParaRPr lang="ko-KR" altLang="en-US" sz="110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FC90CDCE-5B9B-624B-6987-41B3FA4FAB16}"/>
              </a:ext>
            </a:extLst>
          </p:cNvPr>
          <p:cNvGrpSpPr/>
          <p:nvPr/>
        </p:nvGrpSpPr>
        <p:grpSpPr>
          <a:xfrm>
            <a:off x="729602" y="6144810"/>
            <a:ext cx="4110816" cy="700298"/>
            <a:chOff x="321800" y="5878870"/>
            <a:chExt cx="4519457" cy="769913"/>
          </a:xfrm>
        </p:grpSpPr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97B54DBB-8F6E-FF08-3440-B3193C3D4482}"/>
                </a:ext>
              </a:extLst>
            </p:cNvPr>
            <p:cNvSpPr/>
            <p:nvPr/>
          </p:nvSpPr>
          <p:spPr>
            <a:xfrm>
              <a:off x="321800" y="6073551"/>
              <a:ext cx="4519457" cy="5752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창고 설계와 운영 문제에 대한 신속하고 정량적인 해결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1" name="Freeform 75">
              <a:extLst>
                <a:ext uri="{FF2B5EF4-FFF2-40B4-BE49-F238E27FC236}">
                  <a16:creationId xmlns:a16="http://schemas.microsoft.com/office/drawing/2014/main" id="{417DBEE5-899B-E16F-2E54-8FCE562EC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B76B74E8-5DEA-A448-2EAE-606D50D8A7E9}"/>
              </a:ext>
            </a:extLst>
          </p:cNvPr>
          <p:cNvGrpSpPr/>
          <p:nvPr/>
        </p:nvGrpSpPr>
        <p:grpSpPr>
          <a:xfrm>
            <a:off x="5493218" y="6144824"/>
            <a:ext cx="4337810" cy="484855"/>
            <a:chOff x="4865709" y="6846564"/>
            <a:chExt cx="4769016" cy="533052"/>
          </a:xfrm>
        </p:grpSpPr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F4DD38C6-EB9F-E2D5-AD79-29931F371F22}"/>
                </a:ext>
              </a:extLst>
            </p:cNvPr>
            <p:cNvSpPr/>
            <p:nvPr/>
          </p:nvSpPr>
          <p:spPr>
            <a:xfrm>
              <a:off x="4865709" y="7041244"/>
              <a:ext cx="4769016" cy="3383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엔진 기반 자동 설계와 물류센터 운영 관제로 문제 해결 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4" name="Freeform 75">
              <a:extLst>
                <a:ext uri="{FF2B5EF4-FFF2-40B4-BE49-F238E27FC236}">
                  <a16:creationId xmlns:a16="http://schemas.microsoft.com/office/drawing/2014/main" id="{51FEC90B-7EF2-D03D-7E65-53171334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F2E7E10F-7D9F-1FD1-4285-4BE7CA295470}"/>
              </a:ext>
            </a:extLst>
          </p:cNvPr>
          <p:cNvGrpSpPr/>
          <p:nvPr/>
        </p:nvGrpSpPr>
        <p:grpSpPr>
          <a:xfrm>
            <a:off x="750238" y="2254648"/>
            <a:ext cx="4045111" cy="842153"/>
            <a:chOff x="281549" y="3460047"/>
            <a:chExt cx="4510159" cy="925868"/>
          </a:xfrm>
        </p:grpSpPr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C6E4A19-520B-5EB2-988A-21F53FBF085C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49" name="그래픽 148" descr="남자 옆모습 단색으로 채워진">
                <a:extLst>
                  <a:ext uri="{FF2B5EF4-FFF2-40B4-BE49-F238E27FC236}">
                    <a16:creationId xmlns:a16="http://schemas.microsoft.com/office/drawing/2014/main" id="{EB809B58-B5C8-4142-9BDB-A0B1BD5FA3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0" name="그래픽 149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CD010DF1-4F46-1A59-2DDB-D3FA10239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48" name="말풍선: 모서리가 둥근 사각형 147">
              <a:extLst>
                <a:ext uri="{FF2B5EF4-FFF2-40B4-BE49-F238E27FC236}">
                  <a16:creationId xmlns:a16="http://schemas.microsoft.com/office/drawing/2014/main" id="{CC2BBEBB-A6B9-02B3-2AC3-CA6B0DC41C21}"/>
                </a:ext>
              </a:extLst>
            </p:cNvPr>
            <p:cNvSpPr/>
            <p:nvPr/>
          </p:nvSpPr>
          <p:spPr>
            <a:xfrm>
              <a:off x="1069991" y="3460047"/>
              <a:ext cx="3721717" cy="826054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>
                <a:spcBef>
                  <a:spcPts val="546"/>
                </a:spcBef>
                <a:defRPr/>
              </a:pPr>
              <a:r>
                <a:rPr lang="ko-KR" altLang="en-US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“다음 화물이 왜 아직 안 오는지 알 수가 없어요”</a:t>
              </a:r>
              <a:endParaRPr lang="ko-KR" altLang="en-US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ko-KR" altLang="en-US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“설비를 반입하고 나서야 배치가 좁다는 걸 알게 돼요”</a:t>
              </a: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ko-KR" altLang="en-US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“문제가 생기면 어디서 막혔는지 파악하기 어려워요”</a:t>
              </a: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139FB2C7-AE8C-3485-7A21-AFDD23894B6A}"/>
              </a:ext>
            </a:extLst>
          </p:cNvPr>
          <p:cNvGrpSpPr/>
          <p:nvPr/>
        </p:nvGrpSpPr>
        <p:grpSpPr>
          <a:xfrm>
            <a:off x="4209301" y="3813566"/>
            <a:ext cx="624885" cy="623206"/>
            <a:chOff x="600847" y="4145667"/>
            <a:chExt cx="687003" cy="685156"/>
          </a:xfrm>
        </p:grpSpPr>
        <p:pic>
          <p:nvPicPr>
            <p:cNvPr id="152" name="그래픽 151" descr="남자 옆모습 단색으로 채워진">
              <a:extLst>
                <a:ext uri="{FF2B5EF4-FFF2-40B4-BE49-F238E27FC236}">
                  <a16:creationId xmlns:a16="http://schemas.microsoft.com/office/drawing/2014/main" id="{A21C2100-DBCD-9856-4B2C-A8A9E15ED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41194"/>
            <a:stretch/>
          </p:blipFill>
          <p:spPr>
            <a:xfrm>
              <a:off x="600847" y="4426819"/>
              <a:ext cx="687003" cy="404004"/>
            </a:xfrm>
            <a:prstGeom prst="rect">
              <a:avLst/>
            </a:prstGeom>
          </p:spPr>
        </p:pic>
        <p:pic>
          <p:nvPicPr>
            <p:cNvPr id="153" name="그래픽 152" descr="단색으로 채워진 걱정하는 얼굴 단색으로 채워진">
              <a:extLst>
                <a:ext uri="{FF2B5EF4-FFF2-40B4-BE49-F238E27FC236}">
                  <a16:creationId xmlns:a16="http://schemas.microsoft.com/office/drawing/2014/main" id="{C429FA48-C1D6-73A7-0D54-07CBFF1612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8077" y="4145667"/>
              <a:ext cx="352541" cy="352541"/>
            </a:xfrm>
            <a:prstGeom prst="rect">
              <a:avLst/>
            </a:prstGeom>
          </p:spPr>
        </p:pic>
      </p:grpSp>
      <p:sp>
        <p:nvSpPr>
          <p:cNvPr id="154" name="말풍선: 모서리가 둥근 사각형 153">
            <a:extLst>
              <a:ext uri="{FF2B5EF4-FFF2-40B4-BE49-F238E27FC236}">
                <a16:creationId xmlns:a16="http://schemas.microsoft.com/office/drawing/2014/main" id="{4301F88C-F290-1248-3496-7948A276802F}"/>
              </a:ext>
            </a:extLst>
          </p:cNvPr>
          <p:cNvSpPr/>
          <p:nvPr/>
        </p:nvSpPr>
        <p:spPr>
          <a:xfrm flipH="1">
            <a:off x="807769" y="3455203"/>
            <a:ext cx="3326768" cy="1037968"/>
          </a:xfrm>
          <a:prstGeom prst="wedgeRoundRectCallout">
            <a:avLst>
              <a:gd name="adj1" fmla="val -57005"/>
              <a:gd name="adj2" fmla="val -2089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415869">
              <a:spcBef>
                <a:spcPts val="546"/>
              </a:spcBef>
              <a:defRPr/>
            </a:pPr>
            <a:r>
              <a:rPr lang="en-US" altLang="ko-KR" sz="1050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050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설계 시 </a:t>
            </a:r>
            <a:r>
              <a:rPr lang="en-US" altLang="ko-KR" sz="1050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새 창고 레이아웃을 짜려니 경험에만 의존하게 돼요.” </a:t>
            </a:r>
          </a:p>
          <a:p>
            <a:pPr algn="ctr" defTabSz="415869">
              <a:spcBef>
                <a:spcPts val="546"/>
              </a:spcBef>
              <a:defRPr/>
            </a:pPr>
            <a:br>
              <a:rPr lang="en-US" altLang="ko-KR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en-US" altLang="ko-KR" sz="1050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“기존 창고는 도면만 있고 실제 운영 데이터와 연결되어 있지 않아, 현황을 파악하기 어려워요”</a:t>
            </a:r>
            <a:endParaRPr lang="ko-KR" altLang="en-US" sz="1050" i="1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5" name="AutoShape 5">
            <a:extLst>
              <a:ext uri="{FF2B5EF4-FFF2-40B4-BE49-F238E27FC236}">
                <a16:creationId xmlns:a16="http://schemas.microsoft.com/office/drawing/2014/main" id="{771B1447-8BC4-B68F-AB48-2097B85D5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75" y="3033036"/>
            <a:ext cx="801172" cy="227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65490" tIns="32745" rIns="65490" bIns="32745" anchor="t" anchorCtr="0">
            <a:spAutoFit/>
          </a:bodyPr>
          <a:lstStyle/>
          <a:p>
            <a:pPr algn="ctr" defTabSz="83173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현장 작업자</a:t>
            </a:r>
            <a:endParaRPr kumimoji="1" lang="en-US" altLang="ko-KR" sz="105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6" name="AutoShape 5">
            <a:extLst>
              <a:ext uri="{FF2B5EF4-FFF2-40B4-BE49-F238E27FC236}">
                <a16:creationId xmlns:a16="http://schemas.microsoft.com/office/drawing/2014/main" id="{963500CA-2AAD-9D89-B66B-630B2F4EF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5133" y="4399667"/>
            <a:ext cx="801172" cy="227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65490" tIns="32745" rIns="65490" bIns="32745" anchor="t" anchorCtr="0">
            <a:spAutoFit/>
          </a:bodyPr>
          <a:lstStyle/>
          <a:p>
            <a:pPr algn="ctr" defTabSz="83173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엔지니어</a:t>
            </a:r>
            <a:endParaRPr kumimoji="1" lang="en-US" altLang="ko-KR" sz="105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7" name="AutoShape 5">
            <a:extLst>
              <a:ext uri="{FF2B5EF4-FFF2-40B4-BE49-F238E27FC236}">
                <a16:creationId xmlns:a16="http://schemas.microsoft.com/office/drawing/2014/main" id="{6CD0DFD4-E980-2F7D-564E-A9D9CFB3B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70" y="5780832"/>
            <a:ext cx="801172" cy="227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65490" tIns="32745" rIns="65490" bIns="32745" anchor="t" anchorCtr="0">
            <a:spAutoFit/>
          </a:bodyPr>
          <a:lstStyle/>
          <a:p>
            <a:pPr algn="ctr" defTabSz="83173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리더</a:t>
            </a:r>
            <a:endParaRPr kumimoji="1" lang="en-US" altLang="ko-KR" sz="105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3AB18038-72AC-68B7-CF9A-AD072A6094D5}"/>
              </a:ext>
            </a:extLst>
          </p:cNvPr>
          <p:cNvSpPr/>
          <p:nvPr/>
        </p:nvSpPr>
        <p:spPr>
          <a:xfrm>
            <a:off x="1336897" y="1214712"/>
            <a:ext cx="33113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  <a:defRPr/>
            </a:pP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신규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창고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기간을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단축하고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중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문제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대응을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빠르게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en-US" altLang="ko-KR" sz="1000" b="1" u="sng" dirty="0">
              <a:solidFill>
                <a:srgbClr val="70AD47">
                  <a:lumMod val="75000"/>
                </a:srgb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EFEF6D19-0C09-9861-F9D4-3F3A2FF284DB}"/>
              </a:ext>
            </a:extLst>
          </p:cNvPr>
          <p:cNvGrpSpPr/>
          <p:nvPr/>
        </p:nvGrpSpPr>
        <p:grpSpPr>
          <a:xfrm>
            <a:off x="5839197" y="5244229"/>
            <a:ext cx="4030464" cy="704806"/>
            <a:chOff x="5242654" y="4869160"/>
            <a:chExt cx="4431117" cy="774868"/>
          </a:xfrm>
        </p:grpSpPr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B17C71BC-BA49-B1A5-4C8F-88F209FD6CEB}"/>
                </a:ext>
              </a:extLst>
            </p:cNvPr>
            <p:cNvGrpSpPr/>
            <p:nvPr/>
          </p:nvGrpSpPr>
          <p:grpSpPr>
            <a:xfrm>
              <a:off x="5678206" y="4869160"/>
              <a:ext cx="2808312" cy="234000"/>
              <a:chOff x="5678206" y="4869160"/>
              <a:chExt cx="2808312" cy="234000"/>
            </a:xfrm>
          </p:grpSpPr>
          <p:sp>
            <p:nvSpPr>
              <p:cNvPr id="169" name="타원 168">
                <a:extLst>
                  <a:ext uri="{FF2B5EF4-FFF2-40B4-BE49-F238E27FC236}">
                    <a16:creationId xmlns:a16="http://schemas.microsoft.com/office/drawing/2014/main" id="{0E5DB246-74B6-6AFF-A660-94A2D68396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78206" y="4869160"/>
                <a:ext cx="234000" cy="234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r>
                  <a:rPr lang="en-US" altLang="ko-KR" sz="1400" b="1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</a:t>
                </a:r>
                <a:endParaRPr lang="ko-KR" altLang="en-US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0" name="직사각형 169">
                <a:extLst>
                  <a:ext uri="{FF2B5EF4-FFF2-40B4-BE49-F238E27FC236}">
                    <a16:creationId xmlns:a16="http://schemas.microsoft.com/office/drawing/2014/main" id="{6A8F4599-5572-321E-2AD4-DEC6974CBBE6}"/>
                  </a:ext>
                </a:extLst>
              </p:cNvPr>
              <p:cNvSpPr/>
              <p:nvPr/>
            </p:nvSpPr>
            <p:spPr>
              <a:xfrm>
                <a:off x="5989792" y="4893827"/>
                <a:ext cx="2496726" cy="17764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신규 창고 설계 (배치 최적화)</a:t>
                </a:r>
              </a:p>
            </p:txBody>
          </p:sp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BB7AE0F0-D19A-E301-25DF-B1CDD2BE2046}"/>
                </a:ext>
              </a:extLst>
            </p:cNvPr>
            <p:cNvGrpSpPr/>
            <p:nvPr/>
          </p:nvGrpSpPr>
          <p:grpSpPr>
            <a:xfrm>
              <a:off x="5678206" y="5139594"/>
              <a:ext cx="3863279" cy="234000"/>
              <a:chOff x="5678206" y="5120166"/>
              <a:chExt cx="3863279" cy="234000"/>
            </a:xfrm>
          </p:grpSpPr>
          <p:sp>
            <p:nvSpPr>
              <p:cNvPr id="167" name="타원 166">
                <a:extLst>
                  <a:ext uri="{FF2B5EF4-FFF2-40B4-BE49-F238E27FC236}">
                    <a16:creationId xmlns:a16="http://schemas.microsoft.com/office/drawing/2014/main" id="{6F250C09-6468-D61E-48EF-136B0754CE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78206" y="5120166"/>
                <a:ext cx="234000" cy="234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r>
                  <a:rPr lang="en-US" altLang="ko-KR" sz="1400" b="1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</a:t>
                </a:r>
                <a:endParaRPr lang="ko-KR" altLang="en-US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8" name="직사각형 167">
                <a:extLst>
                  <a:ext uri="{FF2B5EF4-FFF2-40B4-BE49-F238E27FC236}">
                    <a16:creationId xmlns:a16="http://schemas.microsoft.com/office/drawing/2014/main" id="{1DBF0D3E-C526-FFD4-9702-0BA139082B08}"/>
                  </a:ext>
                </a:extLst>
              </p:cNvPr>
              <p:cNvSpPr/>
              <p:nvPr/>
            </p:nvSpPr>
            <p:spPr>
              <a:xfrm>
                <a:off x="5989792" y="5144833"/>
                <a:ext cx="3551693" cy="17764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신규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기존 창고 모니터링 (설계+실시간 모니터링)</a:t>
                </a:r>
                <a:endParaRPr lang="en-US" altLang="ko-KR" sz="105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9662C84A-4997-AB1C-B3DA-5095A5D3CEEC}"/>
                </a:ext>
              </a:extLst>
            </p:cNvPr>
            <p:cNvGrpSpPr/>
            <p:nvPr/>
          </p:nvGrpSpPr>
          <p:grpSpPr>
            <a:xfrm>
              <a:off x="5678206" y="5410028"/>
              <a:ext cx="3995565" cy="234000"/>
              <a:chOff x="5678206" y="5410028"/>
              <a:chExt cx="3995565" cy="234000"/>
            </a:xfrm>
          </p:grpSpPr>
          <p:sp>
            <p:nvSpPr>
              <p:cNvPr id="165" name="타원 164">
                <a:extLst>
                  <a:ext uri="{FF2B5EF4-FFF2-40B4-BE49-F238E27FC236}">
                    <a16:creationId xmlns:a16="http://schemas.microsoft.com/office/drawing/2014/main" id="{F224479B-BD0B-D92B-5F9A-D0C742DC7E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78206" y="5410028"/>
                <a:ext cx="234000" cy="234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r>
                  <a:rPr lang="en-US" altLang="ko-KR" sz="1400" b="1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III</a:t>
                </a:r>
                <a:endParaRPr lang="ko-KR" altLang="en-US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6" name="직사각형 165">
                <a:extLst>
                  <a:ext uri="{FF2B5EF4-FFF2-40B4-BE49-F238E27FC236}">
                    <a16:creationId xmlns:a16="http://schemas.microsoft.com/office/drawing/2014/main" id="{42E43670-5D21-8D71-94E3-86F6DD215B69}"/>
                  </a:ext>
                </a:extLst>
              </p:cNvPr>
              <p:cNvSpPr/>
              <p:nvPr/>
            </p:nvSpPr>
            <p:spPr>
              <a:xfrm>
                <a:off x="5989792" y="5434695"/>
                <a:ext cx="3683979" cy="17764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창고 통합 관제 (실시간 모니터링+제어+예측)</a:t>
                </a:r>
                <a:endParaRPr lang="en-US" altLang="ko-KR" sz="105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3" name="왼쪽 대괄호 162">
              <a:extLst>
                <a:ext uri="{FF2B5EF4-FFF2-40B4-BE49-F238E27FC236}">
                  <a16:creationId xmlns:a16="http://schemas.microsoft.com/office/drawing/2014/main" id="{03BBE62F-3F6C-CB9D-E037-C8B54B7AF938}"/>
                </a:ext>
              </a:extLst>
            </p:cNvPr>
            <p:cNvSpPr/>
            <p:nvPr/>
          </p:nvSpPr>
          <p:spPr>
            <a:xfrm>
              <a:off x="5564405" y="4938787"/>
              <a:ext cx="81554" cy="671713"/>
            </a:xfrm>
            <a:prstGeom prst="leftBracket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15869"/>
              <a:endParaRPr lang="ko-KR" altLang="en-US" sz="160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B527629E-A317-F44C-BFA6-E3A2BEC7B752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064752" y="5119073"/>
              <a:ext cx="660338" cy="30453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0" rIns="83172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/>
              <a: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Grade</a:t>
              </a:r>
              <a:b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성숙도</a:t>
              </a:r>
              <a: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1C5564C9-38CF-45AF-89C4-0D1A7C80D926}"/>
              </a:ext>
            </a:extLst>
          </p:cNvPr>
          <p:cNvGrpSpPr/>
          <p:nvPr/>
        </p:nvGrpSpPr>
        <p:grpSpPr>
          <a:xfrm>
            <a:off x="10630058" y="904380"/>
            <a:ext cx="4126329" cy="338289"/>
            <a:chOff x="5024437" y="494579"/>
            <a:chExt cx="4536512" cy="371917"/>
          </a:xfrm>
        </p:grpSpPr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DD4FE598-6A56-A6A4-97A7-5976587976EA}"/>
                </a:ext>
              </a:extLst>
            </p:cNvPr>
            <p:cNvSpPr/>
            <p:nvPr/>
          </p:nvSpPr>
          <p:spPr>
            <a:xfrm>
              <a:off x="5087686" y="502958"/>
              <a:ext cx="4473263" cy="363538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WorldWorks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sym typeface="Arial Narrow"/>
                </a:rPr>
                <a:t>Logis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쓰면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무엇이 좋아지나요?</a:t>
              </a:r>
            </a:p>
          </p:txBody>
        </p:sp>
        <p:pic>
          <p:nvPicPr>
            <p:cNvPr id="174" name="그림 173">
              <a:extLst>
                <a:ext uri="{FF2B5EF4-FFF2-40B4-BE49-F238E27FC236}">
                  <a16:creationId xmlns:a16="http://schemas.microsoft.com/office/drawing/2014/main" id="{0AAFEB03-02D6-B001-26CE-86920636858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24AC9541-A7F0-ADC8-C541-523C6BA86B70}"/>
              </a:ext>
            </a:extLst>
          </p:cNvPr>
          <p:cNvSpPr/>
          <p:nvPr/>
        </p:nvSpPr>
        <p:spPr>
          <a:xfrm>
            <a:off x="10680705" y="6220596"/>
            <a:ext cx="4110816" cy="634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배치 시뮬레이션을 통해 설계오류를 빠르게 검증</a:t>
            </a:r>
            <a:br>
              <a:rPr lang="en-US" altLang="ko-KR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보관·물류·검수 설비 배치안을 자동 생성해 설계기간 단축 </a:t>
            </a: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창고를 실시간 통합 관제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6" name="Freeform 75">
            <a:extLst>
              <a:ext uri="{FF2B5EF4-FFF2-40B4-BE49-F238E27FC236}">
                <a16:creationId xmlns:a16="http://schemas.microsoft.com/office/drawing/2014/main" id="{24D0386D-D06A-95C9-A088-5FB6C09B925D}"/>
              </a:ext>
            </a:extLst>
          </p:cNvPr>
          <p:cNvSpPr>
            <a:spLocks/>
          </p:cNvSpPr>
          <p:nvPr/>
        </p:nvSpPr>
        <p:spPr bwMode="auto">
          <a:xfrm>
            <a:off x="10936607" y="6137611"/>
            <a:ext cx="3599008" cy="759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3157" tIns="41578" rIns="83157" bIns="41578" numCol="1" anchor="t" anchorCtr="0" compatLnSpc="1">
            <a:prstTxWarp prst="textNoShape">
              <a:avLst/>
            </a:prstTxWarp>
          </a:bodyPr>
          <a:lstStyle/>
          <a:p>
            <a:pPr defTabSz="831583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82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BBDC3626-F009-D276-4287-265D43390995}"/>
              </a:ext>
            </a:extLst>
          </p:cNvPr>
          <p:cNvGrpSpPr/>
          <p:nvPr/>
        </p:nvGrpSpPr>
        <p:grpSpPr>
          <a:xfrm>
            <a:off x="10751614" y="3284503"/>
            <a:ext cx="3784003" cy="641858"/>
            <a:chOff x="5095244" y="4581277"/>
            <a:chExt cx="4184555" cy="791915"/>
          </a:xfrm>
        </p:grpSpPr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0E239823-39FE-E976-9B81-E066EE57DBEE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180" name="그래픽 179" descr="남자 옆모습 단색으로 채워진">
                <a:extLst>
                  <a:ext uri="{FF2B5EF4-FFF2-40B4-BE49-F238E27FC236}">
                    <a16:creationId xmlns:a16="http://schemas.microsoft.com/office/drawing/2014/main" id="{8336EBF2-692D-76D7-D07A-EF1730BD0D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1CAE4FB-BB65-BBB9-30BA-981D97085508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운영 인원</a:t>
                </a:r>
              </a:p>
            </p:txBody>
          </p:sp>
        </p:grpSp>
        <p:sp>
          <p:nvSpPr>
            <p:cNvPr id="179" name="말풍선: 모서리가 둥근 사각형 178">
              <a:extLst>
                <a:ext uri="{FF2B5EF4-FFF2-40B4-BE49-F238E27FC236}">
                  <a16:creationId xmlns:a16="http://schemas.microsoft.com/office/drawing/2014/main" id="{CAFA7F06-C048-8552-2B99-040C8F2E1B77}"/>
                </a:ext>
              </a:extLst>
            </p:cNvPr>
            <p:cNvSpPr/>
            <p:nvPr/>
          </p:nvSpPr>
          <p:spPr>
            <a:xfrm>
              <a:off x="6154128" y="4581277"/>
              <a:ext cx="3125671" cy="781343"/>
            </a:xfrm>
            <a:prstGeom prst="wedgeRoundRectCallout">
              <a:avLst>
                <a:gd name="adj1" fmla="val -64701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“신규 창고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 기간이 크게 단축되어 업무에 여유가 생겼습니다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2" name="그룹 181">
            <a:extLst>
              <a:ext uri="{FF2B5EF4-FFF2-40B4-BE49-F238E27FC236}">
                <a16:creationId xmlns:a16="http://schemas.microsoft.com/office/drawing/2014/main" id="{EF9A018B-6360-7127-5E6E-82F40F23F3F0}"/>
              </a:ext>
            </a:extLst>
          </p:cNvPr>
          <p:cNvGrpSpPr/>
          <p:nvPr/>
        </p:nvGrpSpPr>
        <p:grpSpPr>
          <a:xfrm>
            <a:off x="10919025" y="4165102"/>
            <a:ext cx="3810278" cy="678499"/>
            <a:chOff x="5347464" y="5481216"/>
            <a:chExt cx="4090103" cy="745945"/>
          </a:xfrm>
        </p:grpSpPr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13C37D61-06FB-4D1C-3658-606ACF012F38}"/>
                </a:ext>
              </a:extLst>
            </p:cNvPr>
            <p:cNvGrpSpPr/>
            <p:nvPr/>
          </p:nvGrpSpPr>
          <p:grpSpPr>
            <a:xfrm>
              <a:off x="8624065" y="5481216"/>
              <a:ext cx="813502" cy="745945"/>
              <a:chOff x="5142262" y="4869160"/>
              <a:chExt cx="813502" cy="745945"/>
            </a:xfrm>
          </p:grpSpPr>
          <p:pic>
            <p:nvPicPr>
              <p:cNvPr id="185" name="그래픽 184" descr="남자 옆모습 단색으로 채워진">
                <a:extLst>
                  <a:ext uri="{FF2B5EF4-FFF2-40B4-BE49-F238E27FC236}">
                    <a16:creationId xmlns:a16="http://schemas.microsoft.com/office/drawing/2014/main" id="{E563BC6E-C57E-93CE-9CF8-225D1C0E2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36D63A5-0694-DBF5-F8BF-AB6F0F0D5671}"/>
                  </a:ext>
                </a:extLst>
              </p:cNvPr>
              <p:cNvSpPr txBox="1"/>
              <p:nvPr/>
            </p:nvSpPr>
            <p:spPr bwMode="auto">
              <a:xfrm>
                <a:off x="5142262" y="5373216"/>
                <a:ext cx="813502" cy="2418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sp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리더</a:t>
                </a:r>
              </a:p>
            </p:txBody>
          </p:sp>
        </p:grpSp>
        <p:sp>
          <p:nvSpPr>
            <p:cNvPr id="184" name="말풍선: 모서리가 둥근 사각형 183">
              <a:extLst>
                <a:ext uri="{FF2B5EF4-FFF2-40B4-BE49-F238E27FC236}">
                  <a16:creationId xmlns:a16="http://schemas.microsoft.com/office/drawing/2014/main" id="{6887C3A1-585E-9AF1-3C9D-2F329A98CE6C}"/>
                </a:ext>
              </a:extLst>
            </p:cNvPr>
            <p:cNvSpPr/>
            <p:nvPr/>
          </p:nvSpPr>
          <p:spPr>
            <a:xfrm>
              <a:off x="5347464" y="5481216"/>
              <a:ext cx="2989911" cy="603650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“기존 운영 창고까지 현행화해 관제할 수 있게 되면서, 문제 상황을 파악하고 대응하는 속도가 눈에 띄게 빨라졌습니다.”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159A3907-87D4-82F9-1324-3F711634E38C}"/>
              </a:ext>
            </a:extLst>
          </p:cNvPr>
          <p:cNvGrpSpPr/>
          <p:nvPr/>
        </p:nvGrpSpPr>
        <p:grpSpPr>
          <a:xfrm>
            <a:off x="10829541" y="4977079"/>
            <a:ext cx="3784003" cy="676880"/>
            <a:chOff x="5095244" y="4653136"/>
            <a:chExt cx="4184555" cy="783250"/>
          </a:xfrm>
        </p:grpSpPr>
        <p:grpSp>
          <p:nvGrpSpPr>
            <p:cNvPr id="203" name="그룹 202">
              <a:extLst>
                <a:ext uri="{FF2B5EF4-FFF2-40B4-BE49-F238E27FC236}">
                  <a16:creationId xmlns:a16="http://schemas.microsoft.com/office/drawing/2014/main" id="{73EFB09F-EF23-8728-4DCC-771C3450CD38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205" name="그래픽 204" descr="남자 옆모습 단색으로 채워진">
                <a:extLst>
                  <a:ext uri="{FF2B5EF4-FFF2-40B4-BE49-F238E27FC236}">
                    <a16:creationId xmlns:a16="http://schemas.microsoft.com/office/drawing/2014/main" id="{D50AF528-3A09-AB73-8046-BE6672ECCB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BB6CC636-06EC-9DCB-6BA3-C38260013989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en-US" altLang="ko-KR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PI</a:t>
                </a: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실장</a:t>
                </a:r>
              </a:p>
            </p:txBody>
          </p:sp>
        </p:grpSp>
        <p:sp>
          <p:nvSpPr>
            <p:cNvPr id="204" name="말풍선: 모서리가 둥근 사각형 203">
              <a:extLst>
                <a:ext uri="{FF2B5EF4-FFF2-40B4-BE49-F238E27FC236}">
                  <a16:creationId xmlns:a16="http://schemas.microsoft.com/office/drawing/2014/main" id="{10D9CC37-F12F-662F-9367-77E7C843686F}"/>
                </a:ext>
              </a:extLst>
            </p:cNvPr>
            <p:cNvSpPr/>
            <p:nvPr/>
          </p:nvSpPr>
          <p:spPr>
            <a:xfrm>
              <a:off x="6154128" y="4717690"/>
              <a:ext cx="3125671" cy="718696"/>
            </a:xfrm>
            <a:prstGeom prst="wedgeRoundRectCallout">
              <a:avLst>
                <a:gd name="adj1" fmla="val -64701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“신규 물류센터 투자를 검토할 때,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설계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안을 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실제와 같이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눈으로 보고 의사결정할 수 있어 좋았습니다.”</a:t>
              </a:r>
            </a:p>
          </p:txBody>
        </p:sp>
      </p:grpSp>
      <p:sp>
        <p:nvSpPr>
          <p:cNvPr id="223" name="TextBox 222">
            <a:extLst>
              <a:ext uri="{FF2B5EF4-FFF2-40B4-BE49-F238E27FC236}">
                <a16:creationId xmlns:a16="http://schemas.microsoft.com/office/drawing/2014/main" id="{3E8191AC-693F-CC63-E99A-D77C2D61CDD1}"/>
              </a:ext>
            </a:extLst>
          </p:cNvPr>
          <p:cNvSpPr txBox="1"/>
          <p:nvPr/>
        </p:nvSpPr>
        <p:spPr>
          <a:xfrm>
            <a:off x="472017" y="670402"/>
            <a:ext cx="2499783" cy="262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976" defTabSz="831737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Arial Narrow"/>
              </a:rPr>
              <a:t>영문 솔루션 명 : </a:t>
            </a:r>
            <a:r>
              <a:rPr lang="en-US" altLang="ko-KR" sz="1000" b="1" dirty="0" err="1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Arial Narrow"/>
              </a:rPr>
              <a:t>WorldWorks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sym typeface="Arial Narrow"/>
              </a:rPr>
              <a:t> Logis</a:t>
            </a:r>
            <a:endParaRPr lang="ko-KR" altLang="en-US" sz="1000" b="1" dirty="0">
              <a:solidFill>
                <a:srgbClr val="70AD47">
                  <a:lumMod val="75000"/>
                </a:srgbClr>
              </a:solidFill>
              <a:latin typeface="Arial Narrow" panose="020B0606020202030204" pitchFamily="34" charset="0"/>
              <a:ea typeface="LG스마트체 Regular" panose="020B0600000101010101" pitchFamily="50" charset="-127"/>
              <a:sym typeface="Arial Narrow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184FDF3-C254-19B1-22AF-7BEBBACBE482}"/>
              </a:ext>
            </a:extLst>
          </p:cNvPr>
          <p:cNvGrpSpPr/>
          <p:nvPr/>
        </p:nvGrpSpPr>
        <p:grpSpPr>
          <a:xfrm>
            <a:off x="11127156" y="1664693"/>
            <a:ext cx="1568693" cy="1257548"/>
            <a:chOff x="5456177" y="915860"/>
            <a:chExt cx="1724631" cy="138255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BF4B40D-8277-83FC-C246-D85B97509523}"/>
                </a:ext>
              </a:extLst>
            </p:cNvPr>
            <p:cNvSpPr txBox="1"/>
            <p:nvPr/>
          </p:nvSpPr>
          <p:spPr bwMode="auto">
            <a:xfrm>
              <a:off x="5642309" y="915860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2745" tIns="32745" rIns="32745" bIns="32745" rtlCol="0" anchor="ctr" anchorCtr="0">
              <a:noAutofit/>
            </a:bodyPr>
            <a:lstStyle/>
            <a:p>
              <a:pPr algn="ctr" defTabSz="895273">
                <a:spcBef>
                  <a:spcPts val="546"/>
                </a:spcBef>
                <a:spcAft>
                  <a:spcPts val="546"/>
                </a:spcAft>
                <a:defRPr/>
              </a:pPr>
              <a:r>
                <a:rPr lang="en-US" altLang="ko-KR" sz="1050" b="1" spc="-18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050" b="1" spc="-18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창고 제안 설계 기간</a:t>
              </a:r>
              <a:r>
                <a:rPr lang="en-US" altLang="ko-KR" sz="1050" b="1" spc="-18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050" b="1" spc="-18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31BA0864-D266-54FC-C3DB-B55341AFD074}"/>
                </a:ext>
              </a:extLst>
            </p:cNvPr>
            <p:cNvCxnSpPr>
              <a:cxnSpLocks/>
            </p:cNvCxnSpPr>
            <p:nvPr/>
          </p:nvCxnSpPr>
          <p:spPr>
            <a:xfrm>
              <a:off x="5744177" y="1166504"/>
              <a:ext cx="0" cy="77433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6ED4B7C0-EA15-2C35-6F19-5ECA717FB84F}"/>
                </a:ext>
              </a:extLst>
            </p:cNvPr>
            <p:cNvCxnSpPr/>
            <p:nvPr/>
          </p:nvCxnSpPr>
          <p:spPr>
            <a:xfrm>
              <a:off x="5596165" y="1940837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10C40CE8-6E6F-23DD-E93C-711F161E9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7177" y="1275945"/>
              <a:ext cx="234000" cy="6648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defTabSz="831737">
                <a:defRPr/>
              </a:pPr>
              <a:endParaRPr lang="en-US" altLang="ko-KR" sz="1050" ker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1BE9CCC9-64E7-AB0D-5615-3CD9AC6E7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8501" y="1790141"/>
              <a:ext cx="234000" cy="1506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defTabSz="831737">
                <a:defRPr/>
              </a:pPr>
              <a:endParaRPr lang="ko-KR" altLang="en-US" sz="1050" ker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9" name="Freeform 228">
              <a:extLst>
                <a:ext uri="{FF2B5EF4-FFF2-40B4-BE49-F238E27FC236}">
                  <a16:creationId xmlns:a16="http://schemas.microsoft.com/office/drawing/2014/main" id="{B17935A4-D2B8-7DA8-0523-FFBCB77A7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413" y="1275942"/>
              <a:ext cx="648000" cy="486584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831737">
                <a:defRPr/>
              </a:pPr>
              <a:endParaRPr lang="ko-KR" altLang="en-US" sz="1050" ker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0" name="Rectangle 234">
              <a:extLst>
                <a:ext uri="{FF2B5EF4-FFF2-40B4-BE49-F238E27FC236}">
                  <a16:creationId xmlns:a16="http://schemas.microsoft.com/office/drawing/2014/main" id="{DE878B80-22CB-102D-8BB3-EC4B3ABA2B6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456177" y="1188728"/>
              <a:ext cx="288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Day</a:t>
              </a: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1725E1D-D31C-8C25-D18A-3B855924D1C8}"/>
                </a:ext>
              </a:extLst>
            </p:cNvPr>
            <p:cNvCxnSpPr/>
            <p:nvPr/>
          </p:nvCxnSpPr>
          <p:spPr>
            <a:xfrm>
              <a:off x="6308501" y="1275945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63A25EB-768C-45DC-1E4F-BDDAD508BC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78826" y="1780931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0DE0859-8BA6-8F3D-29B4-B349065BB3B2}"/>
                </a:ext>
              </a:extLst>
            </p:cNvPr>
            <p:cNvCxnSpPr>
              <a:cxnSpLocks/>
            </p:cNvCxnSpPr>
            <p:nvPr/>
          </p:nvCxnSpPr>
          <p:spPr>
            <a:xfrm>
              <a:off x="6847736" y="1288493"/>
              <a:ext cx="0" cy="51084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stealth" w="med" len="med"/>
              <a:tailEnd type="stealth" w="med" len="med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08D7CE-064F-2E8E-BAA9-C7AFC307C116}"/>
                </a:ext>
              </a:extLst>
            </p:cNvPr>
            <p:cNvSpPr txBox="1"/>
            <p:nvPr/>
          </p:nvSpPr>
          <p:spPr>
            <a:xfrm>
              <a:off x="6723553" y="1462867"/>
              <a:ext cx="252000" cy="180000"/>
            </a:xfrm>
            <a:prstGeom prst="rect">
              <a:avLst/>
            </a:prstGeom>
            <a:solidFill>
              <a:srgbClr val="ECECEC"/>
            </a:solidFill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831737">
                <a:defRPr/>
              </a:pPr>
              <a:r>
                <a:rPr lang="en-US" altLang="ko-KR" sz="800" b="1" ker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70%</a:t>
              </a:r>
              <a:endParaRPr lang="ko-KR" altLang="en-US" sz="800" b="1" ker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B461C0-10D4-0E1D-D18F-31B7D7F87C73}"/>
                </a:ext>
              </a:extLst>
            </p:cNvPr>
            <p:cNvSpPr txBox="1"/>
            <p:nvPr/>
          </p:nvSpPr>
          <p:spPr bwMode="auto">
            <a:xfrm>
              <a:off x="5710889" y="2118416"/>
              <a:ext cx="11979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6372" tIns="16372" rIns="16372" bIns="16372" rtlCol="0" anchor="t" anchorCtr="0">
              <a:noAutofit/>
            </a:bodyPr>
            <a:lstStyle/>
            <a:p>
              <a:pPr algn="ctr" defTabSz="895273">
                <a:spcBef>
                  <a:spcPts val="546"/>
                </a:spcBef>
                <a:spcAft>
                  <a:spcPts val="546"/>
                </a:spcAft>
                <a:defRPr/>
              </a:pPr>
              <a:r>
                <a:rPr lang="en-US" altLang="ko-KR" sz="1000" spc="-18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7</a:t>
              </a:r>
              <a:r>
                <a:rPr lang="ko-KR" altLang="en-US" sz="1000" spc="-18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일 </a:t>
              </a:r>
              <a:r>
                <a:rPr lang="en-US" altLang="ko-KR" sz="1000" spc="-18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000" b="1" spc="-18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000" b="1" spc="-18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2</a:t>
              </a:r>
              <a:r>
                <a:rPr lang="ko-KR" altLang="en-US" sz="1000" b="1" spc="-18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일</a:t>
              </a:r>
            </a:p>
          </p:txBody>
        </p:sp>
        <p:sp>
          <p:nvSpPr>
            <p:cNvPr id="16" name="Rectangle 234">
              <a:extLst>
                <a:ext uri="{FF2B5EF4-FFF2-40B4-BE49-F238E27FC236}">
                  <a16:creationId xmlns:a16="http://schemas.microsoft.com/office/drawing/2014/main" id="{064940DB-97F2-85EB-ABD5-689AC93069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44177" y="1940837"/>
              <a:ext cx="540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17" name="Rectangle 234">
              <a:extLst>
                <a:ext uri="{FF2B5EF4-FFF2-40B4-BE49-F238E27FC236}">
                  <a16:creationId xmlns:a16="http://schemas.microsoft.com/office/drawing/2014/main" id="{C6967724-8049-BDB1-EBB9-15F6DD9A71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35501" y="1940837"/>
              <a:ext cx="540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594445C-64C2-72B0-A901-A6515753E754}"/>
              </a:ext>
            </a:extLst>
          </p:cNvPr>
          <p:cNvGrpSpPr/>
          <p:nvPr/>
        </p:nvGrpSpPr>
        <p:grpSpPr>
          <a:xfrm>
            <a:off x="12758257" y="1673262"/>
            <a:ext cx="1821590" cy="1256439"/>
            <a:chOff x="7549755" y="951430"/>
            <a:chExt cx="2002667" cy="1381337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1D14BBE1-6005-9C3D-33AE-FC20F42ED801}"/>
                </a:ext>
              </a:extLst>
            </p:cNvPr>
            <p:cNvGrpSpPr/>
            <p:nvPr/>
          </p:nvGrpSpPr>
          <p:grpSpPr>
            <a:xfrm>
              <a:off x="7549755" y="951430"/>
              <a:ext cx="2002667" cy="1381337"/>
              <a:chOff x="10523790" y="2972451"/>
              <a:chExt cx="1724631" cy="138133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233B551-B3DB-0696-135A-706695A5DADA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ctr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en-US" altLang="ko-KR" sz="1050" b="1" spc="-18">
                    <a:solidFill>
                      <a:prstClr val="black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050" b="1" spc="-18">
                    <a:solidFill>
                      <a:prstClr val="black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현장 문제 파악</a:t>
                </a:r>
                <a:r>
                  <a:rPr lang="en-US" altLang="ko-KR" sz="1050" b="1" spc="-18">
                    <a:solidFill>
                      <a:prstClr val="black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050" b="1" spc="-18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28" name="직선 연결선 27">
                <a:extLst>
                  <a:ext uri="{FF2B5EF4-FFF2-40B4-BE49-F238E27FC236}">
                    <a16:creationId xmlns:a16="http://schemas.microsoft.com/office/drawing/2014/main" id="{D0596A23-4C8D-736E-6E64-8DCB010F33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11790" y="3223093"/>
                <a:ext cx="0" cy="774335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9EAA7F79-99B1-997B-9F20-5CB347BC876C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0" name="Rectangle 23">
                <a:extLst>
                  <a:ext uri="{FF2B5EF4-FFF2-40B4-BE49-F238E27FC236}">
                    <a16:creationId xmlns:a16="http://schemas.microsoft.com/office/drawing/2014/main" id="{F5A046E6-8646-DE96-965C-C65FEC04F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8479" y="3922589"/>
                <a:ext cx="234000" cy="6925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831737">
                  <a:defRPr/>
                </a:pPr>
                <a:endParaRPr lang="en-US" altLang="ko-KR" sz="1050" kern="0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1" name="Rectangle 234">
                <a:extLst>
                  <a:ext uri="{FF2B5EF4-FFF2-40B4-BE49-F238E27FC236}">
                    <a16:creationId xmlns:a16="http://schemas.microsoft.com/office/drawing/2014/main" id="{59D3741F-1CE0-8625-6853-4570A3CE185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  <a:defRPr/>
                </a:pPr>
                <a:r>
                  <a:rPr lang="ko-KR" altLang="en-US" sz="1000">
                    <a:solidFill>
                      <a:prstClr val="black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</a:rPr>
                  <a:t>시간</a:t>
                </a:r>
                <a:endParaRPr lang="en-US" altLang="ko-KR" sz="1000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AF64D28-6A43-B61A-0EBD-B40BABF0BF01}"/>
                  </a:ext>
                </a:extLst>
              </p:cNvPr>
              <p:cNvSpPr txBox="1"/>
              <p:nvPr/>
            </p:nvSpPr>
            <p:spPr bwMode="auto">
              <a:xfrm>
                <a:off x="10781744" y="4173788"/>
                <a:ext cx="131769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6372" tIns="16372" rIns="16372" bIns="16372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en-US" altLang="ko-KR" sz="1000" spc="-18">
                    <a:solidFill>
                      <a:prstClr val="black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60</a:t>
                </a:r>
                <a:r>
                  <a:rPr lang="ko-KR" altLang="en-US" sz="1000" spc="-18">
                    <a:solidFill>
                      <a:prstClr val="black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분</a:t>
                </a:r>
                <a:r>
                  <a:rPr lang="ko-KR" altLang="en-US" sz="1000" spc="-18">
                    <a:solidFill>
                      <a:srgbClr val="C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altLang="ko-KR" sz="1000" spc="-18">
                    <a:solidFill>
                      <a:srgbClr val="C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altLang="ko-KR" sz="1000" b="1" spc="-18">
                    <a:solidFill>
                      <a:srgbClr val="C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1</a:t>
                </a:r>
                <a:r>
                  <a:rPr lang="ko-KR" altLang="en-US" sz="1000" b="1" spc="-18">
                    <a:solidFill>
                      <a:srgbClr val="C00000"/>
                    </a:solidFill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분</a:t>
                </a:r>
                <a:endParaRPr lang="ko-KR" altLang="en-US" sz="1000" b="1" spc="-18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Rectangle 234">
              <a:extLst>
                <a:ext uri="{FF2B5EF4-FFF2-40B4-BE49-F238E27FC236}">
                  <a16:creationId xmlns:a16="http://schemas.microsoft.com/office/drawing/2014/main" id="{66C639B2-903B-E268-ECAE-6E7191F0D35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565687" y="1974856"/>
              <a:ext cx="540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1" name="Rectangle 23">
              <a:extLst>
                <a:ext uri="{FF2B5EF4-FFF2-40B4-BE49-F238E27FC236}">
                  <a16:creationId xmlns:a16="http://schemas.microsoft.com/office/drawing/2014/main" id="{886A96DA-EDDA-DF40-B9EE-2E590B5EB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7237" y="1315140"/>
              <a:ext cx="234000" cy="6648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defTabSz="831737">
                <a:defRPr/>
              </a:pPr>
              <a:endParaRPr lang="en-US" altLang="ko-KR" sz="1050" ker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Freeform 228">
              <a:extLst>
                <a:ext uri="{FF2B5EF4-FFF2-40B4-BE49-F238E27FC236}">
                  <a16:creationId xmlns:a16="http://schemas.microsoft.com/office/drawing/2014/main" id="{227C217F-96C2-CFB4-4B21-BAAE62CA2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064" y="1324462"/>
              <a:ext cx="636514" cy="525628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831737">
                <a:defRPr/>
              </a:pPr>
              <a:endParaRPr lang="ko-KR" altLang="en-US" sz="1050" kern="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67C876A2-85FB-E90A-4099-DC31D812E56F}"/>
                </a:ext>
              </a:extLst>
            </p:cNvPr>
            <p:cNvCxnSpPr>
              <a:cxnSpLocks/>
            </p:cNvCxnSpPr>
            <p:nvPr/>
          </p:nvCxnSpPr>
          <p:spPr>
            <a:xfrm>
              <a:off x="8393364" y="1321810"/>
              <a:ext cx="769887" cy="6476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EFEF825-9DC6-8185-F4D3-2030B1C6B7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00161" y="1885756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5602991F-5EA3-4A23-39E2-7E395ADBAB89}"/>
                </a:ext>
              </a:extLst>
            </p:cNvPr>
            <p:cNvCxnSpPr>
              <a:cxnSpLocks/>
            </p:cNvCxnSpPr>
            <p:nvPr/>
          </p:nvCxnSpPr>
          <p:spPr>
            <a:xfrm>
              <a:off x="9059397" y="1345608"/>
              <a:ext cx="0" cy="540148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stealth" w="med" len="med"/>
              <a:tailEnd type="stealth" w="med" len="med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92EB6E-7F08-B564-BE62-43F93782A4D2}"/>
                </a:ext>
              </a:extLst>
            </p:cNvPr>
            <p:cNvSpPr txBox="1"/>
            <p:nvPr/>
          </p:nvSpPr>
          <p:spPr>
            <a:xfrm>
              <a:off x="8935212" y="1531408"/>
              <a:ext cx="335863" cy="183415"/>
            </a:xfrm>
            <a:prstGeom prst="rect">
              <a:avLst/>
            </a:prstGeom>
            <a:solidFill>
              <a:srgbClr val="ECECEC"/>
            </a:solidFill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831737">
                <a:defRPr/>
              </a:pPr>
              <a:r>
                <a:rPr lang="en-US" altLang="ko-KR" sz="800" b="1" kern="0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98.3%</a:t>
              </a:r>
              <a:endParaRPr lang="ko-KR" altLang="en-US" sz="800" b="1" kern="0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34" name="Rectangle 234">
            <a:extLst>
              <a:ext uri="{FF2B5EF4-FFF2-40B4-BE49-F238E27FC236}">
                <a16:creationId xmlns:a16="http://schemas.microsoft.com/office/drawing/2014/main" id="{2B926102-6007-F7E0-5C1B-F07902D562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157407" y="2598603"/>
            <a:ext cx="491174" cy="196470"/>
          </a:xfrm>
          <a:prstGeom prst="rect">
            <a:avLst/>
          </a:prstGeom>
          <a:noFill/>
        </p:spPr>
        <p:txBody>
          <a:bodyPr wrap="square" lIns="16372" tIns="16372" rIns="16372" bIns="16372" rtlCol="0" anchor="ctr">
            <a:noAutofit/>
          </a:bodyPr>
          <a:lstStyle/>
          <a:p>
            <a:pPr algn="ctr" defTabSz="415869">
              <a:spcBef>
                <a:spcPts val="182"/>
              </a:spcBef>
              <a:defRPr/>
            </a:pPr>
            <a:r>
              <a:rPr lang="ko-KR" altLang="en-US" sz="1000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구축 전</a:t>
            </a:r>
            <a:endParaRPr lang="en-US" altLang="ko-KR" sz="1000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467C5C87-E37B-2FA4-7CAD-39FE1F94CE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2461" y="1620376"/>
            <a:ext cx="4025112" cy="150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6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ECDAD-0883-D753-3EE0-40673F6BE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E842D7F-621C-5CF0-359A-879D356F5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5-4)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Worldworks_물류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센터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관제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“3D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모델로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신규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창고를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빠르게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설계하고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운영까지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관제하기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292058CB-CE5B-55AF-DF80-492674408093}"/>
              </a:ext>
            </a:extLst>
          </p:cNvPr>
          <p:cNvGrpSpPr/>
          <p:nvPr/>
        </p:nvGrpSpPr>
        <p:grpSpPr>
          <a:xfrm>
            <a:off x="991380" y="676965"/>
            <a:ext cx="13688184" cy="6857309"/>
            <a:chOff x="1296180" y="838891"/>
            <a:chExt cx="12887353" cy="6456120"/>
          </a:xfrm>
        </p:grpSpPr>
        <p:sp>
          <p:nvSpPr>
            <p:cNvPr id="72" name="Rectangle 1">
              <a:extLst>
                <a:ext uri="{FF2B5EF4-FFF2-40B4-BE49-F238E27FC236}">
                  <a16:creationId xmlns:a16="http://schemas.microsoft.com/office/drawing/2014/main" id="{C36C974E-1757-AB74-536F-27F0B40BA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542" y="1811681"/>
              <a:ext cx="61" cy="4201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831737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1100">
                  <a:solidFill>
                    <a:srgbClr val="000000"/>
                  </a:solidFill>
                  <a:latin typeface="Aptos" panose="020B0004020202020204" pitchFamily="34" charset="0"/>
                  <a:ea typeface="맑은 고딕" panose="020B0503020000020004" pitchFamily="50" charset="-127"/>
                </a:rPr>
              </a:br>
              <a:endParaRPr lang="ko-KR" altLang="ko-KR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</a:endParaRPr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BD575068-DC79-5BEE-6B7B-59FF3E0A3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7668"/>
            <a:stretch>
              <a:fillRect/>
            </a:stretch>
          </p:blipFill>
          <p:spPr>
            <a:xfrm>
              <a:off x="1340181" y="1101924"/>
              <a:ext cx="5843262" cy="3018693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A515D8D0-C4D9-37B1-5EF9-AD7251B0F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396"/>
            <a:stretch>
              <a:fillRect/>
            </a:stretch>
          </p:blipFill>
          <p:spPr>
            <a:xfrm>
              <a:off x="7739855" y="1058659"/>
              <a:ext cx="6443678" cy="3048027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F1377326-ED2F-27B4-25A7-ABA5C08A8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5802"/>
            <a:stretch>
              <a:fillRect/>
            </a:stretch>
          </p:blipFill>
          <p:spPr>
            <a:xfrm>
              <a:off x="1296180" y="4487418"/>
              <a:ext cx="5887264" cy="2807593"/>
            </a:xfrm>
            <a:prstGeom prst="rect">
              <a:avLst/>
            </a:prstGeom>
          </p:spPr>
        </p:pic>
        <p:sp>
          <p:nvSpPr>
            <p:cNvPr id="12" name="텍스트 개체 틀 4">
              <a:extLst>
                <a:ext uri="{FF2B5EF4-FFF2-40B4-BE49-F238E27FC236}">
                  <a16:creationId xmlns:a16="http://schemas.microsoft.com/office/drawing/2014/main" id="{28EE37C2-77A5-70BB-2522-8971972EB069}"/>
                </a:ext>
              </a:extLst>
            </p:cNvPr>
            <p:cNvSpPr txBox="1">
              <a:spLocks/>
            </p:cNvSpPr>
            <p:nvPr/>
          </p:nvSpPr>
          <p:spPr>
            <a:xfrm>
              <a:off x="1340181" y="838891"/>
              <a:ext cx="752982" cy="261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0" tIns="52777" rIns="0" bIns="52777" rtlCol="0" anchor="ctr" anchorCtr="0">
              <a:noAutofit/>
            </a:bodyPr>
            <a:lstStyle>
              <a:lvl1pPr marL="0" marR="0" lvl="0" indent="0" algn="l" defTabSz="831738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  <a:defRPr sz="1733" b="1" i="0" u="none" strike="noStrike" kern="1200" cap="none">
                  <a:solidFill>
                    <a:schemeClr val="dk1"/>
                  </a:solidFill>
                  <a:latin typeface="+mn-lt"/>
                  <a:ea typeface="+mn-ea"/>
                  <a:cs typeface="Arial Narrow"/>
                  <a:sym typeface="Arial Narrow"/>
                </a:defRPr>
              </a:lvl1pPr>
              <a:lvl2pPr marL="585147" marR="0" lvl="1" indent="-243812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  <a:defRPr sz="1536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2pPr>
              <a:lvl3pPr marL="877721" marR="0" lvl="2" indent="-227557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  <a:defRPr sz="1280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3pPr>
              <a:lvl4pPr marL="1170295" marR="0" lvl="3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4pPr>
              <a:lvl5pPr marL="1462869" marR="0" lvl="4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5pPr>
              <a:lvl6pPr marL="1755442" marR="0" lvl="5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6pPr>
              <a:lvl7pPr marL="2048016" marR="0" lvl="6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7pPr>
              <a:lvl8pPr marL="2340590" marR="0" lvl="7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8pPr>
              <a:lvl9pPr marL="2633163" marR="0" lvl="8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9pPr>
            </a:lstStyle>
            <a:p>
              <a:r>
                <a:rPr lang="ko-KR" altLang="en-US" sz="14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창고 설계</a:t>
              </a:r>
              <a:endPara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" name="텍스트 개체 틀 4">
              <a:extLst>
                <a:ext uri="{FF2B5EF4-FFF2-40B4-BE49-F238E27FC236}">
                  <a16:creationId xmlns:a16="http://schemas.microsoft.com/office/drawing/2014/main" id="{B897745A-A7FF-8EBB-88D8-BFAC897D2F44}"/>
                </a:ext>
              </a:extLst>
            </p:cNvPr>
            <p:cNvSpPr txBox="1">
              <a:spLocks/>
            </p:cNvSpPr>
            <p:nvPr/>
          </p:nvSpPr>
          <p:spPr>
            <a:xfrm>
              <a:off x="7753606" y="840126"/>
              <a:ext cx="1892926" cy="218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0" tIns="52777" rIns="0" bIns="52777" rtlCol="0" anchor="ctr" anchorCtr="0">
              <a:noAutofit/>
            </a:bodyPr>
            <a:lstStyle>
              <a:lvl1pPr marL="0" marR="0" lvl="0" indent="0" algn="l" defTabSz="831738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  <a:defRPr sz="1733" b="1" i="0" u="none" strike="noStrike" kern="1200" cap="none">
                  <a:solidFill>
                    <a:schemeClr val="dk1"/>
                  </a:solidFill>
                  <a:latin typeface="+mn-lt"/>
                  <a:ea typeface="+mn-ea"/>
                  <a:cs typeface="Arial Narrow"/>
                  <a:sym typeface="Arial Narrow"/>
                </a:defRPr>
              </a:lvl1pPr>
              <a:lvl2pPr marL="585147" marR="0" lvl="1" indent="-243812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  <a:defRPr sz="1536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2pPr>
              <a:lvl3pPr marL="877721" marR="0" lvl="2" indent="-227557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  <a:defRPr sz="1280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3pPr>
              <a:lvl4pPr marL="1170295" marR="0" lvl="3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4pPr>
              <a:lvl5pPr marL="1462869" marR="0" lvl="4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5pPr>
              <a:lvl6pPr marL="1755442" marR="0" lvl="5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6pPr>
              <a:lvl7pPr marL="2048016" marR="0" lvl="6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7pPr>
              <a:lvl8pPr marL="2340590" marR="0" lvl="7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8pPr>
              <a:lvl9pPr marL="2633163" marR="0" lvl="8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9pPr>
            </a:lstStyle>
            <a:p>
              <a:r>
                <a:rPr lang="ko-KR" altLang="en-US" sz="14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창고 레이아웃 자동 생성</a:t>
              </a:r>
              <a:endPara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" name="텍스트 개체 틀 4">
              <a:extLst>
                <a:ext uri="{FF2B5EF4-FFF2-40B4-BE49-F238E27FC236}">
                  <a16:creationId xmlns:a16="http://schemas.microsoft.com/office/drawing/2014/main" id="{10A57A4F-B458-3777-1E77-078F2792C954}"/>
                </a:ext>
              </a:extLst>
            </p:cNvPr>
            <p:cNvSpPr txBox="1">
              <a:spLocks/>
            </p:cNvSpPr>
            <p:nvPr/>
          </p:nvSpPr>
          <p:spPr>
            <a:xfrm>
              <a:off x="1340179" y="4192221"/>
              <a:ext cx="1676988" cy="261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0" tIns="52777" rIns="0" bIns="52777" rtlCol="0" anchor="ctr" anchorCtr="0">
              <a:noAutofit/>
            </a:bodyPr>
            <a:lstStyle>
              <a:lvl1pPr marL="0" marR="0" lvl="0" indent="0" algn="l" defTabSz="831738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  <a:defRPr sz="1733" b="1" i="0" u="none" strike="noStrike" kern="1200" cap="none">
                  <a:solidFill>
                    <a:schemeClr val="dk1"/>
                  </a:solidFill>
                  <a:latin typeface="+mn-lt"/>
                  <a:ea typeface="+mn-ea"/>
                  <a:cs typeface="Arial Narrow"/>
                  <a:sym typeface="Arial Narrow"/>
                </a:defRPr>
              </a:lvl1pPr>
              <a:lvl2pPr marL="585147" marR="0" lvl="1" indent="-243812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  <a:defRPr sz="1536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2pPr>
              <a:lvl3pPr marL="877721" marR="0" lvl="2" indent="-227557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  <a:defRPr sz="1280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3pPr>
              <a:lvl4pPr marL="1170295" marR="0" lvl="3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4pPr>
              <a:lvl5pPr marL="1462869" marR="0" lvl="4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5pPr>
              <a:lvl6pPr marL="1755442" marR="0" lvl="5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6pPr>
              <a:lvl7pPr marL="2048016" marR="0" lvl="6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7pPr>
              <a:lvl8pPr marL="2340590" marR="0" lvl="7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8pPr>
              <a:lvl9pPr marL="2633163" marR="0" lvl="8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9pPr>
            </a:lstStyle>
            <a:p>
              <a:r>
                <a:rPr lang="en-US" altLang="ko-KR" sz="14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Rule </a:t>
              </a:r>
              <a:r>
                <a:rPr lang="ko-KR" altLang="en-US" sz="14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 배치 자동화</a:t>
              </a:r>
              <a:endPara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" name="텍스트 개체 틀 4">
              <a:extLst>
                <a:ext uri="{FF2B5EF4-FFF2-40B4-BE49-F238E27FC236}">
                  <a16:creationId xmlns:a16="http://schemas.microsoft.com/office/drawing/2014/main" id="{6FDB17A0-E276-50A9-033C-3087ACC28E31}"/>
                </a:ext>
              </a:extLst>
            </p:cNvPr>
            <p:cNvSpPr txBox="1">
              <a:spLocks/>
            </p:cNvSpPr>
            <p:nvPr/>
          </p:nvSpPr>
          <p:spPr>
            <a:xfrm>
              <a:off x="7738940" y="4192221"/>
              <a:ext cx="752982" cy="261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vert="horz" wrap="square" lIns="0" tIns="52777" rIns="0" bIns="52777" rtlCol="0" anchor="ctr" anchorCtr="0">
              <a:noAutofit/>
            </a:bodyPr>
            <a:lstStyle>
              <a:lvl1pPr marL="0" marR="0" lvl="0" indent="0" algn="l" defTabSz="831738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  <a:defRPr sz="1733" b="1" i="0" u="none" strike="noStrike" kern="1200" cap="none">
                  <a:solidFill>
                    <a:schemeClr val="dk1"/>
                  </a:solidFill>
                  <a:latin typeface="+mn-lt"/>
                  <a:ea typeface="+mn-ea"/>
                  <a:cs typeface="Arial Narrow"/>
                  <a:sym typeface="Arial Narrow"/>
                </a:defRPr>
              </a:lvl1pPr>
              <a:lvl2pPr marL="585147" marR="0" lvl="1" indent="-243812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Char char="•"/>
                <a:defRPr sz="1536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2pPr>
              <a:lvl3pPr marL="877721" marR="0" lvl="2" indent="-227557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  <a:defRPr sz="1280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3pPr>
              <a:lvl4pPr marL="1170295" marR="0" lvl="3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4pPr>
              <a:lvl5pPr marL="1462869" marR="0" lvl="4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5pPr>
              <a:lvl6pPr marL="1755442" marR="0" lvl="5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6pPr>
              <a:lvl7pPr marL="2048016" marR="0" lvl="6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7pPr>
              <a:lvl8pPr marL="2340590" marR="0" lvl="7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8pPr>
              <a:lvl9pPr marL="2633163" marR="0" lvl="8" indent="-219430" algn="l" defTabSz="831738" rtl="0" eaLnBrk="1" latinLnBrk="1" hangingPunct="1">
                <a:lnSpc>
                  <a:spcPct val="90000"/>
                </a:lnSpc>
                <a:spcBef>
                  <a:spcPts val="32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152" b="0" i="0" u="none" strike="noStrike" kern="1200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9pPr>
            </a:lstStyle>
            <a:p>
              <a:r>
                <a:rPr lang="ko-KR" altLang="en-US" sz="14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창고 운영</a:t>
              </a:r>
              <a:endPara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CDE86F12-3AB0-E427-5199-E0EA4C2FE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99643" y="4612873"/>
              <a:ext cx="6383890" cy="26495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5253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432</Words>
  <Application>Microsoft Office PowerPoint</Application>
  <PresentationFormat>사용자 지정</PresentationFormat>
  <Paragraphs>68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Aptos</vt:lpstr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