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698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98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C75B9-C947-A34C-FE95-710B06F77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664FBFE-E8F6-E74C-4767-DACAF549A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6035C98-2839-25C1-2B24-3D8EDD55D6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FC206C-F910-0840-B5FD-4BCA1D3DF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75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4B7CC-150E-07CB-FDC3-FD6479771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31992A-2E0A-727A-06C2-9BD9F2DC2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2-6)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VM(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품질 예측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) – “Data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를 통해 제품의 품질을 실시간으로 예측하기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C10086E8-E686-9781-DCDF-7F4950DA4EA0}"/>
              </a:ext>
            </a:extLst>
          </p:cNvPr>
          <p:cNvSpPr/>
          <p:nvPr/>
        </p:nvSpPr>
        <p:spPr>
          <a:xfrm>
            <a:off x="432261" y="807683"/>
            <a:ext cx="4536512" cy="6477355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9F3BA15-3884-7F3F-F308-70071E0BE288}"/>
              </a:ext>
            </a:extLst>
          </p:cNvPr>
          <p:cNvGrpSpPr/>
          <p:nvPr/>
        </p:nvGrpSpPr>
        <p:grpSpPr>
          <a:xfrm>
            <a:off x="463908" y="777466"/>
            <a:ext cx="4536512" cy="339239"/>
            <a:chOff x="344488" y="620713"/>
            <a:chExt cx="4536512" cy="339239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C48F6CA-7D92-32E5-B1DD-AFE0100DB051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VM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kumimoji="0" lang="en-US" altLang="ko-KR" sz="1400" b="0" i="0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9097E9D1-9B30-39B4-C6C3-DA77599C826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1B91EC6-AB99-1CA0-4996-7A622B7A5861}"/>
              </a:ext>
            </a:extLst>
          </p:cNvPr>
          <p:cNvSpPr/>
          <p:nvPr/>
        </p:nvSpPr>
        <p:spPr>
          <a:xfrm>
            <a:off x="463908" y="1099406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</a:t>
            </a: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 가상계측</a:t>
            </a:r>
            <a:endParaRPr kumimoji="0" lang="ko-KR" altLang="en-US" sz="1200" b="1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EFE32885-D8DD-8AFE-E7F1-0F2D4F1BFBF6}"/>
              </a:ext>
            </a:extLst>
          </p:cNvPr>
          <p:cNvGrpSpPr/>
          <p:nvPr/>
        </p:nvGrpSpPr>
        <p:grpSpPr>
          <a:xfrm>
            <a:off x="376385" y="4057142"/>
            <a:ext cx="4465734" cy="2174628"/>
            <a:chOff x="281549" y="2785766"/>
            <a:chExt cx="4510159" cy="2174628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EC489FC8-3707-2B91-0416-A4AC5742E4CA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1" name="그래픽 20" descr="남자 옆모습 단색으로 채워진">
                <a:extLst>
                  <a:ext uri="{FF2B5EF4-FFF2-40B4-BE49-F238E27FC236}">
                    <a16:creationId xmlns:a16="http://schemas.microsoft.com/office/drawing/2014/main" id="{F362C995-179F-A6E7-5953-4FF6E5F705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22" name="그래픽 21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38C95C0B-1673-7143-AE63-300090F1F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0" name="말풍선: 모서리가 둥근 사각형 19">
              <a:extLst>
                <a:ext uri="{FF2B5EF4-FFF2-40B4-BE49-F238E27FC236}">
                  <a16:creationId xmlns:a16="http://schemas.microsoft.com/office/drawing/2014/main" id="{3EF70EF1-56BF-8762-5A16-29BA5CCD3AA0}"/>
                </a:ext>
              </a:extLst>
            </p:cNvPr>
            <p:cNvSpPr/>
            <p:nvPr/>
          </p:nvSpPr>
          <p:spPr>
            <a:xfrm>
              <a:off x="1069991" y="2785766"/>
              <a:ext cx="3721717" cy="2174628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계측 장비가 비싸고 공간도 많이 차지하니까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제대로 된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전수 검사를 할 수가 없어요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샘플링으로만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검사하다보니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공정 조건에 문제가 생겨도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바로 알아차리기 어렵죠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적절한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조치를 취하기까지 시간이 너무 오래 </a:t>
              </a:r>
              <a:r>
                <a:rPr lang="ko-KR" altLang="en-US" sz="1200" i="1" err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걸려요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이렇게 한정된 계측으로는 완벽한 점검이 불가능해요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효율성도 떨어지고 불량률을 줄이기 어렵죠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그렇다고 품질을 위해 전수 계측을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하자니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그게 훨씬 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기회비용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 많이 들어요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15D12B1-C7E4-1CBE-D9F4-9E62E99777A5}"/>
              </a:ext>
            </a:extLst>
          </p:cNvPr>
          <p:cNvGrpSpPr/>
          <p:nvPr/>
        </p:nvGrpSpPr>
        <p:grpSpPr>
          <a:xfrm>
            <a:off x="485308" y="6369244"/>
            <a:ext cx="4519457" cy="502458"/>
            <a:chOff x="365888" y="5878870"/>
            <a:chExt cx="4519457" cy="502458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69BB898-2441-BC9B-A11C-B97B62BE1DB0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가상 계측을 통한 제품의 품질 예측</a:t>
              </a:r>
              <a:endParaRPr kumimoji="0" lang="en-US" altLang="ko-KR" sz="16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" name="Freeform 75">
              <a:extLst>
                <a:ext uri="{FF2B5EF4-FFF2-40B4-BE49-F238E27FC236}">
                  <a16:creationId xmlns:a16="http://schemas.microsoft.com/office/drawing/2014/main" id="{C4C9A9CA-477A-0165-1B15-2797394E9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00" b="0" i="0" u="none" strike="noStrike" kern="120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6" name="Text Box 760">
            <a:extLst>
              <a:ext uri="{FF2B5EF4-FFF2-40B4-BE49-F238E27FC236}">
                <a16:creationId xmlns:a16="http://schemas.microsoft.com/office/drawing/2014/main" id="{FA7529FF-084D-9DDC-0CD4-6F714C4F8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900" y="1373331"/>
            <a:ext cx="4824670" cy="653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171450" indent="-171450" eaLnBrk="1" latinLnBrk="0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CTQ 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측정 시 계측기 </a:t>
            </a: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Capa .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부족 등의 이유로 </a:t>
            </a: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Sampling 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측정하고 있음</a:t>
            </a:r>
            <a:endParaRPr kumimoji="0" lang="en-US" altLang="ko-KR" sz="110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171450" eaLnBrk="1" latinLnBrk="0" hangingPunct="1"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CTQ 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중요변수를 이용하여</a:t>
            </a: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, 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값을 예측하여 전수 측정 </a:t>
            </a: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Data 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생성</a:t>
            </a:r>
            <a:b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</a:b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중요변수 선정 </a:t>
            </a: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예측모델링 개발 </a:t>
            </a: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정합성 검증</a:t>
            </a: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/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최적화 </a:t>
            </a:r>
            <a:r>
              <a:rPr kumimoji="0" lang="en-US" altLang="ko-KR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 R2R/SPC </a:t>
            </a:r>
            <a:r>
              <a:rPr kumimoji="0" lang="ko-KR" altLang="en-US" sz="11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적용</a:t>
            </a:r>
            <a:endParaRPr kumimoji="0" lang="ko-KR" altLang="en-US" sz="110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27" name="강조텍스트">
            <a:extLst>
              <a:ext uri="{FF2B5EF4-FFF2-40B4-BE49-F238E27FC236}">
                <a16:creationId xmlns:a16="http://schemas.microsoft.com/office/drawing/2014/main" id="{AC11F60D-A9A4-9818-ACB8-062B934D7A84}"/>
              </a:ext>
            </a:extLst>
          </p:cNvPr>
          <p:cNvSpPr txBox="1">
            <a:spLocks/>
          </p:cNvSpPr>
          <p:nvPr/>
        </p:nvSpPr>
        <p:spPr bwMode="auto">
          <a:xfrm>
            <a:off x="397331" y="3398711"/>
            <a:ext cx="209118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lang="ko-KR" altLang="en-US" sz="2000" b="1" kern="120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  <a:ea typeface="가는둥근제목체" pitchFamily="18" charset="-127"/>
                <a:cs typeface="Arial" charset="0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  <a:ea typeface="가는둥근제목체" pitchFamily="18" charset="-127"/>
                <a:cs typeface="Arial" charset="0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  <a:ea typeface="가는둥근제목체" pitchFamily="18" charset="-127"/>
                <a:cs typeface="Arial" charset="0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 Narrow" pitchFamily="34" charset="0"/>
                <a:ea typeface="가는둥근제목체" pitchFamily="18" charset="-127"/>
                <a:cs typeface="Arial" charset="0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돋움" pitchFamily="50" charset="-127"/>
                <a:cs typeface="Arial" charset="0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돋움" pitchFamily="50" charset="-127"/>
                <a:cs typeface="Arial" charset="0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돋움" pitchFamily="50" charset="-127"/>
                <a:cs typeface="Arial" charset="0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  <a:ea typeface="돋움" pitchFamily="50" charset="-127"/>
                <a:cs typeface="Arial" charset="0"/>
              </a:defRPr>
            </a:lvl9pPr>
          </a:lstStyle>
          <a:p>
            <a:pPr algn="ctr">
              <a:buSzPct val="80000"/>
            </a:pPr>
            <a:r>
              <a:rPr lang="ko-KR" altLang="en-US" sz="1100">
                <a:ln>
                  <a:solidFill>
                    <a:srgbClr val="E5472E">
                      <a:alpha val="0"/>
                    </a:srgbClr>
                  </a:solidFill>
                </a:ln>
                <a:solidFill>
                  <a:srgbClr val="193D3F"/>
                </a:solidFill>
                <a:latin typeface="Arial Narrow" panose="020B0606020202030204" pitchFamily="34" charset="0"/>
              </a:rPr>
              <a:t>증착두께 </a:t>
            </a:r>
            <a:r>
              <a:rPr lang="en-US" altLang="ko-KR" sz="1100">
                <a:ln>
                  <a:solidFill>
                    <a:srgbClr val="E5472E">
                      <a:alpha val="0"/>
                    </a:srgbClr>
                  </a:solidFill>
                </a:ln>
                <a:solidFill>
                  <a:srgbClr val="193D3F"/>
                </a:solidFill>
                <a:latin typeface="Arial Narrow" panose="020B0606020202030204" pitchFamily="34" charset="0"/>
              </a:rPr>
              <a:t>= f(</a:t>
            </a:r>
            <a:r>
              <a:rPr lang="ko-KR" altLang="en-US" sz="1100">
                <a:ln>
                  <a:solidFill>
                    <a:srgbClr val="E5472E">
                      <a:alpha val="0"/>
                    </a:srgbClr>
                  </a:solidFill>
                </a:ln>
                <a:solidFill>
                  <a:srgbClr val="193D3F"/>
                </a:solidFill>
                <a:latin typeface="Arial Narrow" panose="020B0606020202030204" pitchFamily="34" charset="0"/>
              </a:rPr>
              <a:t>증착 시간</a:t>
            </a:r>
            <a:r>
              <a:rPr lang="en-US" altLang="ko-KR" sz="1100">
                <a:ln>
                  <a:solidFill>
                    <a:srgbClr val="E5472E">
                      <a:alpha val="0"/>
                    </a:srgbClr>
                  </a:solidFill>
                </a:ln>
                <a:solidFill>
                  <a:srgbClr val="193D3F"/>
                </a:solidFill>
                <a:latin typeface="Arial Narrow" panose="020B0606020202030204" pitchFamily="34" charset="0"/>
              </a:rPr>
              <a:t>, </a:t>
            </a:r>
            <a:r>
              <a:rPr lang="ko-KR" altLang="en-US" sz="1100">
                <a:ln>
                  <a:solidFill>
                    <a:srgbClr val="E5472E">
                      <a:alpha val="0"/>
                    </a:srgbClr>
                  </a:solidFill>
                </a:ln>
                <a:solidFill>
                  <a:srgbClr val="193D3F"/>
                </a:solidFill>
                <a:latin typeface="Arial Narrow" panose="020B0606020202030204" pitchFamily="34" charset="0"/>
              </a:rPr>
              <a:t>압력 등</a:t>
            </a:r>
            <a:r>
              <a:rPr lang="en-US" altLang="ko-KR" sz="1100">
                <a:ln>
                  <a:solidFill>
                    <a:srgbClr val="E5472E">
                      <a:alpha val="0"/>
                    </a:srgbClr>
                  </a:solidFill>
                </a:ln>
                <a:solidFill>
                  <a:srgbClr val="193D3F"/>
                </a:solidFill>
                <a:latin typeface="Arial Narrow" panose="020B0606020202030204" pitchFamily="34" charset="0"/>
              </a:rPr>
              <a:t>)</a:t>
            </a:r>
          </a:p>
        </p:txBody>
      </p: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64C505A1-466F-F51D-2DC6-BA26B1227959}"/>
              </a:ext>
            </a:extLst>
          </p:cNvPr>
          <p:cNvCxnSpPr/>
          <p:nvPr/>
        </p:nvCxnSpPr>
        <p:spPr>
          <a:xfrm>
            <a:off x="2287634" y="2566519"/>
            <a:ext cx="2620195" cy="0"/>
          </a:xfrm>
          <a:prstGeom prst="straightConnector1">
            <a:avLst/>
          </a:prstGeom>
          <a:ln w="44450">
            <a:solidFill>
              <a:srgbClr val="4B4B4B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FCA99A2-E176-7BED-F6CC-DE763402512C}"/>
              </a:ext>
            </a:extLst>
          </p:cNvPr>
          <p:cNvCxnSpPr/>
          <p:nvPr/>
        </p:nvCxnSpPr>
        <p:spPr>
          <a:xfrm>
            <a:off x="3072035" y="2440154"/>
            <a:ext cx="0" cy="431058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E69ED9E-22A8-01B7-A274-8C96E8C79697}"/>
              </a:ext>
            </a:extLst>
          </p:cNvPr>
          <p:cNvSpPr txBox="1"/>
          <p:nvPr/>
        </p:nvSpPr>
        <p:spPr>
          <a:xfrm>
            <a:off x="2515768" y="2877262"/>
            <a:ext cx="875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Sampling</a:t>
            </a:r>
          </a:p>
          <a:p>
            <a:pPr algn="ctr"/>
            <a:r>
              <a:rPr lang="ko-KR" altLang="en-US" sz="800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계측</a:t>
            </a:r>
          </a:p>
        </p:txBody>
      </p:sp>
      <p:sp>
        <p:nvSpPr>
          <p:cNvPr id="31" name="AutoShape 21">
            <a:extLst>
              <a:ext uri="{FF2B5EF4-FFF2-40B4-BE49-F238E27FC236}">
                <a16:creationId xmlns:a16="http://schemas.microsoft.com/office/drawing/2014/main" id="{E6DB1458-D63F-4B37-DE88-E91CF24F1F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19231" y="2350293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2" name="AutoShape 21">
            <a:extLst>
              <a:ext uri="{FF2B5EF4-FFF2-40B4-BE49-F238E27FC236}">
                <a16:creationId xmlns:a16="http://schemas.microsoft.com/office/drawing/2014/main" id="{0D78A559-2D5F-09EF-62D4-E939584B5C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20966" y="2350293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3" name="AutoShape 21">
            <a:extLst>
              <a:ext uri="{FF2B5EF4-FFF2-40B4-BE49-F238E27FC236}">
                <a16:creationId xmlns:a16="http://schemas.microsoft.com/office/drawing/2014/main" id="{057E45F2-1803-B518-D72D-F477FECD6C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64391" y="2350293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4" name="AutoShape 21">
            <a:extLst>
              <a:ext uri="{FF2B5EF4-FFF2-40B4-BE49-F238E27FC236}">
                <a16:creationId xmlns:a16="http://schemas.microsoft.com/office/drawing/2014/main" id="{35719408-978D-4DE2-BF86-CBBC800777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67402" y="2350293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4A16F4-7C07-E6BC-96CC-3BAA1239B3DA}"/>
              </a:ext>
            </a:extLst>
          </p:cNvPr>
          <p:cNvSpPr txBox="1"/>
          <p:nvPr/>
        </p:nvSpPr>
        <p:spPr>
          <a:xfrm>
            <a:off x="3277062" y="2260265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>
                <a:ln>
                  <a:solidFill>
                    <a:srgbClr val="235557">
                      <a:alpha val="0"/>
                    </a:srgb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rPr>
              <a:t>……</a:t>
            </a:r>
            <a:endParaRPr lang="ko-KR" altLang="en-US" sz="800">
              <a:ln>
                <a:solidFill>
                  <a:srgbClr val="235557">
                    <a:alpha val="0"/>
                  </a:srgbClr>
                </a:solidFill>
              </a:ln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C37B79-E728-FDD8-81D2-A92560704570}"/>
              </a:ext>
            </a:extLst>
          </p:cNvPr>
          <p:cNvSpPr txBox="1"/>
          <p:nvPr/>
        </p:nvSpPr>
        <p:spPr>
          <a:xfrm>
            <a:off x="2125425" y="2821868"/>
            <a:ext cx="623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계측</a:t>
            </a:r>
          </a:p>
        </p:txBody>
      </p:sp>
      <p:sp>
        <p:nvSpPr>
          <p:cNvPr id="37" name="AutoShape 21">
            <a:extLst>
              <a:ext uri="{FF2B5EF4-FFF2-40B4-BE49-F238E27FC236}">
                <a16:creationId xmlns:a16="http://schemas.microsoft.com/office/drawing/2014/main" id="{E5A14E03-C5F1-563E-F73D-2B34A085DE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714322" y="2350293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8" name="AutoShape 21">
            <a:extLst>
              <a:ext uri="{FF2B5EF4-FFF2-40B4-BE49-F238E27FC236}">
                <a16:creationId xmlns:a16="http://schemas.microsoft.com/office/drawing/2014/main" id="{2251FF00-BFAA-D5E7-8586-F2AE41F78E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70413" y="2350293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9" name="AutoShape 21">
            <a:extLst>
              <a:ext uri="{FF2B5EF4-FFF2-40B4-BE49-F238E27FC236}">
                <a16:creationId xmlns:a16="http://schemas.microsoft.com/office/drawing/2014/main" id="{620B30A2-48F2-BBD4-686C-CBCDADB703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07714" y="2350293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0" name="AutoShape 21">
            <a:extLst>
              <a:ext uri="{FF2B5EF4-FFF2-40B4-BE49-F238E27FC236}">
                <a16:creationId xmlns:a16="http://schemas.microsoft.com/office/drawing/2014/main" id="{F72F53EA-78AF-5FA3-94D1-DC150C81B3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0726" y="2350293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A60C8B-DA10-5D36-41F6-59A95DEAAE22}"/>
              </a:ext>
            </a:extLst>
          </p:cNvPr>
          <p:cNvSpPr txBox="1"/>
          <p:nvPr/>
        </p:nvSpPr>
        <p:spPr>
          <a:xfrm>
            <a:off x="4007684" y="2266178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>
                <a:ln>
                  <a:solidFill>
                    <a:srgbClr val="235557">
                      <a:alpha val="0"/>
                    </a:srgb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rPr>
              <a:t>……</a:t>
            </a:r>
            <a:endParaRPr lang="ko-KR" altLang="en-US" sz="800">
              <a:ln>
                <a:solidFill>
                  <a:srgbClr val="235557">
                    <a:alpha val="0"/>
                  </a:srgbClr>
                </a:solidFill>
              </a:ln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2" name="AutoShape 21">
            <a:extLst>
              <a:ext uri="{FF2B5EF4-FFF2-40B4-BE49-F238E27FC236}">
                <a16:creationId xmlns:a16="http://schemas.microsoft.com/office/drawing/2014/main" id="{3844C7D1-1834-AB76-E526-51D1449C3D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13737" y="2350293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53E64865-4C67-E810-1C62-08A1002F52B2}"/>
              </a:ext>
            </a:extLst>
          </p:cNvPr>
          <p:cNvCxnSpPr/>
          <p:nvPr/>
        </p:nvCxnSpPr>
        <p:spPr>
          <a:xfrm>
            <a:off x="3801166" y="2440154"/>
            <a:ext cx="0" cy="431058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3790AFF7-9B39-890F-8323-1BE4DE1B30BD}"/>
              </a:ext>
            </a:extLst>
          </p:cNvPr>
          <p:cNvCxnSpPr/>
          <p:nvPr/>
        </p:nvCxnSpPr>
        <p:spPr>
          <a:xfrm>
            <a:off x="4524313" y="2440154"/>
            <a:ext cx="0" cy="431058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utoShape 21">
            <a:extLst>
              <a:ext uri="{FF2B5EF4-FFF2-40B4-BE49-F238E27FC236}">
                <a16:creationId xmlns:a16="http://schemas.microsoft.com/office/drawing/2014/main" id="{3FC08924-5292-F5FA-8491-FE8F435361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19231" y="2821868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6" name="AutoShape 21">
            <a:extLst>
              <a:ext uri="{FF2B5EF4-FFF2-40B4-BE49-F238E27FC236}">
                <a16:creationId xmlns:a16="http://schemas.microsoft.com/office/drawing/2014/main" id="{7B635910-1201-CB42-3C48-6A21AF1ED6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67402" y="2821868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7" name="AutoShape 21">
            <a:extLst>
              <a:ext uri="{FF2B5EF4-FFF2-40B4-BE49-F238E27FC236}">
                <a16:creationId xmlns:a16="http://schemas.microsoft.com/office/drawing/2014/main" id="{87EE83E5-539C-ED73-6B44-05B0575E23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81488" y="2821868"/>
            <a:ext cx="273821" cy="96044"/>
          </a:xfrm>
          <a:prstGeom prst="cube">
            <a:avLst>
              <a:gd name="adj" fmla="val 96245"/>
            </a:avLst>
          </a:prstGeom>
          <a:solidFill>
            <a:srgbClr val="C0C0C0"/>
          </a:solidFill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9CD969-1950-B3E1-5389-F478EB4A86B2}"/>
              </a:ext>
            </a:extLst>
          </p:cNvPr>
          <p:cNvSpPr txBox="1"/>
          <p:nvPr/>
        </p:nvSpPr>
        <p:spPr>
          <a:xfrm>
            <a:off x="3380562" y="2913392"/>
            <a:ext cx="8753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불량</a:t>
            </a:r>
            <a:r>
              <a:rPr lang="en-US" altLang="ko-KR" sz="800" b="1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lang="ko-KR" altLang="en-US" sz="800" b="1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발생</a:t>
            </a:r>
          </a:p>
        </p:txBody>
      </p:sp>
      <p:sp>
        <p:nvSpPr>
          <p:cNvPr id="49" name="왼쪽 중괄호 48">
            <a:extLst>
              <a:ext uri="{FF2B5EF4-FFF2-40B4-BE49-F238E27FC236}">
                <a16:creationId xmlns:a16="http://schemas.microsoft.com/office/drawing/2014/main" id="{89CF1A90-5C9F-3038-7DD0-E4D438ACAEB3}"/>
              </a:ext>
            </a:extLst>
          </p:cNvPr>
          <p:cNvSpPr/>
          <p:nvPr/>
        </p:nvSpPr>
        <p:spPr>
          <a:xfrm rot="5400000">
            <a:off x="3415166" y="2117039"/>
            <a:ext cx="71603" cy="361347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800">
              <a:ln>
                <a:solidFill>
                  <a:srgbClr val="235557">
                    <a:alpha val="0"/>
                  </a:srgbClr>
                </a:solidFill>
              </a:ln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9AABC47-CE13-8B20-71FC-211BC2DFB272}"/>
              </a:ext>
            </a:extLst>
          </p:cNvPr>
          <p:cNvSpPr txBox="1"/>
          <p:nvPr/>
        </p:nvSpPr>
        <p:spPr>
          <a:xfrm>
            <a:off x="3296110" y="2064131"/>
            <a:ext cx="10615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400" b="1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  <a:cs typeface="Arial" pitchFamily="34" charset="0"/>
              </a:defRPr>
            </a:lvl1pPr>
          </a:lstStyle>
          <a:p>
            <a:r>
              <a:rPr lang="ko-KR" altLang="en-US" sz="9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불량발생 위험군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F99E8E9-E62A-F911-A69B-8D6ED9F31C45}"/>
              </a:ext>
            </a:extLst>
          </p:cNvPr>
          <p:cNvSpPr txBox="1"/>
          <p:nvPr/>
        </p:nvSpPr>
        <p:spPr>
          <a:xfrm>
            <a:off x="2195321" y="2308865"/>
            <a:ext cx="4984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공정</a:t>
            </a:r>
          </a:p>
        </p:txBody>
      </p:sp>
      <p:sp>
        <p:nvSpPr>
          <p:cNvPr id="52" name="AutoShape 21">
            <a:extLst>
              <a:ext uri="{FF2B5EF4-FFF2-40B4-BE49-F238E27FC236}">
                <a16:creationId xmlns:a16="http://schemas.microsoft.com/office/drawing/2014/main" id="{CCE6C3E8-7134-B184-CE6D-A2B5BC29D1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40017" y="3322883"/>
            <a:ext cx="273821" cy="96044"/>
          </a:xfrm>
          <a:prstGeom prst="cube">
            <a:avLst>
              <a:gd name="adj" fmla="val 96245"/>
            </a:avLst>
          </a:prstGeom>
          <a:solidFill>
            <a:srgbClr val="FFFF0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191F8DC-7CCC-BA39-F59A-FDF6BA4DF473}"/>
              </a:ext>
            </a:extLst>
          </p:cNvPr>
          <p:cNvCxnSpPr/>
          <p:nvPr/>
        </p:nvCxnSpPr>
        <p:spPr>
          <a:xfrm>
            <a:off x="3580711" y="2446643"/>
            <a:ext cx="0" cy="84913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E250F8EF-EA81-FB2D-EC87-731A7E261FA0}"/>
              </a:ext>
            </a:extLst>
          </p:cNvPr>
          <p:cNvSpPr txBox="1"/>
          <p:nvPr/>
        </p:nvSpPr>
        <p:spPr>
          <a:xfrm>
            <a:off x="2749161" y="3424354"/>
            <a:ext cx="1395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" b="1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전수 가상 계측</a:t>
            </a:r>
            <a:br>
              <a:rPr lang="en-US" altLang="ko-KR" sz="800" b="1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</a:br>
            <a:r>
              <a:rPr lang="en-US" altLang="ko-KR" sz="800" b="1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</a:t>
            </a:r>
            <a:r>
              <a:rPr lang="ko-KR" altLang="en-US" sz="800" b="1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실시간 이상 발생 감지</a:t>
            </a:r>
            <a:r>
              <a:rPr lang="en-US" altLang="ko-KR" sz="800" b="1">
                <a:ln>
                  <a:solidFill>
                    <a:srgbClr val="235557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)</a:t>
            </a:r>
            <a:endParaRPr lang="ko-KR" altLang="en-US" sz="800" b="1">
              <a:ln>
                <a:solidFill>
                  <a:srgbClr val="235557">
                    <a:alpha val="0"/>
                  </a:srgbClr>
                </a:solidFill>
              </a:ln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55" name="AutoShape 21">
            <a:extLst>
              <a:ext uri="{FF2B5EF4-FFF2-40B4-BE49-F238E27FC236}">
                <a16:creationId xmlns:a16="http://schemas.microsoft.com/office/drawing/2014/main" id="{D5980DC1-3CA6-1955-A646-5D9C51B2B1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85344" y="3322883"/>
            <a:ext cx="273821" cy="96044"/>
          </a:xfrm>
          <a:prstGeom prst="cube">
            <a:avLst>
              <a:gd name="adj" fmla="val 96245"/>
            </a:avLst>
          </a:prstGeom>
          <a:solidFill>
            <a:srgbClr val="FFFF00"/>
          </a:solidFill>
          <a:ln w="127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ko-KR" altLang="en-US" sz="800">
              <a:ln>
                <a:solidFill>
                  <a:srgbClr val="235557">
                    <a:alpha val="0"/>
                  </a:srgbClr>
                </a:solidFill>
              </a:ln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CFFEEA3F-1E12-719B-E760-3BC36A299BE2}"/>
              </a:ext>
            </a:extLst>
          </p:cNvPr>
          <p:cNvCxnSpPr/>
          <p:nvPr/>
        </p:nvCxnSpPr>
        <p:spPr>
          <a:xfrm>
            <a:off x="3226037" y="2446643"/>
            <a:ext cx="0" cy="84913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9846705-F905-339D-DB7E-48368454BFDB}"/>
              </a:ext>
            </a:extLst>
          </p:cNvPr>
          <p:cNvSpPr txBox="1"/>
          <p:nvPr/>
        </p:nvSpPr>
        <p:spPr>
          <a:xfrm>
            <a:off x="3239449" y="3239237"/>
            <a:ext cx="3513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>
                <a:ln>
                  <a:solidFill>
                    <a:srgbClr val="235557">
                      <a:alpha val="0"/>
                    </a:srgb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rPr>
              <a:t>……</a:t>
            </a:r>
            <a:endParaRPr lang="ko-KR" altLang="en-US" sz="800">
              <a:ln>
                <a:solidFill>
                  <a:srgbClr val="235557">
                    <a:alpha val="0"/>
                  </a:srgbClr>
                </a:solidFill>
              </a:ln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8" name="Rectangle 96">
            <a:extLst>
              <a:ext uri="{FF2B5EF4-FFF2-40B4-BE49-F238E27FC236}">
                <a16:creationId xmlns:a16="http://schemas.microsoft.com/office/drawing/2014/main" id="{65CAD0CE-0F48-2ABC-01D8-B3BBAA243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934" y="3107098"/>
            <a:ext cx="1605052" cy="137698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9" name="Rectangle 97">
            <a:extLst>
              <a:ext uri="{FF2B5EF4-FFF2-40B4-BE49-F238E27FC236}">
                <a16:creationId xmlns:a16="http://schemas.microsoft.com/office/drawing/2014/main" id="{6C8A97FA-989E-2154-2761-47871A79A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417" y="2984637"/>
            <a:ext cx="1072488" cy="139510"/>
          </a:xfrm>
          <a:prstGeom prst="rect">
            <a:avLst/>
          </a:prstGeom>
          <a:solidFill>
            <a:srgbClr val="8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 Gate</a:t>
            </a:r>
            <a:endParaRPr lang="ko-KR" altLang="en-US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0" name="Rectangle 104">
            <a:extLst>
              <a:ext uri="{FF2B5EF4-FFF2-40B4-BE49-F238E27FC236}">
                <a16:creationId xmlns:a16="http://schemas.microsoft.com/office/drawing/2014/main" id="{CAFCE8D3-948B-C925-DED7-53D102AFA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86" y="2243774"/>
            <a:ext cx="1014989" cy="173935"/>
          </a:xfrm>
          <a:prstGeom prst="rect">
            <a:avLst/>
          </a:prstGeom>
          <a:solidFill>
            <a:srgbClr val="993366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ACT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1" name="Rectangle 105">
            <a:extLst>
              <a:ext uri="{FF2B5EF4-FFF2-40B4-BE49-F238E27FC236}">
                <a16:creationId xmlns:a16="http://schemas.microsoft.com/office/drawing/2014/main" id="{4725F619-7F86-CA9F-E68A-0FA3867C6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86" y="2417709"/>
            <a:ext cx="1014989" cy="275772"/>
          </a:xfrm>
          <a:prstGeom prst="rect">
            <a:avLst/>
          </a:prstGeom>
          <a:solidFill>
            <a:srgbClr val="008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2</a:t>
            </a:r>
            <a:r>
              <a:rPr lang="en-US" altLang="ko-KR" sz="1000" b="1" baseline="30000">
                <a:latin typeface="Arial Narrow" panose="020B0606020202030204" pitchFamily="34" charset="0"/>
                <a:ea typeface="LG스마트체 Regular" panose="020B0600000101010101" pitchFamily="50" charset="-127"/>
              </a:rPr>
              <a:t>nd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GI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2" name="Rectangle 106">
            <a:extLst>
              <a:ext uri="{FF2B5EF4-FFF2-40B4-BE49-F238E27FC236}">
                <a16:creationId xmlns:a16="http://schemas.microsoft.com/office/drawing/2014/main" id="{202EE0A4-D515-E16C-9DF8-A345E9998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86" y="2693481"/>
            <a:ext cx="1014989" cy="292100"/>
          </a:xfrm>
          <a:prstGeom prst="rect">
            <a:avLst/>
          </a:prstGeom>
          <a:solidFill>
            <a:srgbClr val="FF00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1</a:t>
            </a:r>
            <a:r>
              <a:rPr lang="en-US" altLang="ko-KR" sz="1000" b="1" baseline="30000">
                <a:latin typeface="Arial Narrow" panose="020B0606020202030204" pitchFamily="34" charset="0"/>
                <a:ea typeface="LG스마트체 Regular" panose="020B0600000101010101" pitchFamily="50" charset="-127"/>
              </a:rPr>
              <a:t>st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GI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" name="AutoShape 107">
            <a:extLst>
              <a:ext uri="{FF2B5EF4-FFF2-40B4-BE49-F238E27FC236}">
                <a16:creationId xmlns:a16="http://schemas.microsoft.com/office/drawing/2014/main" id="{98D81C64-D569-71EA-2102-D16ED54BA1A4}"/>
              </a:ext>
            </a:extLst>
          </p:cNvPr>
          <p:cNvSpPr>
            <a:spLocks/>
          </p:cNvSpPr>
          <p:nvPr/>
        </p:nvSpPr>
        <p:spPr bwMode="auto">
          <a:xfrm>
            <a:off x="1557623" y="2696644"/>
            <a:ext cx="88900" cy="284948"/>
          </a:xfrm>
          <a:prstGeom prst="rightBrace">
            <a:avLst>
              <a:gd name="adj1" fmla="val 1934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4" name="Text Box 108">
            <a:extLst>
              <a:ext uri="{FF2B5EF4-FFF2-40B4-BE49-F238E27FC236}">
                <a16:creationId xmlns:a16="http://schemas.microsoft.com/office/drawing/2014/main" id="{0CC008A2-AB98-F8DB-7B18-1799EEAF4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190" y="2749496"/>
            <a:ext cx="5870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lang="ko-KR" altLang="en-US" sz="8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두께 예측</a:t>
            </a:r>
            <a:endParaRPr lang="en-US" altLang="ko-KR" sz="8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C1FEB08A-A7F2-79AE-6566-16816CDE882F}"/>
              </a:ext>
            </a:extLst>
          </p:cNvPr>
          <p:cNvCxnSpPr/>
          <p:nvPr/>
        </p:nvCxnSpPr>
        <p:spPr>
          <a:xfrm flipV="1">
            <a:off x="1549459" y="2984931"/>
            <a:ext cx="0" cy="23754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8C8A071B-6D30-E1C4-9EF6-FCE51DC12B99}"/>
              </a:ext>
            </a:extLst>
          </p:cNvPr>
          <p:cNvCxnSpPr/>
          <p:nvPr/>
        </p:nvCxnSpPr>
        <p:spPr>
          <a:xfrm>
            <a:off x="1549459" y="2450947"/>
            <a:ext cx="0" cy="24708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왼쪽 중괄호 66">
            <a:extLst>
              <a:ext uri="{FF2B5EF4-FFF2-40B4-BE49-F238E27FC236}">
                <a16:creationId xmlns:a16="http://schemas.microsoft.com/office/drawing/2014/main" id="{99581675-973E-2D94-45FA-E95320394E5D}"/>
              </a:ext>
            </a:extLst>
          </p:cNvPr>
          <p:cNvSpPr/>
          <p:nvPr/>
        </p:nvSpPr>
        <p:spPr>
          <a:xfrm rot="5400000">
            <a:off x="4175102" y="2115394"/>
            <a:ext cx="71603" cy="361347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800">
              <a:ln>
                <a:solidFill>
                  <a:srgbClr val="235557">
                    <a:alpha val="0"/>
                  </a:srgbClr>
                </a:solidFill>
              </a:ln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2F4D44F7-E386-B9AC-D482-4D458F329F5B}"/>
              </a:ext>
            </a:extLst>
          </p:cNvPr>
          <p:cNvSpPr/>
          <p:nvPr/>
        </p:nvSpPr>
        <p:spPr>
          <a:xfrm>
            <a:off x="1189419" y="3536615"/>
            <a:ext cx="11870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CTQ</a:t>
            </a:r>
            <a:r>
              <a:rPr lang="ko-KR" altLang="en-US" sz="10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별 </a:t>
            </a:r>
            <a:r>
              <a:rPr lang="en-US" altLang="ko-KR" sz="10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100</a:t>
            </a:r>
            <a:r>
              <a:rPr lang="ko-KR" altLang="en-US" sz="10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개 </a:t>
            </a:r>
            <a:endParaRPr lang="en-US" altLang="ko-KR" sz="100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r>
              <a:rPr lang="ko-KR" altLang="en-US" sz="10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내외의 </a:t>
            </a:r>
            <a:r>
              <a:rPr lang="en-US" altLang="ko-KR" sz="10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X</a:t>
            </a:r>
            <a:r>
              <a:rPr lang="ko-KR" altLang="en-US" sz="10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인자 활용</a:t>
            </a:r>
          </a:p>
        </p:txBody>
      </p:sp>
      <p:sp>
        <p:nvSpPr>
          <p:cNvPr id="70" name="Rectangle 10">
            <a:extLst>
              <a:ext uri="{FF2B5EF4-FFF2-40B4-BE49-F238E27FC236}">
                <a16:creationId xmlns:a16="http://schemas.microsoft.com/office/drawing/2014/main" id="{801D6E5D-967C-19E1-7027-B317B0F5DCBB}"/>
              </a:ext>
            </a:extLst>
          </p:cNvPr>
          <p:cNvSpPr/>
          <p:nvPr/>
        </p:nvSpPr>
        <p:spPr>
          <a:xfrm>
            <a:off x="5454819" y="795006"/>
            <a:ext cx="4536512" cy="6490032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558E4FBE-1C3E-C1E0-577E-A24DDC7AEB7A}"/>
              </a:ext>
            </a:extLst>
          </p:cNvPr>
          <p:cNvGrpSpPr/>
          <p:nvPr/>
        </p:nvGrpSpPr>
        <p:grpSpPr>
          <a:xfrm>
            <a:off x="5454819" y="795006"/>
            <a:ext cx="4536512" cy="339239"/>
            <a:chOff x="5024437" y="494579"/>
            <a:chExt cx="4536512" cy="339239"/>
          </a:xfrm>
        </p:grpSpPr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2B3BE0DF-A75D-B417-FB1B-C6ECDBB46AB6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Q2. 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VM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 무엇인가요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</a:p>
          </p:txBody>
        </p:sp>
        <p:pic>
          <p:nvPicPr>
            <p:cNvPr id="75" name="그림 74">
              <a:extLst>
                <a:ext uri="{FF2B5EF4-FFF2-40B4-BE49-F238E27FC236}">
                  <a16:creationId xmlns:a16="http://schemas.microsoft.com/office/drawing/2014/main" id="{7328F082-652B-C43F-EDA0-389E4C693AC2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DE7B8001-E096-22C7-F303-267841242870}"/>
              </a:ext>
            </a:extLst>
          </p:cNvPr>
          <p:cNvSpPr/>
          <p:nvPr/>
        </p:nvSpPr>
        <p:spPr>
          <a:xfrm>
            <a:off x="5615874" y="3084735"/>
            <a:ext cx="4376020" cy="1431161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marR="0" lvl="0" indent="-171450" algn="l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전수 측정을 할 수 없는 제조 환경에서 신뢰성 있는 측정 데이터를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b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생성하기 위한 제조 가상 계측 시스템</a:t>
            </a:r>
            <a:endParaRPr lang="en-US" altLang="ko-KR" sz="11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marR="0" lvl="0" indent="-171450" algn="l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최적의 공정 조건 유지를 위하여 미래의 </a:t>
            </a:r>
            <a:r>
              <a:rPr kumimoji="0" lang="ko-KR" altLang="en-US" sz="11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계측</a:t>
            </a: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데이터를 </a:t>
            </a:r>
            <a:b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kumimoji="0" lang="ko-KR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예측하고</a:t>
            </a:r>
            <a:r>
              <a:rPr kumimoji="0" lang="en-US" altLang="ko-K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ko-KR" altLang="en-US" sz="110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검증할 수 있는 제조 지능화 솔루션</a:t>
            </a:r>
            <a:endParaRPr lang="en-US" altLang="ko-KR" sz="11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marR="0" lvl="0" indent="-171450" algn="l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수집된 데이터를 기반으로 사용자들이 가상계측모델링을 만들고</a:t>
            </a:r>
            <a:b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검증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시뮬레이션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하며 최종 모델링을 배포할 수 있는 통합 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Pipeline</a:t>
            </a:r>
            <a:b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으로 발전되어야 함</a:t>
            </a:r>
            <a:endParaRPr lang="en-US" altLang="ko-KR" sz="11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866ACC38-214A-8093-C9E3-3D2F9F1BC99B}"/>
              </a:ext>
            </a:extLst>
          </p:cNvPr>
          <p:cNvGrpSpPr/>
          <p:nvPr/>
        </p:nvGrpSpPr>
        <p:grpSpPr>
          <a:xfrm>
            <a:off x="5471874" y="6364661"/>
            <a:ext cx="4519457" cy="647153"/>
            <a:chOff x="5041492" y="6846564"/>
            <a:chExt cx="4519457" cy="647153"/>
          </a:xfrm>
        </p:grpSpPr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C9FA4519-043E-2629-AA58-415609496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00" b="0" i="0" u="none" strike="noStrike" kern="120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DD9A0659-8798-1426-0408-5BF1C4DAE316}"/>
                </a:ext>
              </a:extLst>
            </p:cNvPr>
            <p:cNvSpPr/>
            <p:nvPr/>
          </p:nvSpPr>
          <p:spPr>
            <a:xfrm>
              <a:off x="5041492" y="6932025"/>
              <a:ext cx="4519457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모델 별 가상 계측 값 생성 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&amp;</a:t>
              </a:r>
            </a:p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CTQ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이상감지와 공정 조건 자동 보정</a:t>
              </a:r>
              <a:endPara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32B14736-8F07-E413-5671-7783541AF336}"/>
              </a:ext>
            </a:extLst>
          </p:cNvPr>
          <p:cNvGrpSpPr/>
          <p:nvPr/>
        </p:nvGrpSpPr>
        <p:grpSpPr>
          <a:xfrm>
            <a:off x="5855857" y="4566308"/>
            <a:ext cx="3794725" cy="580897"/>
            <a:chOff x="1075311" y="2629308"/>
            <a:chExt cx="3794725" cy="580897"/>
          </a:xfrm>
        </p:grpSpPr>
        <p:sp>
          <p:nvSpPr>
            <p:cNvPr id="157" name="오각형 21">
              <a:extLst>
                <a:ext uri="{FF2B5EF4-FFF2-40B4-BE49-F238E27FC236}">
                  <a16:creationId xmlns:a16="http://schemas.microsoft.com/office/drawing/2014/main" id="{D6FABDA8-C7B6-FC39-4D0B-A5C9B8DDBE28}"/>
                </a:ext>
              </a:extLst>
            </p:cNvPr>
            <p:cNvSpPr/>
            <p:nvPr/>
          </p:nvSpPr>
          <p:spPr>
            <a:xfrm>
              <a:off x="2569799" y="2629308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E6A2B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Data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Filtering </a:t>
              </a:r>
            </a:p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기준 설정</a:t>
              </a:r>
              <a:endPara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158" name="오각형 19">
              <a:extLst>
                <a:ext uri="{FF2B5EF4-FFF2-40B4-BE49-F238E27FC236}">
                  <a16:creationId xmlns:a16="http://schemas.microsoft.com/office/drawing/2014/main" id="{F52E5CE5-0F7B-EC25-A266-ED7ADD2AB6FF}"/>
                </a:ext>
              </a:extLst>
            </p:cNvPr>
            <p:cNvSpPr/>
            <p:nvPr/>
          </p:nvSpPr>
          <p:spPr>
            <a:xfrm>
              <a:off x="1822555" y="2629308"/>
              <a:ext cx="792000" cy="288000"/>
            </a:xfrm>
            <a:prstGeom prst="homePlate">
              <a:avLst>
                <a:gd name="adj" fmla="val 15810"/>
              </a:avLst>
            </a:prstGeom>
            <a:solidFill>
              <a:srgbClr val="F1CBD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VM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Modeling</a:t>
              </a:r>
              <a:endPara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164" name="오각형 20">
              <a:extLst>
                <a:ext uri="{FF2B5EF4-FFF2-40B4-BE49-F238E27FC236}">
                  <a16:creationId xmlns:a16="http://schemas.microsoft.com/office/drawing/2014/main" id="{EB535FB2-A3C1-E522-6A75-606A80FABFB3}"/>
                </a:ext>
              </a:extLst>
            </p:cNvPr>
            <p:cNvSpPr/>
            <p:nvPr/>
          </p:nvSpPr>
          <p:spPr>
            <a:xfrm>
              <a:off x="1075311" y="2629308"/>
              <a:ext cx="792000" cy="288000"/>
            </a:xfrm>
            <a:prstGeom prst="homePlate">
              <a:avLst>
                <a:gd name="adj" fmla="val 15811"/>
              </a:avLst>
            </a:prstGeom>
            <a:solidFill>
              <a:srgbClr val="F7E2E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가상계측</a:t>
              </a:r>
              <a:b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대상선정</a:t>
              </a:r>
              <a:endPara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165" name="직사각형 164">
              <a:extLst>
                <a:ext uri="{FF2B5EF4-FFF2-40B4-BE49-F238E27FC236}">
                  <a16:creationId xmlns:a16="http://schemas.microsoft.com/office/drawing/2014/main" id="{26FC1D05-A2F5-CF5C-D4AB-5E25AA781DFA}"/>
                </a:ext>
              </a:extLst>
            </p:cNvPr>
            <p:cNvSpPr/>
            <p:nvPr/>
          </p:nvSpPr>
          <p:spPr>
            <a:xfrm>
              <a:off x="1128336" y="2961074"/>
              <a:ext cx="787109" cy="1384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CTQ.</a:t>
              </a: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선정</a:t>
              </a:r>
              <a:endPara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6" name="직사각형 165">
              <a:extLst>
                <a:ext uri="{FF2B5EF4-FFF2-40B4-BE49-F238E27FC236}">
                  <a16:creationId xmlns:a16="http://schemas.microsoft.com/office/drawing/2014/main" id="{5595F0C6-A1F8-F2F0-7264-0117848DA556}"/>
                </a:ext>
              </a:extLst>
            </p:cNvPr>
            <p:cNvSpPr/>
            <p:nvPr/>
          </p:nvSpPr>
          <p:spPr>
            <a:xfrm>
              <a:off x="1934119" y="2933206"/>
              <a:ext cx="536759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가상계측</a:t>
              </a:r>
              <a:b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모델링</a:t>
              </a:r>
              <a:endPara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7" name="직사각형 166">
              <a:extLst>
                <a:ext uri="{FF2B5EF4-FFF2-40B4-BE49-F238E27FC236}">
                  <a16:creationId xmlns:a16="http://schemas.microsoft.com/office/drawing/2014/main" id="{46722355-9B91-3A46-9134-5B5508AD0ED2}"/>
                </a:ext>
              </a:extLst>
            </p:cNvPr>
            <p:cNvSpPr/>
            <p:nvPr/>
          </p:nvSpPr>
          <p:spPr>
            <a:xfrm>
              <a:off x="4153979" y="2923306"/>
              <a:ext cx="702880" cy="1384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9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8" name="오각형 22">
              <a:extLst>
                <a:ext uri="{FF2B5EF4-FFF2-40B4-BE49-F238E27FC236}">
                  <a16:creationId xmlns:a16="http://schemas.microsoft.com/office/drawing/2014/main" id="{553E0549-4750-AB76-3C7D-669831D39285}"/>
                </a:ext>
              </a:extLst>
            </p:cNvPr>
            <p:cNvSpPr/>
            <p:nvPr/>
          </p:nvSpPr>
          <p:spPr>
            <a:xfrm>
              <a:off x="4060250" y="2629308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BE494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SPC/R2R</a:t>
              </a:r>
            </a:p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연계</a:t>
              </a:r>
            </a:p>
          </p:txBody>
        </p:sp>
        <p:sp>
          <p:nvSpPr>
            <p:cNvPr id="169" name="오각형 22">
              <a:extLst>
                <a:ext uri="{FF2B5EF4-FFF2-40B4-BE49-F238E27FC236}">
                  <a16:creationId xmlns:a16="http://schemas.microsoft.com/office/drawing/2014/main" id="{4BE6D693-F8BD-3FE3-1DEB-FB3D259AAF27}"/>
                </a:ext>
              </a:extLst>
            </p:cNvPr>
            <p:cNvSpPr/>
            <p:nvPr/>
          </p:nvSpPr>
          <p:spPr>
            <a:xfrm>
              <a:off x="3317044" y="2629308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D86E8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가상계측</a:t>
              </a:r>
              <a:endPara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184" name="직사각형 183">
              <a:extLst>
                <a:ext uri="{FF2B5EF4-FFF2-40B4-BE49-F238E27FC236}">
                  <a16:creationId xmlns:a16="http://schemas.microsoft.com/office/drawing/2014/main" id="{763963AC-75C5-F5C8-8C68-6FE09817FA61}"/>
                </a:ext>
              </a:extLst>
            </p:cNvPr>
            <p:cNvSpPr/>
            <p:nvPr/>
          </p:nvSpPr>
          <p:spPr>
            <a:xfrm>
              <a:off x="3987214" y="2933206"/>
              <a:ext cx="882822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CTQ 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이상감지 </a:t>
              </a: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&amp; 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 보정</a:t>
              </a:r>
              <a:endPara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185" name="그림 184">
            <a:extLst>
              <a:ext uri="{FF2B5EF4-FFF2-40B4-BE49-F238E27FC236}">
                <a16:creationId xmlns:a16="http://schemas.microsoft.com/office/drawing/2014/main" id="{54EA5A80-BBCD-E803-6623-003EF4BB1C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61" y="1142624"/>
            <a:ext cx="3759094" cy="1926624"/>
          </a:xfrm>
          <a:prstGeom prst="rect">
            <a:avLst/>
          </a:prstGeom>
        </p:spPr>
      </p:pic>
      <p:sp>
        <p:nvSpPr>
          <p:cNvPr id="186" name="직사각형 185">
            <a:extLst>
              <a:ext uri="{FF2B5EF4-FFF2-40B4-BE49-F238E27FC236}">
                <a16:creationId xmlns:a16="http://schemas.microsoft.com/office/drawing/2014/main" id="{17430FD6-EB1B-27B8-E358-8DA7E3B86CC2}"/>
              </a:ext>
            </a:extLst>
          </p:cNvPr>
          <p:cNvSpPr/>
          <p:nvPr/>
        </p:nvSpPr>
        <p:spPr>
          <a:xfrm>
            <a:off x="6288079" y="5273214"/>
            <a:ext cx="360776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Perception VM </a:t>
            </a:r>
            <a:r>
              <a: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Rule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기반 가상 계측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유의 변수 모니터링</a:t>
            </a:r>
            <a:endParaRPr kumimoji="0" lang="en-US" altLang="ko-KR" sz="1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87" name="타원 186">
            <a:extLst>
              <a:ext uri="{FF2B5EF4-FFF2-40B4-BE49-F238E27FC236}">
                <a16:creationId xmlns:a16="http://schemas.microsoft.com/office/drawing/2014/main" id="{A6911334-F9A4-1112-1244-2032062DB303}"/>
              </a:ext>
            </a:extLst>
          </p:cNvPr>
          <p:cNvSpPr>
            <a:spLocks noChangeAspect="1"/>
          </p:cNvSpPr>
          <p:nvPr/>
        </p:nvSpPr>
        <p:spPr>
          <a:xfrm>
            <a:off x="5976493" y="5528469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53F8ECA5-02BE-BFCA-58DC-A4B9BF0020EA}"/>
              </a:ext>
            </a:extLst>
          </p:cNvPr>
          <p:cNvSpPr/>
          <p:nvPr/>
        </p:nvSpPr>
        <p:spPr>
          <a:xfrm>
            <a:off x="6288079" y="5562136"/>
            <a:ext cx="368619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Prediction</a:t>
            </a:r>
            <a:r>
              <a:rPr kumimoji="0" lang="ko-KR" alt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VM</a:t>
            </a:r>
            <a:r>
              <a:rPr kumimoji="0" lang="ko-KR" alt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ko-KR" alt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AI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알고리즘 기반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altLang="ko-KR" sz="1200" b="1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자동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VM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학습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/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공정 보정</a:t>
            </a:r>
            <a:endParaRPr kumimoji="0" lang="en-US" altLang="ko-KR" sz="1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89" name="타원 188">
            <a:extLst>
              <a:ext uri="{FF2B5EF4-FFF2-40B4-BE49-F238E27FC236}">
                <a16:creationId xmlns:a16="http://schemas.microsoft.com/office/drawing/2014/main" id="{B848DB63-DEE5-1AC9-FA8E-0924EDF44EC0}"/>
              </a:ext>
            </a:extLst>
          </p:cNvPr>
          <p:cNvSpPr>
            <a:spLocks noChangeAspect="1"/>
          </p:cNvSpPr>
          <p:nvPr/>
        </p:nvSpPr>
        <p:spPr>
          <a:xfrm>
            <a:off x="5976493" y="5817390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0" name="직사각형 189">
            <a:extLst>
              <a:ext uri="{FF2B5EF4-FFF2-40B4-BE49-F238E27FC236}">
                <a16:creationId xmlns:a16="http://schemas.microsoft.com/office/drawing/2014/main" id="{FD2841D3-7CCB-CF7E-77DA-1005CEF19184}"/>
              </a:ext>
            </a:extLst>
          </p:cNvPr>
          <p:cNvSpPr/>
          <p:nvPr/>
        </p:nvSpPr>
        <p:spPr>
          <a:xfrm>
            <a:off x="6288079" y="5851057"/>
            <a:ext cx="420787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Prescription VM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복합제어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 </a:t>
            </a:r>
            <a:endParaRPr kumimoji="0" lang="en-US" altLang="ko-KR" sz="1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91" name="왼쪽 대괄호 190">
            <a:extLst>
              <a:ext uri="{FF2B5EF4-FFF2-40B4-BE49-F238E27FC236}">
                <a16:creationId xmlns:a16="http://schemas.microsoft.com/office/drawing/2014/main" id="{6C6D8411-0152-9AE2-279F-B5BDCC13F880}"/>
              </a:ext>
            </a:extLst>
          </p:cNvPr>
          <p:cNvSpPr/>
          <p:nvPr/>
        </p:nvSpPr>
        <p:spPr>
          <a:xfrm>
            <a:off x="5862692" y="5287914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6" name="직사각형 255">
            <a:extLst>
              <a:ext uri="{FF2B5EF4-FFF2-40B4-BE49-F238E27FC236}">
                <a16:creationId xmlns:a16="http://schemas.microsoft.com/office/drawing/2014/main" id="{4CE772C6-AE85-B1A1-5D0B-42494A6E3942}"/>
              </a:ext>
            </a:extLst>
          </p:cNvPr>
          <p:cNvSpPr>
            <a:spLocks noChangeAspect="1"/>
          </p:cNvSpPr>
          <p:nvPr/>
        </p:nvSpPr>
        <p:spPr>
          <a:xfrm rot="16200000">
            <a:off x="5363038" y="5494026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57" name="직사각형 256">
            <a:extLst>
              <a:ext uri="{FF2B5EF4-FFF2-40B4-BE49-F238E27FC236}">
                <a16:creationId xmlns:a16="http://schemas.microsoft.com/office/drawing/2014/main" id="{D8638671-2DB7-6224-5743-59A4754EE693}"/>
              </a:ext>
            </a:extLst>
          </p:cNvPr>
          <p:cNvSpPr/>
          <p:nvPr/>
        </p:nvSpPr>
        <p:spPr>
          <a:xfrm>
            <a:off x="6538552" y="6173371"/>
            <a:ext cx="3452779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복합제어란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? </a:t>
            </a: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서로 영향도가 존재하는 복수의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X</a:t>
            </a: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인자를 동시에 보정하는 방식 </a:t>
            </a:r>
            <a:endParaRPr kumimoji="0" lang="en-US" altLang="ko-KR" sz="900" b="0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58" name="타원 257">
            <a:extLst>
              <a:ext uri="{FF2B5EF4-FFF2-40B4-BE49-F238E27FC236}">
                <a16:creationId xmlns:a16="http://schemas.microsoft.com/office/drawing/2014/main" id="{14AAF31E-91B8-C6FF-AEA9-FAAB0D539C31}"/>
              </a:ext>
            </a:extLst>
          </p:cNvPr>
          <p:cNvSpPr>
            <a:spLocks noChangeAspect="1"/>
          </p:cNvSpPr>
          <p:nvPr/>
        </p:nvSpPr>
        <p:spPr>
          <a:xfrm>
            <a:off x="5976493" y="5235785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59" name="Rectangle 10">
            <a:extLst>
              <a:ext uri="{FF2B5EF4-FFF2-40B4-BE49-F238E27FC236}">
                <a16:creationId xmlns:a16="http://schemas.microsoft.com/office/drawing/2014/main" id="{FB2D208D-EF60-24B5-B5A5-AB414FD4E838}"/>
              </a:ext>
            </a:extLst>
          </p:cNvPr>
          <p:cNvSpPr/>
          <p:nvPr/>
        </p:nvSpPr>
        <p:spPr>
          <a:xfrm>
            <a:off x="10545870" y="803384"/>
            <a:ext cx="4536512" cy="6481653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60" name="그룹 259">
            <a:extLst>
              <a:ext uri="{FF2B5EF4-FFF2-40B4-BE49-F238E27FC236}">
                <a16:creationId xmlns:a16="http://schemas.microsoft.com/office/drawing/2014/main" id="{D3D890DB-F66B-41DB-092D-00D0DEABA43A}"/>
              </a:ext>
            </a:extLst>
          </p:cNvPr>
          <p:cNvGrpSpPr/>
          <p:nvPr/>
        </p:nvGrpSpPr>
        <p:grpSpPr>
          <a:xfrm>
            <a:off x="10545870" y="803385"/>
            <a:ext cx="4536512" cy="339239"/>
            <a:chOff x="5024437" y="494579"/>
            <a:chExt cx="4536512" cy="339239"/>
          </a:xfrm>
        </p:grpSpPr>
        <p:sp>
          <p:nvSpPr>
            <p:cNvPr id="261" name="직사각형 260">
              <a:extLst>
                <a:ext uri="{FF2B5EF4-FFF2-40B4-BE49-F238E27FC236}">
                  <a16:creationId xmlns:a16="http://schemas.microsoft.com/office/drawing/2014/main" id="{4F06E03A-87C6-C42A-19A7-42E052D521CD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VM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을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쓰면 무엇이 좋아지나요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62" name="그림 261">
              <a:extLst>
                <a:ext uri="{FF2B5EF4-FFF2-40B4-BE49-F238E27FC236}">
                  <a16:creationId xmlns:a16="http://schemas.microsoft.com/office/drawing/2014/main" id="{7B83DD33-1EAE-8412-80A5-C99E1E81FF4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63" name="직사각형 262">
            <a:extLst>
              <a:ext uri="{FF2B5EF4-FFF2-40B4-BE49-F238E27FC236}">
                <a16:creationId xmlns:a16="http://schemas.microsoft.com/office/drawing/2014/main" id="{40683815-5302-08A9-1502-D9429E17CD00}"/>
              </a:ext>
            </a:extLst>
          </p:cNvPr>
          <p:cNvSpPr/>
          <p:nvPr/>
        </p:nvSpPr>
        <p:spPr>
          <a:xfrm>
            <a:off x="10554398" y="6405460"/>
            <a:ext cx="451945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일관된 제품 품질 확보를 통한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 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Loss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최소화</a:t>
            </a: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가상계측을 통한 </a:t>
            </a: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CTQ Data </a:t>
            </a: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예측으로 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CTQ Data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조기 이상 감지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실 계측 횟수 감소를 통한 계측 설비의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부하 저감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64" name="Freeform 75">
            <a:extLst>
              <a:ext uri="{FF2B5EF4-FFF2-40B4-BE49-F238E27FC236}">
                <a16:creationId xmlns:a16="http://schemas.microsoft.com/office/drawing/2014/main" id="{69DA33E3-8F7C-DE36-BAA4-628149E0E754}"/>
              </a:ext>
            </a:extLst>
          </p:cNvPr>
          <p:cNvSpPr>
            <a:spLocks/>
          </p:cNvSpPr>
          <p:nvPr/>
        </p:nvSpPr>
        <p:spPr bwMode="auto">
          <a:xfrm>
            <a:off x="10835740" y="6335244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23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000" b="0" i="0" u="none" strike="noStrike" kern="1200" cap="none" spc="-9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65" name="그룹 264">
            <a:extLst>
              <a:ext uri="{FF2B5EF4-FFF2-40B4-BE49-F238E27FC236}">
                <a16:creationId xmlns:a16="http://schemas.microsoft.com/office/drawing/2014/main" id="{5C8DF9F5-A7BE-ABC6-B017-56966EE4D871}"/>
              </a:ext>
            </a:extLst>
          </p:cNvPr>
          <p:cNvGrpSpPr/>
          <p:nvPr/>
        </p:nvGrpSpPr>
        <p:grpSpPr>
          <a:xfrm>
            <a:off x="10707733" y="4652866"/>
            <a:ext cx="4528773" cy="1045001"/>
            <a:chOff x="5186300" y="5320751"/>
            <a:chExt cx="4528773" cy="1045001"/>
          </a:xfrm>
        </p:grpSpPr>
        <p:grpSp>
          <p:nvGrpSpPr>
            <p:cNvPr id="266" name="그룹 265">
              <a:extLst>
                <a:ext uri="{FF2B5EF4-FFF2-40B4-BE49-F238E27FC236}">
                  <a16:creationId xmlns:a16="http://schemas.microsoft.com/office/drawing/2014/main" id="{4A178765-A7DC-8993-800C-E705C8927E21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84536"/>
              <a:chOff x="4880902" y="4869160"/>
              <a:chExt cx="1352368" cy="884536"/>
            </a:xfrm>
          </p:grpSpPr>
          <p:pic>
            <p:nvPicPr>
              <p:cNvPr id="268" name="그래픽 267" descr="남자 옆모습 단색으로 채워진">
                <a:extLst>
                  <a:ext uri="{FF2B5EF4-FFF2-40B4-BE49-F238E27FC236}">
                    <a16:creationId xmlns:a16="http://schemas.microsoft.com/office/drawing/2014/main" id="{0599EECC-5C3F-8A3E-F3C4-03DF91EBBD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10954A86-3FF0-FB80-B5FE-03E938BE990A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 latinLnBrk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DX 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담당자</a:t>
                </a:r>
              </a:p>
            </p:txBody>
          </p:sp>
        </p:grpSp>
        <p:sp>
          <p:nvSpPr>
            <p:cNvPr id="267" name="말풍선: 모서리가 둥근 사각형 266">
              <a:extLst>
                <a:ext uri="{FF2B5EF4-FFF2-40B4-BE49-F238E27FC236}">
                  <a16:creationId xmlns:a16="http://schemas.microsoft.com/office/drawing/2014/main" id="{80F9724A-1916-F59A-60DE-2DAB5B610961}"/>
                </a:ext>
              </a:extLst>
            </p:cNvPr>
            <p:cNvSpPr/>
            <p:nvPr/>
          </p:nvSpPr>
          <p:spPr>
            <a:xfrm>
              <a:off x="5186300" y="5320751"/>
              <a:ext cx="3151076" cy="859826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“VM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시스템을 통해 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AI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기반 품질 예측 및 자동 보정을 통한 공정 능력 향상을 경험하고 끝내 고객 공감상을 수상할 수 있었습니다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 </a:t>
              </a:r>
              <a:b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– 2024 LG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Awards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270" name="Picture 10" descr="LG디스플레이 - 나무위키">
            <a:extLst>
              <a:ext uri="{FF2B5EF4-FFF2-40B4-BE49-F238E27FC236}">
                <a16:creationId xmlns:a16="http://schemas.microsoft.com/office/drawing/2014/main" id="{FB505BF2-9B64-C341-FAEB-BE76148FC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4417" y="6037984"/>
            <a:ext cx="911196" cy="1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1" name="Text Box 121">
            <a:extLst>
              <a:ext uri="{FF2B5EF4-FFF2-40B4-BE49-F238E27FC236}">
                <a16:creationId xmlns:a16="http://schemas.microsoft.com/office/drawing/2014/main" id="{5CD717BC-8756-B3CA-CA94-892EDC6E6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13566" y="2462288"/>
            <a:ext cx="2745542" cy="597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LG스마트체 Bold" pitchFamily="50" charset="-127"/>
              </a:defRPr>
            </a:lvl9pPr>
          </a:lstStyle>
          <a:p>
            <a:pPr eaLnBrk="1" hangingPunct="1"/>
            <a: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VM</a:t>
            </a:r>
            <a:r>
              <a:rPr lang="ko-KR" altLang="en-US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적용 및 </a:t>
            </a:r>
            <a: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R2R</a:t>
            </a:r>
            <a:r>
              <a:rPr lang="ko-KR" altLang="en-US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연계 후</a:t>
            </a:r>
            <a: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Target </a:t>
            </a:r>
            <a:r>
              <a:rPr lang="ko-KR" altLang="en-US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방향으로 </a:t>
            </a:r>
            <a:b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즉각적인</a:t>
            </a:r>
            <a: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 보정이 이루어짐</a:t>
            </a:r>
            <a:br>
              <a:rPr lang="en-US" altLang="ko-KR" sz="1108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108" b="1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산포 감소 </a:t>
            </a:r>
            <a:r>
              <a:rPr lang="en-US" altLang="ko-KR" sz="1108" b="1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41.1%</a:t>
            </a:r>
          </a:p>
        </p:txBody>
      </p:sp>
      <p:grpSp>
        <p:nvGrpSpPr>
          <p:cNvPr id="272" name="그룹 271">
            <a:extLst>
              <a:ext uri="{FF2B5EF4-FFF2-40B4-BE49-F238E27FC236}">
                <a16:creationId xmlns:a16="http://schemas.microsoft.com/office/drawing/2014/main" id="{CE05C27C-8933-1E43-F5BD-89C5C1A95F13}"/>
              </a:ext>
            </a:extLst>
          </p:cNvPr>
          <p:cNvGrpSpPr/>
          <p:nvPr/>
        </p:nvGrpSpPr>
        <p:grpSpPr>
          <a:xfrm>
            <a:off x="13709222" y="1552616"/>
            <a:ext cx="973474" cy="624781"/>
            <a:chOff x="7698653" y="3476688"/>
            <a:chExt cx="973474" cy="624781"/>
          </a:xfrm>
        </p:grpSpPr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80FB3F56-51DA-EEC5-05C9-23E884CFA7F5}"/>
                </a:ext>
              </a:extLst>
            </p:cNvPr>
            <p:cNvSpPr txBox="1"/>
            <p:nvPr/>
          </p:nvSpPr>
          <p:spPr>
            <a:xfrm>
              <a:off x="7724432" y="3612626"/>
              <a:ext cx="9476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: </a:t>
              </a: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실계측값</a:t>
              </a:r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샘플링</a:t>
              </a:r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8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4" name="Oval 575">
              <a:extLst>
                <a:ext uri="{FF2B5EF4-FFF2-40B4-BE49-F238E27FC236}">
                  <a16:creationId xmlns:a16="http://schemas.microsoft.com/office/drawing/2014/main" id="{3FF75E7A-C315-8D33-E6DE-B6FCEEE58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1060" y="3686608"/>
              <a:ext cx="59594" cy="5874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5" name="Oval 575">
              <a:extLst>
                <a:ext uri="{FF2B5EF4-FFF2-40B4-BE49-F238E27FC236}">
                  <a16:creationId xmlns:a16="http://schemas.microsoft.com/office/drawing/2014/main" id="{DAC378C8-4717-4DBE-D735-597D833EB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1060" y="3825160"/>
              <a:ext cx="59594" cy="58746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52461193-6852-D174-B96B-C8712ECBB0F4}"/>
                </a:ext>
              </a:extLst>
            </p:cNvPr>
            <p:cNvSpPr txBox="1"/>
            <p:nvPr/>
          </p:nvSpPr>
          <p:spPr>
            <a:xfrm>
              <a:off x="7724432" y="3886025"/>
              <a:ext cx="91884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: VM </a:t>
              </a: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 값</a:t>
              </a:r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전수</a:t>
              </a:r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8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7" name="Oval 572">
              <a:extLst>
                <a:ext uri="{FF2B5EF4-FFF2-40B4-BE49-F238E27FC236}">
                  <a16:creationId xmlns:a16="http://schemas.microsoft.com/office/drawing/2014/main" id="{BF659C30-C798-46F5-0FBB-8CF1FD437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1060" y="3555262"/>
              <a:ext cx="59594" cy="5874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3D2B886C-1348-8B68-6DAA-4031444B0BC4}"/>
                </a:ext>
              </a:extLst>
            </p:cNvPr>
            <p:cNvSpPr txBox="1"/>
            <p:nvPr/>
          </p:nvSpPr>
          <p:spPr>
            <a:xfrm>
              <a:off x="7724432" y="3476688"/>
              <a:ext cx="7697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: </a:t>
              </a:r>
              <a:r>
                <a:rPr lang="ko-KR" altLang="en-US" sz="80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미계측</a:t>
              </a: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Glass</a:t>
              </a: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</a:p>
          </p:txBody>
        </p:sp>
        <p:sp>
          <p:nvSpPr>
            <p:cNvPr id="279" name="Oval 575">
              <a:extLst>
                <a:ext uri="{FF2B5EF4-FFF2-40B4-BE49-F238E27FC236}">
                  <a16:creationId xmlns:a16="http://schemas.microsoft.com/office/drawing/2014/main" id="{5EDA57F4-B4C4-E406-7E1B-36AC09B3C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8653" y="3961267"/>
              <a:ext cx="59594" cy="58746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 b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F68AFA2C-9BE3-24AB-B169-2D956C0AFDA0}"/>
                </a:ext>
              </a:extLst>
            </p:cNvPr>
            <p:cNvSpPr txBox="1"/>
            <p:nvPr/>
          </p:nvSpPr>
          <p:spPr>
            <a:xfrm>
              <a:off x="7724432" y="3746409"/>
              <a:ext cx="5373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: </a:t>
              </a: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 값</a:t>
              </a:r>
            </a:p>
          </p:txBody>
        </p:sp>
      </p:grpSp>
      <p:grpSp>
        <p:nvGrpSpPr>
          <p:cNvPr id="281" name="그룹 280">
            <a:extLst>
              <a:ext uri="{FF2B5EF4-FFF2-40B4-BE49-F238E27FC236}">
                <a16:creationId xmlns:a16="http://schemas.microsoft.com/office/drawing/2014/main" id="{1020BBED-2A67-4E93-92EC-A4BAB930D5A6}"/>
              </a:ext>
            </a:extLst>
          </p:cNvPr>
          <p:cNvGrpSpPr/>
          <p:nvPr/>
        </p:nvGrpSpPr>
        <p:grpSpPr>
          <a:xfrm>
            <a:off x="10891004" y="3457361"/>
            <a:ext cx="2963049" cy="940350"/>
            <a:chOff x="5934721" y="2467073"/>
            <a:chExt cx="2963049" cy="940350"/>
          </a:xfrm>
        </p:grpSpPr>
        <p:sp>
          <p:nvSpPr>
            <p:cNvPr id="282" name="Text Box 563">
              <a:extLst>
                <a:ext uri="{FF2B5EF4-FFF2-40B4-BE49-F238E27FC236}">
                  <a16:creationId xmlns:a16="http://schemas.microsoft.com/office/drawing/2014/main" id="{C36AA089-A85A-F59D-AC6D-692FF50279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97448" y="3201533"/>
              <a:ext cx="596948" cy="205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3077" rIns="83077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ko-KR" sz="738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Target</a:t>
              </a:r>
            </a:p>
          </p:txBody>
        </p:sp>
        <p:sp>
          <p:nvSpPr>
            <p:cNvPr id="283" name="직사각형 236">
              <a:extLst>
                <a:ext uri="{FF2B5EF4-FFF2-40B4-BE49-F238E27FC236}">
                  <a16:creationId xmlns:a16="http://schemas.microsoft.com/office/drawing/2014/main" id="{49A3F4D4-2648-976E-9329-0CA55BBE2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3014" y="2502410"/>
              <a:ext cx="667120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90000"/>
                </a:lnSpc>
              </a:pPr>
              <a:r>
                <a:rPr kumimoji="0"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Virtual</a:t>
              </a:r>
              <a:r>
                <a:rPr kumimoji="0"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계측</a:t>
              </a:r>
              <a:endParaRPr kumimoji="0" lang="en-US" altLang="ko-KR" sz="8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latinLnBrk="0">
                <a:lnSpc>
                  <a:spcPct val="90000"/>
                </a:lnSpc>
              </a:pPr>
              <a:r>
                <a:rPr kumimoji="0"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보정</a:t>
              </a:r>
              <a:endParaRPr kumimoji="0"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84" name="직선 연결선 283">
              <a:extLst>
                <a:ext uri="{FF2B5EF4-FFF2-40B4-BE49-F238E27FC236}">
                  <a16:creationId xmlns:a16="http://schemas.microsoft.com/office/drawing/2014/main" id="{25313575-5DA2-78E9-455D-AEBB2A989DED}"/>
                </a:ext>
              </a:extLst>
            </p:cNvPr>
            <p:cNvCxnSpPr/>
            <p:nvPr/>
          </p:nvCxnSpPr>
          <p:spPr>
            <a:xfrm>
              <a:off x="5936698" y="2861889"/>
              <a:ext cx="231903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직선 연결선 284">
              <a:extLst>
                <a:ext uri="{FF2B5EF4-FFF2-40B4-BE49-F238E27FC236}">
                  <a16:creationId xmlns:a16="http://schemas.microsoft.com/office/drawing/2014/main" id="{120754FC-536F-9D90-A5BF-EB960F4B2D5B}"/>
                </a:ext>
              </a:extLst>
            </p:cNvPr>
            <p:cNvCxnSpPr/>
            <p:nvPr/>
          </p:nvCxnSpPr>
          <p:spPr>
            <a:xfrm>
              <a:off x="5936698" y="3078766"/>
              <a:ext cx="2319036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6" name="직사각형 236">
              <a:extLst>
                <a:ext uri="{FF2B5EF4-FFF2-40B4-BE49-F238E27FC236}">
                  <a16:creationId xmlns:a16="http://schemas.microsoft.com/office/drawing/2014/main" id="{D1978F70-1F5B-7AF7-2B69-9AC893B8A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2593" y="2779820"/>
              <a:ext cx="501217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latinLnBrk="0">
                <a:lnSpc>
                  <a:spcPct val="80000"/>
                </a:lnSpc>
              </a:pPr>
              <a:r>
                <a:rPr kumimoji="0" lang="en-US" altLang="ko-KR" sz="738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SPC Limit</a:t>
              </a:r>
              <a:endParaRPr kumimoji="0" lang="ko-KR" altLang="en-US" sz="738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7" name="직사각형 236">
              <a:extLst>
                <a:ext uri="{FF2B5EF4-FFF2-40B4-BE49-F238E27FC236}">
                  <a16:creationId xmlns:a16="http://schemas.microsoft.com/office/drawing/2014/main" id="{139F3D03-7E28-F6C2-A040-110A4E95A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0371" y="2943201"/>
              <a:ext cx="627399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latinLnBrk="0">
                <a:lnSpc>
                  <a:spcPct val="80000"/>
                </a:lnSpc>
              </a:pPr>
              <a:r>
                <a:rPr kumimoji="0" lang="en-US" altLang="ko-KR" sz="738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R2R Control Limit</a:t>
              </a:r>
              <a:endParaRPr kumimoji="0" lang="ko-KR" altLang="en-US" sz="738">
                <a:solidFill>
                  <a:srgbClr val="0000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88" name="직선 연결선 287">
              <a:extLst>
                <a:ext uri="{FF2B5EF4-FFF2-40B4-BE49-F238E27FC236}">
                  <a16:creationId xmlns:a16="http://schemas.microsoft.com/office/drawing/2014/main" id="{253A22CF-12F1-C169-4ACE-E8B8823A9D14}"/>
                </a:ext>
              </a:extLst>
            </p:cNvPr>
            <p:cNvCxnSpPr/>
            <p:nvPr/>
          </p:nvCxnSpPr>
          <p:spPr>
            <a:xfrm>
              <a:off x="5936698" y="3187204"/>
              <a:ext cx="2319036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직사각형 236">
              <a:extLst>
                <a:ext uri="{FF2B5EF4-FFF2-40B4-BE49-F238E27FC236}">
                  <a16:creationId xmlns:a16="http://schemas.microsoft.com/office/drawing/2014/main" id="{CF4AB9D2-64C9-D6AA-BC2B-5F3A72DEE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0371" y="3104393"/>
              <a:ext cx="627399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defTabSz="422041" eaLnBrk="1" hangingPunct="1">
                <a:lnSpc>
                  <a:spcPct val="80000"/>
                </a:lnSpc>
                <a:defRPr/>
              </a:pPr>
              <a:r>
                <a:rPr lang="en-US" altLang="ko-KR" sz="738" spc="-74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VM Control Limit</a:t>
              </a:r>
              <a:endParaRPr lang="ko-KR" altLang="en-US" sz="738" spc="-74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90" name="직선 연결선 289">
              <a:extLst>
                <a:ext uri="{FF2B5EF4-FFF2-40B4-BE49-F238E27FC236}">
                  <a16:creationId xmlns:a16="http://schemas.microsoft.com/office/drawing/2014/main" id="{E59B9CFF-5859-C2B6-8715-691D5DAC8E04}"/>
                </a:ext>
              </a:extLst>
            </p:cNvPr>
            <p:cNvCxnSpPr/>
            <p:nvPr/>
          </p:nvCxnSpPr>
          <p:spPr>
            <a:xfrm>
              <a:off x="6453628" y="2834181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직선 화살표 연결선 290">
              <a:extLst>
                <a:ext uri="{FF2B5EF4-FFF2-40B4-BE49-F238E27FC236}">
                  <a16:creationId xmlns:a16="http://schemas.microsoft.com/office/drawing/2014/main" id="{0E6BE4D4-E29D-B84A-856C-650BCB4E787A}"/>
                </a:ext>
              </a:extLst>
            </p:cNvPr>
            <p:cNvCxnSpPr/>
            <p:nvPr/>
          </p:nvCxnSpPr>
          <p:spPr>
            <a:xfrm>
              <a:off x="6455224" y="2787387"/>
              <a:ext cx="115365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직선 연결선 291">
              <a:extLst>
                <a:ext uri="{FF2B5EF4-FFF2-40B4-BE49-F238E27FC236}">
                  <a16:creationId xmlns:a16="http://schemas.microsoft.com/office/drawing/2014/main" id="{5C5EE86D-8EB2-C581-3F83-3E240168AC4E}"/>
                </a:ext>
              </a:extLst>
            </p:cNvPr>
            <p:cNvCxnSpPr/>
            <p:nvPr/>
          </p:nvCxnSpPr>
          <p:spPr>
            <a:xfrm>
              <a:off x="6570859" y="2834181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직사각형 236">
              <a:extLst>
                <a:ext uri="{FF2B5EF4-FFF2-40B4-BE49-F238E27FC236}">
                  <a16:creationId xmlns:a16="http://schemas.microsoft.com/office/drawing/2014/main" id="{83FD62D5-9A13-B3B2-0FD9-7DB494D08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7977" y="2502410"/>
              <a:ext cx="667120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90000"/>
                </a:lnSpc>
              </a:pPr>
              <a:r>
                <a:rPr kumimoji="0"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Virtual </a:t>
              </a:r>
              <a:r>
                <a:rPr kumimoji="0"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계측</a:t>
              </a:r>
              <a:endParaRPr kumimoji="0" lang="en-US" altLang="ko-KR" sz="8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latinLnBrk="0">
                <a:lnSpc>
                  <a:spcPct val="90000"/>
                </a:lnSpc>
              </a:pPr>
              <a:r>
                <a:rPr kumimoji="0"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보정</a:t>
              </a:r>
            </a:p>
          </p:txBody>
        </p:sp>
        <p:cxnSp>
          <p:nvCxnSpPr>
            <p:cNvPr id="294" name="직선 연결선 293">
              <a:extLst>
                <a:ext uri="{FF2B5EF4-FFF2-40B4-BE49-F238E27FC236}">
                  <a16:creationId xmlns:a16="http://schemas.microsoft.com/office/drawing/2014/main" id="{01915986-B5EC-93AB-812F-C2A12D2F50AB}"/>
                </a:ext>
              </a:extLst>
            </p:cNvPr>
            <p:cNvCxnSpPr/>
            <p:nvPr/>
          </p:nvCxnSpPr>
          <p:spPr>
            <a:xfrm>
              <a:off x="7031006" y="2838570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직선 화살표 연결선 294">
              <a:extLst>
                <a:ext uri="{FF2B5EF4-FFF2-40B4-BE49-F238E27FC236}">
                  <a16:creationId xmlns:a16="http://schemas.microsoft.com/office/drawing/2014/main" id="{4EEA2B75-3820-49A1-81F0-64C9124CB59A}"/>
                </a:ext>
              </a:extLst>
            </p:cNvPr>
            <p:cNvCxnSpPr/>
            <p:nvPr/>
          </p:nvCxnSpPr>
          <p:spPr>
            <a:xfrm>
              <a:off x="7032602" y="2791776"/>
              <a:ext cx="115365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직선 연결선 295">
              <a:extLst>
                <a:ext uri="{FF2B5EF4-FFF2-40B4-BE49-F238E27FC236}">
                  <a16:creationId xmlns:a16="http://schemas.microsoft.com/office/drawing/2014/main" id="{C78A9C01-B406-EBDD-982A-687CA852B6BF}"/>
                </a:ext>
              </a:extLst>
            </p:cNvPr>
            <p:cNvCxnSpPr/>
            <p:nvPr/>
          </p:nvCxnSpPr>
          <p:spPr>
            <a:xfrm>
              <a:off x="7148237" y="2838570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직사각형 236">
              <a:extLst>
                <a:ext uri="{FF2B5EF4-FFF2-40B4-BE49-F238E27FC236}">
                  <a16:creationId xmlns:a16="http://schemas.microsoft.com/office/drawing/2014/main" id="{1A4BD295-9F6A-A10E-C6B8-3E352F979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8430" y="2467073"/>
              <a:ext cx="839667" cy="234096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90000"/>
                </a:lnSpc>
              </a:pPr>
              <a:r>
                <a:rPr kumimoji="0"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Real </a:t>
              </a:r>
              <a:r>
                <a:rPr kumimoji="0"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계측</a:t>
              </a:r>
              <a:endParaRPr kumimoji="0" lang="en-US" altLang="ko-KR" sz="8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latinLnBrk="0">
                <a:lnSpc>
                  <a:spcPct val="90000"/>
                </a:lnSpc>
              </a:pPr>
              <a:r>
                <a:rPr kumimoji="0"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보정</a:t>
              </a:r>
            </a:p>
          </p:txBody>
        </p:sp>
        <p:cxnSp>
          <p:nvCxnSpPr>
            <p:cNvPr id="321" name="직선 연결선 320">
              <a:extLst>
                <a:ext uri="{FF2B5EF4-FFF2-40B4-BE49-F238E27FC236}">
                  <a16:creationId xmlns:a16="http://schemas.microsoft.com/office/drawing/2014/main" id="{B3A97AA2-BAE7-006C-116C-5E49CE0226A5}"/>
                </a:ext>
              </a:extLst>
            </p:cNvPr>
            <p:cNvCxnSpPr/>
            <p:nvPr/>
          </p:nvCxnSpPr>
          <p:spPr>
            <a:xfrm>
              <a:off x="7749045" y="2841491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직선 화살표 연결선 321">
              <a:extLst>
                <a:ext uri="{FF2B5EF4-FFF2-40B4-BE49-F238E27FC236}">
                  <a16:creationId xmlns:a16="http://schemas.microsoft.com/office/drawing/2014/main" id="{F8044219-3865-75D3-B1A6-4C82CF05CD61}"/>
                </a:ext>
              </a:extLst>
            </p:cNvPr>
            <p:cNvCxnSpPr/>
            <p:nvPr/>
          </p:nvCxnSpPr>
          <p:spPr>
            <a:xfrm>
              <a:off x="7750640" y="2794696"/>
              <a:ext cx="115365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직선 연결선 322">
              <a:extLst>
                <a:ext uri="{FF2B5EF4-FFF2-40B4-BE49-F238E27FC236}">
                  <a16:creationId xmlns:a16="http://schemas.microsoft.com/office/drawing/2014/main" id="{F113235E-DFA9-FA7E-8F82-4F2621420AB0}"/>
                </a:ext>
              </a:extLst>
            </p:cNvPr>
            <p:cNvCxnSpPr/>
            <p:nvPr/>
          </p:nvCxnSpPr>
          <p:spPr>
            <a:xfrm>
              <a:off x="7866276" y="2841491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4" name="Oval 572">
              <a:extLst>
                <a:ext uri="{FF2B5EF4-FFF2-40B4-BE49-F238E27FC236}">
                  <a16:creationId xmlns:a16="http://schemas.microsoft.com/office/drawing/2014/main" id="{A9BC0584-47CC-6B4B-413F-A1F3A5C70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6581" y="3185367"/>
              <a:ext cx="66425" cy="68347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5" name="Oval 572">
              <a:extLst>
                <a:ext uri="{FF2B5EF4-FFF2-40B4-BE49-F238E27FC236}">
                  <a16:creationId xmlns:a16="http://schemas.microsoft.com/office/drawing/2014/main" id="{7D1537F1-D5A2-E2B7-B466-A738D19D4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5280" y="3172768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6" name="Oval 572">
              <a:extLst>
                <a:ext uri="{FF2B5EF4-FFF2-40B4-BE49-F238E27FC236}">
                  <a16:creationId xmlns:a16="http://schemas.microsoft.com/office/drawing/2014/main" id="{831D561F-10B1-A403-DC9C-E8A475EC1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1488" y="3222380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7" name="Oval 572">
              <a:extLst>
                <a:ext uri="{FF2B5EF4-FFF2-40B4-BE49-F238E27FC236}">
                  <a16:creationId xmlns:a16="http://schemas.microsoft.com/office/drawing/2014/main" id="{E4793B37-ADE7-3513-D2B0-1060CAD1D4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7945" y="3180156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8" name="Oval 572">
              <a:extLst>
                <a:ext uri="{FF2B5EF4-FFF2-40B4-BE49-F238E27FC236}">
                  <a16:creationId xmlns:a16="http://schemas.microsoft.com/office/drawing/2014/main" id="{A49ABE57-9BAD-0C14-4921-9E9D277FD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2237" y="3109678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9" name="Oval 572">
              <a:extLst>
                <a:ext uri="{FF2B5EF4-FFF2-40B4-BE49-F238E27FC236}">
                  <a16:creationId xmlns:a16="http://schemas.microsoft.com/office/drawing/2014/main" id="{3DD00D84-8C96-3D6A-C3D7-800BA5760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3919" y="3199522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0" name="Oval 572">
              <a:extLst>
                <a:ext uri="{FF2B5EF4-FFF2-40B4-BE49-F238E27FC236}">
                  <a16:creationId xmlns:a16="http://schemas.microsoft.com/office/drawing/2014/main" id="{46CA9969-732F-7043-064E-59E7C136D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3868" y="3102659"/>
              <a:ext cx="66425" cy="683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231F2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1" name="Oval 572">
              <a:extLst>
                <a:ext uri="{FF2B5EF4-FFF2-40B4-BE49-F238E27FC236}">
                  <a16:creationId xmlns:a16="http://schemas.microsoft.com/office/drawing/2014/main" id="{BB1DD8A3-0976-D0F3-6177-59596FDDD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4722" y="3181424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2" name="Oval 572">
              <a:extLst>
                <a:ext uri="{FF2B5EF4-FFF2-40B4-BE49-F238E27FC236}">
                  <a16:creationId xmlns:a16="http://schemas.microsoft.com/office/drawing/2014/main" id="{9AE63147-9DFF-A5D6-6370-AA63123AE8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1822" y="3173206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333" name="AutoShape 556">
              <a:extLst>
                <a:ext uri="{FF2B5EF4-FFF2-40B4-BE49-F238E27FC236}">
                  <a16:creationId xmlns:a16="http://schemas.microsoft.com/office/drawing/2014/main" id="{E98782CC-8739-04AF-DD22-2BD4D6989E7A}"/>
                </a:ext>
              </a:extLst>
            </p:cNvPr>
            <p:cNvCxnSpPr>
              <a:cxnSpLocks noChangeShapeType="1"/>
              <a:stCxn id="332" idx="2"/>
              <a:endCxn id="331" idx="6"/>
            </p:cNvCxnSpPr>
            <p:nvPr/>
          </p:nvCxnSpPr>
          <p:spPr bwMode="auto">
            <a:xfrm flipH="1">
              <a:off x="6921147" y="3207380"/>
              <a:ext cx="40676" cy="8218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4" name="Oval 572">
              <a:extLst>
                <a:ext uri="{FF2B5EF4-FFF2-40B4-BE49-F238E27FC236}">
                  <a16:creationId xmlns:a16="http://schemas.microsoft.com/office/drawing/2014/main" id="{13A652AC-0085-C64C-4EBD-74FEEB775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0955" y="3120380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5" name="Oval 572">
              <a:extLst>
                <a:ext uri="{FF2B5EF4-FFF2-40B4-BE49-F238E27FC236}">
                  <a16:creationId xmlns:a16="http://schemas.microsoft.com/office/drawing/2014/main" id="{DF2F0F28-61B7-961D-4FC2-E2D095CBE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7801" y="3208984"/>
              <a:ext cx="66425" cy="68347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6" name="Oval 572">
              <a:extLst>
                <a:ext uri="{FF2B5EF4-FFF2-40B4-BE49-F238E27FC236}">
                  <a16:creationId xmlns:a16="http://schemas.microsoft.com/office/drawing/2014/main" id="{260E2EED-C4CE-D93C-CEC3-2A8FDC8320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2842" y="3174412"/>
              <a:ext cx="66425" cy="683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231F2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7" name="Oval 572">
              <a:extLst>
                <a:ext uri="{FF2B5EF4-FFF2-40B4-BE49-F238E27FC236}">
                  <a16:creationId xmlns:a16="http://schemas.microsoft.com/office/drawing/2014/main" id="{3492B2ED-8705-0001-31A9-9CAA9019A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0851" y="3168289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8" name="Oval 575">
              <a:extLst>
                <a:ext uri="{FF2B5EF4-FFF2-40B4-BE49-F238E27FC236}">
                  <a16:creationId xmlns:a16="http://schemas.microsoft.com/office/drawing/2014/main" id="{6F78BE3A-92ED-8890-9D03-5D768C375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4154" y="3202601"/>
              <a:ext cx="66425" cy="68348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339" name="AutoShape 556">
              <a:extLst>
                <a:ext uri="{FF2B5EF4-FFF2-40B4-BE49-F238E27FC236}">
                  <a16:creationId xmlns:a16="http://schemas.microsoft.com/office/drawing/2014/main" id="{EEFDA430-5189-CC41-3F70-FE38176AA10A}"/>
                </a:ext>
              </a:extLst>
            </p:cNvPr>
            <p:cNvCxnSpPr>
              <a:cxnSpLocks noChangeShapeType="1"/>
              <a:stCxn id="327" idx="3"/>
              <a:endCxn id="326" idx="7"/>
            </p:cNvCxnSpPr>
            <p:nvPr/>
          </p:nvCxnSpPr>
          <p:spPr bwMode="auto">
            <a:xfrm flipH="1" flipV="1">
              <a:off x="6398185" y="3232389"/>
              <a:ext cx="29486" cy="6106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0" name="AutoShape 556">
              <a:extLst>
                <a:ext uri="{FF2B5EF4-FFF2-40B4-BE49-F238E27FC236}">
                  <a16:creationId xmlns:a16="http://schemas.microsoft.com/office/drawing/2014/main" id="{D9397B33-5C32-8494-1C3C-009C5085DA47}"/>
                </a:ext>
              </a:extLst>
            </p:cNvPr>
            <p:cNvCxnSpPr>
              <a:cxnSpLocks noChangeShapeType="1"/>
              <a:stCxn id="328" idx="3"/>
              <a:endCxn id="327" idx="7"/>
            </p:cNvCxnSpPr>
            <p:nvPr/>
          </p:nvCxnSpPr>
          <p:spPr bwMode="auto">
            <a:xfrm flipH="1">
              <a:off x="6474642" y="3168016"/>
              <a:ext cx="27322" cy="2214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1" name="AutoShape 556">
              <a:extLst>
                <a:ext uri="{FF2B5EF4-FFF2-40B4-BE49-F238E27FC236}">
                  <a16:creationId xmlns:a16="http://schemas.microsoft.com/office/drawing/2014/main" id="{B9A8EEDF-7181-EBBF-1C70-EAACAFA0302D}"/>
                </a:ext>
              </a:extLst>
            </p:cNvPr>
            <p:cNvCxnSpPr>
              <a:cxnSpLocks noChangeShapeType="1"/>
              <a:stCxn id="324" idx="1"/>
              <a:endCxn id="328" idx="6"/>
            </p:cNvCxnSpPr>
            <p:nvPr/>
          </p:nvCxnSpPr>
          <p:spPr bwMode="auto">
            <a:xfrm flipH="1" flipV="1">
              <a:off x="6558662" y="3143852"/>
              <a:ext cx="37648" cy="51524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2" name="AutoShape 556">
              <a:extLst>
                <a:ext uri="{FF2B5EF4-FFF2-40B4-BE49-F238E27FC236}">
                  <a16:creationId xmlns:a16="http://schemas.microsoft.com/office/drawing/2014/main" id="{56A7EE1C-59DE-9177-A248-45193D497D2C}"/>
                </a:ext>
              </a:extLst>
            </p:cNvPr>
            <p:cNvCxnSpPr>
              <a:cxnSpLocks noChangeShapeType="1"/>
              <a:stCxn id="329" idx="2"/>
              <a:endCxn id="324" idx="6"/>
            </p:cNvCxnSpPr>
            <p:nvPr/>
          </p:nvCxnSpPr>
          <p:spPr bwMode="auto">
            <a:xfrm flipH="1" flipV="1">
              <a:off x="6653006" y="3219541"/>
              <a:ext cx="30913" cy="1415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3" name="AutoShape 556">
              <a:extLst>
                <a:ext uri="{FF2B5EF4-FFF2-40B4-BE49-F238E27FC236}">
                  <a16:creationId xmlns:a16="http://schemas.microsoft.com/office/drawing/2014/main" id="{77CD29FA-C5B1-D142-9B3B-8AD2AF321487}"/>
                </a:ext>
              </a:extLst>
            </p:cNvPr>
            <p:cNvCxnSpPr>
              <a:cxnSpLocks noChangeShapeType="1"/>
              <a:stCxn id="330" idx="3"/>
              <a:endCxn id="329" idx="7"/>
            </p:cNvCxnSpPr>
            <p:nvPr/>
          </p:nvCxnSpPr>
          <p:spPr bwMode="auto">
            <a:xfrm flipH="1">
              <a:off x="6740616" y="3160998"/>
              <a:ext cx="32980" cy="48533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4" name="AutoShape 556">
              <a:extLst>
                <a:ext uri="{FF2B5EF4-FFF2-40B4-BE49-F238E27FC236}">
                  <a16:creationId xmlns:a16="http://schemas.microsoft.com/office/drawing/2014/main" id="{D7046131-A6EC-DCDA-88AF-EFC914C26A4D}"/>
                </a:ext>
              </a:extLst>
            </p:cNvPr>
            <p:cNvCxnSpPr>
              <a:cxnSpLocks noChangeShapeType="1"/>
              <a:stCxn id="331" idx="1"/>
              <a:endCxn id="330" idx="5"/>
            </p:cNvCxnSpPr>
            <p:nvPr/>
          </p:nvCxnSpPr>
          <p:spPr bwMode="auto">
            <a:xfrm flipH="1" flipV="1">
              <a:off x="6820564" y="3160998"/>
              <a:ext cx="43886" cy="3043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5" name="AutoShape 556">
              <a:extLst>
                <a:ext uri="{FF2B5EF4-FFF2-40B4-BE49-F238E27FC236}">
                  <a16:creationId xmlns:a16="http://schemas.microsoft.com/office/drawing/2014/main" id="{0C585261-3B36-3E66-D190-BB2B10A2F28B}"/>
                </a:ext>
              </a:extLst>
            </p:cNvPr>
            <p:cNvCxnSpPr>
              <a:cxnSpLocks noChangeShapeType="1"/>
              <a:stCxn id="334" idx="2"/>
              <a:endCxn id="332" idx="6"/>
            </p:cNvCxnSpPr>
            <p:nvPr/>
          </p:nvCxnSpPr>
          <p:spPr bwMode="auto">
            <a:xfrm flipH="1">
              <a:off x="7028247" y="3154554"/>
              <a:ext cx="32707" cy="52826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6" name="AutoShape 556">
              <a:extLst>
                <a:ext uri="{FF2B5EF4-FFF2-40B4-BE49-F238E27FC236}">
                  <a16:creationId xmlns:a16="http://schemas.microsoft.com/office/drawing/2014/main" id="{9D7F285E-7D21-E47F-268E-47552D3134D7}"/>
                </a:ext>
              </a:extLst>
            </p:cNvPr>
            <p:cNvCxnSpPr>
              <a:cxnSpLocks noChangeShapeType="1"/>
              <a:stCxn id="335" idx="1"/>
              <a:endCxn id="334" idx="6"/>
            </p:cNvCxnSpPr>
            <p:nvPr/>
          </p:nvCxnSpPr>
          <p:spPr bwMode="auto">
            <a:xfrm flipH="1" flipV="1">
              <a:off x="7127380" y="3154554"/>
              <a:ext cx="40149" cy="6443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7" name="AutoShape 556">
              <a:extLst>
                <a:ext uri="{FF2B5EF4-FFF2-40B4-BE49-F238E27FC236}">
                  <a16:creationId xmlns:a16="http://schemas.microsoft.com/office/drawing/2014/main" id="{217441BD-C969-DE5B-E7B6-6AF03A736CB7}"/>
                </a:ext>
              </a:extLst>
            </p:cNvPr>
            <p:cNvCxnSpPr>
              <a:cxnSpLocks noChangeShapeType="1"/>
              <a:stCxn id="336" idx="3"/>
              <a:endCxn id="335" idx="6"/>
            </p:cNvCxnSpPr>
            <p:nvPr/>
          </p:nvCxnSpPr>
          <p:spPr bwMode="auto">
            <a:xfrm flipH="1">
              <a:off x="7224226" y="3232750"/>
              <a:ext cx="38344" cy="10408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8" name="AutoShape 556">
              <a:extLst>
                <a:ext uri="{FF2B5EF4-FFF2-40B4-BE49-F238E27FC236}">
                  <a16:creationId xmlns:a16="http://schemas.microsoft.com/office/drawing/2014/main" id="{043A3C57-C04E-29D3-BF6F-EEFBA8269A65}"/>
                </a:ext>
              </a:extLst>
            </p:cNvPr>
            <p:cNvCxnSpPr>
              <a:cxnSpLocks noChangeShapeType="1"/>
              <a:stCxn id="337" idx="2"/>
              <a:endCxn id="336" idx="6"/>
            </p:cNvCxnSpPr>
            <p:nvPr/>
          </p:nvCxnSpPr>
          <p:spPr bwMode="auto">
            <a:xfrm flipH="1">
              <a:off x="7319267" y="3202463"/>
              <a:ext cx="41585" cy="6124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" name="AutoShape 556">
              <a:extLst>
                <a:ext uri="{FF2B5EF4-FFF2-40B4-BE49-F238E27FC236}">
                  <a16:creationId xmlns:a16="http://schemas.microsoft.com/office/drawing/2014/main" id="{9468AF01-97AC-1E3E-78A0-B54BAEDCC3D4}"/>
                </a:ext>
              </a:extLst>
            </p:cNvPr>
            <p:cNvCxnSpPr>
              <a:cxnSpLocks noChangeShapeType="1"/>
              <a:stCxn id="338" idx="2"/>
              <a:endCxn id="337" idx="6"/>
            </p:cNvCxnSpPr>
            <p:nvPr/>
          </p:nvCxnSpPr>
          <p:spPr bwMode="auto">
            <a:xfrm flipH="1" flipV="1">
              <a:off x="7427276" y="3202463"/>
              <a:ext cx="26878" cy="34313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0" name="AutoShape 556">
              <a:extLst>
                <a:ext uri="{FF2B5EF4-FFF2-40B4-BE49-F238E27FC236}">
                  <a16:creationId xmlns:a16="http://schemas.microsoft.com/office/drawing/2014/main" id="{96460512-107C-64DE-9C62-B77891C86C0E}"/>
                </a:ext>
              </a:extLst>
            </p:cNvPr>
            <p:cNvCxnSpPr>
              <a:cxnSpLocks noChangeShapeType="1"/>
              <a:stCxn id="325" idx="2"/>
              <a:endCxn id="338" idx="6"/>
            </p:cNvCxnSpPr>
            <p:nvPr/>
          </p:nvCxnSpPr>
          <p:spPr bwMode="auto">
            <a:xfrm flipH="1">
              <a:off x="7520579" y="3206942"/>
              <a:ext cx="34701" cy="29833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1" name="Oval 572">
              <a:extLst>
                <a:ext uri="{FF2B5EF4-FFF2-40B4-BE49-F238E27FC236}">
                  <a16:creationId xmlns:a16="http://schemas.microsoft.com/office/drawing/2014/main" id="{C39F2738-06D2-A8B6-EC0D-AD190E44D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2562" y="3158379"/>
              <a:ext cx="66425" cy="68347"/>
            </a:xfrm>
            <a:prstGeom prst="ellipse">
              <a:avLst/>
            </a:prstGeom>
            <a:pattFill prst="trellis">
              <a:fgClr>
                <a:srgbClr val="0000FF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52" name="Oval 572">
              <a:extLst>
                <a:ext uri="{FF2B5EF4-FFF2-40B4-BE49-F238E27FC236}">
                  <a16:creationId xmlns:a16="http://schemas.microsoft.com/office/drawing/2014/main" id="{514DF2F8-5587-FA94-8EA6-D5E1E68A1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8217" y="3012534"/>
              <a:ext cx="66425" cy="683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231F2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53" name="Oval 572">
              <a:extLst>
                <a:ext uri="{FF2B5EF4-FFF2-40B4-BE49-F238E27FC236}">
                  <a16:creationId xmlns:a16="http://schemas.microsoft.com/office/drawing/2014/main" id="{52ECC9F0-86EC-A91E-CD97-6E00FBB04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4449" y="3208599"/>
              <a:ext cx="66425" cy="68347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354" name="AutoShape 556">
              <a:extLst>
                <a:ext uri="{FF2B5EF4-FFF2-40B4-BE49-F238E27FC236}">
                  <a16:creationId xmlns:a16="http://schemas.microsoft.com/office/drawing/2014/main" id="{5FD49D30-B8BF-25D8-426A-A63433C29D1A}"/>
                </a:ext>
              </a:extLst>
            </p:cNvPr>
            <p:cNvCxnSpPr>
              <a:cxnSpLocks noChangeShapeType="1"/>
              <a:stCxn id="352" idx="3"/>
              <a:endCxn id="351" idx="6"/>
            </p:cNvCxnSpPr>
            <p:nvPr/>
          </p:nvCxnSpPr>
          <p:spPr bwMode="auto">
            <a:xfrm flipH="1">
              <a:off x="7728986" y="3070872"/>
              <a:ext cx="48957" cy="121681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5" name="AutoShape 556">
              <a:extLst>
                <a:ext uri="{FF2B5EF4-FFF2-40B4-BE49-F238E27FC236}">
                  <a16:creationId xmlns:a16="http://schemas.microsoft.com/office/drawing/2014/main" id="{E5A91A30-2112-CB43-B95F-BD684C0DF84B}"/>
                </a:ext>
              </a:extLst>
            </p:cNvPr>
            <p:cNvCxnSpPr>
              <a:cxnSpLocks noChangeShapeType="1"/>
              <a:stCxn id="353" idx="1"/>
              <a:endCxn id="352" idx="5"/>
            </p:cNvCxnSpPr>
            <p:nvPr/>
          </p:nvCxnSpPr>
          <p:spPr bwMode="auto">
            <a:xfrm flipH="1" flipV="1">
              <a:off x="7824913" y="3070872"/>
              <a:ext cx="39263" cy="14773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6" name="AutoShape 556">
              <a:extLst>
                <a:ext uri="{FF2B5EF4-FFF2-40B4-BE49-F238E27FC236}">
                  <a16:creationId xmlns:a16="http://schemas.microsoft.com/office/drawing/2014/main" id="{A995C334-B045-6A38-F03B-8D308D679E3B}"/>
                </a:ext>
              </a:extLst>
            </p:cNvPr>
            <p:cNvCxnSpPr>
              <a:cxnSpLocks noChangeShapeType="1"/>
              <a:stCxn id="351" idx="2"/>
              <a:endCxn id="325" idx="6"/>
            </p:cNvCxnSpPr>
            <p:nvPr/>
          </p:nvCxnSpPr>
          <p:spPr bwMode="auto">
            <a:xfrm flipH="1">
              <a:off x="7621705" y="3192553"/>
              <a:ext cx="40857" cy="1438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7" name="직사각형 236">
              <a:extLst>
                <a:ext uri="{FF2B5EF4-FFF2-40B4-BE49-F238E27FC236}">
                  <a16:creationId xmlns:a16="http://schemas.microsoft.com/office/drawing/2014/main" id="{3D58DE1E-EFB4-3930-EF56-A4A4E9D40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1672" y="2705126"/>
              <a:ext cx="414229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80000"/>
                </a:lnSpc>
              </a:pPr>
              <a:r>
                <a:rPr kumimoji="0" lang="en-US" altLang="ko-KR" sz="738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Short </a:t>
              </a:r>
            </a:p>
            <a:p>
              <a:pPr algn="ctr" latinLnBrk="0">
                <a:lnSpc>
                  <a:spcPct val="80000"/>
                </a:lnSpc>
              </a:pPr>
              <a:r>
                <a:rPr kumimoji="0" lang="en-US" altLang="ko-KR" sz="738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lead time</a:t>
              </a:r>
              <a:endParaRPr kumimoji="0" lang="ko-KR" altLang="en-US" sz="738">
                <a:solidFill>
                  <a:srgbClr val="0000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58" name="Line 551">
              <a:extLst>
                <a:ext uri="{FF2B5EF4-FFF2-40B4-BE49-F238E27FC236}">
                  <a16:creationId xmlns:a16="http://schemas.microsoft.com/office/drawing/2014/main" id="{00E7929D-5279-FBDC-C743-EC8B847650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34721" y="3287746"/>
              <a:ext cx="2330930" cy="0"/>
            </a:xfrm>
            <a:prstGeom prst="line">
              <a:avLst/>
            </a:prstGeom>
            <a:noFill/>
            <a:ln w="1270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359" name="그룹 358">
            <a:extLst>
              <a:ext uri="{FF2B5EF4-FFF2-40B4-BE49-F238E27FC236}">
                <a16:creationId xmlns:a16="http://schemas.microsoft.com/office/drawing/2014/main" id="{0525EF83-9763-5C97-3AFA-CF94019F4C5C}"/>
              </a:ext>
            </a:extLst>
          </p:cNvPr>
          <p:cNvGrpSpPr/>
          <p:nvPr/>
        </p:nvGrpSpPr>
        <p:grpSpPr>
          <a:xfrm>
            <a:off x="10463087" y="1167805"/>
            <a:ext cx="3082299" cy="1027866"/>
            <a:chOff x="6030417" y="815255"/>
            <a:chExt cx="3082299" cy="1027866"/>
          </a:xfrm>
        </p:grpSpPr>
        <p:cxnSp>
          <p:nvCxnSpPr>
            <p:cNvPr id="360" name="직선 연결선 359">
              <a:extLst>
                <a:ext uri="{FF2B5EF4-FFF2-40B4-BE49-F238E27FC236}">
                  <a16:creationId xmlns:a16="http://schemas.microsoft.com/office/drawing/2014/main" id="{9F91FDE9-F656-B843-6BB1-0FC6ED437C20}"/>
                </a:ext>
              </a:extLst>
            </p:cNvPr>
            <p:cNvCxnSpPr/>
            <p:nvPr/>
          </p:nvCxnSpPr>
          <p:spPr>
            <a:xfrm>
              <a:off x="6453307" y="1320783"/>
              <a:ext cx="193865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직선 연결선 360">
              <a:extLst>
                <a:ext uri="{FF2B5EF4-FFF2-40B4-BE49-F238E27FC236}">
                  <a16:creationId xmlns:a16="http://schemas.microsoft.com/office/drawing/2014/main" id="{8A128A5F-6C99-0F01-76FF-25B450B749A8}"/>
                </a:ext>
              </a:extLst>
            </p:cNvPr>
            <p:cNvCxnSpPr/>
            <p:nvPr/>
          </p:nvCxnSpPr>
          <p:spPr>
            <a:xfrm>
              <a:off x="6453307" y="1537660"/>
              <a:ext cx="1938653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2" name="직사각형 236">
              <a:extLst>
                <a:ext uri="{FF2B5EF4-FFF2-40B4-BE49-F238E27FC236}">
                  <a16:creationId xmlns:a16="http://schemas.microsoft.com/office/drawing/2014/main" id="{C61EE8DC-B46F-D74D-4212-C675F3BD0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7054" y="1231720"/>
              <a:ext cx="551339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latinLnBrk="0">
                <a:lnSpc>
                  <a:spcPct val="80000"/>
                </a:lnSpc>
              </a:pPr>
              <a:r>
                <a:rPr kumimoji="0" lang="en-US" altLang="ko-KR" sz="738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SPC Limit</a:t>
              </a:r>
              <a:endParaRPr kumimoji="0" lang="ko-KR" altLang="en-US" sz="738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63" name="직사각형 236">
              <a:extLst>
                <a:ext uri="{FF2B5EF4-FFF2-40B4-BE49-F238E27FC236}">
                  <a16:creationId xmlns:a16="http://schemas.microsoft.com/office/drawing/2014/main" id="{736E349F-CDDB-8FF3-3A03-29E043C1E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2578" y="1385976"/>
              <a:ext cx="690138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latinLnBrk="0">
                <a:lnSpc>
                  <a:spcPct val="80000"/>
                </a:lnSpc>
              </a:pPr>
              <a:r>
                <a:rPr kumimoji="0" lang="en-US" altLang="ko-KR" sz="738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R2R Control Limit</a:t>
              </a:r>
              <a:endParaRPr kumimoji="0" lang="ko-KR" altLang="en-US" sz="738">
                <a:solidFill>
                  <a:srgbClr val="0000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364" name="직선 연결선 363">
              <a:extLst>
                <a:ext uri="{FF2B5EF4-FFF2-40B4-BE49-F238E27FC236}">
                  <a16:creationId xmlns:a16="http://schemas.microsoft.com/office/drawing/2014/main" id="{B8D99883-9EE2-331E-65A6-AAAA0EADDDBF}"/>
                </a:ext>
              </a:extLst>
            </p:cNvPr>
            <p:cNvCxnSpPr/>
            <p:nvPr/>
          </p:nvCxnSpPr>
          <p:spPr>
            <a:xfrm>
              <a:off x="7083544" y="1208603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직선 화살표 연결선 364">
              <a:extLst>
                <a:ext uri="{FF2B5EF4-FFF2-40B4-BE49-F238E27FC236}">
                  <a16:creationId xmlns:a16="http://schemas.microsoft.com/office/drawing/2014/main" id="{09CA33A0-37D8-7BDA-B6FA-65751A973F95}"/>
                </a:ext>
              </a:extLst>
            </p:cNvPr>
            <p:cNvCxnSpPr/>
            <p:nvPr/>
          </p:nvCxnSpPr>
          <p:spPr>
            <a:xfrm>
              <a:off x="7085139" y="1161809"/>
              <a:ext cx="115365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직선 연결선 365">
              <a:extLst>
                <a:ext uri="{FF2B5EF4-FFF2-40B4-BE49-F238E27FC236}">
                  <a16:creationId xmlns:a16="http://schemas.microsoft.com/office/drawing/2014/main" id="{0DFA432E-0FF6-1F2F-A14C-FE8469B51C8E}"/>
                </a:ext>
              </a:extLst>
            </p:cNvPr>
            <p:cNvCxnSpPr/>
            <p:nvPr/>
          </p:nvCxnSpPr>
          <p:spPr>
            <a:xfrm>
              <a:off x="7200774" y="1208603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직선 연결선 366">
              <a:extLst>
                <a:ext uri="{FF2B5EF4-FFF2-40B4-BE49-F238E27FC236}">
                  <a16:creationId xmlns:a16="http://schemas.microsoft.com/office/drawing/2014/main" id="{749E3FB6-BA82-758B-7FD3-D8628B6CE94A}"/>
                </a:ext>
              </a:extLst>
            </p:cNvPr>
            <p:cNvCxnSpPr/>
            <p:nvPr/>
          </p:nvCxnSpPr>
          <p:spPr>
            <a:xfrm>
              <a:off x="7760551" y="1208603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직선 화살표 연결선 367">
              <a:extLst>
                <a:ext uri="{FF2B5EF4-FFF2-40B4-BE49-F238E27FC236}">
                  <a16:creationId xmlns:a16="http://schemas.microsoft.com/office/drawing/2014/main" id="{E09F65B4-F847-E000-2E69-D69E516FFF4F}"/>
                </a:ext>
              </a:extLst>
            </p:cNvPr>
            <p:cNvCxnSpPr/>
            <p:nvPr/>
          </p:nvCxnSpPr>
          <p:spPr>
            <a:xfrm>
              <a:off x="7762147" y="1161809"/>
              <a:ext cx="115365" cy="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직선 연결선 368">
              <a:extLst>
                <a:ext uri="{FF2B5EF4-FFF2-40B4-BE49-F238E27FC236}">
                  <a16:creationId xmlns:a16="http://schemas.microsoft.com/office/drawing/2014/main" id="{6D8A2384-0B0B-A681-8415-61C692931A13}"/>
                </a:ext>
              </a:extLst>
            </p:cNvPr>
            <p:cNvCxnSpPr/>
            <p:nvPr/>
          </p:nvCxnSpPr>
          <p:spPr>
            <a:xfrm>
              <a:off x="7877782" y="1208603"/>
              <a:ext cx="1325" cy="21798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Oval 572">
              <a:extLst>
                <a:ext uri="{FF2B5EF4-FFF2-40B4-BE49-F238E27FC236}">
                  <a16:creationId xmlns:a16="http://schemas.microsoft.com/office/drawing/2014/main" id="{E9E5107B-9B6A-42BB-8D33-F088BDAAA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4540" y="1517928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1" name="Oval 572">
              <a:extLst>
                <a:ext uri="{FF2B5EF4-FFF2-40B4-BE49-F238E27FC236}">
                  <a16:creationId xmlns:a16="http://schemas.microsoft.com/office/drawing/2014/main" id="{AAD7EB2E-4DC4-E92E-23C5-CB0E55DD6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3098" y="1622106"/>
              <a:ext cx="66425" cy="68347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2" name="Oval 572">
              <a:extLst>
                <a:ext uri="{FF2B5EF4-FFF2-40B4-BE49-F238E27FC236}">
                  <a16:creationId xmlns:a16="http://schemas.microsoft.com/office/drawing/2014/main" id="{F8FAD6AC-A164-30D6-FF5A-60E026E1A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9447" y="1671657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3" name="Oval 572">
              <a:extLst>
                <a:ext uri="{FF2B5EF4-FFF2-40B4-BE49-F238E27FC236}">
                  <a16:creationId xmlns:a16="http://schemas.microsoft.com/office/drawing/2014/main" id="{99192A23-8444-F24E-F1C5-BB6D1A51E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5904" y="1611848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4" name="Oval 572">
              <a:extLst>
                <a:ext uri="{FF2B5EF4-FFF2-40B4-BE49-F238E27FC236}">
                  <a16:creationId xmlns:a16="http://schemas.microsoft.com/office/drawing/2014/main" id="{BAF63EE5-BB33-9CC5-28B9-3430AA217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0196" y="1541367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5" name="Oval 572">
              <a:extLst>
                <a:ext uri="{FF2B5EF4-FFF2-40B4-BE49-F238E27FC236}">
                  <a16:creationId xmlns:a16="http://schemas.microsoft.com/office/drawing/2014/main" id="{E8EA8B35-D9AB-BB79-EA5F-8C301C8A9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9112" y="1508931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6" name="Oval 572">
              <a:extLst>
                <a:ext uri="{FF2B5EF4-FFF2-40B4-BE49-F238E27FC236}">
                  <a16:creationId xmlns:a16="http://schemas.microsoft.com/office/drawing/2014/main" id="{584CA61B-1FF5-D050-6FFA-B1A9610EE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8431" y="1449546"/>
              <a:ext cx="66425" cy="683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231F2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7" name="Oval 572">
              <a:extLst>
                <a:ext uri="{FF2B5EF4-FFF2-40B4-BE49-F238E27FC236}">
                  <a16:creationId xmlns:a16="http://schemas.microsoft.com/office/drawing/2014/main" id="{BF41D612-18D0-CD1C-3448-1FAFBCEA4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2681" y="1630701"/>
              <a:ext cx="66425" cy="68347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8" name="Oval 572">
              <a:extLst>
                <a:ext uri="{FF2B5EF4-FFF2-40B4-BE49-F238E27FC236}">
                  <a16:creationId xmlns:a16="http://schemas.microsoft.com/office/drawing/2014/main" id="{F509C546-ED91-DE6D-F7D3-BA6CDAD57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9782" y="1613691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379" name="AutoShape 556">
              <a:extLst>
                <a:ext uri="{FF2B5EF4-FFF2-40B4-BE49-F238E27FC236}">
                  <a16:creationId xmlns:a16="http://schemas.microsoft.com/office/drawing/2014/main" id="{3DAC02B5-1BF3-A8A1-0418-45CD88165BC9}"/>
                </a:ext>
              </a:extLst>
            </p:cNvPr>
            <p:cNvCxnSpPr>
              <a:cxnSpLocks noChangeShapeType="1"/>
              <a:stCxn id="378" idx="2"/>
              <a:endCxn id="377" idx="6"/>
            </p:cNvCxnSpPr>
            <p:nvPr/>
          </p:nvCxnSpPr>
          <p:spPr bwMode="auto">
            <a:xfrm flipH="1">
              <a:off x="7259106" y="1647865"/>
              <a:ext cx="40676" cy="17010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0" name="Oval 572">
              <a:extLst>
                <a:ext uri="{FF2B5EF4-FFF2-40B4-BE49-F238E27FC236}">
                  <a16:creationId xmlns:a16="http://schemas.microsoft.com/office/drawing/2014/main" id="{DFAE14AA-E839-6198-2D9B-133D22CC2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8913" y="1635719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81" name="Oval 572">
              <a:extLst>
                <a:ext uri="{FF2B5EF4-FFF2-40B4-BE49-F238E27FC236}">
                  <a16:creationId xmlns:a16="http://schemas.microsoft.com/office/drawing/2014/main" id="{6928701F-8CAA-7718-05C8-21E084821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4567" y="1554220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82" name="Oval 572">
              <a:extLst>
                <a:ext uri="{FF2B5EF4-FFF2-40B4-BE49-F238E27FC236}">
                  <a16:creationId xmlns:a16="http://schemas.microsoft.com/office/drawing/2014/main" id="{017616E6-C5D2-8A4C-3DAB-7CBC3EA91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0800" y="1451800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83" name="Oval 572">
              <a:extLst>
                <a:ext uri="{FF2B5EF4-FFF2-40B4-BE49-F238E27FC236}">
                  <a16:creationId xmlns:a16="http://schemas.microsoft.com/office/drawing/2014/main" id="{63AEFE94-69DB-BF9D-42FB-5151D5A2F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4156" y="1436454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84" name="Oval 575">
              <a:extLst>
                <a:ext uri="{FF2B5EF4-FFF2-40B4-BE49-F238E27FC236}">
                  <a16:creationId xmlns:a16="http://schemas.microsoft.com/office/drawing/2014/main" id="{5EF66DB3-D8D8-E69E-43E2-368E12C2C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1252" y="1412501"/>
              <a:ext cx="66425" cy="6834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231F2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385" name="AutoShape 556">
              <a:extLst>
                <a:ext uri="{FF2B5EF4-FFF2-40B4-BE49-F238E27FC236}">
                  <a16:creationId xmlns:a16="http://schemas.microsoft.com/office/drawing/2014/main" id="{77FE50DA-0710-BF43-B5F2-49C9521CB175}"/>
                </a:ext>
              </a:extLst>
            </p:cNvPr>
            <p:cNvCxnSpPr>
              <a:cxnSpLocks noChangeShapeType="1"/>
              <a:stCxn id="373" idx="3"/>
              <a:endCxn id="372" idx="7"/>
            </p:cNvCxnSpPr>
            <p:nvPr/>
          </p:nvCxnSpPr>
          <p:spPr bwMode="auto">
            <a:xfrm flipH="1">
              <a:off x="6736144" y="1670186"/>
              <a:ext cx="29488" cy="1147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6" name="AutoShape 556">
              <a:extLst>
                <a:ext uri="{FF2B5EF4-FFF2-40B4-BE49-F238E27FC236}">
                  <a16:creationId xmlns:a16="http://schemas.microsoft.com/office/drawing/2014/main" id="{66B336B5-F0DD-45FC-4E3E-B34D6A608BCD}"/>
                </a:ext>
              </a:extLst>
            </p:cNvPr>
            <p:cNvCxnSpPr>
              <a:cxnSpLocks noChangeShapeType="1"/>
              <a:stCxn id="374" idx="3"/>
              <a:endCxn id="373" idx="7"/>
            </p:cNvCxnSpPr>
            <p:nvPr/>
          </p:nvCxnSpPr>
          <p:spPr bwMode="auto">
            <a:xfrm flipH="1">
              <a:off x="6812600" y="1599706"/>
              <a:ext cx="27323" cy="22151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7" name="AutoShape 556">
              <a:extLst>
                <a:ext uri="{FF2B5EF4-FFF2-40B4-BE49-F238E27FC236}">
                  <a16:creationId xmlns:a16="http://schemas.microsoft.com/office/drawing/2014/main" id="{0CE29DD7-5C8D-DA98-A1B9-CD9316BD5DF2}"/>
                </a:ext>
              </a:extLst>
            </p:cNvPr>
            <p:cNvCxnSpPr>
              <a:cxnSpLocks noChangeShapeType="1"/>
              <a:stCxn id="370" idx="2"/>
              <a:endCxn id="374" idx="6"/>
            </p:cNvCxnSpPr>
            <p:nvPr/>
          </p:nvCxnSpPr>
          <p:spPr bwMode="auto">
            <a:xfrm flipH="1">
              <a:off x="6896620" y="1552102"/>
              <a:ext cx="27920" cy="23440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" name="AutoShape 556">
              <a:extLst>
                <a:ext uri="{FF2B5EF4-FFF2-40B4-BE49-F238E27FC236}">
                  <a16:creationId xmlns:a16="http://schemas.microsoft.com/office/drawing/2014/main" id="{420BF182-19A9-A83B-87A8-F7A0841086A9}"/>
                </a:ext>
              </a:extLst>
            </p:cNvPr>
            <p:cNvCxnSpPr>
              <a:cxnSpLocks noChangeShapeType="1"/>
              <a:stCxn id="375" idx="2"/>
              <a:endCxn id="370" idx="6"/>
            </p:cNvCxnSpPr>
            <p:nvPr/>
          </p:nvCxnSpPr>
          <p:spPr bwMode="auto">
            <a:xfrm flipH="1">
              <a:off x="6990965" y="1543105"/>
              <a:ext cx="28147" cy="8997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" name="AutoShape 556">
              <a:extLst>
                <a:ext uri="{FF2B5EF4-FFF2-40B4-BE49-F238E27FC236}">
                  <a16:creationId xmlns:a16="http://schemas.microsoft.com/office/drawing/2014/main" id="{BD804AEF-43AF-21C6-29AF-E3E0277B962C}"/>
                </a:ext>
              </a:extLst>
            </p:cNvPr>
            <p:cNvCxnSpPr>
              <a:cxnSpLocks noChangeShapeType="1"/>
              <a:stCxn id="376" idx="3"/>
              <a:endCxn id="375" idx="6"/>
            </p:cNvCxnSpPr>
            <p:nvPr/>
          </p:nvCxnSpPr>
          <p:spPr bwMode="auto">
            <a:xfrm flipH="1">
              <a:off x="7085537" y="1507885"/>
              <a:ext cx="32622" cy="35220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0" name="AutoShape 556">
              <a:extLst>
                <a:ext uri="{FF2B5EF4-FFF2-40B4-BE49-F238E27FC236}">
                  <a16:creationId xmlns:a16="http://schemas.microsoft.com/office/drawing/2014/main" id="{5AE0C361-C3C4-5F68-6046-43F104597EDB}"/>
                </a:ext>
              </a:extLst>
            </p:cNvPr>
            <p:cNvCxnSpPr>
              <a:cxnSpLocks noChangeShapeType="1"/>
              <a:stCxn id="377" idx="1"/>
              <a:endCxn id="376" idx="5"/>
            </p:cNvCxnSpPr>
            <p:nvPr/>
          </p:nvCxnSpPr>
          <p:spPr bwMode="auto">
            <a:xfrm flipH="1" flipV="1">
              <a:off x="7165128" y="1507885"/>
              <a:ext cx="37281" cy="13282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1" name="AutoShape 556">
              <a:extLst>
                <a:ext uri="{FF2B5EF4-FFF2-40B4-BE49-F238E27FC236}">
                  <a16:creationId xmlns:a16="http://schemas.microsoft.com/office/drawing/2014/main" id="{406311E8-6E4A-44A5-738D-0008B3B28E08}"/>
                </a:ext>
              </a:extLst>
            </p:cNvPr>
            <p:cNvCxnSpPr>
              <a:cxnSpLocks noChangeShapeType="1"/>
              <a:stCxn id="380" idx="2"/>
              <a:endCxn id="378" idx="6"/>
            </p:cNvCxnSpPr>
            <p:nvPr/>
          </p:nvCxnSpPr>
          <p:spPr bwMode="auto">
            <a:xfrm flipH="1" flipV="1">
              <a:off x="7366206" y="1647865"/>
              <a:ext cx="32707" cy="22028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2" name="AutoShape 556">
              <a:extLst>
                <a:ext uri="{FF2B5EF4-FFF2-40B4-BE49-F238E27FC236}">
                  <a16:creationId xmlns:a16="http://schemas.microsoft.com/office/drawing/2014/main" id="{E2527C4D-039E-5987-ECD8-35F6E10C24EF}"/>
                </a:ext>
              </a:extLst>
            </p:cNvPr>
            <p:cNvCxnSpPr>
              <a:cxnSpLocks noChangeShapeType="1"/>
              <a:stCxn id="381" idx="3"/>
              <a:endCxn id="380" idx="6"/>
            </p:cNvCxnSpPr>
            <p:nvPr/>
          </p:nvCxnSpPr>
          <p:spPr bwMode="auto">
            <a:xfrm flipH="1">
              <a:off x="7465338" y="1612558"/>
              <a:ext cx="48957" cy="57335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3" name="AutoShape 556">
              <a:extLst>
                <a:ext uri="{FF2B5EF4-FFF2-40B4-BE49-F238E27FC236}">
                  <a16:creationId xmlns:a16="http://schemas.microsoft.com/office/drawing/2014/main" id="{562F6957-5018-EEAC-78C7-7913D6B8FFC0}"/>
                </a:ext>
              </a:extLst>
            </p:cNvPr>
            <p:cNvCxnSpPr>
              <a:cxnSpLocks noChangeShapeType="1"/>
              <a:stCxn id="382" idx="3"/>
              <a:endCxn id="381" idx="7"/>
            </p:cNvCxnSpPr>
            <p:nvPr/>
          </p:nvCxnSpPr>
          <p:spPr bwMode="auto">
            <a:xfrm flipH="1">
              <a:off x="7561265" y="1510139"/>
              <a:ext cx="39263" cy="54091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4" name="AutoShape 556">
              <a:extLst>
                <a:ext uri="{FF2B5EF4-FFF2-40B4-BE49-F238E27FC236}">
                  <a16:creationId xmlns:a16="http://schemas.microsoft.com/office/drawing/2014/main" id="{7DF312B8-3370-AD90-4374-BA69E89ABE26}"/>
                </a:ext>
              </a:extLst>
            </p:cNvPr>
            <p:cNvCxnSpPr>
              <a:cxnSpLocks noChangeShapeType="1"/>
              <a:stCxn id="383" idx="2"/>
              <a:endCxn id="382" idx="6"/>
            </p:cNvCxnSpPr>
            <p:nvPr/>
          </p:nvCxnSpPr>
          <p:spPr bwMode="auto">
            <a:xfrm flipH="1">
              <a:off x="7657225" y="1470628"/>
              <a:ext cx="26931" cy="15346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5" name="AutoShape 556">
              <a:extLst>
                <a:ext uri="{FF2B5EF4-FFF2-40B4-BE49-F238E27FC236}">
                  <a16:creationId xmlns:a16="http://schemas.microsoft.com/office/drawing/2014/main" id="{59C0D3D5-886C-E622-F46F-0E4044423B67}"/>
                </a:ext>
              </a:extLst>
            </p:cNvPr>
            <p:cNvCxnSpPr>
              <a:cxnSpLocks noChangeShapeType="1"/>
              <a:stCxn id="384" idx="2"/>
              <a:endCxn id="383" idx="6"/>
            </p:cNvCxnSpPr>
            <p:nvPr/>
          </p:nvCxnSpPr>
          <p:spPr bwMode="auto">
            <a:xfrm flipH="1">
              <a:off x="7750581" y="1446676"/>
              <a:ext cx="30672" cy="23952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6" name="AutoShape 556">
              <a:extLst>
                <a:ext uri="{FF2B5EF4-FFF2-40B4-BE49-F238E27FC236}">
                  <a16:creationId xmlns:a16="http://schemas.microsoft.com/office/drawing/2014/main" id="{BA375BEF-834E-8CAA-5B4C-8C3E77267229}"/>
                </a:ext>
              </a:extLst>
            </p:cNvPr>
            <p:cNvCxnSpPr>
              <a:cxnSpLocks noChangeShapeType="1"/>
              <a:stCxn id="371" idx="0"/>
              <a:endCxn id="384" idx="5"/>
            </p:cNvCxnSpPr>
            <p:nvPr/>
          </p:nvCxnSpPr>
          <p:spPr bwMode="auto">
            <a:xfrm flipH="1" flipV="1">
              <a:off x="7837950" y="1470840"/>
              <a:ext cx="58360" cy="151266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7" name="Oval 572">
              <a:extLst>
                <a:ext uri="{FF2B5EF4-FFF2-40B4-BE49-F238E27FC236}">
                  <a16:creationId xmlns:a16="http://schemas.microsoft.com/office/drawing/2014/main" id="{A6F9DADF-BAD5-CA00-20CD-50846792B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0380" y="1631373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98" name="Oval 572">
              <a:extLst>
                <a:ext uri="{FF2B5EF4-FFF2-40B4-BE49-F238E27FC236}">
                  <a16:creationId xmlns:a16="http://schemas.microsoft.com/office/drawing/2014/main" id="{D2C1E479-1D23-4F9F-6A4D-CAC2C6472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6034" y="1668779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99" name="Oval 572">
              <a:extLst>
                <a:ext uri="{FF2B5EF4-FFF2-40B4-BE49-F238E27FC236}">
                  <a16:creationId xmlns:a16="http://schemas.microsoft.com/office/drawing/2014/main" id="{2330756C-C188-DDF2-63D0-1083A7E08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2267" y="1613286"/>
              <a:ext cx="66425" cy="683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231F2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endParaRPr lang="ko-KR" altLang="en-US" sz="923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400" name="AutoShape 556">
              <a:extLst>
                <a:ext uri="{FF2B5EF4-FFF2-40B4-BE49-F238E27FC236}">
                  <a16:creationId xmlns:a16="http://schemas.microsoft.com/office/drawing/2014/main" id="{4A31A036-72E7-E77C-C0D1-5C621ECF2CA3}"/>
                </a:ext>
              </a:extLst>
            </p:cNvPr>
            <p:cNvCxnSpPr>
              <a:cxnSpLocks noChangeShapeType="1"/>
              <a:stCxn id="398" idx="2"/>
              <a:endCxn id="397" idx="5"/>
            </p:cNvCxnSpPr>
            <p:nvPr/>
          </p:nvCxnSpPr>
          <p:spPr bwMode="auto">
            <a:xfrm flipH="1" flipV="1">
              <a:off x="8027077" y="1689712"/>
              <a:ext cx="48957" cy="13241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1" name="AutoShape 556">
              <a:extLst>
                <a:ext uri="{FF2B5EF4-FFF2-40B4-BE49-F238E27FC236}">
                  <a16:creationId xmlns:a16="http://schemas.microsoft.com/office/drawing/2014/main" id="{3460A34C-0482-5950-0CF1-4F009440B037}"/>
                </a:ext>
              </a:extLst>
            </p:cNvPr>
            <p:cNvCxnSpPr>
              <a:cxnSpLocks noChangeShapeType="1"/>
              <a:stCxn id="399" idx="3"/>
              <a:endCxn id="398" idx="6"/>
            </p:cNvCxnSpPr>
            <p:nvPr/>
          </p:nvCxnSpPr>
          <p:spPr bwMode="auto">
            <a:xfrm flipH="1">
              <a:off x="8142459" y="1671624"/>
              <a:ext cx="29536" cy="31329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2" name="AutoShape 556">
              <a:extLst>
                <a:ext uri="{FF2B5EF4-FFF2-40B4-BE49-F238E27FC236}">
                  <a16:creationId xmlns:a16="http://schemas.microsoft.com/office/drawing/2014/main" id="{61674B8A-61F2-4DEE-324A-D2881F518300}"/>
                </a:ext>
              </a:extLst>
            </p:cNvPr>
            <p:cNvCxnSpPr>
              <a:cxnSpLocks noChangeShapeType="1"/>
              <a:stCxn id="397" idx="2"/>
              <a:endCxn id="371" idx="6"/>
            </p:cNvCxnSpPr>
            <p:nvPr/>
          </p:nvCxnSpPr>
          <p:spPr bwMode="auto">
            <a:xfrm flipH="1" flipV="1">
              <a:off x="7929523" y="1656280"/>
              <a:ext cx="40857" cy="9268"/>
            </a:xfrm>
            <a:prstGeom prst="straightConnector1">
              <a:avLst/>
            </a:prstGeom>
            <a:noFill/>
            <a:ln w="9525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3" name="직사각형 236">
              <a:extLst>
                <a:ext uri="{FF2B5EF4-FFF2-40B4-BE49-F238E27FC236}">
                  <a16:creationId xmlns:a16="http://schemas.microsoft.com/office/drawing/2014/main" id="{03EAFE6D-E100-54BB-6D61-69E5A94C1C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3226" y="1164020"/>
              <a:ext cx="413610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80000"/>
                </a:lnSpc>
              </a:pPr>
              <a:r>
                <a:rPr kumimoji="0" lang="en-US" altLang="ko-KR" sz="738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Short </a:t>
              </a:r>
            </a:p>
            <a:p>
              <a:pPr algn="ctr" latinLnBrk="0">
                <a:lnSpc>
                  <a:spcPct val="80000"/>
                </a:lnSpc>
              </a:pPr>
              <a:r>
                <a:rPr kumimoji="0" lang="en-US" altLang="ko-KR" sz="738">
                  <a:solidFill>
                    <a:srgbClr val="0000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Lead time</a:t>
              </a:r>
              <a:endParaRPr kumimoji="0" lang="ko-KR" altLang="en-US" sz="738">
                <a:solidFill>
                  <a:srgbClr val="0000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BCEB47ED-86AC-42FB-3018-8B644392D7A2}"/>
                </a:ext>
              </a:extLst>
            </p:cNvPr>
            <p:cNvSpPr txBox="1"/>
            <p:nvPr/>
          </p:nvSpPr>
          <p:spPr>
            <a:xfrm>
              <a:off x="6030417" y="815255"/>
              <a:ext cx="937591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강화된 </a:t>
              </a:r>
              <a:endParaRPr lang="en-US" altLang="ko-KR" sz="8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보정 </a:t>
              </a:r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Limit</a:t>
              </a:r>
            </a:p>
          </p:txBody>
        </p:sp>
        <p:cxnSp>
          <p:nvCxnSpPr>
            <p:cNvPr id="405" name="직선 화살표 연결선 404">
              <a:extLst>
                <a:ext uri="{FF2B5EF4-FFF2-40B4-BE49-F238E27FC236}">
                  <a16:creationId xmlns:a16="http://schemas.microsoft.com/office/drawing/2014/main" id="{8F754BD5-7E51-201F-1ADA-538BB7B0FB39}"/>
                </a:ext>
              </a:extLst>
            </p:cNvPr>
            <p:cNvCxnSpPr>
              <a:endCxn id="404" idx="2"/>
            </p:cNvCxnSpPr>
            <p:nvPr/>
          </p:nvCxnSpPr>
          <p:spPr>
            <a:xfrm flipH="1" flipV="1">
              <a:off x="6499213" y="1129187"/>
              <a:ext cx="121242" cy="378434"/>
            </a:xfrm>
            <a:prstGeom prst="straightConnector1">
              <a:avLst/>
            </a:prstGeom>
            <a:ln w="6350">
              <a:solidFill>
                <a:schemeClr val="bg1">
                  <a:lumMod val="50000"/>
                </a:schemeClr>
              </a:solidFill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14C9D635-A4BE-4A26-F04A-EA1CCD8E6BDF}"/>
                </a:ext>
              </a:extLst>
            </p:cNvPr>
            <p:cNvSpPr txBox="1"/>
            <p:nvPr/>
          </p:nvSpPr>
          <p:spPr>
            <a:xfrm>
              <a:off x="6689840" y="815255"/>
              <a:ext cx="937591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R2R</a:t>
              </a:r>
            </a:p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보정</a:t>
              </a:r>
              <a:endParaRPr lang="en-US" altLang="ko-KR" sz="8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7FBDFA37-8F57-ADCF-5244-04BBF3506A07}"/>
                </a:ext>
              </a:extLst>
            </p:cNvPr>
            <p:cNvSpPr txBox="1"/>
            <p:nvPr/>
          </p:nvSpPr>
          <p:spPr>
            <a:xfrm>
              <a:off x="7358056" y="815255"/>
              <a:ext cx="937591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en-US" altLang="ko-KR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R2R</a:t>
              </a:r>
            </a:p>
            <a:p>
              <a:pPr algn="ctr" defTabSz="165593" eaLnBrk="0" hangingPunct="0">
                <a:lnSpc>
                  <a:spcPct val="90000"/>
                </a:lnSpc>
                <a:tabLst>
                  <a:tab pos="479193" algn="l"/>
                  <a:tab pos="501174" algn="l"/>
                </a:tabLst>
                <a:defRPr/>
              </a:pPr>
              <a:r>
                <a:rPr lang="ko-KR" altLang="en-US" sz="80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보정</a:t>
              </a:r>
              <a:endParaRPr lang="en-US" altLang="ko-KR" sz="80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8" name="Line 551">
              <a:extLst>
                <a:ext uri="{FF2B5EF4-FFF2-40B4-BE49-F238E27FC236}">
                  <a16:creationId xmlns:a16="http://schemas.microsoft.com/office/drawing/2014/main" id="{CC98B9C4-C5CC-28EB-B20B-3C3CC413A0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4757" y="1746640"/>
              <a:ext cx="1947204" cy="0"/>
            </a:xfrm>
            <a:prstGeom prst="line">
              <a:avLst/>
            </a:prstGeom>
            <a:noFill/>
            <a:ln w="12700">
              <a:solidFill>
                <a:srgbClr val="231F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9" name="직사각형 236">
              <a:extLst>
                <a:ext uri="{FF2B5EF4-FFF2-40B4-BE49-F238E27FC236}">
                  <a16:creationId xmlns:a16="http://schemas.microsoft.com/office/drawing/2014/main" id="{3E2A2673-F70A-D858-A7E9-C279875F1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5482" y="1676112"/>
              <a:ext cx="667120" cy="167009"/>
            </a:xfrm>
            <a:prstGeom prst="rect">
              <a:avLst/>
            </a:prstGeom>
            <a:noFill/>
            <a:ln>
              <a:noFill/>
            </a:ln>
          </p:spPr>
          <p:txBody>
            <a:bodyPr lIns="3323" tIns="3323" rIns="3323" bIns="3323" anchor="ctr"/>
            <a:lstStyle>
              <a:lvl1pPr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defTabSz="179388" eaLnBrk="0" hangingPunct="0"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algn="ctr" defTabSz="179388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519113" algn="l"/>
                  <a:tab pos="542925" algn="l"/>
                </a:tabLst>
                <a:defRPr kumimoji="1" sz="1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latinLnBrk="0">
                <a:lnSpc>
                  <a:spcPct val="80000"/>
                </a:lnSpc>
              </a:pPr>
              <a:r>
                <a:rPr kumimoji="0" lang="en-US" altLang="ko-KR" sz="738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Target</a:t>
              </a:r>
              <a:endParaRPr kumimoji="0" lang="ko-KR" altLang="en-US" sz="738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cxnSp>
        <p:nvCxnSpPr>
          <p:cNvPr id="410" name="직선 연결선 409">
            <a:extLst>
              <a:ext uri="{FF2B5EF4-FFF2-40B4-BE49-F238E27FC236}">
                <a16:creationId xmlns:a16="http://schemas.microsoft.com/office/drawing/2014/main" id="{000BCCB6-8E1A-458E-BFFC-4E1FF52E985C}"/>
              </a:ext>
            </a:extLst>
          </p:cNvPr>
          <p:cNvCxnSpPr>
            <a:cxnSpLocks/>
          </p:cNvCxnSpPr>
          <p:nvPr/>
        </p:nvCxnSpPr>
        <p:spPr>
          <a:xfrm>
            <a:off x="11877430" y="2137420"/>
            <a:ext cx="0" cy="124684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078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488</Words>
  <Application>Microsoft Office PowerPoint</Application>
  <PresentationFormat>사용자 지정</PresentationFormat>
  <Paragraphs>88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