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5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5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ED086-6765-7D5C-1E60-1DADFBD9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407F36-F573-4E05-35BC-88C69251B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F9B9857-3AA3-60DF-2ADD-98CBC4352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868294B-0F96-3955-355F-37A1179EC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384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8947D-C0FC-5120-03E4-4E5081EAF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86A31F0-5DF4-72CE-9BC2-AE85782DA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7-7) UPS &amp; Li-ion Battery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배터리 통합 관리 기반 안전하고 효율적인 전력 백업 솔루션”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B17C6FB0-DD94-2ABA-E935-BA0383454004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C76CA634-D4FB-E50C-B5D9-1F028018B9F3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960AC795-E5A5-0D01-EF26-70B25093F96F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D5EDE6BC-1BD2-C8BF-6105-4D8C41B4298E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LG CNS UPS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DAC9B1F0-302A-8579-7688-4A121CD897D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051349D1-7AA7-A451-5F58-AA5BC59D7003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10CF120F-7871-9282-2723-3A24EA27A9F7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UPS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솔루션이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어떻게 적용되나요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FCD0BE18-8D69-64F6-ABE6-71F0E3CF6CA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D73CC37A-8D16-20C5-488A-E82E962F3D55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F6B3BA2A-CC15-D267-5417-9D24E6F1376B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배터리 통합 관리 기반 안전하고 효율적인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UPS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 필요</a:t>
              </a: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B278CE47-9CB5-2E3F-3012-2793227ED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A5877C61-FDBF-5501-4BBF-928A3C09FF51}"/>
              </a:ext>
            </a:extLst>
          </p:cNvPr>
          <p:cNvGrpSpPr/>
          <p:nvPr/>
        </p:nvGrpSpPr>
        <p:grpSpPr>
          <a:xfrm>
            <a:off x="5460030" y="6365352"/>
            <a:ext cx="4519457" cy="717620"/>
            <a:chOff x="5024436" y="6764953"/>
            <a:chExt cx="4519457" cy="71762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A9B74E3D-A1F5-F2F7-361D-E8DF61E91D36}"/>
                </a:ext>
              </a:extLst>
            </p:cNvPr>
            <p:cNvSpPr/>
            <p:nvPr/>
          </p:nvSpPr>
          <p:spPr>
            <a:xfrm>
              <a:off x="5024436" y="6959353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모듈형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DC-DC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전력변환과 배터리 통합관리로</a:t>
              </a:r>
              <a:b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안정적인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UPS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운영 체계 구현</a:t>
              </a: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F1E1CE9A-2893-74DC-7243-A3E467800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EBDF5732-4938-2D32-E6B5-8C0564397CF9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07B60643-11A0-A5DB-CA14-BAE7AD915260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646C94D0-4AAE-5241-EC5B-3167F541EBF2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UPS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솔루션이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CB26A695-D2DC-B5AF-472B-C624BF8A9C9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6841CB0-8361-7B64-EA21-8E227BDF6404}"/>
              </a:ext>
            </a:extLst>
          </p:cNvPr>
          <p:cNvSpPr/>
          <p:nvPr/>
        </p:nvSpPr>
        <p:spPr>
          <a:xfrm>
            <a:off x="10511264" y="6423001"/>
            <a:ext cx="451945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배터리 상태정보의 통합 확인과 활용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u="sng" err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무중단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전력공급 및 배터리 안전성 강화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모니터링 및 이상 대응 역량 확보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C09E04AE-A124-2C20-1A99-1EA1CF67A75E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12FE1EBF-8B72-49DC-299C-8EC822534F82}"/>
              </a:ext>
            </a:extLst>
          </p:cNvPr>
          <p:cNvSpPr/>
          <p:nvPr/>
        </p:nvSpPr>
        <p:spPr>
          <a:xfrm>
            <a:off x="499596" y="123260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58E63CD2-E714-992F-1C21-806ADA4E0D37}"/>
              </a:ext>
            </a:extLst>
          </p:cNvPr>
          <p:cNvSpPr/>
          <p:nvPr/>
        </p:nvSpPr>
        <p:spPr>
          <a:xfrm>
            <a:off x="534426" y="1317081"/>
            <a:ext cx="4353758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5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LG CNS UPS &amp; Li-ion Battery 시스템 구성</a:t>
            </a:r>
            <a:endParaRPr lang="en-US" sz="115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" name="Image 0" descr="/home/claude/combined_brochure/media/ups_q1_diagram.png">
            <a:extLst>
              <a:ext uri="{FF2B5EF4-FFF2-40B4-BE49-F238E27FC236}">
                <a16:creationId xmlns:a16="http://schemas.microsoft.com/office/drawing/2014/main" id="{2CE966EC-AE13-B2E2-E62B-549C7EA7D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079" y="1591641"/>
            <a:ext cx="1840452" cy="1425600"/>
          </a:xfrm>
          <a:prstGeom prst="rect">
            <a:avLst/>
          </a:prstGeom>
        </p:spPr>
      </p:pic>
      <p:sp>
        <p:nvSpPr>
          <p:cNvPr id="6" name="Shape 26">
            <a:extLst>
              <a:ext uri="{FF2B5EF4-FFF2-40B4-BE49-F238E27FC236}">
                <a16:creationId xmlns:a16="http://schemas.microsoft.com/office/drawing/2014/main" id="{DEFA63DD-E389-2008-9ADE-62DDB4E15164}"/>
              </a:ext>
            </a:extLst>
          </p:cNvPr>
          <p:cNvSpPr/>
          <p:nvPr/>
        </p:nvSpPr>
        <p:spPr>
          <a:xfrm>
            <a:off x="5561200" y="123260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9" name="Image 1" descr="/home/claude/combined_brochure/media/ups_q2_normal.png">
            <a:extLst>
              <a:ext uri="{FF2B5EF4-FFF2-40B4-BE49-F238E27FC236}">
                <a16:creationId xmlns:a16="http://schemas.microsoft.com/office/drawing/2014/main" id="{323345A4-7853-118E-C66B-2A0E74D55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902" y="1591641"/>
            <a:ext cx="2135819" cy="1108800"/>
          </a:xfrm>
          <a:prstGeom prst="rect">
            <a:avLst/>
          </a:prstGeom>
        </p:spPr>
      </p:pic>
      <p:pic>
        <p:nvPicPr>
          <p:cNvPr id="10" name="Image 2" descr="/home/claude/combined_brochure/media/ups_q2_backup.png">
            <a:extLst>
              <a:ext uri="{FF2B5EF4-FFF2-40B4-BE49-F238E27FC236}">
                <a16:creationId xmlns:a16="http://schemas.microsoft.com/office/drawing/2014/main" id="{8F8A5F77-1D9C-226C-04C5-717744C8D6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6771" y="1591641"/>
            <a:ext cx="2136483" cy="1108800"/>
          </a:xfrm>
          <a:prstGeom prst="rect">
            <a:avLst/>
          </a:prstGeom>
        </p:spPr>
      </p:pic>
      <p:sp>
        <p:nvSpPr>
          <p:cNvPr id="11" name="Text 29">
            <a:extLst>
              <a:ext uri="{FF2B5EF4-FFF2-40B4-BE49-F238E27FC236}">
                <a16:creationId xmlns:a16="http://schemas.microsoft.com/office/drawing/2014/main" id="{196B6B59-3628-D377-E067-04C550FD6286}"/>
              </a:ext>
            </a:extLst>
          </p:cNvPr>
          <p:cNvSpPr/>
          <p:nvPr/>
        </p:nvSpPr>
        <p:spPr>
          <a:xfrm>
            <a:off x="5572902" y="2742681"/>
            <a:ext cx="2135819" cy="211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정상운전 · 배터리충전</a:t>
            </a:r>
            <a:endParaRPr lang="en-US" sz="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" name="Text 30">
            <a:extLst>
              <a:ext uri="{FF2B5EF4-FFF2-40B4-BE49-F238E27FC236}">
                <a16:creationId xmlns:a16="http://schemas.microsoft.com/office/drawing/2014/main" id="{677083A6-B9ED-3E22-702D-3475C7D9E3B6}"/>
              </a:ext>
            </a:extLst>
          </p:cNvPr>
          <p:cNvSpPr/>
          <p:nvPr/>
        </p:nvSpPr>
        <p:spPr>
          <a:xfrm>
            <a:off x="7766771" y="2742681"/>
            <a:ext cx="2136483" cy="211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정전 시 백업운전</a:t>
            </a:r>
            <a:endParaRPr lang="en-US" sz="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A7E5BFA5-4497-A307-FDEB-9DA5A77DA563}"/>
              </a:ext>
            </a:extLst>
          </p:cNvPr>
          <p:cNvGrpSpPr/>
          <p:nvPr/>
        </p:nvGrpSpPr>
        <p:grpSpPr>
          <a:xfrm>
            <a:off x="5561200" y="3270681"/>
            <a:ext cx="4353758" cy="422400"/>
            <a:chOff x="5561200" y="3270681"/>
            <a:chExt cx="4353758" cy="422400"/>
          </a:xfrm>
        </p:grpSpPr>
        <p:sp>
          <p:nvSpPr>
            <p:cNvPr id="15" name="Shape 33">
              <a:extLst>
                <a:ext uri="{FF2B5EF4-FFF2-40B4-BE49-F238E27FC236}">
                  <a16:creationId xmlns:a16="http://schemas.microsoft.com/office/drawing/2014/main" id="{2982CC79-7FDF-F4D3-3DF5-B23B6BD8D9E9}"/>
                </a:ext>
              </a:extLst>
            </p:cNvPr>
            <p:cNvSpPr/>
            <p:nvPr/>
          </p:nvSpPr>
          <p:spPr>
            <a:xfrm>
              <a:off x="5561200" y="327068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Text 34">
              <a:extLst>
                <a:ext uri="{FF2B5EF4-FFF2-40B4-BE49-F238E27FC236}">
                  <a16:creationId xmlns:a16="http://schemas.microsoft.com/office/drawing/2014/main" id="{682EAD7B-805D-456B-ADBE-13F3E890D027}"/>
                </a:ext>
              </a:extLst>
            </p:cNvPr>
            <p:cNvSpPr/>
            <p:nvPr/>
          </p:nvSpPr>
          <p:spPr>
            <a:xfrm>
              <a:off x="5561200" y="327068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50kW DC-DC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컨버터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" name="Shape 35">
              <a:extLst>
                <a:ext uri="{FF2B5EF4-FFF2-40B4-BE49-F238E27FC236}">
                  <a16:creationId xmlns:a16="http://schemas.microsoft.com/office/drawing/2014/main" id="{F155D99B-E414-F01F-23AE-069D01FCDE78}"/>
                </a:ext>
              </a:extLst>
            </p:cNvPr>
            <p:cNvSpPr/>
            <p:nvPr/>
          </p:nvSpPr>
          <p:spPr>
            <a:xfrm>
              <a:off x="6669957" y="327068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" name="Text 36">
              <a:extLst>
                <a:ext uri="{FF2B5EF4-FFF2-40B4-BE49-F238E27FC236}">
                  <a16:creationId xmlns:a16="http://schemas.microsoft.com/office/drawing/2014/main" id="{1286C284-F564-96B1-F711-AD41605D88B9}"/>
                </a:ext>
              </a:extLst>
            </p:cNvPr>
            <p:cNvSpPr/>
            <p:nvPr/>
          </p:nvSpPr>
          <p:spPr>
            <a:xfrm>
              <a:off x="6669957" y="327068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모듈형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확장구조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" name="Shape 37">
              <a:extLst>
                <a:ext uri="{FF2B5EF4-FFF2-40B4-BE49-F238E27FC236}">
                  <a16:creationId xmlns:a16="http://schemas.microsoft.com/office/drawing/2014/main" id="{488EB672-8E46-71A8-ADF6-9B45DF82FDC2}"/>
                </a:ext>
              </a:extLst>
            </p:cNvPr>
            <p:cNvSpPr/>
            <p:nvPr/>
          </p:nvSpPr>
          <p:spPr>
            <a:xfrm>
              <a:off x="7778714" y="327068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" name="Text 38">
              <a:extLst>
                <a:ext uri="{FF2B5EF4-FFF2-40B4-BE49-F238E27FC236}">
                  <a16:creationId xmlns:a16="http://schemas.microsoft.com/office/drawing/2014/main" id="{146C4F90-1E9B-B0CA-0863-2DC9538EECFC}"/>
                </a:ext>
              </a:extLst>
            </p:cNvPr>
            <p:cNvSpPr/>
            <p:nvPr/>
          </p:nvSpPr>
          <p:spPr>
            <a:xfrm>
              <a:off x="7778714" y="327068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실시간 상태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" name="Shape 39">
              <a:extLst>
                <a:ext uri="{FF2B5EF4-FFF2-40B4-BE49-F238E27FC236}">
                  <a16:creationId xmlns:a16="http://schemas.microsoft.com/office/drawing/2014/main" id="{BECF13BA-AA78-59CF-F819-3AEA64602CB4}"/>
                </a:ext>
              </a:extLst>
            </p:cNvPr>
            <p:cNvSpPr/>
            <p:nvPr/>
          </p:nvSpPr>
          <p:spPr>
            <a:xfrm>
              <a:off x="8887471" y="327068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Text 40">
              <a:extLst>
                <a:ext uri="{FF2B5EF4-FFF2-40B4-BE49-F238E27FC236}">
                  <a16:creationId xmlns:a16="http://schemas.microsoft.com/office/drawing/2014/main" id="{B971D6D1-F16B-7163-1826-0D7489E8244F}"/>
                </a:ext>
              </a:extLst>
            </p:cNvPr>
            <p:cNvSpPr/>
            <p:nvPr/>
          </p:nvSpPr>
          <p:spPr>
            <a:xfrm>
              <a:off x="8887471" y="327068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UL 인증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(북미대응)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A9EFC50B-2EA0-6233-3932-3C748BB4BA37}"/>
              </a:ext>
            </a:extLst>
          </p:cNvPr>
          <p:cNvGrpSpPr/>
          <p:nvPr/>
        </p:nvGrpSpPr>
        <p:grpSpPr>
          <a:xfrm>
            <a:off x="5561200" y="5059428"/>
            <a:ext cx="4353757" cy="253440"/>
            <a:chOff x="5561200" y="5012457"/>
            <a:chExt cx="4353757" cy="253440"/>
          </a:xfrm>
        </p:grpSpPr>
        <p:sp>
          <p:nvSpPr>
            <p:cNvPr id="24" name="Shape 42">
              <a:extLst>
                <a:ext uri="{FF2B5EF4-FFF2-40B4-BE49-F238E27FC236}">
                  <a16:creationId xmlns:a16="http://schemas.microsoft.com/office/drawing/2014/main" id="{C375D096-4F80-6306-CAB8-ACB688EBC5C9}"/>
                </a:ext>
              </a:extLst>
            </p:cNvPr>
            <p:cNvSpPr/>
            <p:nvPr/>
          </p:nvSpPr>
          <p:spPr>
            <a:xfrm>
              <a:off x="5561200" y="5012457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8FA8C8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Text 43">
              <a:extLst>
                <a:ext uri="{FF2B5EF4-FFF2-40B4-BE49-F238E27FC236}">
                  <a16:creationId xmlns:a16="http://schemas.microsoft.com/office/drawing/2014/main" id="{ADFB920C-704B-325A-B1CB-CCA7AC7974DB}"/>
                </a:ext>
              </a:extLst>
            </p:cNvPr>
            <p:cNvSpPr/>
            <p:nvPr/>
          </p:nvSpPr>
          <p:spPr>
            <a:xfrm>
              <a:off x="5561200" y="5012457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전력변환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" name="Shape 44">
              <a:extLst>
                <a:ext uri="{FF2B5EF4-FFF2-40B4-BE49-F238E27FC236}">
                  <a16:creationId xmlns:a16="http://schemas.microsoft.com/office/drawing/2014/main" id="{14514246-D572-0413-F294-BD39A13FEB9F}"/>
                </a:ext>
              </a:extLst>
            </p:cNvPr>
            <p:cNvSpPr/>
            <p:nvPr/>
          </p:nvSpPr>
          <p:spPr>
            <a:xfrm>
              <a:off x="6443561" y="5012457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6FA8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" name="Text 45">
              <a:extLst>
                <a:ext uri="{FF2B5EF4-FFF2-40B4-BE49-F238E27FC236}">
                  <a16:creationId xmlns:a16="http://schemas.microsoft.com/office/drawing/2014/main" id="{0CB841B3-9295-38B9-3446-5BAE8EA77048}"/>
                </a:ext>
              </a:extLst>
            </p:cNvPr>
            <p:cNvSpPr/>
            <p:nvPr/>
          </p:nvSpPr>
          <p:spPr>
            <a:xfrm>
              <a:off x="6443561" y="5012457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 err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배터리</a:t>
              </a: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 </a:t>
              </a:r>
              <a:r>
                <a:rPr lang="en-US" sz="900" b="1" err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보호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Shape 46">
              <a:extLst>
                <a:ext uri="{FF2B5EF4-FFF2-40B4-BE49-F238E27FC236}">
                  <a16:creationId xmlns:a16="http://schemas.microsoft.com/office/drawing/2014/main" id="{CDA07B01-97E2-D556-2192-5184E9A3FECC}"/>
                </a:ext>
              </a:extLst>
            </p:cNvPr>
            <p:cNvSpPr/>
            <p:nvPr/>
          </p:nvSpPr>
          <p:spPr>
            <a:xfrm>
              <a:off x="7325923" y="5012457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4C8D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" name="Text 47">
              <a:extLst>
                <a:ext uri="{FF2B5EF4-FFF2-40B4-BE49-F238E27FC236}">
                  <a16:creationId xmlns:a16="http://schemas.microsoft.com/office/drawing/2014/main" id="{B8F88A2D-91B5-2D76-CFC5-75F47497A60A}"/>
                </a:ext>
              </a:extLst>
            </p:cNvPr>
            <p:cNvSpPr/>
            <p:nvPr/>
          </p:nvSpPr>
          <p:spPr>
            <a:xfrm>
              <a:off x="7325923" y="5012457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 err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상태</a:t>
              </a: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 </a:t>
              </a:r>
              <a:r>
                <a:rPr lang="en-US" sz="900" b="1" err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" name="Shape 48">
              <a:extLst>
                <a:ext uri="{FF2B5EF4-FFF2-40B4-BE49-F238E27FC236}">
                  <a16:creationId xmlns:a16="http://schemas.microsoft.com/office/drawing/2014/main" id="{FA850B5D-1EF6-E4F6-1FBC-0DD9637543D4}"/>
                </a:ext>
              </a:extLst>
            </p:cNvPr>
            <p:cNvSpPr/>
            <p:nvPr/>
          </p:nvSpPr>
          <p:spPr>
            <a:xfrm>
              <a:off x="8208284" y="5012457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355C8C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Text 49">
              <a:extLst>
                <a:ext uri="{FF2B5EF4-FFF2-40B4-BE49-F238E27FC236}">
                  <a16:creationId xmlns:a16="http://schemas.microsoft.com/office/drawing/2014/main" id="{8E921E4E-A4A0-4484-37FB-0A66B4582F38}"/>
                </a:ext>
              </a:extLst>
            </p:cNvPr>
            <p:cNvSpPr/>
            <p:nvPr/>
          </p:nvSpPr>
          <p:spPr>
            <a:xfrm>
              <a:off x="8208284" y="5012457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알람관리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" name="Shape 50">
              <a:extLst>
                <a:ext uri="{FF2B5EF4-FFF2-40B4-BE49-F238E27FC236}">
                  <a16:creationId xmlns:a16="http://schemas.microsoft.com/office/drawing/2014/main" id="{47479BC4-6126-9BAA-DBCF-C73EE4A7B9E4}"/>
                </a:ext>
              </a:extLst>
            </p:cNvPr>
            <p:cNvSpPr/>
            <p:nvPr/>
          </p:nvSpPr>
          <p:spPr>
            <a:xfrm>
              <a:off x="9090646" y="5012457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" name="Text 51">
              <a:extLst>
                <a:ext uri="{FF2B5EF4-FFF2-40B4-BE49-F238E27FC236}">
                  <a16:creationId xmlns:a16="http://schemas.microsoft.com/office/drawing/2014/main" id="{CBB03B5F-C0D6-9B6A-C9DD-DD3DF0B33062}"/>
                </a:ext>
              </a:extLst>
            </p:cNvPr>
            <p:cNvSpPr/>
            <p:nvPr/>
          </p:nvSpPr>
          <p:spPr>
            <a:xfrm>
              <a:off x="9090646" y="5012457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 err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확장연동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45" name="Shape 68">
            <a:extLst>
              <a:ext uri="{FF2B5EF4-FFF2-40B4-BE49-F238E27FC236}">
                <a16:creationId xmlns:a16="http://schemas.microsoft.com/office/drawing/2014/main" id="{2C0A64FD-54E8-3E98-8F4E-8C1FD4723F3C}"/>
              </a:ext>
            </a:extLst>
          </p:cNvPr>
          <p:cNvSpPr/>
          <p:nvPr/>
        </p:nvSpPr>
        <p:spPr>
          <a:xfrm>
            <a:off x="10626359" y="123260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6" name="Text 69">
            <a:extLst>
              <a:ext uri="{FF2B5EF4-FFF2-40B4-BE49-F238E27FC236}">
                <a16:creationId xmlns:a16="http://schemas.microsoft.com/office/drawing/2014/main" id="{ABBFB3B9-F2B8-93B1-DD90-AFB2BBAC919A}"/>
              </a:ext>
            </a:extLst>
          </p:cNvPr>
          <p:cNvSpPr/>
          <p:nvPr/>
        </p:nvSpPr>
        <p:spPr>
          <a:xfrm>
            <a:off x="10626359" y="1359321"/>
            <a:ext cx="4353758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39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Li-ion Battery 통합 모니터링 시스템(LMS)</a:t>
            </a:r>
            <a:endParaRPr lang="en-US" sz="1039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7" name="Image 3" descr="/home/claude/combined_brochure/media/ups_q3_monitor.png">
            <a:extLst>
              <a:ext uri="{FF2B5EF4-FFF2-40B4-BE49-F238E27FC236}">
                <a16:creationId xmlns:a16="http://schemas.microsoft.com/office/drawing/2014/main" id="{37516DDE-1D15-BE6A-2767-8781501BC1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30730" y="1633881"/>
            <a:ext cx="1945016" cy="897600"/>
          </a:xfrm>
          <a:prstGeom prst="rect">
            <a:avLst/>
          </a:prstGeom>
        </p:spPr>
      </p:pic>
      <p:sp>
        <p:nvSpPr>
          <p:cNvPr id="50" name="Text 72">
            <a:extLst>
              <a:ext uri="{FF2B5EF4-FFF2-40B4-BE49-F238E27FC236}">
                <a16:creationId xmlns:a16="http://schemas.microsoft.com/office/drawing/2014/main" id="{9967B02F-BBD6-E14B-8204-2B6FE46BFF68}"/>
              </a:ext>
            </a:extLst>
          </p:cNvPr>
          <p:cNvSpPr/>
          <p:nvPr/>
        </p:nvSpPr>
        <p:spPr>
          <a:xfrm>
            <a:off x="11067540" y="2573721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안전한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무중단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전력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공급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indent="0" algn="l">
              <a:buNone/>
            </a:pP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정전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발생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시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신속한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절체로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중요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장비에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연속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전력을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공급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손상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및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손실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예방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3" name="Text 75">
            <a:extLst>
              <a:ext uri="{FF2B5EF4-FFF2-40B4-BE49-F238E27FC236}">
                <a16:creationId xmlns:a16="http://schemas.microsoft.com/office/drawing/2014/main" id="{930E2988-334A-3A71-1437-B61DC93F0446}"/>
              </a:ext>
            </a:extLst>
          </p:cNvPr>
          <p:cNvSpPr/>
          <p:nvPr/>
        </p:nvSpPr>
        <p:spPr>
          <a:xfrm>
            <a:off x="11067540" y="3228441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배터리 수명 ·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안전성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강화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indent="0" algn="l">
              <a:buNone/>
            </a:pP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SoC/SoH 실시간 진단으로 배터리 노후화를 사전에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파악해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안전성과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수명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확보</a:t>
            </a:r>
            <a:endParaRPr lang="en-US" sz="11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7B0F141-4525-AA3A-B63F-315021EEF098}"/>
              </a:ext>
            </a:extLst>
          </p:cNvPr>
          <p:cNvGrpSpPr/>
          <p:nvPr/>
        </p:nvGrpSpPr>
        <p:grpSpPr>
          <a:xfrm>
            <a:off x="10649579" y="2646592"/>
            <a:ext cx="325081" cy="1636976"/>
            <a:chOff x="10649579" y="2646592"/>
            <a:chExt cx="325081" cy="1636976"/>
          </a:xfrm>
        </p:grpSpPr>
        <p:sp>
          <p:nvSpPr>
            <p:cNvPr id="48" name="Shape 70">
              <a:extLst>
                <a:ext uri="{FF2B5EF4-FFF2-40B4-BE49-F238E27FC236}">
                  <a16:creationId xmlns:a16="http://schemas.microsoft.com/office/drawing/2014/main" id="{A8F33936-DD00-1932-E09B-2203F8704E8F}"/>
                </a:ext>
              </a:extLst>
            </p:cNvPr>
            <p:cNvSpPr/>
            <p:nvPr/>
          </p:nvSpPr>
          <p:spPr>
            <a:xfrm>
              <a:off x="10649579" y="2647641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9" name="Text 71">
              <a:extLst>
                <a:ext uri="{FF2B5EF4-FFF2-40B4-BE49-F238E27FC236}">
                  <a16:creationId xmlns:a16="http://schemas.microsoft.com/office/drawing/2014/main" id="{8889E335-C8C9-3BE2-3A6F-0A9353BC58E0}"/>
                </a:ext>
              </a:extLst>
            </p:cNvPr>
            <p:cNvSpPr/>
            <p:nvPr/>
          </p:nvSpPr>
          <p:spPr>
            <a:xfrm>
              <a:off x="10649579" y="2646592"/>
              <a:ext cx="325081" cy="324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solidFill>
                    <a:srgbClr val="13233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1" name="Shape 73">
              <a:extLst>
                <a:ext uri="{FF2B5EF4-FFF2-40B4-BE49-F238E27FC236}">
                  <a16:creationId xmlns:a16="http://schemas.microsoft.com/office/drawing/2014/main" id="{C558CFB2-D336-F6C4-12DD-96A877010603}"/>
                </a:ext>
              </a:extLst>
            </p:cNvPr>
            <p:cNvSpPr/>
            <p:nvPr/>
          </p:nvSpPr>
          <p:spPr>
            <a:xfrm>
              <a:off x="10649579" y="3302361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2" name="Text 74">
              <a:extLst>
                <a:ext uri="{FF2B5EF4-FFF2-40B4-BE49-F238E27FC236}">
                  <a16:creationId xmlns:a16="http://schemas.microsoft.com/office/drawing/2014/main" id="{D55B073D-9793-A1E6-D194-084AEC14F142}"/>
                </a:ext>
              </a:extLst>
            </p:cNvPr>
            <p:cNvSpPr/>
            <p:nvPr/>
          </p:nvSpPr>
          <p:spPr>
            <a:xfrm>
              <a:off x="10649579" y="3302361"/>
              <a:ext cx="325081" cy="324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EE8B7EA7-4437-6C86-469B-EEB31D8539D9}"/>
                </a:ext>
              </a:extLst>
            </p:cNvPr>
            <p:cNvGrpSpPr/>
            <p:nvPr/>
          </p:nvGrpSpPr>
          <p:grpSpPr>
            <a:xfrm>
              <a:off x="10649579" y="3957081"/>
              <a:ext cx="325081" cy="326487"/>
              <a:chOff x="10507068" y="4350720"/>
              <a:chExt cx="325081" cy="326487"/>
            </a:xfrm>
          </p:grpSpPr>
          <p:sp>
            <p:nvSpPr>
              <p:cNvPr id="55" name="Shape 76">
                <a:extLst>
                  <a:ext uri="{FF2B5EF4-FFF2-40B4-BE49-F238E27FC236}">
                    <a16:creationId xmlns:a16="http://schemas.microsoft.com/office/drawing/2014/main" id="{45F05B82-339E-2E70-BFFD-8DBF6891B318}"/>
                  </a:ext>
                </a:extLst>
              </p:cNvPr>
              <p:cNvSpPr/>
              <p:nvPr/>
            </p:nvSpPr>
            <p:spPr>
              <a:xfrm>
                <a:off x="10507068" y="4350720"/>
                <a:ext cx="325081" cy="324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txBody>
              <a:bodyPr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56" name="Text 77">
                <a:extLst>
                  <a:ext uri="{FF2B5EF4-FFF2-40B4-BE49-F238E27FC236}">
                    <a16:creationId xmlns:a16="http://schemas.microsoft.com/office/drawing/2014/main" id="{DC364D5A-6CD6-F268-6E91-18A40C230DCF}"/>
                  </a:ext>
                </a:extLst>
              </p:cNvPr>
              <p:cNvSpPr/>
              <p:nvPr/>
            </p:nvSpPr>
            <p:spPr>
              <a:xfrm>
                <a:off x="10507068" y="4353207"/>
                <a:ext cx="325081" cy="3240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155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-120"/>
                  </a:rPr>
                  <a:t>◎</a:t>
                </a:r>
                <a:endParaRPr lang="en-US" sz="1155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57" name="Text 78">
            <a:extLst>
              <a:ext uri="{FF2B5EF4-FFF2-40B4-BE49-F238E27FC236}">
                <a16:creationId xmlns:a16="http://schemas.microsoft.com/office/drawing/2014/main" id="{FE3867A0-8B46-5314-B2D5-934E1EE0DA2B}"/>
              </a:ext>
            </a:extLst>
          </p:cNvPr>
          <p:cNvSpPr/>
          <p:nvPr/>
        </p:nvSpPr>
        <p:spPr>
          <a:xfrm>
            <a:off x="11067541" y="3883161"/>
            <a:ext cx="3912576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효율성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indent="0" algn="l">
              <a:buNone/>
            </a:pP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랙별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상태를 한 화면에서 통합 확인해 점검 소요를 줄이고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고장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원인을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신속히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추적</a:t>
            </a:r>
            <a:endParaRPr lang="en-US" sz="11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8" name="Shape 79">
            <a:extLst>
              <a:ext uri="{FF2B5EF4-FFF2-40B4-BE49-F238E27FC236}">
                <a16:creationId xmlns:a16="http://schemas.microsoft.com/office/drawing/2014/main" id="{0950906D-5EC5-049B-DA8B-45ED2DD022F9}"/>
              </a:ext>
            </a:extLst>
          </p:cNvPr>
          <p:cNvSpPr/>
          <p:nvPr/>
        </p:nvSpPr>
        <p:spPr>
          <a:xfrm>
            <a:off x="10626359" y="4713331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9" name="Text 80">
            <a:extLst>
              <a:ext uri="{FF2B5EF4-FFF2-40B4-BE49-F238E27FC236}">
                <a16:creationId xmlns:a16="http://schemas.microsoft.com/office/drawing/2014/main" id="{A02F4F72-55E9-9165-CB5F-C55727C11548}"/>
              </a:ext>
            </a:extLst>
          </p:cNvPr>
          <p:cNvSpPr/>
          <p:nvPr/>
        </p:nvSpPr>
        <p:spPr>
          <a:xfrm>
            <a:off x="10626359" y="4776691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전력 성능</a:t>
            </a:r>
            <a:endParaRPr lang="en-US" sz="924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" name="Text 81">
            <a:extLst>
              <a:ext uri="{FF2B5EF4-FFF2-40B4-BE49-F238E27FC236}">
                <a16:creationId xmlns:a16="http://schemas.microsoft.com/office/drawing/2014/main" id="{3A1E9C2E-EC0B-7D4B-743A-DBDBA6F2D291}"/>
              </a:ext>
            </a:extLst>
          </p:cNvPr>
          <p:cNvSpPr/>
          <p:nvPr/>
        </p:nvSpPr>
        <p:spPr>
          <a:xfrm>
            <a:off x="10684409" y="505125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효율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1" name="Text 82">
            <a:extLst>
              <a:ext uri="{FF2B5EF4-FFF2-40B4-BE49-F238E27FC236}">
                <a16:creationId xmlns:a16="http://schemas.microsoft.com/office/drawing/2014/main" id="{1C79971D-9CDC-179D-B06F-CEC8A1B75327}"/>
              </a:ext>
            </a:extLst>
          </p:cNvPr>
          <p:cNvSpPr/>
          <p:nvPr/>
        </p:nvSpPr>
        <p:spPr>
          <a:xfrm>
            <a:off x="10684409" y="522021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97%+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" name="Text 83">
            <a:extLst>
              <a:ext uri="{FF2B5EF4-FFF2-40B4-BE49-F238E27FC236}">
                <a16:creationId xmlns:a16="http://schemas.microsoft.com/office/drawing/2014/main" id="{EF89801F-6237-9DC4-0F2C-B35CE90E13F9}"/>
              </a:ext>
            </a:extLst>
          </p:cNvPr>
          <p:cNvSpPr/>
          <p:nvPr/>
        </p:nvSpPr>
        <p:spPr>
          <a:xfrm>
            <a:off x="10684409" y="549477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역률(PF)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" name="Text 84">
            <a:extLst>
              <a:ext uri="{FF2B5EF4-FFF2-40B4-BE49-F238E27FC236}">
                <a16:creationId xmlns:a16="http://schemas.microsoft.com/office/drawing/2014/main" id="{6D1432B2-37FA-2E01-99E0-CA776FDC4DEA}"/>
              </a:ext>
            </a:extLst>
          </p:cNvPr>
          <p:cNvSpPr/>
          <p:nvPr/>
        </p:nvSpPr>
        <p:spPr>
          <a:xfrm>
            <a:off x="10684409" y="566373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0.99+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4" name="Shape 85">
            <a:extLst>
              <a:ext uri="{FF2B5EF4-FFF2-40B4-BE49-F238E27FC236}">
                <a16:creationId xmlns:a16="http://schemas.microsoft.com/office/drawing/2014/main" id="{F71D2547-E120-B1C4-75B6-D0867BF1408B}"/>
              </a:ext>
            </a:extLst>
          </p:cNvPr>
          <p:cNvSpPr/>
          <p:nvPr/>
        </p:nvSpPr>
        <p:spPr>
          <a:xfrm>
            <a:off x="12100832" y="4713331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5" name="Text 86">
            <a:extLst>
              <a:ext uri="{FF2B5EF4-FFF2-40B4-BE49-F238E27FC236}">
                <a16:creationId xmlns:a16="http://schemas.microsoft.com/office/drawing/2014/main" id="{6F3E29B6-3ADF-CCD8-12F5-7C9F61A62420}"/>
              </a:ext>
            </a:extLst>
          </p:cNvPr>
          <p:cNvSpPr/>
          <p:nvPr/>
        </p:nvSpPr>
        <p:spPr>
          <a:xfrm>
            <a:off x="12100832" y="4776691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품질 지표</a:t>
            </a:r>
            <a:endParaRPr lang="en-US" sz="924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6" name="Text 87">
            <a:extLst>
              <a:ext uri="{FF2B5EF4-FFF2-40B4-BE49-F238E27FC236}">
                <a16:creationId xmlns:a16="http://schemas.microsoft.com/office/drawing/2014/main" id="{8BCEE6F8-E93C-3E4D-299D-65830BF13F2E}"/>
              </a:ext>
            </a:extLst>
          </p:cNvPr>
          <p:cNvSpPr/>
          <p:nvPr/>
        </p:nvSpPr>
        <p:spPr>
          <a:xfrm>
            <a:off x="12158882" y="505125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고조파(THD)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7" name="Text 88">
            <a:extLst>
              <a:ext uri="{FF2B5EF4-FFF2-40B4-BE49-F238E27FC236}">
                <a16:creationId xmlns:a16="http://schemas.microsoft.com/office/drawing/2014/main" id="{1E2202A9-C84B-79D5-AB00-E6E8EFD0BE79}"/>
              </a:ext>
            </a:extLst>
          </p:cNvPr>
          <p:cNvSpPr/>
          <p:nvPr/>
        </p:nvSpPr>
        <p:spPr>
          <a:xfrm>
            <a:off x="12158882" y="522021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3%↓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8" name="Text 89">
            <a:extLst>
              <a:ext uri="{FF2B5EF4-FFF2-40B4-BE49-F238E27FC236}">
                <a16:creationId xmlns:a16="http://schemas.microsoft.com/office/drawing/2014/main" id="{CE136D8E-E726-6BB1-1A88-F39E7964C3F9}"/>
              </a:ext>
            </a:extLst>
          </p:cNvPr>
          <p:cNvSpPr/>
          <p:nvPr/>
        </p:nvSpPr>
        <p:spPr>
          <a:xfrm>
            <a:off x="12158882" y="549477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과부하 내량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9" name="Text 90">
            <a:extLst>
              <a:ext uri="{FF2B5EF4-FFF2-40B4-BE49-F238E27FC236}">
                <a16:creationId xmlns:a16="http://schemas.microsoft.com/office/drawing/2014/main" id="{D83343BC-22B2-5C78-0288-9437C38C82FB}"/>
              </a:ext>
            </a:extLst>
          </p:cNvPr>
          <p:cNvSpPr/>
          <p:nvPr/>
        </p:nvSpPr>
        <p:spPr>
          <a:xfrm>
            <a:off x="12158882" y="566373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110%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0" name="Shape 91">
            <a:extLst>
              <a:ext uri="{FF2B5EF4-FFF2-40B4-BE49-F238E27FC236}">
                <a16:creationId xmlns:a16="http://schemas.microsoft.com/office/drawing/2014/main" id="{78FF9307-93C0-0352-CA1A-65BD131D3619}"/>
              </a:ext>
            </a:extLst>
          </p:cNvPr>
          <p:cNvSpPr/>
          <p:nvPr/>
        </p:nvSpPr>
        <p:spPr>
          <a:xfrm>
            <a:off x="13575304" y="4713331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1" name="Text 92">
            <a:extLst>
              <a:ext uri="{FF2B5EF4-FFF2-40B4-BE49-F238E27FC236}">
                <a16:creationId xmlns:a16="http://schemas.microsoft.com/office/drawing/2014/main" id="{16A72C1D-398B-EB27-E240-B08A231AF92F}"/>
              </a:ext>
            </a:extLst>
          </p:cNvPr>
          <p:cNvSpPr/>
          <p:nvPr/>
        </p:nvSpPr>
        <p:spPr>
          <a:xfrm>
            <a:off x="13575304" y="4776691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용량 · </a:t>
            </a:r>
            <a:r>
              <a:rPr lang="en-US" sz="924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구성</a:t>
            </a:r>
            <a:endParaRPr lang="en-US" sz="924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Text 93">
            <a:extLst>
              <a:ext uri="{FF2B5EF4-FFF2-40B4-BE49-F238E27FC236}">
                <a16:creationId xmlns:a16="http://schemas.microsoft.com/office/drawing/2014/main" id="{FEA38AFE-0E33-C944-267D-AC0D5CFAA80F}"/>
              </a:ext>
            </a:extLst>
          </p:cNvPr>
          <p:cNvSpPr/>
          <p:nvPr/>
        </p:nvSpPr>
        <p:spPr>
          <a:xfrm>
            <a:off x="13633355" y="505125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정격</a:t>
            </a: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용량</a:t>
            </a:r>
            <a:endParaRPr lang="en-US" sz="785">
              <a:solidFill>
                <a:srgbClr val="44444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Text 94">
            <a:extLst>
              <a:ext uri="{FF2B5EF4-FFF2-40B4-BE49-F238E27FC236}">
                <a16:creationId xmlns:a16="http://schemas.microsoft.com/office/drawing/2014/main" id="{86E2AAC3-A9CC-34C8-9803-C9BADD9DAA88}"/>
              </a:ext>
            </a:extLst>
          </p:cNvPr>
          <p:cNvSpPr/>
          <p:nvPr/>
        </p:nvSpPr>
        <p:spPr>
          <a:xfrm>
            <a:off x="13633355" y="522021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50kW</a:t>
            </a:r>
          </a:p>
        </p:txBody>
      </p:sp>
      <p:sp>
        <p:nvSpPr>
          <p:cNvPr id="75" name="Text 95">
            <a:extLst>
              <a:ext uri="{FF2B5EF4-FFF2-40B4-BE49-F238E27FC236}">
                <a16:creationId xmlns:a16="http://schemas.microsoft.com/office/drawing/2014/main" id="{3181FA7D-F122-554B-E66E-5AE513B2D51A}"/>
              </a:ext>
            </a:extLst>
          </p:cNvPr>
          <p:cNvSpPr/>
          <p:nvPr/>
        </p:nvSpPr>
        <p:spPr>
          <a:xfrm>
            <a:off x="13633355" y="5494771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출력</a:t>
            </a: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전압</a:t>
            </a:r>
            <a:endParaRPr lang="en-US" sz="785">
              <a:solidFill>
                <a:srgbClr val="44444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6" name="Text 96">
            <a:extLst>
              <a:ext uri="{FF2B5EF4-FFF2-40B4-BE49-F238E27FC236}">
                <a16:creationId xmlns:a16="http://schemas.microsoft.com/office/drawing/2014/main" id="{2DB3D505-C5E4-5C40-9D35-9B4A5F28390D}"/>
              </a:ext>
            </a:extLst>
          </p:cNvPr>
          <p:cNvSpPr/>
          <p:nvPr/>
        </p:nvSpPr>
        <p:spPr>
          <a:xfrm>
            <a:off x="13633355" y="5663731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570V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EED47722-EC83-5ABF-337B-05303D599DD7}"/>
              </a:ext>
            </a:extLst>
          </p:cNvPr>
          <p:cNvGrpSpPr/>
          <p:nvPr/>
        </p:nvGrpSpPr>
        <p:grpSpPr>
          <a:xfrm>
            <a:off x="522816" y="3272503"/>
            <a:ext cx="4353758" cy="411257"/>
            <a:chOff x="-3925552" y="4708592"/>
            <a:chExt cx="3780318" cy="411257"/>
          </a:xfrm>
        </p:grpSpPr>
        <p:sp>
          <p:nvSpPr>
            <p:cNvPr id="78" name="AutoShape 5">
              <a:extLst>
                <a:ext uri="{FF2B5EF4-FFF2-40B4-BE49-F238E27FC236}">
                  <a16:creationId xmlns:a16="http://schemas.microsoft.com/office/drawing/2014/main" id="{8E3A25B7-A8D6-A5AE-8AF7-B8B137EC7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안정적 </a:t>
              </a:r>
              <a:r>
                <a:rPr kumimoji="1" lang="ko-KR" altLang="en-US" sz="1200" b="1" kern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무중단</a:t>
              </a:r>
              <a:r>
                <a:rPr kumimoji="1" lang="ko-KR" altLang="en-US" sz="1200" b="1" kern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 전력 공급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91C8DACD-210F-DEE0-8335-0CAA03909F8D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87" name="AutoShape 5">
              <a:extLst>
                <a:ext uri="{FF2B5EF4-FFF2-40B4-BE49-F238E27FC236}">
                  <a16:creationId xmlns:a16="http://schemas.microsoft.com/office/drawing/2014/main" id="{C885C0B6-3786-8143-42C6-68D4285B2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정전 시 중요 장비에 연속 전력을 공급하고 신속한 절체로 데이터 손상을 방지</a:t>
              </a:r>
            </a:p>
          </p:txBody>
        </p: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E8385DCA-AFA7-8E20-7ECE-23F5CBBFAA11}"/>
              </a:ext>
            </a:extLst>
          </p:cNvPr>
          <p:cNvGrpSpPr/>
          <p:nvPr/>
        </p:nvGrpSpPr>
        <p:grpSpPr>
          <a:xfrm>
            <a:off x="522816" y="3928790"/>
            <a:ext cx="4478582" cy="411257"/>
            <a:chOff x="-3925553" y="5734831"/>
            <a:chExt cx="3899533" cy="411257"/>
          </a:xfrm>
        </p:grpSpPr>
        <p:sp>
          <p:nvSpPr>
            <p:cNvPr id="89" name="AutoShape 5">
              <a:extLst>
                <a:ext uri="{FF2B5EF4-FFF2-40B4-BE49-F238E27FC236}">
                  <a16:creationId xmlns:a16="http://schemas.microsoft.com/office/drawing/2014/main" id="{B1DF9B33-1CE0-D718-A6C1-D88B5BCBA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친환경 리튬이온 배터리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90" name="타원 89">
              <a:extLst>
                <a:ext uri="{FF2B5EF4-FFF2-40B4-BE49-F238E27FC236}">
                  <a16:creationId xmlns:a16="http://schemas.microsoft.com/office/drawing/2014/main" id="{BCACE66B-A865-4E31-2D09-8479B908B4AB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1" name="AutoShape 5">
              <a:extLst>
                <a:ext uri="{FF2B5EF4-FFF2-40B4-BE49-F238E27FC236}">
                  <a16:creationId xmlns:a16="http://schemas.microsoft.com/office/drawing/2014/main" id="{7030874C-39F3-43D5-A362-72D55D22A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456687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고안전성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긴 수명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높은 에너지 효율의 리튬이온 배터리로 생산성 향상 및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ESG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 기여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E20BD7E6-8191-EAB6-6501-BB216DA1B13D}"/>
              </a:ext>
            </a:extLst>
          </p:cNvPr>
          <p:cNvGrpSpPr/>
          <p:nvPr/>
        </p:nvGrpSpPr>
        <p:grpSpPr>
          <a:xfrm>
            <a:off x="522816" y="4557394"/>
            <a:ext cx="4478580" cy="411257"/>
            <a:chOff x="-3925447" y="6542428"/>
            <a:chExt cx="3927060" cy="411257"/>
          </a:xfrm>
        </p:grpSpPr>
        <p:sp>
          <p:nvSpPr>
            <p:cNvPr id="99" name="AutoShape 5">
              <a:extLst>
                <a:ext uri="{FF2B5EF4-FFF2-40B4-BE49-F238E27FC236}">
                  <a16:creationId xmlns:a16="http://schemas.microsoft.com/office/drawing/2014/main" id="{807A9D6C-DB64-236D-672B-D37FBD1A19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1427519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광범위한 활용 분야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6BF615EB-68AC-D8E6-FA49-5AE994A50D06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1" name="AutoShape 5">
              <a:extLst>
                <a:ext uri="{FF2B5EF4-FFF2-40B4-BE49-F238E27FC236}">
                  <a16:creationId xmlns:a16="http://schemas.microsoft.com/office/drawing/2014/main" id="{98D6DFE9-DD95-9954-7838-CF77555DB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8" y="6542428"/>
              <a:ext cx="2484321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데이터센터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산업용 자동화설비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전기차 충전 인프라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재생에너지 연계 시스템 등에 적용</a:t>
              </a:r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2E94626C-E26D-1EB1-2410-4F1FAA4F39ED}"/>
              </a:ext>
            </a:extLst>
          </p:cNvPr>
          <p:cNvGrpSpPr/>
          <p:nvPr/>
        </p:nvGrpSpPr>
        <p:grpSpPr>
          <a:xfrm>
            <a:off x="408090" y="5075790"/>
            <a:ext cx="4355495" cy="1153072"/>
            <a:chOff x="281549" y="3296540"/>
            <a:chExt cx="4510159" cy="1153072"/>
          </a:xfrm>
        </p:grpSpPr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C2794FBC-9F55-00CE-73B4-E46F0332A307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05" name="그래픽 104" descr="남자 옆모습 단색으로 채워진">
                <a:extLst>
                  <a:ext uri="{FF2B5EF4-FFF2-40B4-BE49-F238E27FC236}">
                    <a16:creationId xmlns:a16="http://schemas.microsoft.com/office/drawing/2014/main" id="{0C0F6A08-FA7B-9BA9-B9C8-1548843307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06" name="그래픽 105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96E5CF22-06E4-8E46-A7B6-1A8E6FC3E7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04" name="말풍선: 모서리가 둥근 사각형 103">
              <a:extLst>
                <a:ext uri="{FF2B5EF4-FFF2-40B4-BE49-F238E27FC236}">
                  <a16:creationId xmlns:a16="http://schemas.microsoft.com/office/drawing/2014/main" id="{12F2EC43-DB8D-CEA2-20C6-3A724B821BF8}"/>
                </a:ext>
              </a:extLst>
            </p:cNvPr>
            <p:cNvSpPr/>
            <p:nvPr/>
          </p:nvSpPr>
          <p:spPr>
            <a:xfrm>
              <a:off x="1069991" y="3296540"/>
              <a:ext cx="3721717" cy="115307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정전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시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장비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손상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위험과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상태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파악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지연으로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
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리스크가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커지고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노후화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조짐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파악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어려움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랙별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점검에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따른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비효율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고장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원인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추적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지연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CB94DEBA-867D-6203-E563-7E35088F2D33}"/>
              </a:ext>
            </a:extLst>
          </p:cNvPr>
          <p:cNvGrpSpPr/>
          <p:nvPr/>
        </p:nvGrpSpPr>
        <p:grpSpPr>
          <a:xfrm>
            <a:off x="5544531" y="5427452"/>
            <a:ext cx="4515514" cy="829843"/>
            <a:chOff x="5544531" y="5328667"/>
            <a:chExt cx="4515514" cy="829843"/>
          </a:xfrm>
        </p:grpSpPr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F0CA02FB-9272-39FD-E2F0-29CECB0C0B4E}"/>
                </a:ext>
              </a:extLst>
            </p:cNvPr>
            <p:cNvGrpSpPr/>
            <p:nvPr/>
          </p:nvGrpSpPr>
          <p:grpSpPr>
            <a:xfrm>
              <a:off x="5981705" y="5328667"/>
              <a:ext cx="3813889" cy="252000"/>
              <a:chOff x="5087686" y="5594263"/>
              <a:chExt cx="3813889" cy="252000"/>
            </a:xfrm>
          </p:grpSpPr>
          <p:sp>
            <p:nvSpPr>
              <p:cNvPr id="119" name="타원 118">
                <a:extLst>
                  <a:ext uri="{FF2B5EF4-FFF2-40B4-BE49-F238E27FC236}">
                    <a16:creationId xmlns:a16="http://schemas.microsoft.com/office/drawing/2014/main" id="{235C286E-B960-E65F-3AEF-73D1EEAD4F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20" name="직사각형 119">
                <a:extLst>
                  <a:ext uri="{FF2B5EF4-FFF2-40B4-BE49-F238E27FC236}">
                    <a16:creationId xmlns:a16="http://schemas.microsoft.com/office/drawing/2014/main" id="{20F9010C-8795-EF36-3E36-A93175F7A200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0230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표준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UPS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운영과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기본적인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배터리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상태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확인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1CB28797-28AB-6957-9A72-45AAE85A793F}"/>
                </a:ext>
              </a:extLst>
            </p:cNvPr>
            <p:cNvGrpSpPr/>
            <p:nvPr/>
          </p:nvGrpSpPr>
          <p:grpSpPr>
            <a:xfrm>
              <a:off x="5981705" y="5574430"/>
              <a:ext cx="3964375" cy="369332"/>
              <a:chOff x="5087686" y="5551104"/>
              <a:chExt cx="3964375" cy="369332"/>
            </a:xfrm>
          </p:grpSpPr>
          <p:sp>
            <p:nvSpPr>
              <p:cNvPr id="117" name="타원 116">
                <a:extLst>
                  <a:ext uri="{FF2B5EF4-FFF2-40B4-BE49-F238E27FC236}">
                    <a16:creationId xmlns:a16="http://schemas.microsoft.com/office/drawing/2014/main" id="{37EC0395-6CCE-5A81-2D5A-1576886AD6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8" name="직사각형 117">
                <a:extLst>
                  <a:ext uri="{FF2B5EF4-FFF2-40B4-BE49-F238E27FC236}">
                    <a16:creationId xmlns:a16="http://schemas.microsoft.com/office/drawing/2014/main" id="{B3F77760-CE98-C312-F122-610FFA84D542}"/>
                  </a:ext>
                </a:extLst>
              </p:cNvPr>
              <p:cNvSpPr/>
              <p:nvPr/>
            </p:nvSpPr>
            <p:spPr>
              <a:xfrm>
                <a:off x="5399272" y="5551104"/>
                <a:ext cx="3652789" cy="36933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LMS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통합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모니터링으로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SoC/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SoH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진단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알람관리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고도화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BB44EE5A-A4FA-2697-A98D-0747CB1124F7}"/>
                </a:ext>
              </a:extLst>
            </p:cNvPr>
            <p:cNvGrpSpPr/>
            <p:nvPr/>
          </p:nvGrpSpPr>
          <p:grpSpPr>
            <a:xfrm>
              <a:off x="5983492" y="5906510"/>
              <a:ext cx="4076553" cy="252000"/>
              <a:chOff x="5087686" y="5594263"/>
              <a:chExt cx="4076553" cy="252000"/>
            </a:xfrm>
          </p:grpSpPr>
          <p:sp>
            <p:nvSpPr>
              <p:cNvPr id="115" name="타원 114">
                <a:extLst>
                  <a:ext uri="{FF2B5EF4-FFF2-40B4-BE49-F238E27FC236}">
                    <a16:creationId xmlns:a16="http://schemas.microsoft.com/office/drawing/2014/main" id="{805C3E6B-D02C-C507-3174-13D8FB56CF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6" name="직사각형 115">
                <a:extLst>
                  <a:ext uri="{FF2B5EF4-FFF2-40B4-BE49-F238E27FC236}">
                    <a16:creationId xmlns:a16="http://schemas.microsoft.com/office/drawing/2014/main" id="{AA6993B5-3D64-CED8-5F37-15F81BFA92E2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764967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예측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유지보수와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스마트에너지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플랫폼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연계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지능형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운영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13" name="왼쪽 대괄호 112">
              <a:extLst>
                <a:ext uri="{FF2B5EF4-FFF2-40B4-BE49-F238E27FC236}">
                  <a16:creationId xmlns:a16="http://schemas.microsoft.com/office/drawing/2014/main" id="{E612D803-9F5E-2A1C-1ECD-3C4B7496FE9F}"/>
                </a:ext>
              </a:extLst>
            </p:cNvPr>
            <p:cNvSpPr/>
            <p:nvPr/>
          </p:nvSpPr>
          <p:spPr>
            <a:xfrm>
              <a:off x="5867903" y="5377034"/>
              <a:ext cx="81554" cy="720000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18DE8D5C-4663-2666-2E68-B0B85AADB6C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368250" y="5583147"/>
              <a:ext cx="660339" cy="3077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23" name="Shape 27">
            <a:extLst>
              <a:ext uri="{FF2B5EF4-FFF2-40B4-BE49-F238E27FC236}">
                <a16:creationId xmlns:a16="http://schemas.microsoft.com/office/drawing/2014/main" id="{F5B61B24-2C00-6488-B077-8B8B82F1CF70}"/>
              </a:ext>
            </a:extLst>
          </p:cNvPr>
          <p:cNvSpPr/>
          <p:nvPr/>
        </p:nvSpPr>
        <p:spPr>
          <a:xfrm>
            <a:off x="5561200" y="1332921"/>
            <a:ext cx="835921" cy="200640"/>
          </a:xfrm>
          <a:prstGeom prst="roundRect">
            <a:avLst>
              <a:gd name="adj" fmla="val 15789"/>
            </a:avLst>
          </a:prstGeom>
          <a:solidFill>
            <a:schemeClr val="bg1">
              <a:lumMod val="85000"/>
            </a:schemeClr>
          </a:solidFill>
          <a:ln/>
        </p:spPr>
        <p:txBody>
          <a:bodyPr lIns="36000" rIns="36000" anchor="ctr"/>
          <a:lstStyle/>
          <a:p>
            <a:pPr algn="ctr"/>
            <a:r>
              <a:rPr lang="en-US" altLang="ko-KR" sz="1000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동작</a:t>
            </a:r>
            <a:r>
              <a:rPr lang="en-US" altLang="ko-KR" sz="10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altLang="ko-KR" sz="1000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모드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4" name="Shape 29">
            <a:extLst>
              <a:ext uri="{FF2B5EF4-FFF2-40B4-BE49-F238E27FC236}">
                <a16:creationId xmlns:a16="http://schemas.microsoft.com/office/drawing/2014/main" id="{64E60D0C-4932-ED94-A4A9-D15059888540}"/>
              </a:ext>
            </a:extLst>
          </p:cNvPr>
          <p:cNvSpPr/>
          <p:nvPr/>
        </p:nvSpPr>
        <p:spPr>
          <a:xfrm>
            <a:off x="5561200" y="3011961"/>
            <a:ext cx="835921" cy="200640"/>
          </a:xfrm>
          <a:prstGeom prst="roundRect">
            <a:avLst>
              <a:gd name="adj" fmla="val 15789"/>
            </a:avLst>
          </a:prstGeom>
          <a:solidFill>
            <a:srgbClr val="1F3864"/>
          </a:solidFill>
          <a:ln/>
        </p:spPr>
        <p:txBody>
          <a:bodyPr anchor="ctr"/>
          <a:lstStyle/>
          <a:p>
            <a:pPr algn="ctr"/>
            <a:r>
              <a:rPr lang="en-US" altLang="ko-KR" sz="900" err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추가기능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7" name="Text 39">
            <a:extLst>
              <a:ext uri="{FF2B5EF4-FFF2-40B4-BE49-F238E27FC236}">
                <a16:creationId xmlns:a16="http://schemas.microsoft.com/office/drawing/2014/main" id="{EFC8BBA8-17D8-50BB-D993-A98AA29E2AD3}"/>
              </a:ext>
            </a:extLst>
          </p:cNvPr>
          <p:cNvSpPr/>
          <p:nvPr/>
        </p:nvSpPr>
        <p:spPr>
          <a:xfrm>
            <a:off x="5561200" y="3715798"/>
            <a:ext cx="4353758" cy="1224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altLang="ko-KR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UPS 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솔루션</a:t>
            </a:r>
            <a:r>
              <a:rPr lang="en-US" altLang="ko-KR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주요 </a:t>
            </a: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능</a:t>
            </a:r>
            <a:endParaRPr lang="en-US" altLang="ko-KR" sz="1097" b="1" u="sng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DC-DC Converter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 양방향 전력변환으로 효율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97%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이상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,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노이즈 최소화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모듈형 설계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로 확장성과 유지보수 용이성을 확보해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Hot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교체 가능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디스플레이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·LED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실시간 상태표시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와 자동 경보 알람으로 운전상태 모니터링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Modbus TCP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통신으로 상위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EMS·BMS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등 외부 시스템과 연동</a:t>
            </a:r>
          </a:p>
        </p:txBody>
      </p:sp>
    </p:spTree>
    <p:extLst>
      <p:ext uri="{BB962C8B-B14F-4D97-AF65-F5344CB8AC3E}">
        <p14:creationId xmlns:p14="http://schemas.microsoft.com/office/powerpoint/2010/main" val="3814902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392</Words>
  <Application>Microsoft Office PowerPoint</Application>
  <PresentationFormat>사용자 지정</PresentationFormat>
  <Paragraphs>77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