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83561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83561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27670-AB3D-49E9-9072-4199901BD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33F924B-C35D-5415-5584-E86D294DA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405A6B4-7418-3663-9547-2A68745DBF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CD785A4-4756-6097-B5F4-AB4CE67CC9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070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06548-3A06-5502-8A73-62622119A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5C868D3-09D1-DE0F-9526-93ED7D255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7-5)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이송 설비 구축 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–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이송 설비 기반 물류 자동화 구현하기”</a:t>
            </a:r>
          </a:p>
        </p:txBody>
      </p:sp>
      <p:sp>
        <p:nvSpPr>
          <p:cNvPr id="2" name="Rectangle 10">
            <a:extLst>
              <a:ext uri="{FF2B5EF4-FFF2-40B4-BE49-F238E27FC236}">
                <a16:creationId xmlns:a16="http://schemas.microsoft.com/office/drawing/2014/main" id="{5D5E8CA0-41B0-2E42-0020-1A2B64F6B6F1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0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F62B860-7154-ABDB-7FE3-8F22F420B958}"/>
              </a:ext>
            </a:extLst>
          </p:cNvPr>
          <p:cNvSpPr/>
          <p:nvPr/>
        </p:nvSpPr>
        <p:spPr>
          <a:xfrm>
            <a:off x="10508959" y="81006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0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8E851C31-97A4-5853-9E13-90F6535BD397}"/>
              </a:ext>
            </a:extLst>
          </p:cNvPr>
          <p:cNvSpPr/>
          <p:nvPr/>
        </p:nvSpPr>
        <p:spPr>
          <a:xfrm>
            <a:off x="546867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0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876F7A56-04F7-EE6A-B747-39FD085BBFC7}"/>
              </a:ext>
            </a:extLst>
          </p:cNvPr>
          <p:cNvGrpSpPr/>
          <p:nvPr/>
        </p:nvGrpSpPr>
        <p:grpSpPr>
          <a:xfrm>
            <a:off x="421941" y="810069"/>
            <a:ext cx="4536512" cy="324000"/>
            <a:chOff x="344488" y="620713"/>
            <a:chExt cx="4536512" cy="324000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DB83C57-9D22-B4E6-5707-0A5F43E7AF6C}"/>
                </a:ext>
              </a:extLst>
            </p:cNvPr>
            <p:cNvSpPr/>
            <p:nvPr/>
          </p:nvSpPr>
          <p:spPr>
            <a:xfrm>
              <a:off x="407737" y="629092"/>
              <a:ext cx="4473263" cy="29662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이송 설비 구축일까요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94017D0F-D5CD-27C1-7C2C-B661E05C33F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78F73EF5-73BD-5A6C-041D-9DC42158E777}"/>
              </a:ext>
            </a:extLst>
          </p:cNvPr>
          <p:cNvGrpSpPr/>
          <p:nvPr/>
        </p:nvGrpSpPr>
        <p:grpSpPr>
          <a:xfrm>
            <a:off x="5468670" y="810261"/>
            <a:ext cx="4536512" cy="324000"/>
            <a:chOff x="5024437" y="494579"/>
            <a:chExt cx="4536512" cy="324000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B71C9A2-F7C0-58F1-1167-5A145071440E}"/>
                </a:ext>
              </a:extLst>
            </p:cNvPr>
            <p:cNvSpPr/>
            <p:nvPr/>
          </p:nvSpPr>
          <p:spPr>
            <a:xfrm>
              <a:off x="5087686" y="502958"/>
              <a:ext cx="4473263" cy="29662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이송 설비 구축은 무엇이고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어떻게 이루어지나요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C5E2A001-BB86-89C5-6FEF-9755890C46B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91E9C751-5A84-1816-8382-B58F7C07FCCA}"/>
              </a:ext>
            </a:extLst>
          </p:cNvPr>
          <p:cNvGrpSpPr/>
          <p:nvPr/>
        </p:nvGrpSpPr>
        <p:grpSpPr>
          <a:xfrm>
            <a:off x="414910" y="6362001"/>
            <a:ext cx="4519457" cy="613602"/>
            <a:chOff x="337456" y="5878870"/>
            <a:chExt cx="4519457" cy="613602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1206FF8-F0ED-A180-45AF-D9635FC2C31D}"/>
                </a:ext>
              </a:extLst>
            </p:cNvPr>
            <p:cNvSpPr/>
            <p:nvPr/>
          </p:nvSpPr>
          <p:spPr>
            <a:xfrm>
              <a:off x="337456" y="6030807"/>
              <a:ext cx="451945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반복적인 자재 이송을 자동화하고 공정 간 물류 흐름을 </a:t>
              </a:r>
              <a:r>
                <a:rPr lang="ko-KR" altLang="en-US" sz="1200" b="1" i="1" dirty="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표준화하여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작업자 의존도와 물류 정체를 줄이고 생산성을 향상</a:t>
              </a:r>
            </a:p>
          </p:txBody>
        </p:sp>
        <p:sp>
          <p:nvSpPr>
            <p:cNvPr id="18" name="Freeform 75">
              <a:extLst>
                <a:ext uri="{FF2B5EF4-FFF2-40B4-BE49-F238E27FC236}">
                  <a16:creationId xmlns:a16="http://schemas.microsoft.com/office/drawing/2014/main" id="{4D3BB3B8-BE1A-59E7-30CE-880B43A228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9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D36F682-84DC-6B30-7A8C-B98F1E980594}"/>
              </a:ext>
            </a:extLst>
          </p:cNvPr>
          <p:cNvSpPr/>
          <p:nvPr/>
        </p:nvSpPr>
        <p:spPr>
          <a:xfrm>
            <a:off x="5478451" y="6545393"/>
            <a:ext cx="4519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이송 설비와 관제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제어 시스템을 통합 설계하여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</a:t>
            </a:r>
            <a:b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고객 공정에 최적화된 자동 이송 환경과 실시간 물류 운영 체계를 구축</a:t>
            </a:r>
          </a:p>
        </p:txBody>
      </p:sp>
      <p:sp>
        <p:nvSpPr>
          <p:cNvPr id="20" name="Freeform 75">
            <a:extLst>
              <a:ext uri="{FF2B5EF4-FFF2-40B4-BE49-F238E27FC236}">
                <a16:creationId xmlns:a16="http://schemas.microsoft.com/office/drawing/2014/main" id="{C28E8D07-8312-E70F-B95E-2BD0DDBD0361}"/>
              </a:ext>
            </a:extLst>
          </p:cNvPr>
          <p:cNvSpPr>
            <a:spLocks/>
          </p:cNvSpPr>
          <p:nvPr/>
        </p:nvSpPr>
        <p:spPr bwMode="auto">
          <a:xfrm>
            <a:off x="5759793" y="6362001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9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BAF60701-F60F-2EDA-03DD-C6DB86E01FBE}"/>
              </a:ext>
            </a:extLst>
          </p:cNvPr>
          <p:cNvGrpSpPr/>
          <p:nvPr/>
        </p:nvGrpSpPr>
        <p:grpSpPr>
          <a:xfrm>
            <a:off x="10508959" y="810069"/>
            <a:ext cx="4536512" cy="324000"/>
            <a:chOff x="5024437" y="494579"/>
            <a:chExt cx="4536512" cy="324000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4BCFAF38-1356-5C75-B6D0-2F1244080014}"/>
                </a:ext>
              </a:extLst>
            </p:cNvPr>
            <p:cNvSpPr/>
            <p:nvPr/>
          </p:nvSpPr>
          <p:spPr>
            <a:xfrm>
              <a:off x="5087686" y="502958"/>
              <a:ext cx="4473263" cy="29662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ko-KR" altLang="en-US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이송 설비 구축으로 무엇이 좋아지나요</a:t>
              </a:r>
              <a:r>
                <a:rPr kumimoji="1" lang="en-US" altLang="ko-KR" sz="12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29791EB4-383C-2149-7565-367F07BF7CF3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3F3450AC-9237-D525-7898-4C0ACB48A7F8}"/>
              </a:ext>
            </a:extLst>
          </p:cNvPr>
          <p:cNvSpPr/>
          <p:nvPr/>
        </p:nvSpPr>
        <p:spPr>
          <a:xfrm>
            <a:off x="10517488" y="6506921"/>
            <a:ext cx="45194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</a:pP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이송 경로와 자재 흐름을 자동화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가시화하여</a:t>
            </a:r>
            <a:b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정체와 이송 오류를 줄이고</a:t>
            </a:r>
            <a: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</a:t>
            </a:r>
            <a:br>
              <a:rPr lang="en-US" altLang="ko-KR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200" b="1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안정적인 생산 운영과 유연한 공정 대응을 실현</a:t>
            </a:r>
          </a:p>
        </p:txBody>
      </p:sp>
      <p:sp>
        <p:nvSpPr>
          <p:cNvPr id="26" name="Freeform 75">
            <a:extLst>
              <a:ext uri="{FF2B5EF4-FFF2-40B4-BE49-F238E27FC236}">
                <a16:creationId xmlns:a16="http://schemas.microsoft.com/office/drawing/2014/main" id="{0C818DA7-05E5-BBC5-DB3B-080EF5CE04E7}"/>
              </a:ext>
            </a:extLst>
          </p:cNvPr>
          <p:cNvSpPr>
            <a:spLocks/>
          </p:cNvSpPr>
          <p:nvPr/>
        </p:nvSpPr>
        <p:spPr bwMode="auto">
          <a:xfrm>
            <a:off x="10798829" y="6369117"/>
            <a:ext cx="3956772" cy="76353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9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215EEAD4-BC14-ED98-87E8-57C02B7E5D51}"/>
              </a:ext>
            </a:extLst>
          </p:cNvPr>
          <p:cNvGrpSpPr/>
          <p:nvPr/>
        </p:nvGrpSpPr>
        <p:grpSpPr>
          <a:xfrm>
            <a:off x="600754" y="1471409"/>
            <a:ext cx="4185580" cy="1289279"/>
            <a:chOff x="281549" y="3190179"/>
            <a:chExt cx="4535444" cy="1465028"/>
          </a:xfrm>
        </p:grpSpPr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94C34776-EC4C-068C-E777-6FB629E228B5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30" name="그래픽 29" descr="남자 옆모습 단색으로 채워진">
                <a:extLst>
                  <a:ext uri="{FF2B5EF4-FFF2-40B4-BE49-F238E27FC236}">
                    <a16:creationId xmlns:a16="http://schemas.microsoft.com/office/drawing/2014/main" id="{97592C20-8878-CA6F-9C0D-795AEE699DF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31" name="그래픽 30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39C8EA05-2005-AF95-592C-2A2E499BDD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29" name="말풍선: 모서리가 둥근 사각형 28">
              <a:extLst>
                <a:ext uri="{FF2B5EF4-FFF2-40B4-BE49-F238E27FC236}">
                  <a16:creationId xmlns:a16="http://schemas.microsoft.com/office/drawing/2014/main" id="{819D4140-F6CB-AECD-F459-272938CD4306}"/>
                </a:ext>
              </a:extLst>
            </p:cNvPr>
            <p:cNvSpPr/>
            <p:nvPr/>
          </p:nvSpPr>
          <p:spPr>
            <a:xfrm>
              <a:off x="1095277" y="3190179"/>
              <a:ext cx="3721716" cy="1465028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1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제품과 자재를 작업자가 직접 운반하거나</a:t>
              </a:r>
              <a:br>
                <a:rPr lang="en-US" altLang="ko-KR" sz="11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1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설비별로 따로 이송하다 보니</a:t>
              </a:r>
              <a:r>
                <a:rPr lang="en-US" altLang="ko-KR" sz="11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1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이동 시간이 길고</a:t>
              </a:r>
              <a:br>
                <a:rPr lang="en-US" altLang="ko-KR" sz="11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위치 오류와 물류 정체</a:t>
              </a:r>
              <a:r>
                <a:rPr lang="ko-KR" altLang="en-US" sz="11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 자주 발생해요</a:t>
              </a:r>
              <a:r>
                <a:rPr lang="en-US" altLang="ko-KR" sz="11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1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리프트차나 지게차를 작업자가 직접 운전하다 보니 작업자와 설비가 같은 공간에서 움직여</a:t>
              </a:r>
              <a:br>
                <a:rPr lang="en-US" altLang="ko-KR" sz="11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충돌</a:t>
              </a:r>
              <a:r>
                <a:rPr lang="en-US" altLang="ko-KR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·</a:t>
              </a:r>
              <a:r>
                <a:rPr lang="ko-KR" altLang="en-US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협착</a:t>
              </a:r>
              <a:r>
                <a:rPr lang="en-US" altLang="ko-KR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·</a:t>
              </a:r>
              <a:r>
                <a:rPr lang="ko-KR" altLang="en-US" sz="1100" b="1" i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낙하 사고 위험 등 안전문제</a:t>
              </a:r>
              <a:r>
                <a:rPr lang="ko-KR" altLang="en-US" sz="11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 항상 있어요</a:t>
              </a:r>
              <a:r>
                <a:rPr lang="en-US" altLang="ko-KR" sz="1100" i="1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5BB62CAF-21F0-ED83-2C5E-1C81D3414508}"/>
              </a:ext>
            </a:extLst>
          </p:cNvPr>
          <p:cNvSpPr txBox="1"/>
          <p:nvPr/>
        </p:nvSpPr>
        <p:spPr>
          <a:xfrm>
            <a:off x="11163168" y="1194410"/>
            <a:ext cx="33909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이송 자동화 구축 효과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CC951C7-EB17-B54C-1B6A-A3B5975E0EC1}"/>
              </a:ext>
            </a:extLst>
          </p:cNvPr>
          <p:cNvGrpSpPr/>
          <p:nvPr/>
        </p:nvGrpSpPr>
        <p:grpSpPr>
          <a:xfrm>
            <a:off x="10769510" y="3457931"/>
            <a:ext cx="3370589" cy="971661"/>
            <a:chOff x="10959545" y="3509639"/>
            <a:chExt cx="3370589" cy="971661"/>
          </a:xfrm>
        </p:grpSpPr>
        <p:sp>
          <p:nvSpPr>
            <p:cNvPr id="46" name="승인됨">
              <a:extLst>
                <a:ext uri="{FF2B5EF4-FFF2-40B4-BE49-F238E27FC236}">
                  <a16:creationId xmlns:a16="http://schemas.microsoft.com/office/drawing/2014/main" id="{3FAF69E0-5802-D83E-6113-F9A5522C249F}"/>
                </a:ext>
              </a:extLst>
            </p:cNvPr>
            <p:cNvSpPr/>
            <p:nvPr/>
          </p:nvSpPr>
          <p:spPr>
            <a:xfrm>
              <a:off x="10959545" y="3550442"/>
              <a:ext cx="180000" cy="18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cubicBezTo>
                    <a:pt x="4834" y="0"/>
                    <a:pt x="0" y="4836"/>
                    <a:pt x="0" y="10801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4" y="21600"/>
                    <a:pt x="21600" y="16765"/>
                    <a:pt x="21600" y="10801"/>
                  </a:cubicBezTo>
                  <a:cubicBezTo>
                    <a:pt x="21600" y="4836"/>
                    <a:pt x="16764" y="0"/>
                    <a:pt x="10799" y="0"/>
                  </a:cubicBezTo>
                  <a:close/>
                  <a:moveTo>
                    <a:pt x="16449" y="5521"/>
                  </a:moveTo>
                  <a:cubicBezTo>
                    <a:pt x="16477" y="5521"/>
                    <a:pt x="16505" y="5532"/>
                    <a:pt x="16527" y="5553"/>
                  </a:cubicBezTo>
                  <a:lnTo>
                    <a:pt x="18129" y="7155"/>
                  </a:lnTo>
                  <a:cubicBezTo>
                    <a:pt x="18171" y="7198"/>
                    <a:pt x="18171" y="7268"/>
                    <a:pt x="18129" y="7311"/>
                  </a:cubicBezTo>
                  <a:lnTo>
                    <a:pt x="8340" y="17100"/>
                  </a:lnTo>
                  <a:cubicBezTo>
                    <a:pt x="8297" y="17142"/>
                    <a:pt x="8227" y="17142"/>
                    <a:pt x="8185" y="17100"/>
                  </a:cubicBezTo>
                  <a:lnTo>
                    <a:pt x="3062" y="11977"/>
                  </a:lnTo>
                  <a:cubicBezTo>
                    <a:pt x="3020" y="11934"/>
                    <a:pt x="3020" y="11866"/>
                    <a:pt x="3062" y="11823"/>
                  </a:cubicBezTo>
                  <a:lnTo>
                    <a:pt x="4664" y="10221"/>
                  </a:lnTo>
                  <a:cubicBezTo>
                    <a:pt x="4707" y="10178"/>
                    <a:pt x="4777" y="10178"/>
                    <a:pt x="4820" y="10221"/>
                  </a:cubicBezTo>
                  <a:lnTo>
                    <a:pt x="8185" y="13586"/>
                  </a:lnTo>
                  <a:cubicBezTo>
                    <a:pt x="8227" y="13629"/>
                    <a:pt x="8297" y="13629"/>
                    <a:pt x="8340" y="13586"/>
                  </a:cubicBezTo>
                  <a:lnTo>
                    <a:pt x="16373" y="5553"/>
                  </a:lnTo>
                  <a:cubicBezTo>
                    <a:pt x="16394" y="5532"/>
                    <a:pt x="16421" y="5521"/>
                    <a:pt x="16449" y="5521"/>
                  </a:cubicBezTo>
                  <a:close/>
                </a:path>
              </a:pathLst>
            </a:custGeom>
            <a:solidFill>
              <a:srgbClr val="522B34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hangingPunct="0">
                <a:defRPr>
                  <a:latin typeface="+mj-lt"/>
                  <a:ea typeface="+mj-ea"/>
                  <a:cs typeface="+mj-cs"/>
                  <a:sym typeface="Helvetica"/>
                </a:defRPr>
              </a:pPr>
              <a:endParaRPr sz="11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Helvetica"/>
                <a:sym typeface="Helvetica"/>
              </a:endParaRPr>
            </a:p>
          </p:txBody>
        </p:sp>
        <p:sp>
          <p:nvSpPr>
            <p:cNvPr id="47" name="직사각형 104">
              <a:extLst>
                <a:ext uri="{FF2B5EF4-FFF2-40B4-BE49-F238E27FC236}">
                  <a16:creationId xmlns:a16="http://schemas.microsoft.com/office/drawing/2014/main" id="{B38C0B80-6D83-729B-3BA0-1F42319EAE58}"/>
                </a:ext>
              </a:extLst>
            </p:cNvPr>
            <p:cNvSpPr txBox="1"/>
            <p:nvPr/>
          </p:nvSpPr>
          <p:spPr>
            <a:xfrm>
              <a:off x="11109575" y="3509639"/>
              <a:ext cx="2950183" cy="26160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>
              <a:spAutoFit/>
            </a:bodyPr>
            <a:lstStyle/>
            <a:p>
              <a:pPr defTabSz="1358965" hangingPunct="0">
                <a:defRPr sz="1200" spc="-32">
                  <a:latin typeface="LG Smart_H Regular"/>
                  <a:ea typeface="LG Smart_H Regular"/>
                  <a:cs typeface="LG Smart_H Regular"/>
                  <a:sym typeface="LG Smart_H Regular"/>
                </a:defRPr>
              </a:pPr>
              <a:r>
                <a:rPr lang="ko-KR" altLang="en-US" sz="1100" kern="0" spc="-32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LG Smart_H Regular"/>
                  <a:sym typeface="LG Smart_H Regular"/>
                </a:rPr>
                <a:t>이송 업무 인건비 절감</a:t>
              </a:r>
            </a:p>
          </p:txBody>
        </p:sp>
        <p:sp>
          <p:nvSpPr>
            <p:cNvPr id="60" name="승인됨">
              <a:extLst>
                <a:ext uri="{FF2B5EF4-FFF2-40B4-BE49-F238E27FC236}">
                  <a16:creationId xmlns:a16="http://schemas.microsoft.com/office/drawing/2014/main" id="{C637B92A-3FAB-BCFD-A928-1CAD53B8539B}"/>
                </a:ext>
              </a:extLst>
            </p:cNvPr>
            <p:cNvSpPr/>
            <p:nvPr/>
          </p:nvSpPr>
          <p:spPr>
            <a:xfrm>
              <a:off x="10968254" y="3900870"/>
              <a:ext cx="180000" cy="18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cubicBezTo>
                    <a:pt x="4834" y="0"/>
                    <a:pt x="0" y="4836"/>
                    <a:pt x="0" y="10801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4" y="21600"/>
                    <a:pt x="21600" y="16765"/>
                    <a:pt x="21600" y="10801"/>
                  </a:cubicBezTo>
                  <a:cubicBezTo>
                    <a:pt x="21600" y="4836"/>
                    <a:pt x="16764" y="0"/>
                    <a:pt x="10799" y="0"/>
                  </a:cubicBezTo>
                  <a:close/>
                  <a:moveTo>
                    <a:pt x="16449" y="5521"/>
                  </a:moveTo>
                  <a:cubicBezTo>
                    <a:pt x="16477" y="5521"/>
                    <a:pt x="16505" y="5532"/>
                    <a:pt x="16527" y="5553"/>
                  </a:cubicBezTo>
                  <a:lnTo>
                    <a:pt x="18129" y="7155"/>
                  </a:lnTo>
                  <a:cubicBezTo>
                    <a:pt x="18171" y="7198"/>
                    <a:pt x="18171" y="7268"/>
                    <a:pt x="18129" y="7311"/>
                  </a:cubicBezTo>
                  <a:lnTo>
                    <a:pt x="8340" y="17100"/>
                  </a:lnTo>
                  <a:cubicBezTo>
                    <a:pt x="8297" y="17142"/>
                    <a:pt x="8227" y="17142"/>
                    <a:pt x="8185" y="17100"/>
                  </a:cubicBezTo>
                  <a:lnTo>
                    <a:pt x="3062" y="11977"/>
                  </a:lnTo>
                  <a:cubicBezTo>
                    <a:pt x="3020" y="11934"/>
                    <a:pt x="3020" y="11866"/>
                    <a:pt x="3062" y="11823"/>
                  </a:cubicBezTo>
                  <a:lnTo>
                    <a:pt x="4664" y="10221"/>
                  </a:lnTo>
                  <a:cubicBezTo>
                    <a:pt x="4707" y="10178"/>
                    <a:pt x="4777" y="10178"/>
                    <a:pt x="4820" y="10221"/>
                  </a:cubicBezTo>
                  <a:lnTo>
                    <a:pt x="8185" y="13586"/>
                  </a:lnTo>
                  <a:cubicBezTo>
                    <a:pt x="8227" y="13629"/>
                    <a:pt x="8297" y="13629"/>
                    <a:pt x="8340" y="13586"/>
                  </a:cubicBezTo>
                  <a:lnTo>
                    <a:pt x="16373" y="5553"/>
                  </a:lnTo>
                  <a:cubicBezTo>
                    <a:pt x="16394" y="5532"/>
                    <a:pt x="16421" y="5521"/>
                    <a:pt x="16449" y="5521"/>
                  </a:cubicBezTo>
                  <a:close/>
                </a:path>
              </a:pathLst>
            </a:custGeom>
            <a:solidFill>
              <a:srgbClr val="522B34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hangingPunct="0">
                <a:defRPr>
                  <a:latin typeface="+mj-lt"/>
                  <a:ea typeface="+mj-ea"/>
                  <a:cs typeface="+mj-cs"/>
                  <a:sym typeface="Helvetica"/>
                </a:defRPr>
              </a:pPr>
              <a:endParaRPr sz="11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Helvetica"/>
                <a:sym typeface="Helvetica"/>
              </a:endParaRPr>
            </a:p>
          </p:txBody>
        </p:sp>
        <p:sp>
          <p:nvSpPr>
            <p:cNvPr id="61" name="직사각형 104">
              <a:extLst>
                <a:ext uri="{FF2B5EF4-FFF2-40B4-BE49-F238E27FC236}">
                  <a16:creationId xmlns:a16="http://schemas.microsoft.com/office/drawing/2014/main" id="{C9CA4E4B-5912-682C-5D29-A097D11FD323}"/>
                </a:ext>
              </a:extLst>
            </p:cNvPr>
            <p:cNvSpPr txBox="1"/>
            <p:nvPr/>
          </p:nvSpPr>
          <p:spPr>
            <a:xfrm>
              <a:off x="11118284" y="3860067"/>
              <a:ext cx="3211850" cy="26160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>
              <a:spAutoFit/>
            </a:bodyPr>
            <a:lstStyle/>
            <a:p>
              <a:pPr defTabSz="1358965" hangingPunct="0">
                <a:defRPr sz="1200" spc="-32">
                  <a:latin typeface="LG Smart_H Regular"/>
                  <a:ea typeface="LG Smart_H Regular"/>
                  <a:cs typeface="LG Smart_H Regular"/>
                  <a:sym typeface="LG Smart_H Regular"/>
                </a:defRPr>
              </a:pPr>
              <a:r>
                <a:rPr lang="ko-KR" altLang="en-US" sz="1100" kern="0" spc="-32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LG Smart_H Regular"/>
                  <a:sym typeface="LG Smart_H Regular"/>
                </a:rPr>
                <a:t>물류 정체 및 대기시간 감소</a:t>
              </a:r>
            </a:p>
          </p:txBody>
        </p:sp>
        <p:sp>
          <p:nvSpPr>
            <p:cNvPr id="62" name="승인됨">
              <a:extLst>
                <a:ext uri="{FF2B5EF4-FFF2-40B4-BE49-F238E27FC236}">
                  <a16:creationId xmlns:a16="http://schemas.microsoft.com/office/drawing/2014/main" id="{64F7A006-3F63-69B8-F44C-524B897A8B34}"/>
                </a:ext>
              </a:extLst>
            </p:cNvPr>
            <p:cNvSpPr/>
            <p:nvPr/>
          </p:nvSpPr>
          <p:spPr>
            <a:xfrm>
              <a:off x="10968254" y="4260497"/>
              <a:ext cx="180000" cy="1800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cubicBezTo>
                    <a:pt x="4834" y="0"/>
                    <a:pt x="0" y="4836"/>
                    <a:pt x="0" y="10801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4" y="21600"/>
                    <a:pt x="21600" y="16765"/>
                    <a:pt x="21600" y="10801"/>
                  </a:cubicBezTo>
                  <a:cubicBezTo>
                    <a:pt x="21600" y="4836"/>
                    <a:pt x="16764" y="0"/>
                    <a:pt x="10799" y="0"/>
                  </a:cubicBezTo>
                  <a:close/>
                  <a:moveTo>
                    <a:pt x="16449" y="5521"/>
                  </a:moveTo>
                  <a:cubicBezTo>
                    <a:pt x="16477" y="5521"/>
                    <a:pt x="16505" y="5532"/>
                    <a:pt x="16527" y="5553"/>
                  </a:cubicBezTo>
                  <a:lnTo>
                    <a:pt x="18129" y="7155"/>
                  </a:lnTo>
                  <a:cubicBezTo>
                    <a:pt x="18171" y="7198"/>
                    <a:pt x="18171" y="7268"/>
                    <a:pt x="18129" y="7311"/>
                  </a:cubicBezTo>
                  <a:lnTo>
                    <a:pt x="8340" y="17100"/>
                  </a:lnTo>
                  <a:cubicBezTo>
                    <a:pt x="8297" y="17142"/>
                    <a:pt x="8227" y="17142"/>
                    <a:pt x="8185" y="17100"/>
                  </a:cubicBezTo>
                  <a:lnTo>
                    <a:pt x="3062" y="11977"/>
                  </a:lnTo>
                  <a:cubicBezTo>
                    <a:pt x="3020" y="11934"/>
                    <a:pt x="3020" y="11866"/>
                    <a:pt x="3062" y="11823"/>
                  </a:cubicBezTo>
                  <a:lnTo>
                    <a:pt x="4664" y="10221"/>
                  </a:lnTo>
                  <a:cubicBezTo>
                    <a:pt x="4707" y="10178"/>
                    <a:pt x="4777" y="10178"/>
                    <a:pt x="4820" y="10221"/>
                  </a:cubicBezTo>
                  <a:lnTo>
                    <a:pt x="8185" y="13586"/>
                  </a:lnTo>
                  <a:cubicBezTo>
                    <a:pt x="8227" y="13629"/>
                    <a:pt x="8297" y="13629"/>
                    <a:pt x="8340" y="13586"/>
                  </a:cubicBezTo>
                  <a:lnTo>
                    <a:pt x="16373" y="5553"/>
                  </a:lnTo>
                  <a:cubicBezTo>
                    <a:pt x="16394" y="5532"/>
                    <a:pt x="16421" y="5521"/>
                    <a:pt x="16449" y="5521"/>
                  </a:cubicBezTo>
                  <a:close/>
                </a:path>
              </a:pathLst>
            </a:custGeom>
            <a:solidFill>
              <a:srgbClr val="522B34"/>
            </a:solidFill>
            <a:ln w="12700">
              <a:miter lim="400000"/>
            </a:ln>
          </p:spPr>
          <p:txBody>
            <a:bodyPr lIns="45718" tIns="45718" rIns="45718" bIns="45718" anchor="ctr"/>
            <a:lstStyle/>
            <a:p>
              <a:pPr hangingPunct="0">
                <a:defRPr>
                  <a:latin typeface="+mj-lt"/>
                  <a:ea typeface="+mj-ea"/>
                  <a:cs typeface="+mj-cs"/>
                  <a:sym typeface="Helvetica"/>
                </a:defRPr>
              </a:pPr>
              <a:endParaRPr sz="11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Helvetica"/>
                <a:sym typeface="Helvetica"/>
              </a:endParaRPr>
            </a:p>
          </p:txBody>
        </p:sp>
        <p:sp>
          <p:nvSpPr>
            <p:cNvPr id="63" name="직사각형 104">
              <a:extLst>
                <a:ext uri="{FF2B5EF4-FFF2-40B4-BE49-F238E27FC236}">
                  <a16:creationId xmlns:a16="http://schemas.microsoft.com/office/drawing/2014/main" id="{DC85DE74-09BC-3B89-53A4-09BE80AFEC82}"/>
                </a:ext>
              </a:extLst>
            </p:cNvPr>
            <p:cNvSpPr txBox="1"/>
            <p:nvPr/>
          </p:nvSpPr>
          <p:spPr>
            <a:xfrm>
              <a:off x="11118284" y="4219694"/>
              <a:ext cx="3211850" cy="26160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45718" tIns="45718" rIns="45718" bIns="45718">
              <a:spAutoFit/>
            </a:bodyPr>
            <a:lstStyle/>
            <a:p>
              <a:pPr defTabSz="1358965" hangingPunct="0">
                <a:defRPr sz="1200" spc="-32">
                  <a:latin typeface="LG Smart_H Regular"/>
                  <a:ea typeface="LG Smart_H Regular"/>
                  <a:cs typeface="LG Smart_H Regular"/>
                  <a:sym typeface="LG Smart_H Regular"/>
                </a:defRPr>
              </a:pPr>
              <a:r>
                <a:rPr lang="ko-KR" altLang="en-US" sz="1100" kern="0" spc="-32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LG Smart_H Regular"/>
                  <a:sym typeface="LG Smart_H Regular"/>
                </a:rPr>
                <a:t>공정 간 물류 흐름 안정화</a:t>
              </a: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72CEDCF3-350F-B2B7-F003-5801A5765824}"/>
              </a:ext>
            </a:extLst>
          </p:cNvPr>
          <p:cNvGrpSpPr/>
          <p:nvPr/>
        </p:nvGrpSpPr>
        <p:grpSpPr>
          <a:xfrm>
            <a:off x="10798829" y="5361517"/>
            <a:ext cx="3992768" cy="794885"/>
            <a:chOff x="5345456" y="4012011"/>
            <a:chExt cx="3992768" cy="926594"/>
          </a:xfrm>
        </p:grpSpPr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2FF7E228-009D-B11D-9B10-72A7A0BFA210}"/>
                </a:ext>
              </a:extLst>
            </p:cNvPr>
            <p:cNvGrpSpPr/>
            <p:nvPr/>
          </p:nvGrpSpPr>
          <p:grpSpPr>
            <a:xfrm flipH="1">
              <a:off x="5345456" y="4012011"/>
              <a:ext cx="3992768" cy="926594"/>
              <a:chOff x="5095244" y="4572745"/>
              <a:chExt cx="4304976" cy="914382"/>
            </a:xfrm>
          </p:grpSpPr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0224BFF6-B898-3A2F-0F4E-E337E0287255}"/>
                  </a:ext>
                </a:extLst>
              </p:cNvPr>
              <p:cNvGrpSpPr/>
              <p:nvPr/>
            </p:nvGrpSpPr>
            <p:grpSpPr>
              <a:xfrm>
                <a:off x="5095244" y="4572745"/>
                <a:ext cx="923685" cy="800447"/>
                <a:chOff x="5095244" y="4788769"/>
                <a:chExt cx="923685" cy="800447"/>
              </a:xfrm>
            </p:grpSpPr>
            <p:pic>
              <p:nvPicPr>
                <p:cNvPr id="69" name="그래픽 68" descr="남자 옆모습 단색으로 채워진">
                  <a:extLst>
                    <a:ext uri="{FF2B5EF4-FFF2-40B4-BE49-F238E27FC236}">
                      <a16:creationId xmlns:a16="http://schemas.microsoft.com/office/drawing/2014/main" id="{F837E6D9-DC30-7F9B-CB43-E57F925730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81624" y="4788769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1A62056D-8E0F-C8F9-FC0E-4B037C3B3E22}"/>
                    </a:ext>
                  </a:extLst>
                </p:cNvPr>
                <p:cNvSpPr txBox="1"/>
                <p:nvPr/>
              </p:nvSpPr>
              <p:spPr bwMode="auto">
                <a:xfrm>
                  <a:off x="5095244" y="5373216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방산 </a:t>
                  </a:r>
                  <a:r>
                    <a:rPr lang="en-US" altLang="ko-KR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H</a:t>
                  </a: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사</a:t>
                  </a:r>
                  <a:br>
                    <a:rPr lang="en-US" altLang="ko-KR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</a:b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생산관리 담당자</a:t>
                  </a:r>
                </a:p>
              </p:txBody>
            </p:sp>
          </p:grpSp>
          <p:sp>
            <p:nvSpPr>
              <p:cNvPr id="68" name="말풍선: 모서리가 둥근 사각형 67">
                <a:extLst>
                  <a:ext uri="{FF2B5EF4-FFF2-40B4-BE49-F238E27FC236}">
                    <a16:creationId xmlns:a16="http://schemas.microsoft.com/office/drawing/2014/main" id="{5D1B6B71-554F-3CD8-731A-5220A53454D0}"/>
                  </a:ext>
                </a:extLst>
              </p:cNvPr>
              <p:cNvSpPr/>
              <p:nvPr/>
            </p:nvSpPr>
            <p:spPr>
              <a:xfrm>
                <a:off x="6326894" y="4590818"/>
                <a:ext cx="3073326" cy="896309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D492BAF-107E-DA82-58A0-A2217FF14BF5}"/>
                </a:ext>
              </a:extLst>
            </p:cNvPr>
            <p:cNvSpPr txBox="1"/>
            <p:nvPr/>
          </p:nvSpPr>
          <p:spPr>
            <a:xfrm>
              <a:off x="5520977" y="4051993"/>
              <a:ext cx="2649726" cy="37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ko-KR" altLang="en-US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F2A710DD-C4AE-9320-E28F-BFD5A1C2AEBB}"/>
              </a:ext>
            </a:extLst>
          </p:cNvPr>
          <p:cNvSpPr txBox="1"/>
          <p:nvPr/>
        </p:nvSpPr>
        <p:spPr>
          <a:xfrm>
            <a:off x="10859789" y="5415909"/>
            <a:ext cx="2763157" cy="685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생산량이나 공정 순서가 바뀌어도 관제 시스템에서 이송 조건을 조정할 수 있어</a:t>
            </a:r>
            <a:r>
              <a:rPr lang="en-US" altLang="ko-KR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생산 변화에 유연하게 대응할 수 있게 됐어요</a:t>
            </a:r>
            <a:r>
              <a:rPr lang="en-US" altLang="ko-KR" sz="1100" i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”</a:t>
            </a:r>
            <a:endParaRPr lang="ko-KR" altLang="en-US" sz="1100" i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152985F2-63C7-6D25-A3A3-39426FBEED45}"/>
              </a:ext>
            </a:extLst>
          </p:cNvPr>
          <p:cNvGrpSpPr/>
          <p:nvPr/>
        </p:nvGrpSpPr>
        <p:grpSpPr>
          <a:xfrm>
            <a:off x="10571763" y="4565434"/>
            <a:ext cx="4313823" cy="662651"/>
            <a:chOff x="5098992" y="971872"/>
            <a:chExt cx="4313823" cy="733449"/>
          </a:xfrm>
        </p:grpSpPr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60E65381-AF80-6AE3-1DDB-863F3CBAF4E2}"/>
                </a:ext>
              </a:extLst>
            </p:cNvPr>
            <p:cNvGrpSpPr/>
            <p:nvPr/>
          </p:nvGrpSpPr>
          <p:grpSpPr>
            <a:xfrm>
              <a:off x="5098992" y="971872"/>
              <a:ext cx="4301228" cy="733449"/>
              <a:chOff x="5098992" y="4653136"/>
              <a:chExt cx="4301228" cy="723783"/>
            </a:xfrm>
          </p:grpSpPr>
          <p:grpSp>
            <p:nvGrpSpPr>
              <p:cNvPr id="76" name="그룹 75">
                <a:extLst>
                  <a:ext uri="{FF2B5EF4-FFF2-40B4-BE49-F238E27FC236}">
                    <a16:creationId xmlns:a16="http://schemas.microsoft.com/office/drawing/2014/main" id="{FCFD12B3-8309-5ADD-39B9-763F3C154190}"/>
                  </a:ext>
                </a:extLst>
              </p:cNvPr>
              <p:cNvGrpSpPr/>
              <p:nvPr/>
            </p:nvGrpSpPr>
            <p:grpSpPr>
              <a:xfrm>
                <a:off x="5098992" y="4653136"/>
                <a:ext cx="923685" cy="697862"/>
                <a:chOff x="5098992" y="4869160"/>
                <a:chExt cx="923685" cy="697862"/>
              </a:xfrm>
            </p:grpSpPr>
            <p:pic>
              <p:nvPicPr>
                <p:cNvPr id="78" name="그래픽 77" descr="남자 옆모습 단색으로 채워진">
                  <a:extLst>
                    <a:ext uri="{FF2B5EF4-FFF2-40B4-BE49-F238E27FC236}">
                      <a16:creationId xmlns:a16="http://schemas.microsoft.com/office/drawing/2014/main" id="{66295900-0DDB-59E9-EC11-897B695259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3201" y="4869160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29B44950-6F49-FDB7-5428-ED223ADA81F5}"/>
                    </a:ext>
                  </a:extLst>
                </p:cNvPr>
                <p:cNvSpPr txBox="1"/>
                <p:nvPr/>
              </p:nvSpPr>
              <p:spPr bwMode="auto">
                <a:xfrm>
                  <a:off x="5098992" y="5351022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배터리 </a:t>
                  </a:r>
                  <a:r>
                    <a:rPr lang="en-US" altLang="ko-KR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L</a:t>
                  </a:r>
                  <a:r>
                    <a:rPr lang="ko-KR" altLang="en-US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사</a:t>
                  </a:r>
                  <a:r>
                    <a:rPr lang="en-US" altLang="ko-KR" sz="900" b="1" spc="-20" dirty="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 PI</a:t>
                  </a:r>
                  <a:endParaRPr lang="ko-KR" altLang="en-US" sz="900" b="1" spc="-20" dirty="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7" name="말풍선: 모서리가 둥근 사각형 76">
                <a:extLst>
                  <a:ext uri="{FF2B5EF4-FFF2-40B4-BE49-F238E27FC236}">
                    <a16:creationId xmlns:a16="http://schemas.microsoft.com/office/drawing/2014/main" id="{E7133A73-B5E7-46F0-C99D-4162CC533DFA}"/>
                  </a:ext>
                </a:extLst>
              </p:cNvPr>
              <p:cNvSpPr/>
              <p:nvPr/>
            </p:nvSpPr>
            <p:spPr>
              <a:xfrm>
                <a:off x="6326894" y="4763411"/>
                <a:ext cx="3073326" cy="613508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1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41F0B12-7ADA-8672-66FD-362CAA222086}"/>
                </a:ext>
              </a:extLst>
            </p:cNvPr>
            <p:cNvSpPr txBox="1"/>
            <p:nvPr/>
          </p:nvSpPr>
          <p:spPr>
            <a:xfrm>
              <a:off x="6435807" y="1113228"/>
              <a:ext cx="2977008" cy="5344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ko-KR" sz="1100" i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“AMR</a:t>
              </a:r>
              <a:r>
                <a:rPr lang="ko-KR" altLang="en-US" sz="1100" i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과 컨베이어가 공정 간 이송을 자동화하면서 작업자 이동과 공정 대기시간이 크게 줄었어요</a:t>
              </a:r>
              <a:r>
                <a:rPr lang="en-US" altLang="ko-KR" sz="1100" i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100" i="1" dirty="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1F4EDDAC-04C8-9953-6D73-A0124268367F}"/>
              </a:ext>
            </a:extLst>
          </p:cNvPr>
          <p:cNvSpPr txBox="1"/>
          <p:nvPr/>
        </p:nvSpPr>
        <p:spPr>
          <a:xfrm>
            <a:off x="1836660" y="3088739"/>
            <a:ext cx="20647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u="sng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One Cycle </a:t>
            </a:r>
            <a:r>
              <a:rPr lang="ko-KR" altLang="en-US" sz="1200" b="1" u="sng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구축 예시</a:t>
            </a:r>
            <a:endParaRPr lang="en-US" altLang="ko-KR" sz="1200" b="1" u="sng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63A98EC-ACA0-7503-EFDF-4148599DC06C}"/>
              </a:ext>
            </a:extLst>
          </p:cNvPr>
          <p:cNvSpPr txBox="1"/>
          <p:nvPr/>
        </p:nvSpPr>
        <p:spPr>
          <a:xfrm>
            <a:off x="6040057" y="1236596"/>
            <a:ext cx="33909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운영 시나리오 기반 최적화 설계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28704B8-D862-6790-BEC8-8D33FA61C083}"/>
              </a:ext>
            </a:extLst>
          </p:cNvPr>
          <p:cNvSpPr txBox="1"/>
          <p:nvPr/>
        </p:nvSpPr>
        <p:spPr>
          <a:xfrm>
            <a:off x="6071404" y="3799208"/>
            <a:ext cx="33909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이송 설비 구축 주요 </a:t>
            </a:r>
            <a:r>
              <a:rPr lang="en-US" altLang="ko-KR" sz="1200" b="1" u="sng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Output</a:t>
            </a:r>
            <a:endParaRPr lang="ko-KR" altLang="en-US" sz="1200" b="1" u="sng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4C791EE4-C8E1-EB59-BEEC-DA5B4FB0B287}"/>
              </a:ext>
            </a:extLst>
          </p:cNvPr>
          <p:cNvGrpSpPr/>
          <p:nvPr/>
        </p:nvGrpSpPr>
        <p:grpSpPr>
          <a:xfrm>
            <a:off x="1038781" y="3565441"/>
            <a:ext cx="3536290" cy="2197797"/>
            <a:chOff x="5380202" y="2264971"/>
            <a:chExt cx="3536290" cy="2197797"/>
          </a:xfrm>
        </p:grpSpPr>
        <p:sp>
          <p:nvSpPr>
            <p:cNvPr id="112" name="직사각형 111">
              <a:extLst>
                <a:ext uri="{FF2B5EF4-FFF2-40B4-BE49-F238E27FC236}">
                  <a16:creationId xmlns:a16="http://schemas.microsoft.com/office/drawing/2014/main" id="{3C5D568A-CB4D-FE19-B3D5-5AA65E729F4C}"/>
                </a:ext>
              </a:extLst>
            </p:cNvPr>
            <p:cNvSpPr/>
            <p:nvPr/>
          </p:nvSpPr>
          <p:spPr>
            <a:xfrm>
              <a:off x="5380202" y="3671364"/>
              <a:ext cx="1008000" cy="324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반송 요청</a:t>
              </a:r>
              <a:endParaRPr kumimoji="1" lang="en-US" altLang="ko-KR" sz="1050" b="1" kern="0" dirty="0">
                <a:ln>
                  <a:solidFill>
                    <a:srgbClr val="DB7391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kumimoji="1" lang="ko-KR" altLang="en-US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작업 준비</a:t>
              </a:r>
              <a:r>
                <a:rPr kumimoji="1" lang="en-US" altLang="ko-KR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</a:p>
          </p:txBody>
        </p:sp>
        <p:cxnSp>
          <p:nvCxnSpPr>
            <p:cNvPr id="113" name="직선 화살표 연결선 112">
              <a:extLst>
                <a:ext uri="{FF2B5EF4-FFF2-40B4-BE49-F238E27FC236}">
                  <a16:creationId xmlns:a16="http://schemas.microsoft.com/office/drawing/2014/main" id="{DF93BBFF-6947-5419-02ED-FEC50408D013}"/>
                </a:ext>
              </a:extLst>
            </p:cNvPr>
            <p:cNvCxnSpPr>
              <a:cxnSpLocks/>
              <a:stCxn id="112" idx="3"/>
              <a:endCxn id="114" idx="1"/>
            </p:cNvCxnSpPr>
            <p:nvPr/>
          </p:nvCxnSpPr>
          <p:spPr>
            <a:xfrm>
              <a:off x="6388202" y="3833364"/>
              <a:ext cx="256145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직사각형 113">
              <a:extLst>
                <a:ext uri="{FF2B5EF4-FFF2-40B4-BE49-F238E27FC236}">
                  <a16:creationId xmlns:a16="http://schemas.microsoft.com/office/drawing/2014/main" id="{F7AD8DC8-280D-1567-EFF0-9C2434E43C2E}"/>
                </a:ext>
              </a:extLst>
            </p:cNvPr>
            <p:cNvSpPr/>
            <p:nvPr/>
          </p:nvSpPr>
          <p:spPr>
            <a:xfrm>
              <a:off x="6644347" y="3671364"/>
              <a:ext cx="1008000" cy="324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반송</a:t>
              </a:r>
              <a:endParaRPr kumimoji="1" lang="en-US" altLang="ko-KR" sz="1050" b="1" kern="0" dirty="0">
                <a:ln>
                  <a:solidFill>
                    <a:srgbClr val="DB7391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(LOT</a:t>
              </a:r>
              <a:r>
                <a:rPr kumimoji="1" lang="ko-KR" altLang="en-US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이송</a:t>
              </a:r>
              <a:r>
                <a:rPr kumimoji="1" lang="en-US" altLang="ko-KR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</a:p>
          </p:txBody>
        </p:sp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A6135974-C28C-5660-7A8B-EDE427FABF31}"/>
                </a:ext>
              </a:extLst>
            </p:cNvPr>
            <p:cNvSpPr/>
            <p:nvPr/>
          </p:nvSpPr>
          <p:spPr>
            <a:xfrm>
              <a:off x="7908492" y="3671364"/>
              <a:ext cx="1008000" cy="324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반제품 로딩</a:t>
              </a:r>
              <a:endParaRPr kumimoji="1" lang="en-US" altLang="ko-KR" sz="1050" b="1" kern="0" dirty="0">
                <a:ln>
                  <a:solidFill>
                    <a:srgbClr val="DB7391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(LOT</a:t>
              </a:r>
              <a:r>
                <a:rPr kumimoji="1" lang="ko-KR" altLang="en-US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투입</a:t>
              </a:r>
              <a:r>
                <a:rPr kumimoji="1" lang="en-US" altLang="ko-KR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</a:p>
          </p:txBody>
        </p:sp>
        <p:cxnSp>
          <p:nvCxnSpPr>
            <p:cNvPr id="116" name="직선 화살표 연결선 115">
              <a:extLst>
                <a:ext uri="{FF2B5EF4-FFF2-40B4-BE49-F238E27FC236}">
                  <a16:creationId xmlns:a16="http://schemas.microsoft.com/office/drawing/2014/main" id="{F8860D88-C71A-CF7D-B1D7-0592385F120F}"/>
                </a:ext>
              </a:extLst>
            </p:cNvPr>
            <p:cNvCxnSpPr>
              <a:cxnSpLocks/>
              <a:stCxn id="114" idx="3"/>
              <a:endCxn id="115" idx="1"/>
            </p:cNvCxnSpPr>
            <p:nvPr/>
          </p:nvCxnSpPr>
          <p:spPr>
            <a:xfrm>
              <a:off x="7652347" y="3833364"/>
              <a:ext cx="256145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직사각형 116">
              <a:extLst>
                <a:ext uri="{FF2B5EF4-FFF2-40B4-BE49-F238E27FC236}">
                  <a16:creationId xmlns:a16="http://schemas.microsoft.com/office/drawing/2014/main" id="{341D4860-6A1B-6320-8CC5-130744D6CA26}"/>
                </a:ext>
              </a:extLst>
            </p:cNvPr>
            <p:cNvSpPr/>
            <p:nvPr/>
          </p:nvSpPr>
          <p:spPr>
            <a:xfrm>
              <a:off x="7908492" y="4129558"/>
              <a:ext cx="1008000" cy="324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작업시작</a:t>
              </a:r>
              <a:endParaRPr kumimoji="1" lang="en-US" altLang="ko-KR" sz="1050" b="1" kern="0" dirty="0">
                <a:ln>
                  <a:solidFill>
                    <a:srgbClr val="DB7391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(LOT</a:t>
              </a:r>
              <a:r>
                <a:rPr kumimoji="1" lang="ko-KR" altLang="en-US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en-US" altLang="ko-KR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Start)</a:t>
              </a:r>
            </a:p>
          </p:txBody>
        </p:sp>
        <p:sp>
          <p:nvSpPr>
            <p:cNvPr id="118" name="직사각형 117">
              <a:extLst>
                <a:ext uri="{FF2B5EF4-FFF2-40B4-BE49-F238E27FC236}">
                  <a16:creationId xmlns:a16="http://schemas.microsoft.com/office/drawing/2014/main" id="{B45285DC-44E2-D511-4EEF-630EF3C0DA66}"/>
                </a:ext>
              </a:extLst>
            </p:cNvPr>
            <p:cNvSpPr/>
            <p:nvPr/>
          </p:nvSpPr>
          <p:spPr>
            <a:xfrm>
              <a:off x="6644347" y="4138768"/>
              <a:ext cx="1008000" cy="324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작업완료</a:t>
              </a:r>
              <a:endParaRPr kumimoji="1" lang="en-US" altLang="ko-KR" sz="1050" b="1" kern="0" dirty="0">
                <a:ln>
                  <a:solidFill>
                    <a:srgbClr val="DB7391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(LOT</a:t>
              </a:r>
              <a:r>
                <a:rPr kumimoji="1" lang="ko-KR" altLang="en-US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en-US" altLang="ko-KR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End)</a:t>
              </a:r>
            </a:p>
          </p:txBody>
        </p:sp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3F8AC8D3-83EC-52CD-EB3C-3C2F451591E1}"/>
                </a:ext>
              </a:extLst>
            </p:cNvPr>
            <p:cNvSpPr/>
            <p:nvPr/>
          </p:nvSpPr>
          <p:spPr>
            <a:xfrm>
              <a:off x="5380202" y="4138768"/>
              <a:ext cx="1008000" cy="324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반제품 언로딩</a:t>
              </a:r>
              <a:endParaRPr kumimoji="1" lang="en-US" altLang="ko-KR" sz="1050" b="1" kern="0" dirty="0">
                <a:ln>
                  <a:solidFill>
                    <a:srgbClr val="DB7391">
                      <a:alpha val="0"/>
                    </a:srgb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(LOT</a:t>
              </a:r>
              <a:r>
                <a:rPr kumimoji="1" lang="ko-KR" altLang="en-US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배출</a:t>
              </a:r>
              <a:r>
                <a:rPr kumimoji="1" lang="en-US" altLang="ko-KR" sz="1050" b="1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</a:p>
          </p:txBody>
        </p:sp>
        <p:cxnSp>
          <p:nvCxnSpPr>
            <p:cNvPr id="120" name="직선 화살표 연결선 119">
              <a:extLst>
                <a:ext uri="{FF2B5EF4-FFF2-40B4-BE49-F238E27FC236}">
                  <a16:creationId xmlns:a16="http://schemas.microsoft.com/office/drawing/2014/main" id="{272291F0-E509-162E-072E-9A15DBCE632A}"/>
                </a:ext>
              </a:extLst>
            </p:cNvPr>
            <p:cNvCxnSpPr>
              <a:cxnSpLocks/>
              <a:stCxn id="115" idx="2"/>
              <a:endCxn id="117" idx="0"/>
            </p:cNvCxnSpPr>
            <p:nvPr/>
          </p:nvCxnSpPr>
          <p:spPr>
            <a:xfrm>
              <a:off x="8412492" y="3995364"/>
              <a:ext cx="0" cy="134194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직선 화살표 연결선 120">
              <a:extLst>
                <a:ext uri="{FF2B5EF4-FFF2-40B4-BE49-F238E27FC236}">
                  <a16:creationId xmlns:a16="http://schemas.microsoft.com/office/drawing/2014/main" id="{02545606-30BB-8BA9-39A9-151296F88036}"/>
                </a:ext>
              </a:extLst>
            </p:cNvPr>
            <p:cNvCxnSpPr>
              <a:cxnSpLocks/>
              <a:stCxn id="117" idx="1"/>
              <a:endCxn id="118" idx="3"/>
            </p:cNvCxnSpPr>
            <p:nvPr/>
          </p:nvCxnSpPr>
          <p:spPr>
            <a:xfrm flipH="1">
              <a:off x="7652347" y="4291558"/>
              <a:ext cx="256145" cy="921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직선 화살표 연결선 121">
              <a:extLst>
                <a:ext uri="{FF2B5EF4-FFF2-40B4-BE49-F238E27FC236}">
                  <a16:creationId xmlns:a16="http://schemas.microsoft.com/office/drawing/2014/main" id="{F592C9B6-20EE-F9B4-6562-F87F9FC94B65}"/>
                </a:ext>
              </a:extLst>
            </p:cNvPr>
            <p:cNvCxnSpPr>
              <a:cxnSpLocks/>
              <a:stCxn id="118" idx="1"/>
              <a:endCxn id="119" idx="3"/>
            </p:cNvCxnSpPr>
            <p:nvPr/>
          </p:nvCxnSpPr>
          <p:spPr>
            <a:xfrm flipH="1">
              <a:off x="6388202" y="4300768"/>
              <a:ext cx="256145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3" name="Picture 36" descr="stk3w">
              <a:extLst>
                <a:ext uri="{FF2B5EF4-FFF2-40B4-BE49-F238E27FC236}">
                  <a16:creationId xmlns:a16="http://schemas.microsoft.com/office/drawing/2014/main" id="{4BC9AAAA-DAD1-1BBB-E654-C8107745AD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95" t="17848" r="12126" b="10709"/>
            <a:stretch>
              <a:fillRect/>
            </a:stretch>
          </p:blipFill>
          <p:spPr bwMode="auto">
            <a:xfrm>
              <a:off x="5383129" y="3093956"/>
              <a:ext cx="1005073" cy="394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그림 123">
              <a:extLst>
                <a:ext uri="{FF2B5EF4-FFF2-40B4-BE49-F238E27FC236}">
                  <a16:creationId xmlns:a16="http://schemas.microsoft.com/office/drawing/2014/main" id="{669D2B3D-81A7-8FF6-364E-E56421D4C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626989" y="3040101"/>
              <a:ext cx="386425" cy="506854"/>
            </a:xfrm>
            <a:prstGeom prst="rect">
              <a:avLst/>
            </a:prstGeom>
          </p:spPr>
        </p:pic>
        <p:pic>
          <p:nvPicPr>
            <p:cNvPr id="125" name="그림 124">
              <a:extLst>
                <a:ext uri="{FF2B5EF4-FFF2-40B4-BE49-F238E27FC236}">
                  <a16:creationId xmlns:a16="http://schemas.microsoft.com/office/drawing/2014/main" id="{1D825063-1C6E-4BF0-37DE-B6DF305DB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086202" y="2628991"/>
              <a:ext cx="386425" cy="506854"/>
            </a:xfrm>
            <a:prstGeom prst="rect">
              <a:avLst/>
            </a:prstGeom>
          </p:spPr>
        </p:pic>
        <p:cxnSp>
          <p:nvCxnSpPr>
            <p:cNvPr id="126" name="직선 화살표 연결선 125">
              <a:extLst>
                <a:ext uri="{FF2B5EF4-FFF2-40B4-BE49-F238E27FC236}">
                  <a16:creationId xmlns:a16="http://schemas.microsoft.com/office/drawing/2014/main" id="{72C39AC6-4471-3441-B611-6579BDAF2B19}"/>
                </a:ext>
              </a:extLst>
            </p:cNvPr>
            <p:cNvCxnSpPr>
              <a:cxnSpLocks/>
              <a:stCxn id="124" idx="1"/>
              <a:endCxn id="123" idx="3"/>
            </p:cNvCxnSpPr>
            <p:nvPr/>
          </p:nvCxnSpPr>
          <p:spPr>
            <a:xfrm flipH="1" flipV="1">
              <a:off x="6388202" y="3291143"/>
              <a:ext cx="238787" cy="2385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3ED6E56D-A5B2-790E-C454-ED764A8ACA94}"/>
                </a:ext>
              </a:extLst>
            </p:cNvPr>
            <p:cNvSpPr txBox="1"/>
            <p:nvPr/>
          </p:nvSpPr>
          <p:spPr>
            <a:xfrm>
              <a:off x="6276462" y="3051362"/>
              <a:ext cx="569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자동투입</a:t>
              </a:r>
            </a:p>
          </p:txBody>
        </p:sp>
        <p:grpSp>
          <p:nvGrpSpPr>
            <p:cNvPr id="150" name="그룹 149">
              <a:extLst>
                <a:ext uri="{FF2B5EF4-FFF2-40B4-BE49-F238E27FC236}">
                  <a16:creationId xmlns:a16="http://schemas.microsoft.com/office/drawing/2014/main" id="{F132C61A-3208-1EF5-6A12-FA32A6E34CBB}"/>
                </a:ext>
              </a:extLst>
            </p:cNvPr>
            <p:cNvGrpSpPr/>
            <p:nvPr/>
          </p:nvGrpSpPr>
          <p:grpSpPr>
            <a:xfrm>
              <a:off x="7477180" y="2613899"/>
              <a:ext cx="1439312" cy="479656"/>
              <a:chOff x="2996318" y="3859752"/>
              <a:chExt cx="1439312" cy="479656"/>
            </a:xfrm>
          </p:grpSpPr>
          <p:sp>
            <p:nvSpPr>
              <p:cNvPr id="196" name="직사각형 195">
                <a:extLst>
                  <a:ext uri="{FF2B5EF4-FFF2-40B4-BE49-F238E27FC236}">
                    <a16:creationId xmlns:a16="http://schemas.microsoft.com/office/drawing/2014/main" id="{18BD62C5-8A31-82EA-D3DF-DB9D93225D75}"/>
                  </a:ext>
                </a:extLst>
              </p:cNvPr>
              <p:cNvSpPr/>
              <p:nvPr/>
            </p:nvSpPr>
            <p:spPr>
              <a:xfrm>
                <a:off x="3283630" y="4051408"/>
                <a:ext cx="864000" cy="288000"/>
              </a:xfrm>
              <a:prstGeom prst="rect">
                <a:avLst/>
              </a:prstGeom>
              <a:solidFill>
                <a:schemeClr val="bg1"/>
              </a:solidFill>
              <a:ln w="22225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ko-KR" altLang="en-US" sz="1050" kern="0" dirty="0">
                    <a:ln>
                      <a:solidFill>
                        <a:srgbClr val="DB7391">
                          <a:alpha val="0"/>
                        </a:srgb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공정설비</a:t>
                </a:r>
                <a:endParaRPr kumimoji="1" lang="en-US" altLang="ko-KR" sz="1050" kern="0" dirty="0">
                  <a:ln>
                    <a:solidFill>
                      <a:srgbClr val="DB7391">
                        <a:alpha val="0"/>
                      </a:srgb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97" name="직사각형 196">
                <a:extLst>
                  <a:ext uri="{FF2B5EF4-FFF2-40B4-BE49-F238E27FC236}">
                    <a16:creationId xmlns:a16="http://schemas.microsoft.com/office/drawing/2014/main" id="{64CBA214-B0FD-892A-0F65-8C4F150E9D93}"/>
                  </a:ext>
                </a:extLst>
              </p:cNvPr>
              <p:cNvSpPr/>
              <p:nvPr/>
            </p:nvSpPr>
            <p:spPr>
              <a:xfrm>
                <a:off x="4147630" y="4051408"/>
                <a:ext cx="288000" cy="288000"/>
              </a:xfrm>
              <a:prstGeom prst="rect">
                <a:avLst/>
              </a:prstGeom>
              <a:solidFill>
                <a:schemeClr val="bg1"/>
              </a:solidFill>
              <a:ln w="22225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050" kern="0" dirty="0">
                    <a:ln>
                      <a:solidFill>
                        <a:srgbClr val="DB7391">
                          <a:alpha val="0"/>
                        </a:srgb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UD</a:t>
                </a:r>
              </a:p>
            </p:txBody>
          </p:sp>
          <p:sp>
            <p:nvSpPr>
              <p:cNvPr id="198" name="직사각형 197">
                <a:extLst>
                  <a:ext uri="{FF2B5EF4-FFF2-40B4-BE49-F238E27FC236}">
                    <a16:creationId xmlns:a16="http://schemas.microsoft.com/office/drawing/2014/main" id="{3DCEB6EB-B95B-5666-6EF2-AA16ACC78F9F}"/>
                  </a:ext>
                </a:extLst>
              </p:cNvPr>
              <p:cNvSpPr/>
              <p:nvPr/>
            </p:nvSpPr>
            <p:spPr>
              <a:xfrm>
                <a:off x="2996318" y="4051408"/>
                <a:ext cx="288000" cy="288000"/>
              </a:xfrm>
              <a:prstGeom prst="rect">
                <a:avLst/>
              </a:prstGeom>
              <a:solidFill>
                <a:schemeClr val="bg1"/>
              </a:solidFill>
              <a:ln w="22225" cap="flat" cmpd="sng" algn="ctr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fontAlgn="base" latinLnBrk="0">
                  <a:spcBef>
                    <a:spcPct val="0"/>
                  </a:spcBef>
                  <a:spcAft>
                    <a:spcPct val="0"/>
                  </a:spcAft>
                </a:pPr>
                <a:r>
                  <a:rPr kumimoji="1" lang="en-US" altLang="ko-KR" sz="1050" kern="0" dirty="0">
                    <a:ln>
                      <a:solidFill>
                        <a:srgbClr val="DB7391">
                          <a:alpha val="0"/>
                        </a:srgbClr>
                      </a:solidFill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LD</a:t>
                </a:r>
              </a:p>
            </p:txBody>
          </p:sp>
          <p:pic>
            <p:nvPicPr>
              <p:cNvPr id="199" name="Picture 4" descr="C:\Users\lg\AppData\Local\Microsoft\Windows\Temporary Internet Files\Content.IE5\G3YMDJKG\1277px-Wifiservice.svg[1].png">
                <a:extLst>
                  <a:ext uri="{FF2B5EF4-FFF2-40B4-BE49-F238E27FC236}">
                    <a16:creationId xmlns:a16="http://schemas.microsoft.com/office/drawing/2014/main" id="{C2C12246-D5A9-70AE-EB00-E6CF686E61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780439">
                <a:off x="4239371" y="3888993"/>
                <a:ext cx="141774" cy="1423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0" name="Picture 4" descr="C:\Users\lg\AppData\Local\Microsoft\Windows\Temporary Internet Files\Content.IE5\G3YMDJKG\1277px-Wifiservice.svg[1].png">
                <a:extLst>
                  <a:ext uri="{FF2B5EF4-FFF2-40B4-BE49-F238E27FC236}">
                    <a16:creationId xmlns:a16="http://schemas.microsoft.com/office/drawing/2014/main" id="{35814295-5621-6C5B-599B-D6C62553A3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425613">
                <a:off x="3065037" y="3889521"/>
                <a:ext cx="141774" cy="1423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1" name="TextBox 200">
                <a:extLst>
                  <a:ext uri="{FF2B5EF4-FFF2-40B4-BE49-F238E27FC236}">
                    <a16:creationId xmlns:a16="http://schemas.microsoft.com/office/drawing/2014/main" id="{ECC72BB4-A503-7239-7145-ADEAE1958D5F}"/>
                  </a:ext>
                </a:extLst>
              </p:cNvPr>
              <p:cNvSpPr txBox="1"/>
              <p:nvPr/>
            </p:nvSpPr>
            <p:spPr>
              <a:xfrm>
                <a:off x="3475197" y="3859752"/>
                <a:ext cx="569387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dirty="0"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반송요청</a:t>
                </a:r>
              </a:p>
            </p:txBody>
          </p:sp>
        </p:grp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8DAF602A-7A19-E760-FC39-17E1DF7B6455}"/>
                </a:ext>
              </a:extLst>
            </p:cNvPr>
            <p:cNvSpPr txBox="1"/>
            <p:nvPr/>
          </p:nvSpPr>
          <p:spPr>
            <a:xfrm>
              <a:off x="6604608" y="2853556"/>
              <a:ext cx="569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자동투입</a:t>
              </a:r>
            </a:p>
          </p:txBody>
        </p:sp>
        <p:grpSp>
          <p:nvGrpSpPr>
            <p:cNvPr id="152" name="그룹 151">
              <a:extLst>
                <a:ext uri="{FF2B5EF4-FFF2-40B4-BE49-F238E27FC236}">
                  <a16:creationId xmlns:a16="http://schemas.microsoft.com/office/drawing/2014/main" id="{FAAFFFC1-8268-69B0-3148-F179B5851BD1}"/>
                </a:ext>
              </a:extLst>
            </p:cNvPr>
            <p:cNvGrpSpPr/>
            <p:nvPr/>
          </p:nvGrpSpPr>
          <p:grpSpPr>
            <a:xfrm>
              <a:off x="8013856" y="2264971"/>
              <a:ext cx="292292" cy="351906"/>
              <a:chOff x="1990107" y="3721454"/>
              <a:chExt cx="359802" cy="433181"/>
            </a:xfrm>
          </p:grpSpPr>
          <p:grpSp>
            <p:nvGrpSpPr>
              <p:cNvPr id="188" name="그룹 15">
                <a:extLst>
                  <a:ext uri="{FF2B5EF4-FFF2-40B4-BE49-F238E27FC236}">
                    <a16:creationId xmlns:a16="http://schemas.microsoft.com/office/drawing/2014/main" id="{888298F0-E630-901A-A3FB-AE1905F8D9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90107" y="3721454"/>
                <a:ext cx="333770" cy="215609"/>
                <a:chOff x="2288704" y="3630179"/>
                <a:chExt cx="482296" cy="311767"/>
              </a:xfrm>
            </p:grpSpPr>
            <p:sp>
              <p:nvSpPr>
                <p:cNvPr id="190" name="모서리가 둥근 직사각형 5">
                  <a:extLst>
                    <a:ext uri="{FF2B5EF4-FFF2-40B4-BE49-F238E27FC236}">
                      <a16:creationId xmlns:a16="http://schemas.microsoft.com/office/drawing/2014/main" id="{C3FC0EEA-717C-F2F3-DE28-E1EB6F66B9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88704" y="3896227"/>
                  <a:ext cx="468052" cy="45719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91" name="사다리꼴 190">
                  <a:extLst>
                    <a:ext uri="{FF2B5EF4-FFF2-40B4-BE49-F238E27FC236}">
                      <a16:creationId xmlns:a16="http://schemas.microsoft.com/office/drawing/2014/main" id="{CB4712E8-24E8-6E51-A122-D18A50E7930C}"/>
                    </a:ext>
                  </a:extLst>
                </p:cNvPr>
                <p:cNvSpPr/>
                <p:nvPr/>
              </p:nvSpPr>
              <p:spPr bwMode="auto">
                <a:xfrm rot="5400000">
                  <a:off x="2548415" y="3638232"/>
                  <a:ext cx="213483" cy="231686"/>
                </a:xfrm>
                <a:prstGeom prst="trapezoid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lIns="29245" tIns="29245" rIns="29245" bIns="29245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ko-KR" altLang="en-US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92" name="직사각형 7">
                  <a:extLst>
                    <a:ext uri="{FF2B5EF4-FFF2-40B4-BE49-F238E27FC236}">
                      <a16:creationId xmlns:a16="http://schemas.microsoft.com/office/drawing/2014/main" id="{0561A414-CFCF-DC99-27CF-36579929DF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8551" y="3630179"/>
                  <a:ext cx="45719" cy="23087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93" name="모서리가 둥근 직사각형 10">
                  <a:extLst>
                    <a:ext uri="{FF2B5EF4-FFF2-40B4-BE49-F238E27FC236}">
                      <a16:creationId xmlns:a16="http://schemas.microsoft.com/office/drawing/2014/main" id="{7F10A0D6-276E-6074-8AD8-FEB697F225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8744" y="3792650"/>
                  <a:ext cx="45719" cy="88775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94" name="모서리가 둥근 직사각형 11">
                  <a:extLst>
                    <a:ext uri="{FF2B5EF4-FFF2-40B4-BE49-F238E27FC236}">
                      <a16:creationId xmlns:a16="http://schemas.microsoft.com/office/drawing/2014/main" id="{E6957A74-37E2-0A8D-D176-BB07B817CC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6603" y="3861049"/>
                  <a:ext cx="158259" cy="360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95" name="타원 12">
                  <a:extLst>
                    <a:ext uri="{FF2B5EF4-FFF2-40B4-BE49-F238E27FC236}">
                      <a16:creationId xmlns:a16="http://schemas.microsoft.com/office/drawing/2014/main" id="{FCD0FE48-86E3-24EA-EB1A-B86902A910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18130" y="385776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</p:grpSp>
          <p:sp>
            <p:nvSpPr>
              <p:cNvPr id="189" name="TextBox 83">
                <a:extLst>
                  <a:ext uri="{FF2B5EF4-FFF2-40B4-BE49-F238E27FC236}">
                    <a16:creationId xmlns:a16="http://schemas.microsoft.com/office/drawing/2014/main" id="{3EED0613-D30D-56E3-869F-BDD38A327B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48310" y="3927942"/>
                <a:ext cx="301599" cy="226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9245" tIns="29245" rIns="29245" bIns="29245">
                <a:spAutoFit/>
              </a:bodyPr>
              <a:lstStyle>
                <a:lvl1pPr latinLnBrk="1">
                  <a:lnSpc>
                    <a:spcPct val="110000"/>
                  </a:lnSpc>
                  <a:buChar char="•"/>
                  <a:defRPr kumimoji="1" sz="1600" b="1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fontAlgn="base" latinLnBrk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ko-KR" sz="813" b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MES</a:t>
                </a:r>
                <a:endParaRPr lang="ko-KR" altLang="en-US" sz="813" b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cxnSp>
          <p:nvCxnSpPr>
            <p:cNvPr id="153" name="직선 화살표 연결선 152">
              <a:extLst>
                <a:ext uri="{FF2B5EF4-FFF2-40B4-BE49-F238E27FC236}">
                  <a16:creationId xmlns:a16="http://schemas.microsoft.com/office/drawing/2014/main" id="{1D098178-FFFE-F874-CC71-268B63C9C7BD}"/>
                </a:ext>
              </a:extLst>
            </p:cNvPr>
            <p:cNvCxnSpPr>
              <a:cxnSpLocks/>
              <a:stCxn id="196" idx="0"/>
              <a:endCxn id="189" idx="2"/>
            </p:cNvCxnSpPr>
            <p:nvPr/>
          </p:nvCxnSpPr>
          <p:spPr>
            <a:xfrm flipH="1" flipV="1">
              <a:off x="8183643" y="2616877"/>
              <a:ext cx="12849" cy="188678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4" name="그룹 153">
              <a:extLst>
                <a:ext uri="{FF2B5EF4-FFF2-40B4-BE49-F238E27FC236}">
                  <a16:creationId xmlns:a16="http://schemas.microsoft.com/office/drawing/2014/main" id="{DA4DD256-F6B3-C64A-C53D-A294CEBCC577}"/>
                </a:ext>
              </a:extLst>
            </p:cNvPr>
            <p:cNvGrpSpPr/>
            <p:nvPr/>
          </p:nvGrpSpPr>
          <p:grpSpPr>
            <a:xfrm>
              <a:off x="5979100" y="2264971"/>
              <a:ext cx="281072" cy="351906"/>
              <a:chOff x="1990107" y="3721454"/>
              <a:chExt cx="345990" cy="433181"/>
            </a:xfrm>
          </p:grpSpPr>
          <p:grpSp>
            <p:nvGrpSpPr>
              <p:cNvPr id="180" name="그룹 15">
                <a:extLst>
                  <a:ext uri="{FF2B5EF4-FFF2-40B4-BE49-F238E27FC236}">
                    <a16:creationId xmlns:a16="http://schemas.microsoft.com/office/drawing/2014/main" id="{D5DB7AF9-5DB2-A913-CB86-3C71724AAE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90107" y="3721454"/>
                <a:ext cx="333770" cy="215609"/>
                <a:chOff x="2288704" y="3630179"/>
                <a:chExt cx="482296" cy="311767"/>
              </a:xfrm>
            </p:grpSpPr>
            <p:sp>
              <p:nvSpPr>
                <p:cNvPr id="182" name="모서리가 둥근 직사각형 5">
                  <a:extLst>
                    <a:ext uri="{FF2B5EF4-FFF2-40B4-BE49-F238E27FC236}">
                      <a16:creationId xmlns:a16="http://schemas.microsoft.com/office/drawing/2014/main" id="{A30360FB-C61C-E116-2D5E-0FFCB50EF5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88704" y="3896227"/>
                  <a:ext cx="468052" cy="45719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83" name="사다리꼴 182">
                  <a:extLst>
                    <a:ext uri="{FF2B5EF4-FFF2-40B4-BE49-F238E27FC236}">
                      <a16:creationId xmlns:a16="http://schemas.microsoft.com/office/drawing/2014/main" id="{1212D966-14E0-D472-7C5C-6506D1549EA6}"/>
                    </a:ext>
                  </a:extLst>
                </p:cNvPr>
                <p:cNvSpPr/>
                <p:nvPr/>
              </p:nvSpPr>
              <p:spPr bwMode="auto">
                <a:xfrm rot="5400000">
                  <a:off x="2548415" y="3638232"/>
                  <a:ext cx="213483" cy="231686"/>
                </a:xfrm>
                <a:prstGeom prst="trapezoid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lIns="29245" tIns="29245" rIns="29245" bIns="29245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ko-KR" altLang="en-US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84" name="직사각형 7">
                  <a:extLst>
                    <a:ext uri="{FF2B5EF4-FFF2-40B4-BE49-F238E27FC236}">
                      <a16:creationId xmlns:a16="http://schemas.microsoft.com/office/drawing/2014/main" id="{6C9F8F5D-7819-1EB1-A0E5-44B49F4340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8551" y="3630179"/>
                  <a:ext cx="45719" cy="23087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85" name="모서리가 둥근 직사각형 10">
                  <a:extLst>
                    <a:ext uri="{FF2B5EF4-FFF2-40B4-BE49-F238E27FC236}">
                      <a16:creationId xmlns:a16="http://schemas.microsoft.com/office/drawing/2014/main" id="{F0E3C931-2C0B-0F7A-D6C2-1D148D80A6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8744" y="3792650"/>
                  <a:ext cx="45719" cy="88775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86" name="모서리가 둥근 직사각형 11">
                  <a:extLst>
                    <a:ext uri="{FF2B5EF4-FFF2-40B4-BE49-F238E27FC236}">
                      <a16:creationId xmlns:a16="http://schemas.microsoft.com/office/drawing/2014/main" id="{E6870242-934A-EB0F-12B6-B1CEEB4E3A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6603" y="3861049"/>
                  <a:ext cx="158259" cy="360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87" name="타원 12">
                  <a:extLst>
                    <a:ext uri="{FF2B5EF4-FFF2-40B4-BE49-F238E27FC236}">
                      <a16:creationId xmlns:a16="http://schemas.microsoft.com/office/drawing/2014/main" id="{496C06FC-25B3-AFF6-AE97-6538B4D7ED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18130" y="385776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</p:grpSp>
          <p:sp>
            <p:nvSpPr>
              <p:cNvPr id="181" name="TextBox 83">
                <a:extLst>
                  <a:ext uri="{FF2B5EF4-FFF2-40B4-BE49-F238E27FC236}">
                    <a16:creationId xmlns:a16="http://schemas.microsoft.com/office/drawing/2014/main" id="{7528BF64-023C-3E3C-525A-71E72A20F5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48310" y="3927942"/>
                <a:ext cx="287787" cy="226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9245" tIns="29245" rIns="29245" bIns="29245">
                <a:spAutoFit/>
              </a:bodyPr>
              <a:lstStyle>
                <a:lvl1pPr latinLnBrk="1">
                  <a:lnSpc>
                    <a:spcPct val="110000"/>
                  </a:lnSpc>
                  <a:buChar char="•"/>
                  <a:defRPr kumimoji="1" sz="1600" b="1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fontAlgn="base" latinLnBrk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ko-KR" sz="813" b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RTD</a:t>
                </a:r>
                <a:endParaRPr lang="ko-KR" altLang="en-US" sz="813" b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155" name="그룹 154">
              <a:extLst>
                <a:ext uri="{FF2B5EF4-FFF2-40B4-BE49-F238E27FC236}">
                  <a16:creationId xmlns:a16="http://schemas.microsoft.com/office/drawing/2014/main" id="{C30D7EF1-30A8-B54D-BD70-AB2E9AD3E26F}"/>
                </a:ext>
              </a:extLst>
            </p:cNvPr>
            <p:cNvGrpSpPr/>
            <p:nvPr/>
          </p:nvGrpSpPr>
          <p:grpSpPr>
            <a:xfrm>
              <a:off x="6002745" y="2653079"/>
              <a:ext cx="295498" cy="351906"/>
              <a:chOff x="1990107" y="3721454"/>
              <a:chExt cx="363747" cy="433181"/>
            </a:xfrm>
          </p:grpSpPr>
          <p:grpSp>
            <p:nvGrpSpPr>
              <p:cNvPr id="172" name="그룹 15">
                <a:extLst>
                  <a:ext uri="{FF2B5EF4-FFF2-40B4-BE49-F238E27FC236}">
                    <a16:creationId xmlns:a16="http://schemas.microsoft.com/office/drawing/2014/main" id="{E51E875A-A83C-228F-0109-8D517124B0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90107" y="3721454"/>
                <a:ext cx="333770" cy="215609"/>
                <a:chOff x="2288704" y="3630179"/>
                <a:chExt cx="482296" cy="311767"/>
              </a:xfrm>
            </p:grpSpPr>
            <p:sp>
              <p:nvSpPr>
                <p:cNvPr id="174" name="모서리가 둥근 직사각형 5">
                  <a:extLst>
                    <a:ext uri="{FF2B5EF4-FFF2-40B4-BE49-F238E27FC236}">
                      <a16:creationId xmlns:a16="http://schemas.microsoft.com/office/drawing/2014/main" id="{7E03ADA6-4675-0B46-AC57-447EB92B3E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88704" y="3896227"/>
                  <a:ext cx="468052" cy="45719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75" name="사다리꼴 174">
                  <a:extLst>
                    <a:ext uri="{FF2B5EF4-FFF2-40B4-BE49-F238E27FC236}">
                      <a16:creationId xmlns:a16="http://schemas.microsoft.com/office/drawing/2014/main" id="{C83A3023-B5B9-345F-B230-B169B8FCE09B}"/>
                    </a:ext>
                  </a:extLst>
                </p:cNvPr>
                <p:cNvSpPr/>
                <p:nvPr/>
              </p:nvSpPr>
              <p:spPr bwMode="auto">
                <a:xfrm rot="5400000">
                  <a:off x="2548415" y="3638232"/>
                  <a:ext cx="213483" cy="231686"/>
                </a:xfrm>
                <a:prstGeom prst="trapezoid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lIns="29245" tIns="29245" rIns="29245" bIns="29245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ko-KR" altLang="en-US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76" name="직사각형 7">
                  <a:extLst>
                    <a:ext uri="{FF2B5EF4-FFF2-40B4-BE49-F238E27FC236}">
                      <a16:creationId xmlns:a16="http://schemas.microsoft.com/office/drawing/2014/main" id="{0F38FC33-A7D4-6144-4AA0-C4F7BC623C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8551" y="3630179"/>
                  <a:ext cx="45719" cy="23087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77" name="모서리가 둥근 직사각형 10">
                  <a:extLst>
                    <a:ext uri="{FF2B5EF4-FFF2-40B4-BE49-F238E27FC236}">
                      <a16:creationId xmlns:a16="http://schemas.microsoft.com/office/drawing/2014/main" id="{EFD7C1E8-0DDB-7CED-49ED-209F3864B5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8744" y="3792650"/>
                  <a:ext cx="45719" cy="88775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78" name="모서리가 둥근 직사각형 11">
                  <a:extLst>
                    <a:ext uri="{FF2B5EF4-FFF2-40B4-BE49-F238E27FC236}">
                      <a16:creationId xmlns:a16="http://schemas.microsoft.com/office/drawing/2014/main" id="{04B34ABA-D8E6-E0C9-F5DD-CA54A25AA9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6603" y="3861049"/>
                  <a:ext cx="158259" cy="360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79" name="타원 12">
                  <a:extLst>
                    <a:ext uri="{FF2B5EF4-FFF2-40B4-BE49-F238E27FC236}">
                      <a16:creationId xmlns:a16="http://schemas.microsoft.com/office/drawing/2014/main" id="{44D05232-7A0A-36E6-E69C-2371608DB8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18130" y="385776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</p:grpSp>
          <p:sp>
            <p:nvSpPr>
              <p:cNvPr id="173" name="TextBox 83">
                <a:extLst>
                  <a:ext uri="{FF2B5EF4-FFF2-40B4-BE49-F238E27FC236}">
                    <a16:creationId xmlns:a16="http://schemas.microsoft.com/office/drawing/2014/main" id="{6524CF62-5C43-263C-96C2-E382B7D584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48309" y="3927942"/>
                <a:ext cx="305545" cy="226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9245" tIns="29245" rIns="29245" bIns="29245">
                <a:spAutoFit/>
              </a:bodyPr>
              <a:lstStyle>
                <a:lvl1pPr latinLnBrk="1">
                  <a:lnSpc>
                    <a:spcPct val="110000"/>
                  </a:lnSpc>
                  <a:buChar char="•"/>
                  <a:defRPr kumimoji="1" sz="1600" b="1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fontAlgn="base" latinLnBrk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ko-KR" sz="813" b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MCS</a:t>
                </a:r>
                <a:endParaRPr lang="ko-KR" altLang="en-US" sz="813" b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cxnSp>
          <p:nvCxnSpPr>
            <p:cNvPr id="156" name="직선 화살표 연결선 155">
              <a:extLst>
                <a:ext uri="{FF2B5EF4-FFF2-40B4-BE49-F238E27FC236}">
                  <a16:creationId xmlns:a16="http://schemas.microsoft.com/office/drawing/2014/main" id="{20E4CEB6-BABB-6DE6-33FF-816390F2FAA9}"/>
                </a:ext>
              </a:extLst>
            </p:cNvPr>
            <p:cNvCxnSpPr>
              <a:cxnSpLocks/>
              <a:stCxn id="189" idx="1"/>
              <a:endCxn id="181" idx="3"/>
            </p:cNvCxnSpPr>
            <p:nvPr/>
          </p:nvCxnSpPr>
          <p:spPr>
            <a:xfrm flipH="1">
              <a:off x="6260172" y="2524797"/>
              <a:ext cx="1800966" cy="0"/>
            </a:xfrm>
            <a:prstGeom prst="straightConnector1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AA06ACBF-DAB8-B0D7-74CD-79DA6864C11C}"/>
                </a:ext>
              </a:extLst>
            </p:cNvPr>
            <p:cNvSpPr txBox="1"/>
            <p:nvPr/>
          </p:nvSpPr>
          <p:spPr>
            <a:xfrm>
              <a:off x="6347319" y="2348630"/>
              <a:ext cx="9704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90488" indent="-90488">
                <a:buFont typeface="Wingdings" panose="05000000000000000000" pitchFamily="2" charset="2"/>
                <a:buChar char="§"/>
              </a:pPr>
              <a:r>
                <a:rPr lang="en-US" altLang="ko-KR" sz="900" dirty="0">
                  <a:solidFill>
                    <a:srgbClr val="00B05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What Next</a:t>
              </a:r>
            </a:p>
            <a:p>
              <a:pPr marL="90488" indent="-90488">
                <a:buFont typeface="Wingdings" panose="05000000000000000000" pitchFamily="2" charset="2"/>
                <a:buChar char="§"/>
              </a:pPr>
              <a:r>
                <a:rPr lang="en-US" altLang="ko-KR" sz="900" dirty="0">
                  <a:solidFill>
                    <a:srgbClr val="00B05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Where Next</a:t>
              </a:r>
              <a:endParaRPr lang="ko-KR" altLang="en-US" sz="900" dirty="0">
                <a:solidFill>
                  <a:srgbClr val="00B05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158" name="그룹 157">
              <a:extLst>
                <a:ext uri="{FF2B5EF4-FFF2-40B4-BE49-F238E27FC236}">
                  <a16:creationId xmlns:a16="http://schemas.microsoft.com/office/drawing/2014/main" id="{54006817-6C1A-D7B0-CF60-3DD6CB2E5190}"/>
                </a:ext>
              </a:extLst>
            </p:cNvPr>
            <p:cNvGrpSpPr/>
            <p:nvPr/>
          </p:nvGrpSpPr>
          <p:grpSpPr>
            <a:xfrm>
              <a:off x="5400636" y="2273832"/>
              <a:ext cx="279468" cy="351906"/>
              <a:chOff x="1990107" y="3721454"/>
              <a:chExt cx="344016" cy="433181"/>
            </a:xfrm>
          </p:grpSpPr>
          <p:grpSp>
            <p:nvGrpSpPr>
              <p:cNvPr id="164" name="그룹 15">
                <a:extLst>
                  <a:ext uri="{FF2B5EF4-FFF2-40B4-BE49-F238E27FC236}">
                    <a16:creationId xmlns:a16="http://schemas.microsoft.com/office/drawing/2014/main" id="{C929A407-183E-6D8C-95C0-6E2AC22FF2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90107" y="3721454"/>
                <a:ext cx="333770" cy="215609"/>
                <a:chOff x="2288704" y="3630179"/>
                <a:chExt cx="482296" cy="311767"/>
              </a:xfrm>
            </p:grpSpPr>
            <p:sp>
              <p:nvSpPr>
                <p:cNvPr id="166" name="모서리가 둥근 직사각형 5">
                  <a:extLst>
                    <a:ext uri="{FF2B5EF4-FFF2-40B4-BE49-F238E27FC236}">
                      <a16:creationId xmlns:a16="http://schemas.microsoft.com/office/drawing/2014/main" id="{9CF3CA96-A84A-F4A8-A367-455F11F69E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88704" y="3896227"/>
                  <a:ext cx="468052" cy="45719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67" name="사다리꼴 166">
                  <a:extLst>
                    <a:ext uri="{FF2B5EF4-FFF2-40B4-BE49-F238E27FC236}">
                      <a16:creationId xmlns:a16="http://schemas.microsoft.com/office/drawing/2014/main" id="{65926323-E7BF-EE82-FC4F-6B2F7132616C}"/>
                    </a:ext>
                  </a:extLst>
                </p:cNvPr>
                <p:cNvSpPr/>
                <p:nvPr/>
              </p:nvSpPr>
              <p:spPr bwMode="auto">
                <a:xfrm rot="5400000">
                  <a:off x="2548415" y="3638232"/>
                  <a:ext cx="213483" cy="231686"/>
                </a:xfrm>
                <a:prstGeom prst="trapezoid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lIns="29245" tIns="29245" rIns="29245" bIns="29245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ko-KR" altLang="en-US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68" name="직사각형 7">
                  <a:extLst>
                    <a:ext uri="{FF2B5EF4-FFF2-40B4-BE49-F238E27FC236}">
                      <a16:creationId xmlns:a16="http://schemas.microsoft.com/office/drawing/2014/main" id="{FF82CAF6-0B84-DF3A-D927-9A7974E223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38551" y="3630179"/>
                  <a:ext cx="45719" cy="23087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69" name="모서리가 둥근 직사각형 10">
                  <a:extLst>
                    <a:ext uri="{FF2B5EF4-FFF2-40B4-BE49-F238E27FC236}">
                      <a16:creationId xmlns:a16="http://schemas.microsoft.com/office/drawing/2014/main" id="{D5362425-711E-8947-4C6F-BF07C02FE0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8744" y="3792650"/>
                  <a:ext cx="45719" cy="88775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70" name="모서리가 둥근 직사각형 11">
                  <a:extLst>
                    <a:ext uri="{FF2B5EF4-FFF2-40B4-BE49-F238E27FC236}">
                      <a16:creationId xmlns:a16="http://schemas.microsoft.com/office/drawing/2014/main" id="{A4F7E825-9A52-8858-3669-FC22367B06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6603" y="3861049"/>
                  <a:ext cx="158259" cy="36000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171" name="타원 12">
                  <a:extLst>
                    <a:ext uri="{FF2B5EF4-FFF2-40B4-BE49-F238E27FC236}">
                      <a16:creationId xmlns:a16="http://schemas.microsoft.com/office/drawing/2014/main" id="{7485976D-0C09-DC52-D3EF-6C250C0594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18130" y="3857760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29245" tIns="29245" rIns="29245" bIns="29245" anchor="ctr"/>
                <a:lstStyle>
                  <a:lvl1pPr latinLnBrk="1">
                    <a:lnSpc>
                      <a:spcPct val="110000"/>
                    </a:lnSpc>
                    <a:buChar char="•"/>
                    <a:defRPr kumimoji="1" sz="1600" b="1">
                      <a:solidFill>
                        <a:schemeClr val="tx1"/>
                      </a:solidFill>
                      <a:latin typeface="맑은 고딕" pitchFamily="50" charset="-127"/>
                      <a:ea typeface="맑은 고딕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har char="•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har char="–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kumimoji="1" sz="1600" b="1">
                      <a:solidFill>
                        <a:schemeClr val="tx1"/>
                      </a:solidFill>
                      <a:latin typeface="굴림" charset="-127"/>
                      <a:ea typeface="굴림" charset="-127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ko-KR" altLang="en-US" sz="894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</p:grpSp>
          <p:sp>
            <p:nvSpPr>
              <p:cNvPr id="165" name="TextBox 83">
                <a:extLst>
                  <a:ext uri="{FF2B5EF4-FFF2-40B4-BE49-F238E27FC236}">
                    <a16:creationId xmlns:a16="http://schemas.microsoft.com/office/drawing/2014/main" id="{6087F987-8C6D-DC7E-A819-5E1E01AC45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48310" y="3927942"/>
                <a:ext cx="285813" cy="226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9245" tIns="29245" rIns="29245" bIns="29245">
                <a:spAutoFit/>
              </a:bodyPr>
              <a:lstStyle>
                <a:lvl1pPr latinLnBrk="1">
                  <a:lnSpc>
                    <a:spcPct val="110000"/>
                  </a:lnSpc>
                  <a:buChar char="•"/>
                  <a:defRPr kumimoji="1" sz="1600" b="1">
                    <a:solidFill>
                      <a:schemeClr val="tx1"/>
                    </a:solidFill>
                    <a:latin typeface="맑은 고딕" pitchFamily="50" charset="-127"/>
                    <a:ea typeface="맑은 고딕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har char="–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har char="•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har char="–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kumimoji="1" sz="1600" b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 fontAlgn="base" latinLnBrk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ko-KR" sz="813" b="0" dirty="0">
                    <a:solidFill>
                      <a:srgbClr val="0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APS</a:t>
                </a:r>
                <a:endParaRPr lang="ko-KR" altLang="en-US" sz="813" b="0" dirty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cxnSp>
          <p:nvCxnSpPr>
            <p:cNvPr id="159" name="연결선: 구부러짐 158">
              <a:extLst>
                <a:ext uri="{FF2B5EF4-FFF2-40B4-BE49-F238E27FC236}">
                  <a16:creationId xmlns:a16="http://schemas.microsoft.com/office/drawing/2014/main" id="{D4CB2641-CA81-2F21-4B1D-EA3F3A7C8C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10664" y="2405205"/>
              <a:ext cx="104580" cy="282288"/>
            </a:xfrm>
            <a:prstGeom prst="curvedConnector4">
              <a:avLst>
                <a:gd name="adj1" fmla="val -232614"/>
                <a:gd name="adj2" fmla="val 180968"/>
              </a:avLst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연결선: 구부러짐 159">
              <a:extLst>
                <a:ext uri="{FF2B5EF4-FFF2-40B4-BE49-F238E27FC236}">
                  <a16:creationId xmlns:a16="http://schemas.microsoft.com/office/drawing/2014/main" id="{7D5D2068-FFC8-9870-CF03-71385ACD4366}"/>
                </a:ext>
              </a:extLst>
            </p:cNvPr>
            <p:cNvCxnSpPr>
              <a:cxnSpLocks/>
            </p:cNvCxnSpPr>
            <p:nvPr/>
          </p:nvCxnSpPr>
          <p:spPr>
            <a:xfrm>
              <a:off x="6273681" y="2345289"/>
              <a:ext cx="1469" cy="396261"/>
            </a:xfrm>
            <a:prstGeom prst="curvedConnector3">
              <a:avLst>
                <a:gd name="adj1" fmla="val 12392588"/>
              </a:avLst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연결선: 구부러짐 160">
              <a:extLst>
                <a:ext uri="{FF2B5EF4-FFF2-40B4-BE49-F238E27FC236}">
                  <a16:creationId xmlns:a16="http://schemas.microsoft.com/office/drawing/2014/main" id="{685DDCF8-ACB9-FE66-5C9F-1963E87DFC7C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5955882" y="2736794"/>
              <a:ext cx="188586" cy="541818"/>
            </a:xfrm>
            <a:prstGeom prst="curvedConnector2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연결선: 구부러짐 161">
              <a:extLst>
                <a:ext uri="{FF2B5EF4-FFF2-40B4-BE49-F238E27FC236}">
                  <a16:creationId xmlns:a16="http://schemas.microsoft.com/office/drawing/2014/main" id="{5831D15E-C25F-D22A-1D3A-EC3118D23850}"/>
                </a:ext>
              </a:extLst>
            </p:cNvPr>
            <p:cNvCxnSpPr>
              <a:cxnSpLocks/>
            </p:cNvCxnSpPr>
            <p:nvPr/>
          </p:nvCxnSpPr>
          <p:spPr>
            <a:xfrm>
              <a:off x="6275150" y="2741548"/>
              <a:ext cx="460608" cy="574270"/>
            </a:xfrm>
            <a:prstGeom prst="curvedConnector2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B2C54AAC-B3F4-3134-D3C0-3A7750ABC92A}"/>
                </a:ext>
              </a:extLst>
            </p:cNvPr>
            <p:cNvSpPr txBox="1"/>
            <p:nvPr/>
          </p:nvSpPr>
          <p:spPr>
            <a:xfrm>
              <a:off x="5491000" y="2905129"/>
              <a:ext cx="5693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작업지시</a:t>
              </a:r>
            </a:p>
          </p:txBody>
        </p:sp>
      </p:grpSp>
      <p:grpSp>
        <p:nvGrpSpPr>
          <p:cNvPr id="202" name="그룹 201">
            <a:extLst>
              <a:ext uri="{FF2B5EF4-FFF2-40B4-BE49-F238E27FC236}">
                <a16:creationId xmlns:a16="http://schemas.microsoft.com/office/drawing/2014/main" id="{B60A0F17-6E69-7C11-782E-DF28662DE6D6}"/>
              </a:ext>
            </a:extLst>
          </p:cNvPr>
          <p:cNvGrpSpPr/>
          <p:nvPr/>
        </p:nvGrpSpPr>
        <p:grpSpPr>
          <a:xfrm>
            <a:off x="5781994" y="1611939"/>
            <a:ext cx="3905479" cy="2102201"/>
            <a:chOff x="5032194" y="1479497"/>
            <a:chExt cx="4113155" cy="2536357"/>
          </a:xfrm>
        </p:grpSpPr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DD3F3D6D-532F-1BB1-5D14-687AAC412FEA}"/>
                </a:ext>
              </a:extLst>
            </p:cNvPr>
            <p:cNvSpPr txBox="1"/>
            <p:nvPr/>
          </p:nvSpPr>
          <p:spPr>
            <a:xfrm>
              <a:off x="5032194" y="1776262"/>
              <a:ext cx="1889820" cy="5081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80000" indent="-1800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설계 기초자료 수집 </a:t>
              </a:r>
              <a:endPara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80000" indent="-1800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현황 및 물류 흐름 분석</a:t>
              </a:r>
            </a:p>
          </p:txBody>
        </p:sp>
        <p:sp>
          <p:nvSpPr>
            <p:cNvPr id="204" name="화살표: 오각형 203">
              <a:extLst>
                <a:ext uri="{FF2B5EF4-FFF2-40B4-BE49-F238E27FC236}">
                  <a16:creationId xmlns:a16="http://schemas.microsoft.com/office/drawing/2014/main" id="{496A3A10-4059-7B66-840D-01DEA67ECA96}"/>
                </a:ext>
              </a:extLst>
            </p:cNvPr>
            <p:cNvSpPr/>
            <p:nvPr/>
          </p:nvSpPr>
          <p:spPr>
            <a:xfrm>
              <a:off x="5032194" y="1479497"/>
              <a:ext cx="1836000" cy="299487"/>
            </a:xfrm>
            <a:prstGeom prst="homePlate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현황 파악 및 요구사항 수집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5" name="화살표: 오각형 204">
              <a:extLst>
                <a:ext uri="{FF2B5EF4-FFF2-40B4-BE49-F238E27FC236}">
                  <a16:creationId xmlns:a16="http://schemas.microsoft.com/office/drawing/2014/main" id="{855574D0-E8F7-38E2-6F57-B841A40A4674}"/>
                </a:ext>
              </a:extLst>
            </p:cNvPr>
            <p:cNvSpPr/>
            <p:nvPr/>
          </p:nvSpPr>
          <p:spPr>
            <a:xfrm>
              <a:off x="7135664" y="1776262"/>
              <a:ext cx="1836000" cy="299487"/>
            </a:xfrm>
            <a:prstGeom prst="homePlate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자동화 추진 방향 수립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06" name="직선 화살표 연결선 130">
              <a:extLst>
                <a:ext uri="{FF2B5EF4-FFF2-40B4-BE49-F238E27FC236}">
                  <a16:creationId xmlns:a16="http://schemas.microsoft.com/office/drawing/2014/main" id="{AA1E891E-B490-162C-374E-2BE6E2561106}"/>
                </a:ext>
              </a:extLst>
            </p:cNvPr>
            <p:cNvCxnSpPr>
              <a:cxnSpLocks/>
              <a:stCxn id="204" idx="3"/>
              <a:endCxn id="205" idx="0"/>
            </p:cNvCxnSpPr>
            <p:nvPr/>
          </p:nvCxnSpPr>
          <p:spPr>
            <a:xfrm>
              <a:off x="6868194" y="1629241"/>
              <a:ext cx="1185470" cy="147021"/>
            </a:xfrm>
            <a:prstGeom prst="bentConnector2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E839B5D2-1A89-46AC-6A68-2B0FB1429358}"/>
                </a:ext>
              </a:extLst>
            </p:cNvPr>
            <p:cNvSpPr txBox="1"/>
            <p:nvPr/>
          </p:nvSpPr>
          <p:spPr>
            <a:xfrm>
              <a:off x="7135664" y="2081981"/>
              <a:ext cx="2009685" cy="7124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80000" indent="-1800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자동화 대상 제품 및 공정 선정</a:t>
              </a:r>
              <a:endPara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80000" indent="-1800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설계 방향 조건 정의</a:t>
              </a:r>
              <a:endPara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80000" indent="-1800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n-US" altLang="ko-KR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Layout </a:t>
              </a: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변경 검토</a:t>
              </a:r>
            </a:p>
          </p:txBody>
        </p:sp>
        <p:sp>
          <p:nvSpPr>
            <p:cNvPr id="208" name="화살표: 오각형 207">
              <a:extLst>
                <a:ext uri="{FF2B5EF4-FFF2-40B4-BE49-F238E27FC236}">
                  <a16:creationId xmlns:a16="http://schemas.microsoft.com/office/drawing/2014/main" id="{067C358C-FF03-D539-978A-6F53DFE0B3A5}"/>
                </a:ext>
              </a:extLst>
            </p:cNvPr>
            <p:cNvSpPr/>
            <p:nvPr/>
          </p:nvSpPr>
          <p:spPr>
            <a:xfrm>
              <a:off x="7135664" y="2802717"/>
              <a:ext cx="1836000" cy="299487"/>
            </a:xfrm>
            <a:prstGeom prst="homePlate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en-US" altLang="ko-KR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Layout</a:t>
              </a: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및 </a:t>
              </a:r>
              <a:r>
                <a:rPr lang="en-US" altLang="ko-KR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Concept </a:t>
              </a: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설계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09" name="직선 화살표 연결선 130">
              <a:extLst>
                <a:ext uri="{FF2B5EF4-FFF2-40B4-BE49-F238E27FC236}">
                  <a16:creationId xmlns:a16="http://schemas.microsoft.com/office/drawing/2014/main" id="{DAC6ED5F-F606-30E8-0564-15478F78BDD9}"/>
                </a:ext>
              </a:extLst>
            </p:cNvPr>
            <p:cNvCxnSpPr>
              <a:cxnSpLocks/>
              <a:stCxn id="205" idx="3"/>
              <a:endCxn id="208" idx="3"/>
            </p:cNvCxnSpPr>
            <p:nvPr/>
          </p:nvCxnSpPr>
          <p:spPr>
            <a:xfrm>
              <a:off x="8971664" y="1926006"/>
              <a:ext cx="12700" cy="1026455"/>
            </a:xfrm>
            <a:prstGeom prst="bentConnector3">
              <a:avLst>
                <a:gd name="adj1" fmla="val 1800000"/>
              </a:avLst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A46D44F9-433A-18CC-9FB6-4383BB13932E}"/>
                </a:ext>
              </a:extLst>
            </p:cNvPr>
            <p:cNvSpPr txBox="1"/>
            <p:nvPr/>
          </p:nvSpPr>
          <p:spPr>
            <a:xfrm>
              <a:off x="7135661" y="3099185"/>
              <a:ext cx="1994491" cy="7114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80000" indent="-1800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자동화 </a:t>
              </a:r>
              <a:r>
                <a:rPr lang="en-US" altLang="ko-KR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Concept </a:t>
              </a: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및 </a:t>
              </a:r>
              <a:r>
                <a:rPr lang="en-US" altLang="ko-KR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Layout </a:t>
              </a: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설계 </a:t>
              </a:r>
              <a:endPara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80000" indent="-1800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장비 </a:t>
              </a:r>
              <a:r>
                <a:rPr lang="en-US" altLang="ko-KR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SPEC </a:t>
              </a: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정의</a:t>
              </a:r>
              <a:endPara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80000" indent="-1800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투자비 산출 및 기대효과</a:t>
              </a:r>
            </a:p>
          </p:txBody>
        </p:sp>
        <p:sp>
          <p:nvSpPr>
            <p:cNvPr id="211" name="화살표: 오각형 210">
              <a:extLst>
                <a:ext uri="{FF2B5EF4-FFF2-40B4-BE49-F238E27FC236}">
                  <a16:creationId xmlns:a16="http://schemas.microsoft.com/office/drawing/2014/main" id="{A221BFDE-5DE6-1A45-0BFC-E8F40204462B}"/>
                </a:ext>
              </a:extLst>
            </p:cNvPr>
            <p:cNvSpPr/>
            <p:nvPr/>
          </p:nvSpPr>
          <p:spPr>
            <a:xfrm>
              <a:off x="5032194" y="2802717"/>
              <a:ext cx="1836000" cy="299487"/>
            </a:xfrm>
            <a:prstGeom prst="homePlate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ko-KR" altLang="en-US" sz="1000" dirty="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시뮬레이션을 통한 검증</a:t>
              </a:r>
              <a:endParaRPr lang="en-US" altLang="ko-KR" sz="100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12" name="직선 화살표 연결선 130">
              <a:extLst>
                <a:ext uri="{FF2B5EF4-FFF2-40B4-BE49-F238E27FC236}">
                  <a16:creationId xmlns:a16="http://schemas.microsoft.com/office/drawing/2014/main" id="{1AFF76E1-2949-0EB4-893D-8567BC608356}"/>
                </a:ext>
              </a:extLst>
            </p:cNvPr>
            <p:cNvCxnSpPr>
              <a:cxnSpLocks/>
              <a:stCxn id="208" idx="1"/>
              <a:endCxn id="211" idx="3"/>
            </p:cNvCxnSpPr>
            <p:nvPr/>
          </p:nvCxnSpPr>
          <p:spPr>
            <a:xfrm flipH="1">
              <a:off x="6868194" y="2952461"/>
              <a:ext cx="267470" cy="0"/>
            </a:xfrm>
            <a:prstGeom prst="straightConnector1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D81E4372-4FB7-B02D-6D5E-35568216D822}"/>
                </a:ext>
              </a:extLst>
            </p:cNvPr>
            <p:cNvSpPr txBox="1"/>
            <p:nvPr/>
          </p:nvSpPr>
          <p:spPr>
            <a:xfrm>
              <a:off x="5032194" y="3099185"/>
              <a:ext cx="2006309" cy="9166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80000" indent="-1800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시뮬레이션 모델 개발 </a:t>
              </a:r>
              <a:endPara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80000" indent="-1800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장비</a:t>
              </a:r>
              <a:r>
                <a:rPr lang="en-US" altLang="ko-KR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물류 운영 시나리오 개발</a:t>
              </a:r>
              <a:endPara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80000" indent="-1800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n-US" altLang="ko-KR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To-be Layout </a:t>
              </a: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기준 장비 배치</a:t>
              </a:r>
              <a:endPara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80000" indent="-180000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시뮬레이션 통한 </a:t>
              </a:r>
              <a:r>
                <a:rPr lang="en-US" altLang="ko-KR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To-be </a:t>
              </a:r>
              <a:r>
                <a:rPr lang="ko-KR" altLang="en-US" sz="10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검증</a:t>
              </a:r>
            </a:p>
          </p:txBody>
        </p:sp>
      </p:grpSp>
      <p:pic>
        <p:nvPicPr>
          <p:cNvPr id="214" name="그림 213">
            <a:extLst>
              <a:ext uri="{FF2B5EF4-FFF2-40B4-BE49-F238E27FC236}">
                <a16:creationId xmlns:a16="http://schemas.microsoft.com/office/drawing/2014/main" id="{B38E495E-30D3-1C73-655A-BCD6CD80CF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33532" y="5359333"/>
            <a:ext cx="1031738" cy="920208"/>
          </a:xfrm>
          <a:prstGeom prst="rect">
            <a:avLst/>
          </a:prstGeom>
        </p:spPr>
      </p:pic>
      <p:pic>
        <p:nvPicPr>
          <p:cNvPr id="215" name="그림 214">
            <a:extLst>
              <a:ext uri="{FF2B5EF4-FFF2-40B4-BE49-F238E27FC236}">
                <a16:creationId xmlns:a16="http://schemas.microsoft.com/office/drawing/2014/main" id="{17181401-E5B0-F095-0B4D-1150485F81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38071" y="5373829"/>
            <a:ext cx="1191343" cy="893704"/>
          </a:xfrm>
          <a:prstGeom prst="rect">
            <a:avLst/>
          </a:prstGeom>
        </p:spPr>
      </p:pic>
      <p:grpSp>
        <p:nvGrpSpPr>
          <p:cNvPr id="216" name="그룹 215">
            <a:extLst>
              <a:ext uri="{FF2B5EF4-FFF2-40B4-BE49-F238E27FC236}">
                <a16:creationId xmlns:a16="http://schemas.microsoft.com/office/drawing/2014/main" id="{ADBFE946-C9E8-40E4-EE5E-BF2EE4E535E4}"/>
              </a:ext>
            </a:extLst>
          </p:cNvPr>
          <p:cNvGrpSpPr/>
          <p:nvPr/>
        </p:nvGrpSpPr>
        <p:grpSpPr>
          <a:xfrm>
            <a:off x="5906410" y="4077973"/>
            <a:ext cx="3604737" cy="626852"/>
            <a:chOff x="5812626" y="4077972"/>
            <a:chExt cx="3604737" cy="803931"/>
          </a:xfrm>
        </p:grpSpPr>
        <p:pic>
          <p:nvPicPr>
            <p:cNvPr id="217" name="그림 216">
              <a:extLst>
                <a:ext uri="{FF2B5EF4-FFF2-40B4-BE49-F238E27FC236}">
                  <a16:creationId xmlns:a16="http://schemas.microsoft.com/office/drawing/2014/main" id="{A5EF14D1-ACB4-2C15-2D06-A8821ADD643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15341" y="4118708"/>
              <a:ext cx="658712" cy="763195"/>
            </a:xfrm>
            <a:prstGeom prst="rect">
              <a:avLst/>
            </a:prstGeom>
          </p:spPr>
        </p:pic>
        <p:pic>
          <p:nvPicPr>
            <p:cNvPr id="218" name="그림 217">
              <a:extLst>
                <a:ext uri="{FF2B5EF4-FFF2-40B4-BE49-F238E27FC236}">
                  <a16:creationId xmlns:a16="http://schemas.microsoft.com/office/drawing/2014/main" id="{3F1A7AE3-CB78-B088-5925-B12AB79E7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12626" y="4077972"/>
              <a:ext cx="658712" cy="735424"/>
            </a:xfrm>
            <a:prstGeom prst="rect">
              <a:avLst/>
            </a:prstGeom>
          </p:spPr>
        </p:pic>
        <p:pic>
          <p:nvPicPr>
            <p:cNvPr id="219" name="Google Shape;217;p24">
              <a:extLst>
                <a:ext uri="{FF2B5EF4-FFF2-40B4-BE49-F238E27FC236}">
                  <a16:creationId xmlns:a16="http://schemas.microsoft.com/office/drawing/2014/main" id="{48440339-ABEB-1777-B5ED-0E0B02E14B0B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</a:blip>
            <a:srcRect l="41257" r="36565"/>
            <a:stretch/>
          </p:blipFill>
          <p:spPr>
            <a:xfrm>
              <a:off x="8641522" y="4129904"/>
              <a:ext cx="775841" cy="7048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그림 219">
              <a:extLst>
                <a:ext uri="{FF2B5EF4-FFF2-40B4-BE49-F238E27FC236}">
                  <a16:creationId xmlns:a16="http://schemas.microsoft.com/office/drawing/2014/main" id="{17AB449A-26D0-1425-8CB9-9286B2D5BA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t="12213"/>
            <a:stretch/>
          </p:blipFill>
          <p:spPr>
            <a:xfrm>
              <a:off x="7168316" y="4138224"/>
              <a:ext cx="679556" cy="732585"/>
            </a:xfrm>
            <a:prstGeom prst="rect">
              <a:avLst/>
            </a:prstGeom>
          </p:spPr>
        </p:pic>
        <p:pic>
          <p:nvPicPr>
            <p:cNvPr id="221" name="그림 220">
              <a:extLst>
                <a:ext uri="{FF2B5EF4-FFF2-40B4-BE49-F238E27FC236}">
                  <a16:creationId xmlns:a16="http://schemas.microsoft.com/office/drawing/2014/main" id="{58664EED-76A9-E0E5-EA49-1DF0CBBF05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t="1553"/>
            <a:stretch/>
          </p:blipFill>
          <p:spPr>
            <a:xfrm>
              <a:off x="6538807" y="4118708"/>
              <a:ext cx="562040" cy="743094"/>
            </a:xfrm>
            <a:prstGeom prst="rect">
              <a:avLst/>
            </a:prstGeom>
          </p:spPr>
        </p:pic>
      </p:grpSp>
      <p:sp>
        <p:nvSpPr>
          <p:cNvPr id="222" name="TextBox 221">
            <a:extLst>
              <a:ext uri="{FF2B5EF4-FFF2-40B4-BE49-F238E27FC236}">
                <a16:creationId xmlns:a16="http://schemas.microsoft.com/office/drawing/2014/main" id="{A33F76F0-5462-9AB8-11BD-78AD957DFB87}"/>
              </a:ext>
            </a:extLst>
          </p:cNvPr>
          <p:cNvSpPr txBox="1"/>
          <p:nvPr/>
        </p:nvSpPr>
        <p:spPr>
          <a:xfrm>
            <a:off x="8157585" y="5328404"/>
            <a:ext cx="1828958" cy="1002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latinLnBrk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장비 운영 시나리오</a:t>
            </a:r>
            <a:endParaRPr lang="en-US" altLang="ko-KR" sz="1000" dirty="0">
              <a:latin typeface="Arial Narrow" panose="020B0606020202030204" pitchFamily="34" charset="0"/>
              <a:ea typeface="LG스마트체 Regular" panose="020B0600000101010101" pitchFamily="50" charset="-127"/>
              <a:cs typeface="Pretendard SemiBold" panose="02000503000000020004" pitchFamily="2" charset="-127"/>
            </a:endParaRPr>
          </a:p>
          <a:p>
            <a:pPr marL="171450" indent="-171450" latinLnBrk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장비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Spec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정의서</a:t>
            </a:r>
            <a:endParaRPr lang="en-US" altLang="ko-KR" sz="1000" dirty="0">
              <a:latin typeface="Arial Narrow" panose="020B0606020202030204" pitchFamily="34" charset="0"/>
              <a:ea typeface="LG스마트체 Regular" panose="020B0600000101010101" pitchFamily="50" charset="-127"/>
              <a:cs typeface="Pretendard SemiBold" panose="02000503000000020004" pitchFamily="2" charset="-127"/>
            </a:endParaRPr>
          </a:p>
          <a:p>
            <a:pPr marL="171450" indent="-171450" latinLnBrk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장비 통신 사양서</a:t>
            </a:r>
            <a:endParaRPr lang="en-US" altLang="ko-KR" sz="1000" dirty="0">
              <a:latin typeface="Arial Narrow" panose="020B0606020202030204" pitchFamily="34" charset="0"/>
              <a:ea typeface="LG스마트체 Regular" panose="020B0600000101010101" pitchFamily="50" charset="-127"/>
              <a:cs typeface="Pretendard SemiBold" panose="02000503000000020004" pitchFamily="2" charset="-127"/>
            </a:endParaRPr>
          </a:p>
          <a:p>
            <a:pPr marL="171450" indent="-171450" latinLnBrk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단계별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추진 계획서 </a:t>
            </a:r>
          </a:p>
          <a:p>
            <a:pPr marL="171450" indent="-171450" latinLnBrk="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Full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Automation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  <a:cs typeface="Pretendard SemiBold" panose="02000503000000020004" pitchFamily="2" charset="-127"/>
              </a:rPr>
              <a:t> 요건서</a:t>
            </a:r>
            <a:endParaRPr lang="en-US" altLang="ko-KR" sz="1000" dirty="0">
              <a:latin typeface="Arial Narrow" panose="020B0606020202030204" pitchFamily="34" charset="0"/>
              <a:ea typeface="LG스마트체 Regular" panose="020B0600000101010101" pitchFamily="50" charset="-127"/>
              <a:cs typeface="Pretendard SemiBold" panose="02000503000000020004" pitchFamily="2" charset="-127"/>
            </a:endParaRPr>
          </a:p>
        </p:txBody>
      </p:sp>
      <p:graphicFrame>
        <p:nvGraphicFramePr>
          <p:cNvPr id="223" name="표 222">
            <a:extLst>
              <a:ext uri="{FF2B5EF4-FFF2-40B4-BE49-F238E27FC236}">
                <a16:creationId xmlns:a16="http://schemas.microsoft.com/office/drawing/2014/main" id="{17549829-93C3-C97B-8B25-74EE318F1F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077539"/>
              </p:ext>
            </p:extLst>
          </p:nvPr>
        </p:nvGraphicFramePr>
        <p:xfrm>
          <a:off x="10648173" y="1528649"/>
          <a:ext cx="4033983" cy="1783080"/>
        </p:xfrm>
        <a:graphic>
          <a:graphicData uri="http://schemas.openxmlformats.org/drawingml/2006/table">
            <a:tbl>
              <a:tblPr/>
              <a:tblGrid>
                <a:gridCol w="913651">
                  <a:extLst>
                    <a:ext uri="{9D8B030D-6E8A-4147-A177-3AD203B41FA5}">
                      <a16:colId xmlns:a16="http://schemas.microsoft.com/office/drawing/2014/main" val="372955005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194481591"/>
                    </a:ext>
                  </a:extLst>
                </a:gridCol>
                <a:gridCol w="1657292">
                  <a:extLst>
                    <a:ext uri="{9D8B030D-6E8A-4147-A177-3AD203B41FA5}">
                      <a16:colId xmlns:a16="http://schemas.microsoft.com/office/drawing/2014/main" val="9570190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Task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As-Is </a:t>
                      </a:r>
                      <a:r>
                        <a:rPr lang="ko-KR" altLang="en-US" sz="1100" b="1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수작업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To-Be </a:t>
                      </a:r>
                      <a:r>
                        <a:rPr lang="ko-KR" altLang="en-US" sz="1100" b="1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자동화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4543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제품</a:t>
                      </a:r>
                      <a:r>
                        <a:rPr lang="en-US" altLang="ko-KR" sz="100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·</a:t>
                      </a:r>
                      <a:r>
                        <a:rPr lang="ko-KR" altLang="en-US" sz="100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자재 이송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작업자 직접 운반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000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AMR·AGV·</a:t>
                      </a:r>
                      <a:r>
                        <a:rPr lang="ko-KR" altLang="en-US" sz="1000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컨베이어 자동 이송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313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이송 경로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작업자 판단 및 개별 이동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최적 </a:t>
                      </a:r>
                      <a:r>
                        <a:rPr lang="en-US" altLang="ko-KR" sz="100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Route </a:t>
                      </a:r>
                      <a:r>
                        <a:rPr lang="ko-KR" altLang="en-US" sz="100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기반 자동 운행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0687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공정 연계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작업자 확인 후 이송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설비</a:t>
                      </a:r>
                      <a:r>
                        <a:rPr lang="en-US" altLang="ko-KR" sz="1000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·PLC·</a:t>
                      </a:r>
                      <a:r>
                        <a:rPr lang="ko-KR" altLang="en-US" sz="1000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시스템 신호 기반</a:t>
                      </a:r>
                      <a:br>
                        <a:rPr lang="en-US" altLang="ko-KR" sz="1000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</a:br>
                      <a:r>
                        <a:rPr lang="ko-KR" altLang="en-US" sz="1000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자동 연계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8948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위치 관리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수기 또는 개별 확인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실시간 위치 및 이송 상태 관리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8031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이력 관리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ko-KR" altLang="en-US" sz="100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수기 기록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1000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MES·WMS </a:t>
                      </a:r>
                      <a:r>
                        <a:rPr lang="ko-KR" altLang="en-US" sz="1000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기반 이송 이력</a:t>
                      </a:r>
                      <a:br>
                        <a:rPr lang="en-US" altLang="ko-KR" sz="1000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</a:br>
                      <a:r>
                        <a:rPr lang="ko-KR" altLang="en-US" sz="1000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자동 관리</a:t>
                      </a:r>
                    </a:p>
                  </a:txBody>
                  <a:tcPr marL="45720" marR="4572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7822934"/>
                  </a:ext>
                </a:extLst>
              </a:tr>
            </a:tbl>
          </a:graphicData>
        </a:graphic>
      </p:graphicFrame>
      <p:sp>
        <p:nvSpPr>
          <p:cNvPr id="224" name="직사각형 223">
            <a:extLst>
              <a:ext uri="{FF2B5EF4-FFF2-40B4-BE49-F238E27FC236}">
                <a16:creationId xmlns:a16="http://schemas.microsoft.com/office/drawing/2014/main" id="{4D2771D0-DB13-0A80-72FE-46EC9F67FE0E}"/>
              </a:ext>
            </a:extLst>
          </p:cNvPr>
          <p:cNvSpPr/>
          <p:nvPr/>
        </p:nvSpPr>
        <p:spPr>
          <a:xfrm>
            <a:off x="854118" y="5786045"/>
            <a:ext cx="3948243" cy="53004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200" b="1" i="1" kern="0" dirty="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다관절</a:t>
            </a:r>
            <a:r>
              <a:rPr kumimoji="1" lang="ko-KR" altLang="en-US" sz="1200" b="1" i="1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1" lang="en-US" altLang="ko-KR" sz="1200" b="1" i="1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Robot, Loader/Unloader </a:t>
            </a:r>
            <a:r>
              <a:rPr kumimoji="1" lang="ko-KR" altLang="en-US" sz="1200" b="1" i="1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연계한 이송 </a:t>
            </a:r>
            <a:r>
              <a:rPr kumimoji="1" lang="en-US" altLang="ko-KR" sz="1200" b="1" i="1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Full Automation</a:t>
            </a:r>
            <a:endParaRPr kumimoji="1" lang="ko-KR" altLang="en-US" sz="1200" b="1" i="1" strike="noStrike" kern="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25" name="직사각형 224">
            <a:extLst>
              <a:ext uri="{FF2B5EF4-FFF2-40B4-BE49-F238E27FC236}">
                <a16:creationId xmlns:a16="http://schemas.microsoft.com/office/drawing/2014/main" id="{B0021BD4-F108-19FE-6EB2-4C4BDDA5E9BF}"/>
              </a:ext>
            </a:extLst>
          </p:cNvPr>
          <p:cNvSpPr/>
          <p:nvPr/>
        </p:nvSpPr>
        <p:spPr>
          <a:xfrm>
            <a:off x="5799739" y="4716107"/>
            <a:ext cx="3948243" cy="530041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200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AMR, AGV, </a:t>
            </a:r>
            <a:r>
              <a:rPr kumimoji="1" lang="ko-KR" altLang="en-US" sz="1200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컨베이어</a:t>
            </a:r>
            <a:r>
              <a:rPr kumimoji="1" lang="en-US" altLang="ko-KR" sz="1200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Lift, </a:t>
            </a:r>
            <a:r>
              <a:rPr kumimoji="1" lang="ko-KR" altLang="en-US" sz="1200" kern="0" dirty="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다관절</a:t>
            </a:r>
            <a:r>
              <a:rPr kumimoji="1" lang="ko-KR" altLang="en-US" sz="1200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로봇</a:t>
            </a:r>
            <a:r>
              <a:rPr kumimoji="1" lang="en-US" altLang="ko-KR" sz="1200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OHT, MTR, Mobile Shuttle, Stacker Crane, Tray </a:t>
            </a:r>
            <a:r>
              <a:rPr kumimoji="1" lang="ko-KR" altLang="en-US" sz="1200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이송장치 등</a:t>
            </a:r>
            <a:endParaRPr kumimoji="1" lang="ko-KR" altLang="en-US" sz="1200" strike="noStrike" kern="0" cap="none" spc="0" normalizeH="0" baseline="0" noProof="0" dirty="0">
              <a:ln>
                <a:noFill/>
              </a:ln>
              <a:solidFill>
                <a:srgbClr val="A50021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22898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468</Words>
  <Application>Microsoft Office PowerPoint</Application>
  <PresentationFormat>사용자 지정</PresentationFormat>
  <Paragraphs>87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