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05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05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DFD0B-A3F8-09CD-87B0-4D1DE5101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759FBE0-A9BE-B51E-D4ED-3DF2CFEB8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4994FD7-F609-17A8-5DBC-DCDCB947C1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8C7BC73-99D7-0F72-410D-936BBC07EB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3294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svg"/><Relationship Id="rId12" Type="http://schemas.openxmlformats.org/officeDocument/2006/relationships/image" Target="../media/image10.png"/><Relationship Id="rId17" Type="http://schemas.openxmlformats.org/officeDocument/2006/relationships/image" Target="../media/image15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svg"/><Relationship Id="rId23" Type="http://schemas.openxmlformats.org/officeDocument/2006/relationships/image" Target="../media/image21.png"/><Relationship Id="rId10" Type="http://schemas.openxmlformats.org/officeDocument/2006/relationships/image" Target="../media/image8.gif"/><Relationship Id="rId19" Type="http://schemas.openxmlformats.org/officeDocument/2006/relationships/image" Target="../media/image17.sv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68F83-F720-EB11-A97F-B54CC8898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C957A68-F8E4-9D2C-9FA7-9D0DA1228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/>
                <a:ea typeface="LG스마트체 Regular"/>
              </a:rPr>
              <a:t>4-8) </a:t>
            </a:r>
            <a:r>
              <a:rPr lang="en-US" altLang="ko-KR" dirty="0" err="1">
                <a:latin typeface="Arial Narrow"/>
                <a:ea typeface="LG스마트체 Regular"/>
              </a:rPr>
              <a:t>Factova</a:t>
            </a:r>
            <a:r>
              <a:rPr lang="ko-KR" altLang="en-US" dirty="0">
                <a:latin typeface="Arial Narrow"/>
                <a:ea typeface="LG스마트체 Regular"/>
              </a:rPr>
              <a:t> </a:t>
            </a:r>
            <a:r>
              <a:rPr lang="en-US" altLang="ko-KR" dirty="0">
                <a:latin typeface="Arial Narrow"/>
                <a:ea typeface="LG스마트체 Regular"/>
              </a:rPr>
              <a:t>SPDM – “</a:t>
            </a:r>
            <a:r>
              <a:rPr lang="ko-KR" altLang="en-US" dirty="0">
                <a:latin typeface="Arial Narrow"/>
                <a:ea typeface="LG스마트체 Regular"/>
              </a:rPr>
              <a:t>시뮬레이션을 통해 제품 가상 검증을 빠르고 편하게 수행하기”</a:t>
            </a:r>
          </a:p>
        </p:txBody>
      </p:sp>
      <p:sp>
        <p:nvSpPr>
          <p:cNvPr id="209" name="Rectangle 10">
            <a:extLst>
              <a:ext uri="{FF2B5EF4-FFF2-40B4-BE49-F238E27FC236}">
                <a16:creationId xmlns:a16="http://schemas.microsoft.com/office/drawing/2014/main" id="{96A4BF03-DEE1-55E8-0B7C-1951293E7738}"/>
              </a:ext>
            </a:extLst>
          </p:cNvPr>
          <p:cNvSpPr/>
          <p:nvPr/>
        </p:nvSpPr>
        <p:spPr>
          <a:xfrm>
            <a:off x="447821" y="801687"/>
            <a:ext cx="4536512" cy="6499339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sp>
        <p:nvSpPr>
          <p:cNvPr id="210" name="Rectangle 10">
            <a:extLst>
              <a:ext uri="{FF2B5EF4-FFF2-40B4-BE49-F238E27FC236}">
                <a16:creationId xmlns:a16="http://schemas.microsoft.com/office/drawing/2014/main" id="{29B89B8D-E4E7-0D76-8DA0-5BBD7C0EFBFC}"/>
              </a:ext>
            </a:extLst>
          </p:cNvPr>
          <p:cNvSpPr/>
          <p:nvPr/>
        </p:nvSpPr>
        <p:spPr>
          <a:xfrm>
            <a:off x="5463638" y="801688"/>
            <a:ext cx="4536512" cy="648334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269" name="그룹 268">
            <a:extLst>
              <a:ext uri="{FF2B5EF4-FFF2-40B4-BE49-F238E27FC236}">
                <a16:creationId xmlns:a16="http://schemas.microsoft.com/office/drawing/2014/main" id="{4B9D05E2-9EC5-3706-CCBE-1403F5D82C94}"/>
              </a:ext>
            </a:extLst>
          </p:cNvPr>
          <p:cNvGrpSpPr/>
          <p:nvPr/>
        </p:nvGrpSpPr>
        <p:grpSpPr>
          <a:xfrm>
            <a:off x="444474" y="801689"/>
            <a:ext cx="4536512" cy="339239"/>
            <a:chOff x="344488" y="620713"/>
            <a:chExt cx="4536512" cy="339239"/>
          </a:xfrm>
        </p:grpSpPr>
        <p:sp>
          <p:nvSpPr>
            <p:cNvPr id="270" name="직사각형 269">
              <a:extLst>
                <a:ext uri="{FF2B5EF4-FFF2-40B4-BE49-F238E27FC236}">
                  <a16:creationId xmlns:a16="http://schemas.microsoft.com/office/drawing/2014/main" id="{7073CB8D-745A-1A66-B0EC-F1E3213C2940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Q1. Why SPDM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인가요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  <a:endParaRPr kumimoji="0" lang="en-US" altLang="ko-KR" sz="1400" b="0" i="0" u="none" strike="noStrike" kern="1200" cap="none" spc="0" normalizeH="0" baseline="0" noProof="0" dirty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71" name="그림 270">
              <a:extLst>
                <a:ext uri="{FF2B5EF4-FFF2-40B4-BE49-F238E27FC236}">
                  <a16:creationId xmlns:a16="http://schemas.microsoft.com/office/drawing/2014/main" id="{DB7F60AF-165C-B319-5558-AD68DE347274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272" name="그룹 271">
            <a:extLst>
              <a:ext uri="{FF2B5EF4-FFF2-40B4-BE49-F238E27FC236}">
                <a16:creationId xmlns:a16="http://schemas.microsoft.com/office/drawing/2014/main" id="{AE59A31A-B4F0-FD8D-03FC-2CE191F7A909}"/>
              </a:ext>
            </a:extLst>
          </p:cNvPr>
          <p:cNvGrpSpPr/>
          <p:nvPr/>
        </p:nvGrpSpPr>
        <p:grpSpPr>
          <a:xfrm>
            <a:off x="5463638" y="801689"/>
            <a:ext cx="4536512" cy="339239"/>
            <a:chOff x="5024437" y="494579"/>
            <a:chExt cx="4536512" cy="339239"/>
          </a:xfrm>
        </p:grpSpPr>
        <p:sp>
          <p:nvSpPr>
            <p:cNvPr id="273" name="직사각형 272">
              <a:extLst>
                <a:ext uri="{FF2B5EF4-FFF2-40B4-BE49-F238E27FC236}">
                  <a16:creationId xmlns:a16="http://schemas.microsoft.com/office/drawing/2014/main" id="{795FFDE4-6BD6-51AF-7497-C6975186E3CB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Q2. SPDM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무엇인가요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274" name="그림 273">
              <a:extLst>
                <a:ext uri="{FF2B5EF4-FFF2-40B4-BE49-F238E27FC236}">
                  <a16:creationId xmlns:a16="http://schemas.microsoft.com/office/drawing/2014/main" id="{9132D53E-BC17-4C2E-81BA-3C8FA56C021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961187AC-DC6C-7F1B-56A3-A90B6EE01C34}"/>
              </a:ext>
            </a:extLst>
          </p:cNvPr>
          <p:cNvGrpSpPr/>
          <p:nvPr/>
        </p:nvGrpSpPr>
        <p:grpSpPr>
          <a:xfrm>
            <a:off x="439712" y="3281394"/>
            <a:ext cx="4510159" cy="723316"/>
            <a:chOff x="281549" y="3662599"/>
            <a:chExt cx="4510159" cy="723316"/>
          </a:xfrm>
        </p:grpSpPr>
        <p:grpSp>
          <p:nvGrpSpPr>
            <p:cNvPr id="276" name="그룹 275">
              <a:extLst>
                <a:ext uri="{FF2B5EF4-FFF2-40B4-BE49-F238E27FC236}">
                  <a16:creationId xmlns:a16="http://schemas.microsoft.com/office/drawing/2014/main" id="{5A48FF15-2AC2-872C-A0EA-BA27B210AD5B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78" name="그래픽 277" descr="남자 옆모습 단색으로 채워진">
                <a:extLst>
                  <a:ext uri="{FF2B5EF4-FFF2-40B4-BE49-F238E27FC236}">
                    <a16:creationId xmlns:a16="http://schemas.microsoft.com/office/drawing/2014/main" id="{AE056F0C-3BB7-4039-0F63-A9A64B53DA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79" name="그래픽 278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7E6A32F0-47AB-9930-0543-ADE036DF8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77" name="말풍선: 모서리가 둥근 사각형 276">
              <a:extLst>
                <a:ext uri="{FF2B5EF4-FFF2-40B4-BE49-F238E27FC236}">
                  <a16:creationId xmlns:a16="http://schemas.microsoft.com/office/drawing/2014/main" id="{0215F397-14D0-AC8A-636A-FA1E5B85BA4A}"/>
                </a:ext>
              </a:extLst>
            </p:cNvPr>
            <p:cNvSpPr/>
            <p:nvPr/>
          </p:nvSpPr>
          <p:spPr>
            <a:xfrm>
              <a:off x="1069991" y="3662599"/>
              <a:ext cx="3721717" cy="420956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해석 결과를 받기 전까지 성능을 알 수 없으니</a:t>
              </a:r>
              <a:b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어떤 부분을 보완해야 하는지 알때까지 너무 오랜 시간이 </a:t>
              </a:r>
              <a:r>
                <a:rPr kumimoji="0" lang="ko-KR" altLang="en-US" sz="10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80" name="그룹 279">
            <a:extLst>
              <a:ext uri="{FF2B5EF4-FFF2-40B4-BE49-F238E27FC236}">
                <a16:creationId xmlns:a16="http://schemas.microsoft.com/office/drawing/2014/main" id="{4C2AF3B2-F632-9001-A86E-369F68C9B446}"/>
              </a:ext>
            </a:extLst>
          </p:cNvPr>
          <p:cNvGrpSpPr/>
          <p:nvPr/>
        </p:nvGrpSpPr>
        <p:grpSpPr>
          <a:xfrm>
            <a:off x="453969" y="6379082"/>
            <a:ext cx="4522817" cy="589664"/>
            <a:chOff x="353983" y="5878870"/>
            <a:chExt cx="4522817" cy="589664"/>
          </a:xfrm>
        </p:grpSpPr>
        <p:sp>
          <p:nvSpPr>
            <p:cNvPr id="281" name="직사각형 280">
              <a:extLst>
                <a:ext uri="{FF2B5EF4-FFF2-40B4-BE49-F238E27FC236}">
                  <a16:creationId xmlns:a16="http://schemas.microsoft.com/office/drawing/2014/main" id="{21093BFD-35CC-0CBC-C1D7-CD69155B9D54}"/>
                </a:ext>
              </a:extLst>
            </p:cNvPr>
            <p:cNvSpPr/>
            <p:nvPr/>
          </p:nvSpPr>
          <p:spPr>
            <a:xfrm>
              <a:off x="353983" y="6006869"/>
              <a:ext cx="45228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가상 제품 개발을 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가속화하고 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AI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기반의 검증 체계를</a:t>
              </a:r>
              <a:b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확보하기 위해 </a:t>
              </a:r>
              <a:r>
                <a:rPr lang="en-US" altLang="ko-KR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SPDM</a:t>
              </a:r>
              <a:r>
                <a:rPr lang="ko-KR" altLang="en-US" sz="1200" b="1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 </a:t>
              </a:r>
              <a:r>
                <a:rPr kumimoji="0" lang="ko-KR" alt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필요합니다</a:t>
              </a:r>
              <a:endParaRPr kumimoji="0" lang="en-US" altLang="ko-KR" sz="1400" b="1" i="1" u="sng" strike="noStrike" kern="1200" cap="none" spc="0" normalizeH="0" baseline="0" noProof="0" dirty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  <p:sp>
          <p:nvSpPr>
            <p:cNvPr id="282" name="Freeform 75">
              <a:extLst>
                <a:ext uri="{FF2B5EF4-FFF2-40B4-BE49-F238E27FC236}">
                  <a16:creationId xmlns:a16="http://schemas.microsoft.com/office/drawing/2014/main" id="{ED894433-E46F-381C-AD6A-28BBD7B152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714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283" name="그룹 282">
            <a:extLst>
              <a:ext uri="{FF2B5EF4-FFF2-40B4-BE49-F238E27FC236}">
                <a16:creationId xmlns:a16="http://schemas.microsoft.com/office/drawing/2014/main" id="{93BB8998-8186-885F-E502-97FCFF0E4419}"/>
              </a:ext>
            </a:extLst>
          </p:cNvPr>
          <p:cNvGrpSpPr/>
          <p:nvPr/>
        </p:nvGrpSpPr>
        <p:grpSpPr>
          <a:xfrm>
            <a:off x="5473169" y="6396687"/>
            <a:ext cx="4519457" cy="570615"/>
            <a:chOff x="5105405" y="6846564"/>
            <a:chExt cx="4519457" cy="570615"/>
          </a:xfrm>
        </p:grpSpPr>
        <p:sp>
          <p:nvSpPr>
            <p:cNvPr id="284" name="직사각형 283">
              <a:extLst>
                <a:ext uri="{FF2B5EF4-FFF2-40B4-BE49-F238E27FC236}">
                  <a16:creationId xmlns:a16="http://schemas.microsoft.com/office/drawing/2014/main" id="{0BDD9DDD-4B41-14D2-927F-DEFE99598528}"/>
                </a:ext>
              </a:extLst>
            </p:cNvPr>
            <p:cNvSpPr/>
            <p:nvPr/>
          </p:nvSpPr>
          <p:spPr>
            <a:xfrm>
              <a:off x="5105405" y="6955514"/>
              <a:ext cx="451945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200" b="1" i="1" dirty="0"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개발 데이터</a:t>
              </a:r>
              <a:r>
                <a:rPr kumimoji="0" lang="ko-KR" altLang="en-US" sz="1200" b="1" i="1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의 표준화와 가상검증 자동화를 활용한</a:t>
              </a:r>
              <a:br>
                <a:rPr kumimoji="0" lang="en-US" altLang="ko-KR" sz="1200" b="1" i="1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</a:br>
              <a:r>
                <a:rPr kumimoji="0" lang="ko-KR" altLang="en-US" sz="1200" b="1" i="1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LG스마트체 Regular" panose="020B0600000101010101" pitchFamily="50" charset="-127"/>
                  <a:ea typeface="LG스마트체 Regular" panose="020B0600000101010101" pitchFamily="50" charset="-127"/>
                </a:rPr>
                <a:t>예측기반 제품개발 플랫폼</a:t>
              </a:r>
            </a:p>
          </p:txBody>
        </p:sp>
        <p:sp>
          <p:nvSpPr>
            <p:cNvPr id="285" name="Freeform 75">
              <a:extLst>
                <a:ext uri="{FF2B5EF4-FFF2-40B4-BE49-F238E27FC236}">
                  <a16:creationId xmlns:a16="http://schemas.microsoft.com/office/drawing/2014/main" id="{C5A701C5-784E-6CC1-F57D-1291896F3F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9597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sp>
        <p:nvSpPr>
          <p:cNvPr id="286" name="직사각형 285">
            <a:extLst>
              <a:ext uri="{FF2B5EF4-FFF2-40B4-BE49-F238E27FC236}">
                <a16:creationId xmlns:a16="http://schemas.microsoft.com/office/drawing/2014/main" id="{1EF35FE3-07B0-3B84-86EC-77858510E29B}"/>
              </a:ext>
            </a:extLst>
          </p:cNvPr>
          <p:cNvSpPr/>
          <p:nvPr/>
        </p:nvSpPr>
        <p:spPr>
          <a:xfrm>
            <a:off x="444474" y="3961998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기존의 가상검증 업무 수행</a:t>
            </a:r>
          </a:p>
        </p:txBody>
      </p:sp>
      <p:grpSp>
        <p:nvGrpSpPr>
          <p:cNvPr id="287" name="그룹 286">
            <a:extLst>
              <a:ext uri="{FF2B5EF4-FFF2-40B4-BE49-F238E27FC236}">
                <a16:creationId xmlns:a16="http://schemas.microsoft.com/office/drawing/2014/main" id="{F6777AAB-EBD3-AFD0-C6A9-3BB088126BD7}"/>
              </a:ext>
            </a:extLst>
          </p:cNvPr>
          <p:cNvGrpSpPr/>
          <p:nvPr/>
        </p:nvGrpSpPr>
        <p:grpSpPr>
          <a:xfrm flipH="1">
            <a:off x="541744" y="2370574"/>
            <a:ext cx="4445118" cy="723316"/>
            <a:chOff x="281549" y="3662599"/>
            <a:chExt cx="4510159" cy="723316"/>
          </a:xfrm>
        </p:grpSpPr>
        <p:grpSp>
          <p:nvGrpSpPr>
            <p:cNvPr id="288" name="그룹 287">
              <a:extLst>
                <a:ext uri="{FF2B5EF4-FFF2-40B4-BE49-F238E27FC236}">
                  <a16:creationId xmlns:a16="http://schemas.microsoft.com/office/drawing/2014/main" id="{1E172020-382E-17C3-50B9-27E527FB1220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90" name="그래픽 289" descr="남자 옆모습 단색으로 채워진">
                <a:extLst>
                  <a:ext uri="{FF2B5EF4-FFF2-40B4-BE49-F238E27FC236}">
                    <a16:creationId xmlns:a16="http://schemas.microsoft.com/office/drawing/2014/main" id="{942799AF-78D2-B3C7-5ACC-D3C2371445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91" name="그래픽 290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DA8B4F60-761A-CC4E-0EB9-C5BB2CE8C9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89" name="말풍선: 모서리가 둥근 사각형 288">
              <a:extLst>
                <a:ext uri="{FF2B5EF4-FFF2-40B4-BE49-F238E27FC236}">
                  <a16:creationId xmlns:a16="http://schemas.microsoft.com/office/drawing/2014/main" id="{84AAD25F-F516-A4DB-8F7B-C1A3209413F6}"/>
                </a:ext>
              </a:extLst>
            </p:cNvPr>
            <p:cNvSpPr/>
            <p:nvPr/>
          </p:nvSpPr>
          <p:spPr>
            <a:xfrm>
              <a:off x="1069991" y="3662599"/>
              <a:ext cx="3721717" cy="420956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해석 산출물의 재활용이 어렵고</a:t>
              </a:r>
              <a: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                                                          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단순 반복적으로 의뢰되는 해석으로 인해 비 부가가치 업무가 많아요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92" name="그래픽 291" descr="봉투">
            <a:extLst>
              <a:ext uri="{FF2B5EF4-FFF2-40B4-BE49-F238E27FC236}">
                <a16:creationId xmlns:a16="http://schemas.microsoft.com/office/drawing/2014/main" id="{16BC519D-7669-A767-B9F9-B178D39468A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65289" y="5246300"/>
            <a:ext cx="247128" cy="221650"/>
          </a:xfrm>
          <a:prstGeom prst="rect">
            <a:avLst/>
          </a:prstGeom>
        </p:spPr>
      </p:pic>
      <p:sp>
        <p:nvSpPr>
          <p:cNvPr id="293" name="TextBox 292">
            <a:extLst>
              <a:ext uri="{FF2B5EF4-FFF2-40B4-BE49-F238E27FC236}">
                <a16:creationId xmlns:a16="http://schemas.microsoft.com/office/drawing/2014/main" id="{70A0BEE4-2AD8-2E4A-F8D4-9AEA1D794AAB}"/>
              </a:ext>
            </a:extLst>
          </p:cNvPr>
          <p:cNvSpPr txBox="1"/>
          <p:nvPr/>
        </p:nvSpPr>
        <p:spPr>
          <a:xfrm>
            <a:off x="4421912" y="2850673"/>
            <a:ext cx="11406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ko-KR" sz="4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endParaRPr lang="ko-KR" altLang="en-US" sz="4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94" name="그룹 293">
            <a:extLst>
              <a:ext uri="{FF2B5EF4-FFF2-40B4-BE49-F238E27FC236}">
                <a16:creationId xmlns:a16="http://schemas.microsoft.com/office/drawing/2014/main" id="{6DCBCF69-E47C-3F5C-9A84-2A22A4D22801}"/>
              </a:ext>
            </a:extLst>
          </p:cNvPr>
          <p:cNvGrpSpPr/>
          <p:nvPr/>
        </p:nvGrpSpPr>
        <p:grpSpPr>
          <a:xfrm>
            <a:off x="515823" y="4295698"/>
            <a:ext cx="4395152" cy="1888338"/>
            <a:chOff x="413456" y="1207888"/>
            <a:chExt cx="4395152" cy="1888338"/>
          </a:xfrm>
        </p:grpSpPr>
        <p:grpSp>
          <p:nvGrpSpPr>
            <p:cNvPr id="295" name="그룹 294">
              <a:extLst>
                <a:ext uri="{FF2B5EF4-FFF2-40B4-BE49-F238E27FC236}">
                  <a16:creationId xmlns:a16="http://schemas.microsoft.com/office/drawing/2014/main" id="{3B7F2871-DCCB-CAE7-57D0-3550AD528F9E}"/>
                </a:ext>
              </a:extLst>
            </p:cNvPr>
            <p:cNvGrpSpPr/>
            <p:nvPr/>
          </p:nvGrpSpPr>
          <p:grpSpPr>
            <a:xfrm>
              <a:off x="1211807" y="1915117"/>
              <a:ext cx="539100" cy="706628"/>
              <a:chOff x="-484086" y="4067252"/>
              <a:chExt cx="229572" cy="273557"/>
            </a:xfrm>
            <a:solidFill>
              <a:schemeClr val="bg1">
                <a:lumMod val="65000"/>
              </a:schemeClr>
            </a:solidFill>
          </p:grpSpPr>
          <p:sp>
            <p:nvSpPr>
              <p:cNvPr id="354" name="자유형: 도형 353">
                <a:extLst>
                  <a:ext uri="{FF2B5EF4-FFF2-40B4-BE49-F238E27FC236}">
                    <a16:creationId xmlns:a16="http://schemas.microsoft.com/office/drawing/2014/main" id="{E03184E0-F794-1041-5083-F0D6D4D96748}"/>
                  </a:ext>
                </a:extLst>
              </p:cNvPr>
              <p:cNvSpPr/>
              <p:nvPr/>
            </p:nvSpPr>
            <p:spPr>
              <a:xfrm rot="3677156">
                <a:off x="-464927" y="4174067"/>
                <a:ext cx="147583" cy="185901"/>
              </a:xfrm>
              <a:custGeom>
                <a:avLst/>
                <a:gdLst>
                  <a:gd name="connsiteX0" fmla="*/ 71985 w 125611"/>
                  <a:gd name="connsiteY0" fmla="*/ 0 h 158224"/>
                  <a:gd name="connsiteX1" fmla="*/ 82676 w 125611"/>
                  <a:gd name="connsiteY1" fmla="*/ 32785 h 158224"/>
                  <a:gd name="connsiteX2" fmla="*/ 52029 w 125611"/>
                  <a:gd name="connsiteY2" fmla="*/ 83388 h 158224"/>
                  <a:gd name="connsiteX3" fmla="*/ 52029 w 125611"/>
                  <a:gd name="connsiteY3" fmla="*/ 54167 h 158224"/>
                  <a:gd name="connsiteX4" fmla="*/ 0 w 125611"/>
                  <a:gd name="connsiteY4" fmla="*/ 106908 h 158224"/>
                  <a:gd name="connsiteX5" fmla="*/ 52029 w 125611"/>
                  <a:gd name="connsiteY5" fmla="*/ 158224 h 158224"/>
                  <a:gd name="connsiteX6" fmla="*/ 52029 w 125611"/>
                  <a:gd name="connsiteY6" fmla="*/ 129003 h 158224"/>
                  <a:gd name="connsiteX7" fmla="*/ 121875 w 125611"/>
                  <a:gd name="connsiteY7" fmla="*/ 6415 h 158224"/>
                  <a:gd name="connsiteX8" fmla="*/ 119737 w 125611"/>
                  <a:gd name="connsiteY8" fmla="*/ 0 h 158224"/>
                  <a:gd name="connsiteX9" fmla="*/ 71985 w 125611"/>
                  <a:gd name="connsiteY9" fmla="*/ 0 h 15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611" h="158224">
                    <a:moveTo>
                      <a:pt x="71985" y="0"/>
                    </a:moveTo>
                    <a:cubicBezTo>
                      <a:pt x="79112" y="9265"/>
                      <a:pt x="82676" y="21382"/>
                      <a:pt x="82676" y="32785"/>
                    </a:cubicBezTo>
                    <a:cubicBezTo>
                      <a:pt x="82676" y="54167"/>
                      <a:pt x="70559" y="73410"/>
                      <a:pt x="52029" y="83388"/>
                    </a:cubicBezTo>
                    <a:lnTo>
                      <a:pt x="52029" y="54167"/>
                    </a:lnTo>
                    <a:lnTo>
                      <a:pt x="0" y="106908"/>
                    </a:lnTo>
                    <a:lnTo>
                      <a:pt x="52029" y="158224"/>
                    </a:lnTo>
                    <a:lnTo>
                      <a:pt x="52029" y="129003"/>
                    </a:lnTo>
                    <a:cubicBezTo>
                      <a:pt x="105483" y="114748"/>
                      <a:pt x="136843" y="59869"/>
                      <a:pt x="121875" y="6415"/>
                    </a:cubicBezTo>
                    <a:cubicBezTo>
                      <a:pt x="121163" y="4276"/>
                      <a:pt x="120450" y="2138"/>
                      <a:pt x="119737" y="0"/>
                    </a:cubicBezTo>
                    <a:lnTo>
                      <a:pt x="71985" y="0"/>
                    </a:lnTo>
                    <a:close/>
                  </a:path>
                </a:pathLst>
              </a:custGeom>
              <a:grpFill/>
              <a:ln w="70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55" name="자유형: 도형 354">
                <a:extLst>
                  <a:ext uri="{FF2B5EF4-FFF2-40B4-BE49-F238E27FC236}">
                    <a16:creationId xmlns:a16="http://schemas.microsoft.com/office/drawing/2014/main" id="{6DF00515-C659-BC5D-7323-E29DB2DA8CA0}"/>
                  </a:ext>
                </a:extLst>
              </p:cNvPr>
              <p:cNvSpPr/>
              <p:nvPr/>
            </p:nvSpPr>
            <p:spPr>
              <a:xfrm rot="3691307">
                <a:off x="-421256" y="4048093"/>
                <a:ext cx="147583" cy="185901"/>
              </a:xfrm>
              <a:custGeom>
                <a:avLst/>
                <a:gdLst>
                  <a:gd name="connsiteX0" fmla="*/ 53626 w 125611"/>
                  <a:gd name="connsiteY0" fmla="*/ 158224 h 158224"/>
                  <a:gd name="connsiteX1" fmla="*/ 42936 w 125611"/>
                  <a:gd name="connsiteY1" fmla="*/ 125439 h 158224"/>
                  <a:gd name="connsiteX2" fmla="*/ 73583 w 125611"/>
                  <a:gd name="connsiteY2" fmla="*/ 74836 h 158224"/>
                  <a:gd name="connsiteX3" fmla="*/ 73583 w 125611"/>
                  <a:gd name="connsiteY3" fmla="*/ 104057 h 158224"/>
                  <a:gd name="connsiteX4" fmla="*/ 125611 w 125611"/>
                  <a:gd name="connsiteY4" fmla="*/ 51316 h 158224"/>
                  <a:gd name="connsiteX5" fmla="*/ 73583 w 125611"/>
                  <a:gd name="connsiteY5" fmla="*/ 0 h 158224"/>
                  <a:gd name="connsiteX6" fmla="*/ 73583 w 125611"/>
                  <a:gd name="connsiteY6" fmla="*/ 29222 h 158224"/>
                  <a:gd name="connsiteX7" fmla="*/ 3736 w 125611"/>
                  <a:gd name="connsiteY7" fmla="*/ 151810 h 158224"/>
                  <a:gd name="connsiteX8" fmla="*/ 5874 w 125611"/>
                  <a:gd name="connsiteY8" fmla="*/ 158224 h 158224"/>
                  <a:gd name="connsiteX9" fmla="*/ 53626 w 125611"/>
                  <a:gd name="connsiteY9" fmla="*/ 158224 h 158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5611" h="158224">
                    <a:moveTo>
                      <a:pt x="53626" y="158224"/>
                    </a:moveTo>
                    <a:cubicBezTo>
                      <a:pt x="47925" y="151097"/>
                      <a:pt x="42936" y="136843"/>
                      <a:pt x="42936" y="125439"/>
                    </a:cubicBezTo>
                    <a:cubicBezTo>
                      <a:pt x="42936" y="104057"/>
                      <a:pt x="55052" y="84814"/>
                      <a:pt x="73583" y="74836"/>
                    </a:cubicBezTo>
                    <a:lnTo>
                      <a:pt x="73583" y="104057"/>
                    </a:lnTo>
                    <a:lnTo>
                      <a:pt x="125611" y="51316"/>
                    </a:lnTo>
                    <a:lnTo>
                      <a:pt x="73583" y="0"/>
                    </a:lnTo>
                    <a:lnTo>
                      <a:pt x="73583" y="29222"/>
                    </a:lnTo>
                    <a:cubicBezTo>
                      <a:pt x="20128" y="43476"/>
                      <a:pt x="-11231" y="98356"/>
                      <a:pt x="3736" y="151810"/>
                    </a:cubicBezTo>
                    <a:cubicBezTo>
                      <a:pt x="4449" y="153948"/>
                      <a:pt x="5161" y="156086"/>
                      <a:pt x="5874" y="158224"/>
                    </a:cubicBezTo>
                    <a:lnTo>
                      <a:pt x="53626" y="158224"/>
                    </a:lnTo>
                    <a:close/>
                  </a:path>
                </a:pathLst>
              </a:custGeom>
              <a:grpFill/>
              <a:ln w="70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296" name="사각형: 둥근 모서리 295">
              <a:extLst>
                <a:ext uri="{FF2B5EF4-FFF2-40B4-BE49-F238E27FC236}">
                  <a16:creationId xmlns:a16="http://schemas.microsoft.com/office/drawing/2014/main" id="{6F8B33A6-67CC-BD4B-4EC7-A9CB57AEADE4}"/>
                </a:ext>
              </a:extLst>
            </p:cNvPr>
            <p:cNvSpPr/>
            <p:nvPr/>
          </p:nvSpPr>
          <p:spPr>
            <a:xfrm>
              <a:off x="413456" y="1207888"/>
              <a:ext cx="4395152" cy="1888338"/>
            </a:xfrm>
            <a:prstGeom prst="roundRect">
              <a:avLst>
                <a:gd name="adj" fmla="val 5656"/>
              </a:avLst>
            </a:prstGeom>
            <a:noFill/>
            <a:ln w="22225">
              <a:solidFill>
                <a:srgbClr val="C0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7" name="TextBox 296">
              <a:extLst>
                <a:ext uri="{FF2B5EF4-FFF2-40B4-BE49-F238E27FC236}">
                  <a16:creationId xmlns:a16="http://schemas.microsoft.com/office/drawing/2014/main" id="{BC702666-35B2-1868-345A-A66F8454F73F}"/>
                </a:ext>
              </a:extLst>
            </p:cNvPr>
            <p:cNvSpPr txBox="1"/>
            <p:nvPr/>
          </p:nvSpPr>
          <p:spPr>
            <a:xfrm>
              <a:off x="1175579" y="1480595"/>
              <a:ext cx="592708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solidFill>
                    <a:srgbClr val="0064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물성</a:t>
              </a:r>
              <a:r>
                <a:rPr lang="en-US" altLang="ko-KR" sz="800">
                  <a:solidFill>
                    <a:srgbClr val="0064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br>
                <a:rPr lang="en-US" altLang="ko-KR" sz="800">
                  <a:solidFill>
                    <a:srgbClr val="0064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800">
                  <a:solidFill>
                    <a:srgbClr val="0064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요구사항</a:t>
              </a:r>
            </a:p>
          </p:txBody>
        </p:sp>
        <p:sp>
          <p:nvSpPr>
            <p:cNvPr id="298" name="TextBox 297">
              <a:extLst>
                <a:ext uri="{FF2B5EF4-FFF2-40B4-BE49-F238E27FC236}">
                  <a16:creationId xmlns:a16="http://schemas.microsoft.com/office/drawing/2014/main" id="{8BE88AF9-6C4C-7CFC-92D5-02A9129B85A0}"/>
                </a:ext>
              </a:extLst>
            </p:cNvPr>
            <p:cNvSpPr txBox="1"/>
            <p:nvPr/>
          </p:nvSpPr>
          <p:spPr>
            <a:xfrm>
              <a:off x="813194" y="2167568"/>
              <a:ext cx="299297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ko-KR"/>
              </a:defPPr>
              <a:lvl1pPr algn="ctr">
                <a:defRPr sz="600">
                  <a:solidFill>
                    <a:srgbClr val="006400"/>
                  </a:solidFill>
                  <a:latin typeface="LG스마트체2.0 Regular" panose="020B0600000101010101" pitchFamily="50" charset="-127"/>
                  <a:ea typeface="LG스마트체2.0 Regular" panose="020B0600000101010101" pitchFamily="50" charset="-127"/>
                </a:defRPr>
              </a:lvl1pPr>
            </a:lstStyle>
            <a:p>
              <a:r>
                <a:rPr lang="ko-KR" altLang="en-US" sz="800" b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개발자</a:t>
              </a:r>
            </a:p>
          </p:txBody>
        </p:sp>
        <p:sp>
          <p:nvSpPr>
            <p:cNvPr id="299" name="직사각형 298">
              <a:extLst>
                <a:ext uri="{FF2B5EF4-FFF2-40B4-BE49-F238E27FC236}">
                  <a16:creationId xmlns:a16="http://schemas.microsoft.com/office/drawing/2014/main" id="{944F1FA5-0D93-A457-009A-99A81AEE9451}"/>
                </a:ext>
              </a:extLst>
            </p:cNvPr>
            <p:cNvSpPr/>
            <p:nvPr/>
          </p:nvSpPr>
          <p:spPr>
            <a:xfrm>
              <a:off x="2077560" y="1253555"/>
              <a:ext cx="2657893" cy="774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0" name="TextBox 299">
              <a:extLst>
                <a:ext uri="{FF2B5EF4-FFF2-40B4-BE49-F238E27FC236}">
                  <a16:creationId xmlns:a16="http://schemas.microsoft.com/office/drawing/2014/main" id="{D618537B-7657-7F22-C61B-ADB5CE0A151D}"/>
                </a:ext>
              </a:extLst>
            </p:cNvPr>
            <p:cNvSpPr txBox="1"/>
            <p:nvPr/>
          </p:nvSpPr>
          <p:spPr>
            <a:xfrm>
              <a:off x="2019819" y="1426319"/>
              <a:ext cx="653432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900" b="1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가상검증도구</a:t>
              </a:r>
              <a:br>
                <a:rPr lang="en-US" altLang="ko-KR" sz="900" b="1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900" b="1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(CAE)</a:t>
              </a:r>
              <a:endParaRPr lang="ko-KR" altLang="en-US" sz="900" b="1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301" name="Picture 12">
              <a:extLst>
                <a:ext uri="{FF2B5EF4-FFF2-40B4-BE49-F238E27FC236}">
                  <a16:creationId xmlns:a16="http://schemas.microsoft.com/office/drawing/2014/main" id="{F40EF360-C51E-4F99-BB7C-D4C5D70EABA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370"/>
            <a:stretch/>
          </p:blipFill>
          <p:spPr bwMode="auto">
            <a:xfrm>
              <a:off x="2617012" y="1298502"/>
              <a:ext cx="902766" cy="688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2" name="TextBox 301">
              <a:extLst>
                <a:ext uri="{FF2B5EF4-FFF2-40B4-BE49-F238E27FC236}">
                  <a16:creationId xmlns:a16="http://schemas.microsoft.com/office/drawing/2014/main" id="{13E74FB0-4B33-94D4-B506-AB52B44BBBF6}"/>
                </a:ext>
              </a:extLst>
            </p:cNvPr>
            <p:cNvSpPr txBox="1"/>
            <p:nvPr/>
          </p:nvSpPr>
          <p:spPr>
            <a:xfrm>
              <a:off x="1647994" y="2106013"/>
              <a:ext cx="482022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해석</a:t>
              </a:r>
              <a:br>
                <a:rPr lang="en-US" altLang="ko-KR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800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담당자</a:t>
              </a:r>
            </a:p>
          </p:txBody>
        </p:sp>
        <p:pic>
          <p:nvPicPr>
            <p:cNvPr id="303" name="Picture 7" descr="Untitled-1">
              <a:extLst>
                <a:ext uri="{FF2B5EF4-FFF2-40B4-BE49-F238E27FC236}">
                  <a16:creationId xmlns:a16="http://schemas.microsoft.com/office/drawing/2014/main" id="{4B2F4435-F3CE-4216-D180-26D3B15C948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36125" y="2083170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4" name="Picture 592" descr="new2">
              <a:extLst>
                <a:ext uri="{FF2B5EF4-FFF2-40B4-BE49-F238E27FC236}">
                  <a16:creationId xmlns:a16="http://schemas.microsoft.com/office/drawing/2014/main" id="{DE4FC5B4-B387-0FF6-2BE8-A08D87F14D50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 bwMode="auto">
            <a:xfrm>
              <a:off x="3659950" y="1302413"/>
              <a:ext cx="977845" cy="688074"/>
            </a:xfrm>
            <a:prstGeom prst="rect">
              <a:avLst/>
            </a:prstGeom>
            <a:noFill/>
          </p:spPr>
        </p:pic>
        <p:pic>
          <p:nvPicPr>
            <p:cNvPr id="305" name="Picture 7" descr="Untitled-1">
              <a:extLst>
                <a:ext uri="{FF2B5EF4-FFF2-40B4-BE49-F238E27FC236}">
                  <a16:creationId xmlns:a16="http://schemas.microsoft.com/office/drawing/2014/main" id="{DC30F95D-1C8C-C368-6314-5655188BB8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163777" y="2085392"/>
              <a:ext cx="370823" cy="2919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06" name="그룹 305">
              <a:extLst>
                <a:ext uri="{FF2B5EF4-FFF2-40B4-BE49-F238E27FC236}">
                  <a16:creationId xmlns:a16="http://schemas.microsoft.com/office/drawing/2014/main" id="{A134DF7E-0C45-E187-02C9-7225EFCABAE3}"/>
                </a:ext>
              </a:extLst>
            </p:cNvPr>
            <p:cNvGrpSpPr/>
            <p:nvPr/>
          </p:nvGrpSpPr>
          <p:grpSpPr>
            <a:xfrm>
              <a:off x="1187252" y="1702294"/>
              <a:ext cx="569363" cy="236297"/>
              <a:chOff x="1198828" y="3198028"/>
              <a:chExt cx="569363" cy="236297"/>
            </a:xfrm>
          </p:grpSpPr>
          <p:pic>
            <p:nvPicPr>
              <p:cNvPr id="352" name="그림 351">
                <a:extLst>
                  <a:ext uri="{FF2B5EF4-FFF2-40B4-BE49-F238E27FC236}">
                    <a16:creationId xmlns:a16="http://schemas.microsoft.com/office/drawing/2014/main" id="{05CBD10D-0E9E-BF87-15A8-59270CAD9B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484633" y="3198028"/>
                <a:ext cx="283558" cy="236297"/>
              </a:xfrm>
              <a:prstGeom prst="rect">
                <a:avLst/>
              </a:prstGeom>
            </p:spPr>
          </p:pic>
          <p:pic>
            <p:nvPicPr>
              <p:cNvPr id="353" name="그림 352">
                <a:extLst>
                  <a:ext uri="{FF2B5EF4-FFF2-40B4-BE49-F238E27FC236}">
                    <a16:creationId xmlns:a16="http://schemas.microsoft.com/office/drawing/2014/main" id="{A55CC036-C56C-525D-EFAE-ABD65CB9ED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198828" y="3221934"/>
                <a:ext cx="272215" cy="210581"/>
              </a:xfrm>
              <a:prstGeom prst="rect">
                <a:avLst/>
              </a:prstGeom>
            </p:spPr>
          </p:pic>
        </p:grpSp>
        <p:pic>
          <p:nvPicPr>
            <p:cNvPr id="307" name="그림 306">
              <a:extLst>
                <a:ext uri="{FF2B5EF4-FFF2-40B4-BE49-F238E27FC236}">
                  <a16:creationId xmlns:a16="http://schemas.microsoft.com/office/drawing/2014/main" id="{F590B5E6-32E9-3AFB-680D-978B51DE4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359684" y="2598495"/>
              <a:ext cx="224498" cy="173667"/>
            </a:xfrm>
            <a:prstGeom prst="rect">
              <a:avLst/>
            </a:prstGeom>
          </p:spPr>
        </p:pic>
        <p:sp>
          <p:nvSpPr>
            <p:cNvPr id="308" name="TextBox 307">
              <a:extLst>
                <a:ext uri="{FF2B5EF4-FFF2-40B4-BE49-F238E27FC236}">
                  <a16:creationId xmlns:a16="http://schemas.microsoft.com/office/drawing/2014/main" id="{FFEED2BB-21ED-BD0C-0FA6-489E5444E7C9}"/>
                </a:ext>
              </a:extLst>
            </p:cNvPr>
            <p:cNvSpPr txBox="1"/>
            <p:nvPr/>
          </p:nvSpPr>
          <p:spPr>
            <a:xfrm>
              <a:off x="1189242" y="2780502"/>
              <a:ext cx="56538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solidFill>
                    <a:srgbClr val="0064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검증보고서</a:t>
              </a:r>
              <a:endParaRPr lang="en-US" altLang="ko-KR" sz="800">
                <a:solidFill>
                  <a:srgbClr val="0064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9" name="TextBox 308">
              <a:extLst>
                <a:ext uri="{FF2B5EF4-FFF2-40B4-BE49-F238E27FC236}">
                  <a16:creationId xmlns:a16="http://schemas.microsoft.com/office/drawing/2014/main" id="{7A9C538D-DE29-3BF4-4098-E60DAE033690}"/>
                </a:ext>
              </a:extLst>
            </p:cNvPr>
            <p:cNvSpPr txBox="1"/>
            <p:nvPr/>
          </p:nvSpPr>
          <p:spPr>
            <a:xfrm>
              <a:off x="1319857" y="1974268"/>
              <a:ext cx="304153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의뢰</a:t>
              </a:r>
            </a:p>
          </p:txBody>
        </p:sp>
        <p:sp>
          <p:nvSpPr>
            <p:cNvPr id="310" name="TextBox 309">
              <a:extLst>
                <a:ext uri="{FF2B5EF4-FFF2-40B4-BE49-F238E27FC236}">
                  <a16:creationId xmlns:a16="http://schemas.microsoft.com/office/drawing/2014/main" id="{BE67560C-9AD3-0933-4667-AA0A220437B0}"/>
                </a:ext>
              </a:extLst>
            </p:cNvPr>
            <p:cNvSpPr txBox="1"/>
            <p:nvPr/>
          </p:nvSpPr>
          <p:spPr>
            <a:xfrm>
              <a:off x="1175579" y="2441224"/>
              <a:ext cx="592708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결과</a:t>
              </a:r>
            </a:p>
          </p:txBody>
        </p: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B9DDC599-1A00-3524-F3F0-F4CAF7150F9E}"/>
                </a:ext>
              </a:extLst>
            </p:cNvPr>
            <p:cNvSpPr txBox="1"/>
            <p:nvPr/>
          </p:nvSpPr>
          <p:spPr>
            <a:xfrm>
              <a:off x="2180754" y="2389908"/>
              <a:ext cx="368025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접수</a:t>
              </a:r>
            </a:p>
          </p:txBody>
        </p:sp>
        <p:pic>
          <p:nvPicPr>
            <p:cNvPr id="312" name="그림 311">
              <a:extLst>
                <a:ext uri="{FF2B5EF4-FFF2-40B4-BE49-F238E27FC236}">
                  <a16:creationId xmlns:a16="http://schemas.microsoft.com/office/drawing/2014/main" id="{9192ABA8-B78C-9CF3-67FD-14EAC25401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2896295" y="2079454"/>
              <a:ext cx="255022" cy="308650"/>
            </a:xfrm>
            <a:prstGeom prst="rect">
              <a:avLst/>
            </a:prstGeom>
          </p:spPr>
        </p:pic>
        <p:sp>
          <p:nvSpPr>
            <p:cNvPr id="313" name="TextBox 312">
              <a:extLst>
                <a:ext uri="{FF2B5EF4-FFF2-40B4-BE49-F238E27FC236}">
                  <a16:creationId xmlns:a16="http://schemas.microsoft.com/office/drawing/2014/main" id="{835F932D-3063-237C-14B0-E945C22C68A8}"/>
                </a:ext>
              </a:extLst>
            </p:cNvPr>
            <p:cNvSpPr txBox="1"/>
            <p:nvPr/>
          </p:nvSpPr>
          <p:spPr>
            <a:xfrm>
              <a:off x="2804516" y="2377208"/>
              <a:ext cx="457984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7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문제</a:t>
              </a:r>
              <a:r>
                <a:rPr lang="en-US" altLang="ko-KR" sz="7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7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방법론</a:t>
              </a:r>
              <a:endParaRPr lang="en-US" altLang="ko-KR" sz="7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7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분석</a:t>
              </a:r>
            </a:p>
          </p:txBody>
        </p:sp>
        <p:sp>
          <p:nvSpPr>
            <p:cNvPr id="314" name="TextBox 313">
              <a:extLst>
                <a:ext uri="{FF2B5EF4-FFF2-40B4-BE49-F238E27FC236}">
                  <a16:creationId xmlns:a16="http://schemas.microsoft.com/office/drawing/2014/main" id="{0B774604-A0AA-9A91-0C8E-ACCF194596AB}"/>
                </a:ext>
              </a:extLst>
            </p:cNvPr>
            <p:cNvSpPr txBox="1"/>
            <p:nvPr/>
          </p:nvSpPr>
          <p:spPr>
            <a:xfrm>
              <a:off x="3429337" y="2389908"/>
              <a:ext cx="457984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ko-KR" sz="8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Mesh</a:t>
              </a:r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315" name="그룹 314">
              <a:extLst>
                <a:ext uri="{FF2B5EF4-FFF2-40B4-BE49-F238E27FC236}">
                  <a16:creationId xmlns:a16="http://schemas.microsoft.com/office/drawing/2014/main" id="{1DEF05B0-084E-6AD2-CF96-4AA4D2DC139E}"/>
                </a:ext>
              </a:extLst>
            </p:cNvPr>
            <p:cNvGrpSpPr/>
            <p:nvPr/>
          </p:nvGrpSpPr>
          <p:grpSpPr>
            <a:xfrm>
              <a:off x="3526113" y="2089315"/>
              <a:ext cx="267764" cy="288928"/>
              <a:chOff x="3238388" y="3581126"/>
              <a:chExt cx="267764" cy="288928"/>
            </a:xfrm>
          </p:grpSpPr>
          <p:sp>
            <p:nvSpPr>
              <p:cNvPr id="349" name="직사각형 348">
                <a:extLst>
                  <a:ext uri="{FF2B5EF4-FFF2-40B4-BE49-F238E27FC236}">
                    <a16:creationId xmlns:a16="http://schemas.microsoft.com/office/drawing/2014/main" id="{75D926C7-5B44-CEAA-A14E-551118CD9E89}"/>
                  </a:ext>
                </a:extLst>
              </p:cNvPr>
              <p:cNvSpPr/>
              <p:nvPr/>
            </p:nvSpPr>
            <p:spPr>
              <a:xfrm>
                <a:off x="3238388" y="3581126"/>
                <a:ext cx="267764" cy="288928"/>
              </a:xfrm>
              <a:prstGeom prst="rect">
                <a:avLst/>
              </a:prstGeom>
              <a:pattFill prst="lgGrid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>
                    <a:lumMod val="95000"/>
                  </a:schemeClr>
                </a:bgClr>
              </a:patt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50" name="육각형 349">
                <a:extLst>
                  <a:ext uri="{FF2B5EF4-FFF2-40B4-BE49-F238E27FC236}">
                    <a16:creationId xmlns:a16="http://schemas.microsoft.com/office/drawing/2014/main" id="{AFD0B9D3-5BF1-19D1-1662-8CC1A0024821}"/>
                  </a:ext>
                </a:extLst>
              </p:cNvPr>
              <p:cNvSpPr/>
              <p:nvPr/>
            </p:nvSpPr>
            <p:spPr>
              <a:xfrm rot="5400000">
                <a:off x="3304032" y="3703513"/>
                <a:ext cx="136477" cy="130968"/>
              </a:xfrm>
              <a:prstGeom prst="hexagon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51" name="사각형: 둥근 한쪽 모서리 350">
                <a:extLst>
                  <a:ext uri="{FF2B5EF4-FFF2-40B4-BE49-F238E27FC236}">
                    <a16:creationId xmlns:a16="http://schemas.microsoft.com/office/drawing/2014/main" id="{1C8DE8B2-979A-1CFD-4C29-5873A0B00D2C}"/>
                  </a:ext>
                </a:extLst>
              </p:cNvPr>
              <p:cNvSpPr/>
              <p:nvPr/>
            </p:nvSpPr>
            <p:spPr>
              <a:xfrm>
                <a:off x="3252188" y="3602000"/>
                <a:ext cx="130076" cy="45719"/>
              </a:xfrm>
              <a:prstGeom prst="round1Rect">
                <a:avLst/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316" name="그룹 315">
              <a:extLst>
                <a:ext uri="{FF2B5EF4-FFF2-40B4-BE49-F238E27FC236}">
                  <a16:creationId xmlns:a16="http://schemas.microsoft.com/office/drawing/2014/main" id="{8E614681-5341-8889-8EE3-3311F830B32B}"/>
                </a:ext>
              </a:extLst>
            </p:cNvPr>
            <p:cNvGrpSpPr/>
            <p:nvPr/>
          </p:nvGrpSpPr>
          <p:grpSpPr>
            <a:xfrm>
              <a:off x="4168671" y="2089315"/>
              <a:ext cx="267764" cy="288928"/>
              <a:chOff x="3789828" y="3572072"/>
              <a:chExt cx="267764" cy="288928"/>
            </a:xfrm>
          </p:grpSpPr>
          <p:sp>
            <p:nvSpPr>
              <p:cNvPr id="346" name="직사각형 345">
                <a:extLst>
                  <a:ext uri="{FF2B5EF4-FFF2-40B4-BE49-F238E27FC236}">
                    <a16:creationId xmlns:a16="http://schemas.microsoft.com/office/drawing/2014/main" id="{EDF0F397-5723-2412-E915-E15A2F12DF9F}"/>
                  </a:ext>
                </a:extLst>
              </p:cNvPr>
              <p:cNvSpPr/>
              <p:nvPr/>
            </p:nvSpPr>
            <p:spPr>
              <a:xfrm>
                <a:off x="3789828" y="3572072"/>
                <a:ext cx="267764" cy="288928"/>
              </a:xfrm>
              <a:prstGeom prst="rect">
                <a:avLst/>
              </a:prstGeom>
              <a:pattFill prst="lgGrid">
                <a:fgClr>
                  <a:schemeClr val="tx1">
                    <a:lumMod val="50000"/>
                    <a:lumOff val="50000"/>
                  </a:schemeClr>
                </a:fgClr>
                <a:bgClr>
                  <a:schemeClr val="bg1">
                    <a:lumMod val="95000"/>
                  </a:schemeClr>
                </a:bgClr>
              </a:patt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47" name="육각형 346">
                <a:extLst>
                  <a:ext uri="{FF2B5EF4-FFF2-40B4-BE49-F238E27FC236}">
                    <a16:creationId xmlns:a16="http://schemas.microsoft.com/office/drawing/2014/main" id="{C357243D-6A26-CB35-6D0D-18C4C59B41C6}"/>
                  </a:ext>
                </a:extLst>
              </p:cNvPr>
              <p:cNvSpPr/>
              <p:nvPr/>
            </p:nvSpPr>
            <p:spPr>
              <a:xfrm rot="5400000">
                <a:off x="3855472" y="3694459"/>
                <a:ext cx="136477" cy="130968"/>
              </a:xfrm>
              <a:prstGeom prst="hexagon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348" name="사각형: 둥근 한쪽 모서리 347">
                <a:extLst>
                  <a:ext uri="{FF2B5EF4-FFF2-40B4-BE49-F238E27FC236}">
                    <a16:creationId xmlns:a16="http://schemas.microsoft.com/office/drawing/2014/main" id="{4C195DA3-B094-B4BC-E8F6-5067861C30D7}"/>
                  </a:ext>
                </a:extLst>
              </p:cNvPr>
              <p:cNvSpPr/>
              <p:nvPr/>
            </p:nvSpPr>
            <p:spPr>
              <a:xfrm>
                <a:off x="3803628" y="3592946"/>
                <a:ext cx="130076" cy="45719"/>
              </a:xfrm>
              <a:prstGeom prst="round1Rect">
                <a:avLst/>
              </a:prstGeom>
              <a:solidFill>
                <a:srgbClr val="FFFF00"/>
              </a:solidFill>
              <a:ln w="952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000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7FCC1571-031A-F36B-3F6A-2A1EB3629AC0}"/>
                </a:ext>
              </a:extLst>
            </p:cNvPr>
            <p:cNvSpPr txBox="1"/>
            <p:nvPr/>
          </p:nvSpPr>
          <p:spPr>
            <a:xfrm>
              <a:off x="4073207" y="2389908"/>
              <a:ext cx="457984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물성치</a:t>
              </a:r>
              <a:endPara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318" name="그룹 317">
              <a:extLst>
                <a:ext uri="{FF2B5EF4-FFF2-40B4-BE49-F238E27FC236}">
                  <a16:creationId xmlns:a16="http://schemas.microsoft.com/office/drawing/2014/main" id="{2CDCD9D0-6538-42B7-C4F4-A2EAEA32C6BB}"/>
                </a:ext>
              </a:extLst>
            </p:cNvPr>
            <p:cNvGrpSpPr/>
            <p:nvPr/>
          </p:nvGrpSpPr>
          <p:grpSpPr>
            <a:xfrm>
              <a:off x="3781502" y="2506270"/>
              <a:ext cx="715230" cy="588009"/>
              <a:chOff x="4119754" y="3488991"/>
              <a:chExt cx="715230" cy="588009"/>
            </a:xfrm>
          </p:grpSpPr>
          <p:grpSp>
            <p:nvGrpSpPr>
              <p:cNvPr id="338" name="그룹 337">
                <a:extLst>
                  <a:ext uri="{FF2B5EF4-FFF2-40B4-BE49-F238E27FC236}">
                    <a16:creationId xmlns:a16="http://schemas.microsoft.com/office/drawing/2014/main" id="{0B8961A6-B956-172F-44CD-952D11B7CAF9}"/>
                  </a:ext>
                </a:extLst>
              </p:cNvPr>
              <p:cNvGrpSpPr/>
              <p:nvPr/>
            </p:nvGrpSpPr>
            <p:grpSpPr>
              <a:xfrm>
                <a:off x="4492492" y="3602668"/>
                <a:ext cx="287559" cy="350876"/>
                <a:chOff x="4273142" y="3591966"/>
                <a:chExt cx="287559" cy="350876"/>
              </a:xfrm>
            </p:grpSpPr>
            <p:sp>
              <p:nvSpPr>
                <p:cNvPr id="342" name="직사각형 341">
                  <a:extLst>
                    <a:ext uri="{FF2B5EF4-FFF2-40B4-BE49-F238E27FC236}">
                      <a16:creationId xmlns:a16="http://schemas.microsoft.com/office/drawing/2014/main" id="{FF1211A6-9013-9CB3-884C-5645DFA28F1B}"/>
                    </a:ext>
                  </a:extLst>
                </p:cNvPr>
                <p:cNvSpPr/>
                <p:nvPr/>
              </p:nvSpPr>
              <p:spPr>
                <a:xfrm>
                  <a:off x="4279550" y="3591966"/>
                  <a:ext cx="267764" cy="288928"/>
                </a:xfrm>
                <a:prstGeom prst="rect">
                  <a:avLst/>
                </a:prstGeom>
                <a:pattFill prst="lgGrid">
                  <a:fgClr>
                    <a:schemeClr val="tx1">
                      <a:lumMod val="50000"/>
                      <a:lumOff val="50000"/>
                    </a:schemeClr>
                  </a:fgClr>
                  <a:bgClr>
                    <a:schemeClr val="bg1">
                      <a:lumMod val="95000"/>
                    </a:schemeClr>
                  </a:bgClr>
                </a:pattFill>
                <a:ln w="95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343" name="육각형 342">
                  <a:extLst>
                    <a:ext uri="{FF2B5EF4-FFF2-40B4-BE49-F238E27FC236}">
                      <a16:creationId xmlns:a16="http://schemas.microsoft.com/office/drawing/2014/main" id="{A3A9BF8A-8567-18AF-E5BF-AA42C99FB77E}"/>
                    </a:ext>
                  </a:extLst>
                </p:cNvPr>
                <p:cNvSpPr/>
                <p:nvPr/>
              </p:nvSpPr>
              <p:spPr>
                <a:xfrm rot="5400000">
                  <a:off x="4345194" y="3714353"/>
                  <a:ext cx="136477" cy="130968"/>
                </a:xfrm>
                <a:prstGeom prst="hexagon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 w="95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344" name="사각형: 둥근 한쪽 모서리 343">
                  <a:extLst>
                    <a:ext uri="{FF2B5EF4-FFF2-40B4-BE49-F238E27FC236}">
                      <a16:creationId xmlns:a16="http://schemas.microsoft.com/office/drawing/2014/main" id="{781B333B-282A-496F-C7FF-2876E51B84CE}"/>
                    </a:ext>
                  </a:extLst>
                </p:cNvPr>
                <p:cNvSpPr/>
                <p:nvPr/>
              </p:nvSpPr>
              <p:spPr>
                <a:xfrm>
                  <a:off x="4293350" y="3612840"/>
                  <a:ext cx="130076" cy="45719"/>
                </a:xfrm>
                <a:prstGeom prst="round1Rect">
                  <a:avLst/>
                </a:prstGeom>
                <a:solidFill>
                  <a:srgbClr val="FFFF00"/>
                </a:solidFill>
                <a:ln w="9525"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  <p:sp>
              <p:nvSpPr>
                <p:cNvPr id="345" name="직사각형 344">
                  <a:extLst>
                    <a:ext uri="{FF2B5EF4-FFF2-40B4-BE49-F238E27FC236}">
                      <a16:creationId xmlns:a16="http://schemas.microsoft.com/office/drawing/2014/main" id="{114B2600-3857-CBEE-1791-A677BF311C5C}"/>
                    </a:ext>
                  </a:extLst>
                </p:cNvPr>
                <p:cNvSpPr/>
                <p:nvPr/>
              </p:nvSpPr>
              <p:spPr>
                <a:xfrm>
                  <a:off x="4273142" y="3882585"/>
                  <a:ext cx="287559" cy="60257"/>
                </a:xfrm>
                <a:prstGeom prst="rect">
                  <a:avLst/>
                </a:prstGeom>
                <a:pattFill prst="wdDnDiag">
                  <a:fgClr>
                    <a:schemeClr val="bg1">
                      <a:lumMod val="50000"/>
                    </a:schemeClr>
                  </a:fgClr>
                  <a:bgClr>
                    <a:schemeClr val="bg1"/>
                  </a:bgClr>
                </a:pattFill>
                <a:ln w="9525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1000">
                    <a:solidFill>
                      <a:schemeClr val="tx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endParaRPr>
                </a:p>
              </p:txBody>
            </p:sp>
          </p:grpSp>
          <p:sp>
            <p:nvSpPr>
              <p:cNvPr id="339" name="TextBox 338">
                <a:extLst>
                  <a:ext uri="{FF2B5EF4-FFF2-40B4-BE49-F238E27FC236}">
                    <a16:creationId xmlns:a16="http://schemas.microsoft.com/office/drawing/2014/main" id="{03CB6C7D-798A-A241-8DF9-9225B80BA90F}"/>
                  </a:ext>
                </a:extLst>
              </p:cNvPr>
              <p:cNvSpPr txBox="1"/>
              <p:nvPr/>
            </p:nvSpPr>
            <p:spPr>
              <a:xfrm>
                <a:off x="4377000" y="3953889"/>
                <a:ext cx="457984" cy="12311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ko-KR" altLang="en-US" sz="800"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경계조건</a:t>
                </a:r>
              </a:p>
            </p:txBody>
          </p:sp>
          <p:pic>
            <p:nvPicPr>
              <p:cNvPr id="340" name="그래픽 339" descr="조금 굽은 화살표">
                <a:extLst>
                  <a:ext uri="{FF2B5EF4-FFF2-40B4-BE49-F238E27FC236}">
                    <a16:creationId xmlns:a16="http://schemas.microsoft.com/office/drawing/2014/main" id="{AF459D13-E59A-57F4-C882-9F54CEF2B9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4317700" y="3548926"/>
                <a:ext cx="161724" cy="161724"/>
              </a:xfrm>
              <a:prstGeom prst="rect">
                <a:avLst/>
              </a:prstGeom>
            </p:spPr>
          </p:pic>
          <p:sp>
            <p:nvSpPr>
              <p:cNvPr id="341" name="TextBox 340">
                <a:extLst>
                  <a:ext uri="{FF2B5EF4-FFF2-40B4-BE49-F238E27FC236}">
                    <a16:creationId xmlns:a16="http://schemas.microsoft.com/office/drawing/2014/main" id="{0D3D44F6-1227-33F1-4810-4D6F03497B94}"/>
                  </a:ext>
                </a:extLst>
              </p:cNvPr>
              <p:cNvSpPr txBox="1"/>
              <p:nvPr/>
            </p:nvSpPr>
            <p:spPr>
              <a:xfrm>
                <a:off x="4119754" y="3488991"/>
                <a:ext cx="457984" cy="1077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ko-KR" altLang="en-US" sz="700">
                    <a:solidFill>
                      <a:schemeClr val="bg1">
                        <a:lumMod val="65000"/>
                      </a:schemeClr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하중</a:t>
                </a:r>
              </a:p>
            </p:txBody>
          </p:sp>
        </p:grp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C049779B-8E2C-EEB1-8B3B-83266C3F048F}"/>
                </a:ext>
              </a:extLst>
            </p:cNvPr>
            <p:cNvSpPr txBox="1"/>
            <p:nvPr/>
          </p:nvSpPr>
          <p:spPr>
            <a:xfrm>
              <a:off x="3403739" y="2955355"/>
              <a:ext cx="457984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해석수행</a:t>
              </a:r>
              <a:endPara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320" name="그래픽 319" descr="계산기">
              <a:extLst>
                <a:ext uri="{FF2B5EF4-FFF2-40B4-BE49-F238E27FC236}">
                  <a16:creationId xmlns:a16="http://schemas.microsoft.com/office/drawing/2014/main" id="{59FD08DB-C147-E69F-68A6-27EE60DA8606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480094" y="2562038"/>
              <a:ext cx="331291" cy="331291"/>
            </a:xfrm>
            <a:prstGeom prst="rect">
              <a:avLst/>
            </a:prstGeom>
          </p:spPr>
        </p:pic>
        <p:sp>
          <p:nvSpPr>
            <p:cNvPr id="321" name="직사각형 320">
              <a:extLst>
                <a:ext uri="{FF2B5EF4-FFF2-40B4-BE49-F238E27FC236}">
                  <a16:creationId xmlns:a16="http://schemas.microsoft.com/office/drawing/2014/main" id="{6E7082CB-119F-A5B5-B9D9-469375F121EE}"/>
                </a:ext>
              </a:extLst>
            </p:cNvPr>
            <p:cNvSpPr/>
            <p:nvPr/>
          </p:nvSpPr>
          <p:spPr>
            <a:xfrm>
              <a:off x="2905330" y="2600674"/>
              <a:ext cx="267764" cy="288928"/>
            </a:xfrm>
            <a:prstGeom prst="rect">
              <a:avLst/>
            </a:prstGeom>
            <a:gradFill flip="none" rotWithShape="1">
              <a:gsLst>
                <a:gs pos="0">
                  <a:srgbClr val="C00000"/>
                </a:gs>
                <a:gs pos="41000">
                  <a:srgbClr val="FFFF00"/>
                </a:gs>
                <a:gs pos="23000">
                  <a:srgbClr val="FFC000"/>
                </a:gs>
                <a:gs pos="77500">
                  <a:schemeClr val="tx2">
                    <a:lumMod val="60000"/>
                    <a:lumOff val="40000"/>
                  </a:schemeClr>
                </a:gs>
                <a:gs pos="55000">
                  <a:srgbClr val="00B050"/>
                </a:gs>
                <a:gs pos="100000">
                  <a:srgbClr val="0062BC"/>
                </a:gs>
              </a:gsLst>
              <a:lin ang="27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2" name="육각형 321">
              <a:extLst>
                <a:ext uri="{FF2B5EF4-FFF2-40B4-BE49-F238E27FC236}">
                  <a16:creationId xmlns:a16="http://schemas.microsoft.com/office/drawing/2014/main" id="{6F286B74-D08A-D93F-3D75-00A51154C913}"/>
                </a:ext>
              </a:extLst>
            </p:cNvPr>
            <p:cNvSpPr/>
            <p:nvPr/>
          </p:nvSpPr>
          <p:spPr>
            <a:xfrm rot="5400000">
              <a:off x="2970974" y="2723061"/>
              <a:ext cx="136477" cy="130968"/>
            </a:xfrm>
            <a:prstGeom prst="hexagon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3" name="사각형: 둥근 한쪽 모서리 322">
              <a:extLst>
                <a:ext uri="{FF2B5EF4-FFF2-40B4-BE49-F238E27FC236}">
                  <a16:creationId xmlns:a16="http://schemas.microsoft.com/office/drawing/2014/main" id="{5269B903-92C7-1EF4-48A6-CC2DC156539F}"/>
                </a:ext>
              </a:extLst>
            </p:cNvPr>
            <p:cNvSpPr/>
            <p:nvPr/>
          </p:nvSpPr>
          <p:spPr>
            <a:xfrm>
              <a:off x="2919130" y="2621548"/>
              <a:ext cx="130076" cy="45719"/>
            </a:xfrm>
            <a:prstGeom prst="round1Rect">
              <a:avLst/>
            </a:prstGeom>
            <a:solidFill>
              <a:schemeClr val="bg1">
                <a:lumMod val="95000"/>
              </a:schemeClr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4" name="TextBox 323">
              <a:extLst>
                <a:ext uri="{FF2B5EF4-FFF2-40B4-BE49-F238E27FC236}">
                  <a16:creationId xmlns:a16="http://schemas.microsoft.com/office/drawing/2014/main" id="{FAE63873-0E0F-C314-5959-C9BEB1A575BF}"/>
                </a:ext>
              </a:extLst>
            </p:cNvPr>
            <p:cNvSpPr txBox="1"/>
            <p:nvPr/>
          </p:nvSpPr>
          <p:spPr>
            <a:xfrm>
              <a:off x="2809442" y="2955355"/>
              <a:ext cx="457984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결과분석</a:t>
              </a:r>
              <a:endPara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325" name="그래픽 324" descr="용지">
              <a:extLst>
                <a:ext uri="{FF2B5EF4-FFF2-40B4-BE49-F238E27FC236}">
                  <a16:creationId xmlns:a16="http://schemas.microsoft.com/office/drawing/2014/main" id="{258DEA26-6FFF-F7D3-95C7-3EC930D93CD5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 rot="16200000">
              <a:off x="2238460" y="2549555"/>
              <a:ext cx="265869" cy="265869"/>
            </a:xfrm>
            <a:prstGeom prst="rect">
              <a:avLst/>
            </a:prstGeom>
          </p:spPr>
        </p:pic>
        <p:sp>
          <p:nvSpPr>
            <p:cNvPr id="326" name="TextBox 325">
              <a:extLst>
                <a:ext uri="{FF2B5EF4-FFF2-40B4-BE49-F238E27FC236}">
                  <a16:creationId xmlns:a16="http://schemas.microsoft.com/office/drawing/2014/main" id="{5C657A47-C2E8-0249-0544-8AE82BB95708}"/>
                </a:ext>
              </a:extLst>
            </p:cNvPr>
            <p:cNvSpPr txBox="1"/>
            <p:nvPr/>
          </p:nvSpPr>
          <p:spPr>
            <a:xfrm>
              <a:off x="2163099" y="2832245"/>
              <a:ext cx="457984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보고서</a:t>
              </a:r>
              <a:br>
                <a:rPr lang="en-US" altLang="ko-KR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80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작성</a:t>
              </a:r>
              <a:endParaRPr lang="en-US" altLang="ko-KR" sz="80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327" name="직선 화살표 연결선 326">
              <a:extLst>
                <a:ext uri="{FF2B5EF4-FFF2-40B4-BE49-F238E27FC236}">
                  <a16:creationId xmlns:a16="http://schemas.microsoft.com/office/drawing/2014/main" id="{E1044B18-0F8E-B127-754A-DB5578785405}"/>
                </a:ext>
              </a:extLst>
            </p:cNvPr>
            <p:cNvCxnSpPr/>
            <p:nvPr/>
          </p:nvCxnSpPr>
          <p:spPr>
            <a:xfrm>
              <a:off x="3273029" y="2233779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직선 화살표 연결선 327">
              <a:extLst>
                <a:ext uri="{FF2B5EF4-FFF2-40B4-BE49-F238E27FC236}">
                  <a16:creationId xmlns:a16="http://schemas.microsoft.com/office/drawing/2014/main" id="{221F08DD-12F5-B56C-B72F-931ACC2BE17B}"/>
                </a:ext>
              </a:extLst>
            </p:cNvPr>
            <p:cNvCxnSpPr/>
            <p:nvPr/>
          </p:nvCxnSpPr>
          <p:spPr>
            <a:xfrm>
              <a:off x="3915589" y="2233779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직선 화살표 연결선 328">
              <a:extLst>
                <a:ext uri="{FF2B5EF4-FFF2-40B4-BE49-F238E27FC236}">
                  <a16:creationId xmlns:a16="http://schemas.microsoft.com/office/drawing/2014/main" id="{70D38EC6-9482-6108-729B-555FA1B9BF78}"/>
                </a:ext>
              </a:extLst>
            </p:cNvPr>
            <p:cNvCxnSpPr/>
            <p:nvPr/>
          </p:nvCxnSpPr>
          <p:spPr>
            <a:xfrm>
              <a:off x="2643211" y="2233779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직선 화살표 연결선 329">
              <a:extLst>
                <a:ext uri="{FF2B5EF4-FFF2-40B4-BE49-F238E27FC236}">
                  <a16:creationId xmlns:a16="http://schemas.microsoft.com/office/drawing/2014/main" id="{B9B99EAB-D5EF-E39D-21B8-4AF52FF02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09239" y="2779330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직선 화살표 연결선 330">
              <a:extLst>
                <a:ext uri="{FF2B5EF4-FFF2-40B4-BE49-F238E27FC236}">
                  <a16:creationId xmlns:a16="http://schemas.microsoft.com/office/drawing/2014/main" id="{57E1D181-BD87-C1DD-D889-C40D450854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84435" y="2779330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직선 화살표 연결선 331">
              <a:extLst>
                <a:ext uri="{FF2B5EF4-FFF2-40B4-BE49-F238E27FC236}">
                  <a16:creationId xmlns:a16="http://schemas.microsoft.com/office/drawing/2014/main" id="{4C0383FE-1C79-2A97-64DD-1CF847647C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36435" y="2779330"/>
              <a:ext cx="144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연결선: 구부러짐 332">
              <a:extLst>
                <a:ext uri="{FF2B5EF4-FFF2-40B4-BE49-F238E27FC236}">
                  <a16:creationId xmlns:a16="http://schemas.microsoft.com/office/drawing/2014/main" id="{59672D62-F02E-A2E0-E332-DB8A3A602D1C}"/>
                </a:ext>
              </a:extLst>
            </p:cNvPr>
            <p:cNvCxnSpPr>
              <a:cxnSpLocks/>
              <a:stCxn id="317" idx="3"/>
            </p:cNvCxnSpPr>
            <p:nvPr/>
          </p:nvCxnSpPr>
          <p:spPr>
            <a:xfrm flipH="1">
              <a:off x="4493137" y="2451464"/>
              <a:ext cx="38054" cy="160661"/>
            </a:xfrm>
            <a:prstGeom prst="curvedConnector3">
              <a:avLst>
                <a:gd name="adj1" fmla="val -600725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4" name="TextBox 333">
              <a:extLst>
                <a:ext uri="{FF2B5EF4-FFF2-40B4-BE49-F238E27FC236}">
                  <a16:creationId xmlns:a16="http://schemas.microsoft.com/office/drawing/2014/main" id="{954E55E5-EBC2-B927-B5E4-2E340CCEA235}"/>
                </a:ext>
              </a:extLst>
            </p:cNvPr>
            <p:cNvSpPr txBox="1"/>
            <p:nvPr/>
          </p:nvSpPr>
          <p:spPr>
            <a:xfrm>
              <a:off x="3657548" y="2273914"/>
              <a:ext cx="59270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산출물</a:t>
              </a:r>
              <a:endParaRPr lang="en-US" altLang="ko-KR" sz="70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개인화</a:t>
              </a:r>
            </a:p>
          </p:txBody>
        </p:sp>
        <p:sp>
          <p:nvSpPr>
            <p:cNvPr id="335" name="TextBox 334">
              <a:extLst>
                <a:ext uri="{FF2B5EF4-FFF2-40B4-BE49-F238E27FC236}">
                  <a16:creationId xmlns:a16="http://schemas.microsoft.com/office/drawing/2014/main" id="{D54E8BAA-DD7E-94A3-DF6B-EBA958684724}"/>
                </a:ext>
              </a:extLst>
            </p:cNvPr>
            <p:cNvSpPr txBox="1"/>
            <p:nvPr/>
          </p:nvSpPr>
          <p:spPr>
            <a:xfrm>
              <a:off x="3042157" y="2285483"/>
              <a:ext cx="59270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개인역량</a:t>
              </a:r>
              <a:endParaRPr lang="en-US" altLang="ko-KR" sz="70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의존</a:t>
              </a:r>
            </a:p>
          </p:txBody>
        </p:sp>
        <p:sp>
          <p:nvSpPr>
            <p:cNvPr id="336" name="TextBox 335">
              <a:extLst>
                <a:ext uri="{FF2B5EF4-FFF2-40B4-BE49-F238E27FC236}">
                  <a16:creationId xmlns:a16="http://schemas.microsoft.com/office/drawing/2014/main" id="{AB713116-F1C9-E420-4103-56126C9D0C0F}"/>
                </a:ext>
              </a:extLst>
            </p:cNvPr>
            <p:cNvSpPr txBox="1"/>
            <p:nvPr/>
          </p:nvSpPr>
          <p:spPr>
            <a:xfrm>
              <a:off x="3672778" y="2821148"/>
              <a:ext cx="59270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반복</a:t>
              </a:r>
              <a:endParaRPr lang="en-US" altLang="ko-KR" sz="70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작업</a:t>
              </a:r>
            </a:p>
          </p:txBody>
        </p: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8F5C165E-EB96-F76D-D237-9D028C0F9F95}"/>
                </a:ext>
              </a:extLst>
            </p:cNvPr>
            <p:cNvSpPr txBox="1"/>
            <p:nvPr/>
          </p:nvSpPr>
          <p:spPr>
            <a:xfrm>
              <a:off x="3051345" y="2827363"/>
              <a:ext cx="592708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시간</a:t>
              </a:r>
              <a:br>
                <a:rPr lang="en-US" altLang="ko-KR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ko-KR" altLang="en-US" sz="700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소요</a:t>
              </a:r>
            </a:p>
          </p:txBody>
        </p:sp>
      </p:grpSp>
      <p:sp>
        <p:nvSpPr>
          <p:cNvPr id="356" name="TextBox 355">
            <a:extLst>
              <a:ext uri="{FF2B5EF4-FFF2-40B4-BE49-F238E27FC236}">
                <a16:creationId xmlns:a16="http://schemas.microsoft.com/office/drawing/2014/main" id="{F3D1AEF0-96DF-8B31-91F8-9C254C82EC17}"/>
              </a:ext>
            </a:extLst>
          </p:cNvPr>
          <p:cNvSpPr txBox="1"/>
          <p:nvPr/>
        </p:nvSpPr>
        <p:spPr>
          <a:xfrm>
            <a:off x="425288" y="3924873"/>
            <a:ext cx="73412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algn="ctr">
              <a:defRPr sz="600">
                <a:solidFill>
                  <a:srgbClr val="0064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defRPr>
            </a:lvl1pPr>
          </a:lstStyle>
          <a:p>
            <a:r>
              <a:rPr lang="ko-KR" altLang="en-US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제품개발자 </a:t>
            </a:r>
            <a:r>
              <a:rPr lang="en-US" altLang="ko-KR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endParaRPr lang="ko-KR" altLang="en-US" sz="8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57" name="TextBox 356">
            <a:extLst>
              <a:ext uri="{FF2B5EF4-FFF2-40B4-BE49-F238E27FC236}">
                <a16:creationId xmlns:a16="http://schemas.microsoft.com/office/drawing/2014/main" id="{E3871CC8-15E3-7A77-A50C-A45CC9ED846A}"/>
              </a:ext>
            </a:extLst>
          </p:cNvPr>
          <p:cNvSpPr txBox="1"/>
          <p:nvPr/>
        </p:nvSpPr>
        <p:spPr>
          <a:xfrm>
            <a:off x="4352390" y="3010695"/>
            <a:ext cx="597663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algn="ctr">
              <a:defRPr sz="600">
                <a:solidFill>
                  <a:srgbClr val="0064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defRPr>
            </a:lvl1pPr>
          </a:lstStyle>
          <a:p>
            <a:r>
              <a:rPr lang="ko-KR" altLang="en-US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해석담당자 </a:t>
            </a:r>
            <a:r>
              <a:rPr lang="en-US" altLang="ko-KR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endParaRPr lang="ko-KR" altLang="en-US" sz="8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358" name="그룹 357">
            <a:extLst>
              <a:ext uri="{FF2B5EF4-FFF2-40B4-BE49-F238E27FC236}">
                <a16:creationId xmlns:a16="http://schemas.microsoft.com/office/drawing/2014/main" id="{4A7DEC6D-B1C0-1A7A-9322-E9A93FE2FAA2}"/>
              </a:ext>
            </a:extLst>
          </p:cNvPr>
          <p:cNvGrpSpPr/>
          <p:nvPr/>
        </p:nvGrpSpPr>
        <p:grpSpPr>
          <a:xfrm>
            <a:off x="439741" y="1422911"/>
            <a:ext cx="4313785" cy="723316"/>
            <a:chOff x="281549" y="3662599"/>
            <a:chExt cx="4313785" cy="723316"/>
          </a:xfrm>
        </p:grpSpPr>
        <p:grpSp>
          <p:nvGrpSpPr>
            <p:cNvPr id="359" name="그룹 358">
              <a:extLst>
                <a:ext uri="{FF2B5EF4-FFF2-40B4-BE49-F238E27FC236}">
                  <a16:creationId xmlns:a16="http://schemas.microsoft.com/office/drawing/2014/main" id="{BE004018-A044-A68B-29F6-8EF5E6AFAE35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361" name="그래픽 360" descr="남자 옆모습 단색으로 채워진">
                <a:extLst>
                  <a:ext uri="{FF2B5EF4-FFF2-40B4-BE49-F238E27FC236}">
                    <a16:creationId xmlns:a16="http://schemas.microsoft.com/office/drawing/2014/main" id="{A4BD212A-B363-A11F-9062-B2F9ACD31C8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362" name="그래픽 361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3A7CB7BA-8DEE-3B47-0820-9A538B4E4A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360" name="말풍선: 모서리가 둥근 사각형 359">
              <a:extLst>
                <a:ext uri="{FF2B5EF4-FFF2-40B4-BE49-F238E27FC236}">
                  <a16:creationId xmlns:a16="http://schemas.microsoft.com/office/drawing/2014/main" id="{07D361DF-5EE5-F754-46D7-CEA500FFCEEB}"/>
                </a:ext>
              </a:extLst>
            </p:cNvPr>
            <p:cNvSpPr/>
            <p:nvPr/>
          </p:nvSpPr>
          <p:spPr>
            <a:xfrm>
              <a:off x="1069992" y="3662599"/>
              <a:ext cx="3525342" cy="420956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유사한 해석 요청인데 수행하는 인원에 따라 결과가 다르게 나와서 결과반영하기 </a:t>
              </a:r>
              <a:r>
                <a:rPr lang="ko-KR" altLang="en-US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어렵습니다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63" name="TextBox 362">
            <a:extLst>
              <a:ext uri="{FF2B5EF4-FFF2-40B4-BE49-F238E27FC236}">
                <a16:creationId xmlns:a16="http://schemas.microsoft.com/office/drawing/2014/main" id="{FD9D44ED-1F23-BF3B-6955-1E32A059BD96}"/>
              </a:ext>
            </a:extLst>
          </p:cNvPr>
          <p:cNvSpPr txBox="1"/>
          <p:nvPr/>
        </p:nvSpPr>
        <p:spPr>
          <a:xfrm>
            <a:off x="425428" y="2063715"/>
            <a:ext cx="734126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ko-KR"/>
            </a:defPPr>
            <a:lvl1pPr algn="ctr">
              <a:defRPr sz="600">
                <a:solidFill>
                  <a:srgbClr val="006400"/>
                </a:solidFill>
                <a:latin typeface="LG스마트체2.0 Regular" panose="020B0600000101010101" pitchFamily="50" charset="-127"/>
                <a:ea typeface="LG스마트체2.0 Regular" panose="020B0600000101010101" pitchFamily="50" charset="-127"/>
              </a:defRPr>
            </a:lvl1pPr>
          </a:lstStyle>
          <a:p>
            <a:r>
              <a:rPr lang="ko-KR" altLang="en-US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해석담당자 </a:t>
            </a:r>
            <a:r>
              <a:rPr lang="en-US" altLang="ko-KR" sz="800" b="1" dirty="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endParaRPr lang="ko-KR" altLang="en-US" sz="800" b="1" dirty="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364" name="그림 363">
            <a:extLst>
              <a:ext uri="{FF2B5EF4-FFF2-40B4-BE49-F238E27FC236}">
                <a16:creationId xmlns:a16="http://schemas.microsoft.com/office/drawing/2014/main" id="{E89CB7F5-6B96-600B-FC87-FED8A16D12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59794" y="1141688"/>
            <a:ext cx="4371981" cy="2027665"/>
          </a:xfrm>
          <a:prstGeom prst="rect">
            <a:avLst/>
          </a:prstGeom>
        </p:spPr>
      </p:pic>
      <p:grpSp>
        <p:nvGrpSpPr>
          <p:cNvPr id="365" name="그룹 364">
            <a:extLst>
              <a:ext uri="{FF2B5EF4-FFF2-40B4-BE49-F238E27FC236}">
                <a16:creationId xmlns:a16="http://schemas.microsoft.com/office/drawing/2014/main" id="{08A3176E-F38A-5FB5-F2B3-2F2DDCF096D1}"/>
              </a:ext>
            </a:extLst>
          </p:cNvPr>
          <p:cNvGrpSpPr/>
          <p:nvPr/>
        </p:nvGrpSpPr>
        <p:grpSpPr>
          <a:xfrm>
            <a:off x="5688769" y="3568850"/>
            <a:ext cx="4083345" cy="1118579"/>
            <a:chOff x="5087686" y="5594263"/>
            <a:chExt cx="4083345" cy="1118579"/>
          </a:xfrm>
        </p:grpSpPr>
        <p:sp>
          <p:nvSpPr>
            <p:cNvPr id="366" name="타원 365">
              <a:extLst>
                <a:ext uri="{FF2B5EF4-FFF2-40B4-BE49-F238E27FC236}">
                  <a16:creationId xmlns:a16="http://schemas.microsoft.com/office/drawing/2014/main" id="{52C27BE4-3268-898F-2625-6F6014579F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2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67" name="직사각형 366">
              <a:extLst>
                <a:ext uri="{FF2B5EF4-FFF2-40B4-BE49-F238E27FC236}">
                  <a16:creationId xmlns:a16="http://schemas.microsoft.com/office/drawing/2014/main" id="{BC60A571-FB49-A0BF-4F4A-F44F5FF28F0C}"/>
                </a:ext>
              </a:extLst>
            </p:cNvPr>
            <p:cNvSpPr/>
            <p:nvPr/>
          </p:nvSpPr>
          <p:spPr>
            <a:xfrm>
              <a:off x="5404423" y="5627930"/>
              <a:ext cx="3766608" cy="10849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해석 </a:t>
              </a:r>
              <a:r>
                <a:rPr kumimoji="0" lang="en-US" altLang="ko-KR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Data/Process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표준화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데이터를 표준화 하여 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Tool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과 연계를 통한</a:t>
              </a:r>
              <a:r>
                <a:rPr lang="en-US" altLang="ko-KR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 해석 프로세스 적용</a:t>
              </a:r>
              <a:endParaRPr lang="en-US" altLang="ko-KR" sz="105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해석 표준화를 통해 산출물과 개발정보를 함께 관리함으로써 데이터 재사용 용이</a:t>
              </a:r>
              <a:endParaRPr lang="en-US" altLang="ko-KR" sz="1050" dirty="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marR="0" lvl="0" indent="-17145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68" name="그룹 367">
            <a:extLst>
              <a:ext uri="{FF2B5EF4-FFF2-40B4-BE49-F238E27FC236}">
                <a16:creationId xmlns:a16="http://schemas.microsoft.com/office/drawing/2014/main" id="{7ADDC423-10D3-B716-A8C9-F270BBBB8F52}"/>
              </a:ext>
            </a:extLst>
          </p:cNvPr>
          <p:cNvGrpSpPr/>
          <p:nvPr/>
        </p:nvGrpSpPr>
        <p:grpSpPr>
          <a:xfrm>
            <a:off x="5688769" y="4582517"/>
            <a:ext cx="4083345" cy="1257079"/>
            <a:chOff x="5087686" y="5594263"/>
            <a:chExt cx="4083345" cy="1257079"/>
          </a:xfrm>
        </p:grpSpPr>
        <p:sp>
          <p:nvSpPr>
            <p:cNvPr id="369" name="타원 368">
              <a:extLst>
                <a:ext uri="{FF2B5EF4-FFF2-40B4-BE49-F238E27FC236}">
                  <a16:creationId xmlns:a16="http://schemas.microsoft.com/office/drawing/2014/main" id="{33BD520A-F0B5-2D5F-59FF-2B262C009E3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2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0" name="직사각형 369">
              <a:extLst>
                <a:ext uri="{FF2B5EF4-FFF2-40B4-BE49-F238E27FC236}">
                  <a16:creationId xmlns:a16="http://schemas.microsoft.com/office/drawing/2014/main" id="{FC499918-2EB6-F346-885B-5943E82556B2}"/>
                </a:ext>
              </a:extLst>
            </p:cNvPr>
            <p:cNvSpPr/>
            <p:nvPr/>
          </p:nvSpPr>
          <p:spPr>
            <a:xfrm>
              <a:off x="5404567" y="5627930"/>
              <a:ext cx="3766464" cy="12234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가상 검증 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</a:t>
              </a:r>
              <a:r>
                <a:rPr kumimoji="0" lang="ko-KR" altLang="en-US" sz="1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화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표준해석 자동화 </a:t>
              </a:r>
              <a:r>
                <a:rPr lang="en-US" altLang="ko-KR" sz="105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Contents</a:t>
              </a:r>
              <a:r>
                <a: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제공하여 제품개발자가 직접 해석 결과를 확인함으로써 설계 시간 단축 및 개발 품질 조기 확보</a:t>
              </a:r>
              <a:endParaRPr lang="en-US" altLang="ko-KR" sz="105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해석 자동화를 통한 해석전문가의 반복업무 제거 및 고부가가치 업무에 집중 가능</a:t>
              </a: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endParaRPr kumimoji="0" lang="en-US" altLang="ko-KR" sz="105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endParaRPr>
            </a:p>
          </p:txBody>
        </p:sp>
      </p:grpSp>
      <p:grpSp>
        <p:nvGrpSpPr>
          <p:cNvPr id="371" name="그룹 370">
            <a:extLst>
              <a:ext uri="{FF2B5EF4-FFF2-40B4-BE49-F238E27FC236}">
                <a16:creationId xmlns:a16="http://schemas.microsoft.com/office/drawing/2014/main" id="{3B4BCFA2-E080-D00F-386D-BDC06B6A49D7}"/>
              </a:ext>
            </a:extLst>
          </p:cNvPr>
          <p:cNvGrpSpPr/>
          <p:nvPr/>
        </p:nvGrpSpPr>
        <p:grpSpPr>
          <a:xfrm>
            <a:off x="5688769" y="5716164"/>
            <a:ext cx="4083345" cy="880053"/>
            <a:chOff x="5087686" y="5594263"/>
            <a:chExt cx="4083345" cy="880053"/>
          </a:xfrm>
        </p:grpSpPr>
        <p:sp>
          <p:nvSpPr>
            <p:cNvPr id="372" name="타원 371">
              <a:extLst>
                <a:ext uri="{FF2B5EF4-FFF2-40B4-BE49-F238E27FC236}">
                  <a16:creationId xmlns:a16="http://schemas.microsoft.com/office/drawing/2014/main" id="{D54C0E2B-C650-6178-D741-F9DD3670F16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rgbClr val="4F6228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b="1" dirty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200" b="1" dirty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73" name="직사각형 372">
              <a:extLst>
                <a:ext uri="{FF2B5EF4-FFF2-40B4-BE49-F238E27FC236}">
                  <a16:creationId xmlns:a16="http://schemas.microsoft.com/office/drawing/2014/main" id="{8206279E-C7D2-5B91-9876-C42464357F17}"/>
                </a:ext>
              </a:extLst>
            </p:cNvPr>
            <p:cNvSpPr/>
            <p:nvPr/>
          </p:nvSpPr>
          <p:spPr>
            <a:xfrm>
              <a:off x="5416796" y="5627930"/>
              <a:ext cx="3754235" cy="84638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AI</a:t>
              </a:r>
              <a:r>
                <a:rPr lang="ko-KR" altLang="en-US" sz="1200" b="1" dirty="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활용한 제품 개발 전 조기성능 예측</a:t>
              </a: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marL="171450" indent="-171450" latinLnBrk="0">
                <a:spcBef>
                  <a:spcPts val="600"/>
                </a:spcBef>
                <a:buFont typeface="Wingdings" panose="05000000000000000000" pitchFamily="2" charset="2"/>
                <a:buChar char="§"/>
                <a:defRPr/>
              </a:pPr>
              <a:r>
                <a:rPr lang="ko-KR" altLang="en-US" sz="1050" dirty="0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도면과 연계된 가상검증 결과를 축적하여 데이터 분석 기반 및 조기성능검증</a:t>
              </a:r>
              <a:endParaRPr lang="en-US" altLang="ko-KR" sz="1050" dirty="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171450" marR="0" lvl="0" indent="-17145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endParaRPr kumimoji="0" lang="en-US" altLang="ko-K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cxnSp>
        <p:nvCxnSpPr>
          <p:cNvPr id="374" name="직선 화살표 연결선 373">
            <a:extLst>
              <a:ext uri="{FF2B5EF4-FFF2-40B4-BE49-F238E27FC236}">
                <a16:creationId xmlns:a16="http://schemas.microsoft.com/office/drawing/2014/main" id="{B81E6FAF-B4CB-DC3D-2F44-33C865941CA1}"/>
              </a:ext>
            </a:extLst>
          </p:cNvPr>
          <p:cNvCxnSpPr>
            <a:cxnSpLocks/>
            <a:stCxn id="366" idx="4"/>
            <a:endCxn id="369" idx="0"/>
          </p:cNvCxnSpPr>
          <p:nvPr/>
        </p:nvCxnSpPr>
        <p:spPr>
          <a:xfrm>
            <a:off x="5814769" y="3820850"/>
            <a:ext cx="0" cy="761667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cxnSp>
        <p:nvCxnSpPr>
          <p:cNvPr id="375" name="직선 화살표 연결선 374">
            <a:extLst>
              <a:ext uri="{FF2B5EF4-FFF2-40B4-BE49-F238E27FC236}">
                <a16:creationId xmlns:a16="http://schemas.microsoft.com/office/drawing/2014/main" id="{399620F8-7765-5267-56EA-062C6CC40C76}"/>
              </a:ext>
            </a:extLst>
          </p:cNvPr>
          <p:cNvCxnSpPr>
            <a:cxnSpLocks/>
            <a:stCxn id="369" idx="4"/>
            <a:endCxn id="372" idx="0"/>
          </p:cNvCxnSpPr>
          <p:nvPr/>
        </p:nvCxnSpPr>
        <p:spPr>
          <a:xfrm>
            <a:off x="5814769" y="4834517"/>
            <a:ext cx="0" cy="881647"/>
          </a:xfrm>
          <a:prstGeom prst="straightConnector1">
            <a:avLst/>
          </a:prstGeom>
          <a:noFill/>
          <a:ln w="31750" cap="flat" cmpd="sng" algn="ctr">
            <a:gradFill>
              <a:gsLst>
                <a:gs pos="0">
                  <a:srgbClr val="ECECEC"/>
                </a:gs>
                <a:gs pos="100000">
                  <a:srgbClr val="4F6228"/>
                </a:gs>
              </a:gsLst>
              <a:lin ang="5400000" scaled="1"/>
            </a:gradFill>
            <a:prstDash val="solid"/>
            <a:tailEnd type="triangle"/>
          </a:ln>
          <a:effectLst/>
        </p:spPr>
      </p:cxnSp>
      <p:sp>
        <p:nvSpPr>
          <p:cNvPr id="376" name="직사각형 375">
            <a:extLst>
              <a:ext uri="{FF2B5EF4-FFF2-40B4-BE49-F238E27FC236}">
                <a16:creationId xmlns:a16="http://schemas.microsoft.com/office/drawing/2014/main" id="{5EB6FA4A-2F8E-A950-B705-35FCAD53A7A3}"/>
              </a:ext>
            </a:extLst>
          </p:cNvPr>
          <p:cNvSpPr>
            <a:spLocks noChangeAspect="1"/>
          </p:cNvSpPr>
          <p:nvPr/>
        </p:nvSpPr>
        <p:spPr>
          <a:xfrm>
            <a:off x="7018357" y="3288142"/>
            <a:ext cx="1309649" cy="184666"/>
          </a:xfrm>
          <a:prstGeom prst="rect">
            <a:avLst/>
          </a:prstGeom>
          <a:solidFill>
            <a:srgbClr val="9BBB59">
              <a:lumMod val="50000"/>
            </a:srgbClr>
          </a:solidFill>
          <a:ln w="317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Grade (</a:t>
            </a:r>
            <a:r>
              <a:rPr kumimoji="0" lang="ko-KR" alt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성숙도</a:t>
            </a:r>
            <a:r>
              <a:rPr kumimoji="0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377" name="Rectangle 10">
            <a:extLst>
              <a:ext uri="{FF2B5EF4-FFF2-40B4-BE49-F238E27FC236}">
                <a16:creationId xmlns:a16="http://schemas.microsoft.com/office/drawing/2014/main" id="{F0C71875-2669-2E10-2F62-81E0F5A9A19B}"/>
              </a:ext>
            </a:extLst>
          </p:cNvPr>
          <p:cNvSpPr/>
          <p:nvPr/>
        </p:nvSpPr>
        <p:spPr>
          <a:xfrm>
            <a:off x="10556010" y="810067"/>
            <a:ext cx="4536512" cy="6474969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+mn-cs"/>
            </a:endParaRPr>
          </a:p>
        </p:txBody>
      </p:sp>
      <p:grpSp>
        <p:nvGrpSpPr>
          <p:cNvPr id="378" name="그룹 377">
            <a:extLst>
              <a:ext uri="{FF2B5EF4-FFF2-40B4-BE49-F238E27FC236}">
                <a16:creationId xmlns:a16="http://schemas.microsoft.com/office/drawing/2014/main" id="{70A8A732-57B1-5D7E-7D5F-A22062DFBF70}"/>
              </a:ext>
            </a:extLst>
          </p:cNvPr>
          <p:cNvGrpSpPr/>
          <p:nvPr/>
        </p:nvGrpSpPr>
        <p:grpSpPr>
          <a:xfrm>
            <a:off x="10556010" y="817211"/>
            <a:ext cx="4536512" cy="339239"/>
            <a:chOff x="5024437" y="494579"/>
            <a:chExt cx="4536512" cy="339239"/>
          </a:xfrm>
        </p:grpSpPr>
        <p:sp>
          <p:nvSpPr>
            <p:cNvPr id="379" name="직사각형 378">
              <a:extLst>
                <a:ext uri="{FF2B5EF4-FFF2-40B4-BE49-F238E27FC236}">
                  <a16:creationId xmlns:a16="http://schemas.microsoft.com/office/drawing/2014/main" id="{A4E0C72C-CB58-1711-B52D-24473276A744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1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Q3. </a:t>
              </a:r>
              <a:r>
                <a:rPr kumimoji="1" lang="en-US" altLang="ko-KR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SPDM</a:t>
              </a:r>
              <a:r>
                <a:rPr kumimoji="1" lang="ko-KR" altLang="en-US" sz="1400" b="1" dirty="0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을</a:t>
              </a:r>
              <a:r>
                <a:rPr kumimoji="1" lang="ko-KR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 쓰면 무엇이 좋아지나요</a:t>
              </a:r>
              <a:r>
                <a:rPr kumimoji="1" lang="en-US" altLang="ko-K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+mn-cs"/>
                </a:rPr>
                <a:t>?</a:t>
              </a:r>
            </a:p>
          </p:txBody>
        </p:sp>
        <p:pic>
          <p:nvPicPr>
            <p:cNvPr id="380" name="그림 379">
              <a:extLst>
                <a:ext uri="{FF2B5EF4-FFF2-40B4-BE49-F238E27FC236}">
                  <a16:creationId xmlns:a16="http://schemas.microsoft.com/office/drawing/2014/main" id="{36F3B79A-C1E5-C50E-2ED9-84CCD09BD553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381" name="그룹 380">
            <a:extLst>
              <a:ext uri="{FF2B5EF4-FFF2-40B4-BE49-F238E27FC236}">
                <a16:creationId xmlns:a16="http://schemas.microsoft.com/office/drawing/2014/main" id="{CA0B6B88-444C-4425-0874-B071B6153E95}"/>
              </a:ext>
            </a:extLst>
          </p:cNvPr>
          <p:cNvGrpSpPr/>
          <p:nvPr/>
        </p:nvGrpSpPr>
        <p:grpSpPr>
          <a:xfrm>
            <a:off x="10612501" y="5067016"/>
            <a:ext cx="4309739" cy="751857"/>
            <a:chOff x="5095244" y="4823556"/>
            <a:chExt cx="4309739" cy="751857"/>
          </a:xfrm>
        </p:grpSpPr>
        <p:grpSp>
          <p:nvGrpSpPr>
            <p:cNvPr id="382" name="그룹 381">
              <a:extLst>
                <a:ext uri="{FF2B5EF4-FFF2-40B4-BE49-F238E27FC236}">
                  <a16:creationId xmlns:a16="http://schemas.microsoft.com/office/drawing/2014/main" id="{A14214EE-51BB-CC96-1BCD-0D34B27B8554}"/>
                </a:ext>
              </a:extLst>
            </p:cNvPr>
            <p:cNvGrpSpPr/>
            <p:nvPr/>
          </p:nvGrpSpPr>
          <p:grpSpPr>
            <a:xfrm>
              <a:off x="5095244" y="4823556"/>
              <a:ext cx="923685" cy="720056"/>
              <a:chOff x="5095244" y="5039580"/>
              <a:chExt cx="923685" cy="720056"/>
            </a:xfrm>
          </p:grpSpPr>
          <p:pic>
            <p:nvPicPr>
              <p:cNvPr id="384" name="그래픽 383" descr="남자 옆모습 단색으로 채워진">
                <a:extLst>
                  <a:ext uri="{FF2B5EF4-FFF2-40B4-BE49-F238E27FC236}">
                    <a16:creationId xmlns:a16="http://schemas.microsoft.com/office/drawing/2014/main" id="{45D94767-688E-F4B9-457E-10FF8E81E9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73201" y="503958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385" name="TextBox 384">
                <a:extLst>
                  <a:ext uri="{FF2B5EF4-FFF2-40B4-BE49-F238E27FC236}">
                    <a16:creationId xmlns:a16="http://schemas.microsoft.com/office/drawing/2014/main" id="{C3C417CE-BAE1-B56F-8C0A-66B89AE81312}"/>
                  </a:ext>
                </a:extLst>
              </p:cNvPr>
              <p:cNvSpPr txBox="1"/>
              <p:nvPr/>
            </p:nvSpPr>
            <p:spPr bwMode="auto">
              <a:xfrm>
                <a:off x="5095244" y="554363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전자업계 </a:t>
                </a:r>
                <a:r>
                  <a:rPr kumimoji="0" lang="en-US" altLang="ko-KR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R&amp;D</a:t>
                </a: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김</a:t>
                </a:r>
                <a:r>
                  <a:rPr kumimoji="0" lang="en-US" altLang="ko-KR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xx</a:t>
                </a: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연구위원</a:t>
                </a:r>
              </a:p>
            </p:txBody>
          </p:sp>
        </p:grpSp>
        <p:sp>
          <p:nvSpPr>
            <p:cNvPr id="383" name="말풍선: 모서리가 둥근 사각형 382">
              <a:extLst>
                <a:ext uri="{FF2B5EF4-FFF2-40B4-BE49-F238E27FC236}">
                  <a16:creationId xmlns:a16="http://schemas.microsoft.com/office/drawing/2014/main" id="{F833BD1B-63DB-BD87-B6E2-BB1D6A932ED0}"/>
                </a:ext>
              </a:extLst>
            </p:cNvPr>
            <p:cNvSpPr/>
            <p:nvPr/>
          </p:nvSpPr>
          <p:spPr>
            <a:xfrm>
              <a:off x="6253907" y="4846751"/>
              <a:ext cx="3151076" cy="728662"/>
            </a:xfrm>
            <a:prstGeom prst="wedgeRoundRectCallout">
              <a:avLst>
                <a:gd name="adj1" fmla="val -63524"/>
                <a:gd name="adj2" fmla="val -3030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85725" marR="0" lvl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“데이터와 시뮬레이션을 연계하면 지속적인 제품 개발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고도화가 가능하며 이 과정에서 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SPDM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 엔지니어링의 중요 인프라로서 데이터를 통합하는 포털이 될 것”                           </a:t>
              </a:r>
              <a:r>
                <a:rPr lang="en-US" altLang="ko-KR" sz="9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</a:t>
              </a:r>
              <a:r>
                <a:rPr kumimoji="0" lang="ko-KR" alt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가상검증 학회</a:t>
              </a:r>
              <a:r>
                <a:rPr kumimoji="0" lang="en-US" altLang="ko-KR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(‘23</a:t>
              </a:r>
              <a:r>
                <a:rPr kumimoji="0" lang="ko-KR" altLang="en-US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년</a:t>
              </a:r>
              <a:r>
                <a:rPr kumimoji="0" lang="en-US" altLang="ko-KR" sz="9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 -</a:t>
              </a:r>
            </a:p>
          </p:txBody>
        </p:sp>
      </p:grpSp>
      <p:sp>
        <p:nvSpPr>
          <p:cNvPr id="386" name="Freeform 75">
            <a:extLst>
              <a:ext uri="{FF2B5EF4-FFF2-40B4-BE49-F238E27FC236}">
                <a16:creationId xmlns:a16="http://schemas.microsoft.com/office/drawing/2014/main" id="{21CA1BC6-0D0B-97B1-DC0F-0FAEF8A89F80}"/>
              </a:ext>
            </a:extLst>
          </p:cNvPr>
          <p:cNvSpPr>
            <a:spLocks/>
          </p:cNvSpPr>
          <p:nvPr/>
        </p:nvSpPr>
        <p:spPr bwMode="auto">
          <a:xfrm>
            <a:off x="10837471" y="638430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87" name="직사각형 386">
            <a:extLst>
              <a:ext uri="{FF2B5EF4-FFF2-40B4-BE49-F238E27FC236}">
                <a16:creationId xmlns:a16="http://schemas.microsoft.com/office/drawing/2014/main" id="{443E9414-B213-1AB0-084B-17417C1C2DE9}"/>
              </a:ext>
            </a:extLst>
          </p:cNvPr>
          <p:cNvSpPr/>
          <p:nvPr/>
        </p:nvSpPr>
        <p:spPr>
          <a:xfrm>
            <a:off x="10557271" y="6452783"/>
            <a:ext cx="4529402" cy="961014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 latinLnBrk="0">
              <a:spcBef>
                <a:spcPts val="300"/>
              </a:spcBef>
              <a:defRPr/>
            </a:pPr>
            <a:r>
              <a:rPr lang="ko-KR" altLang="en-US" sz="1200" b="1" i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가상검증 프로세스 및 데이터 표준화로 </a:t>
            </a:r>
            <a:r>
              <a:rPr lang="ko-KR" altLang="en-US" sz="12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개발 데이터 재활용 용이</a:t>
            </a:r>
            <a:endParaRPr lang="en-US" altLang="ko-KR" sz="12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latinLnBrk="0">
              <a:spcBef>
                <a:spcPts val="300"/>
              </a:spcBef>
              <a:defRPr/>
            </a:pPr>
            <a:r>
              <a:rPr lang="ko-KR" altLang="en-US" sz="1200" b="1" i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해석 자동화로 제품개발자가 설계 시 직접 해석하여</a:t>
            </a:r>
            <a:br>
              <a:rPr lang="en-US" altLang="ko-KR" sz="1200" b="1" i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설계시간 단축 및 개발 품질 조기 확보</a:t>
            </a:r>
            <a:endParaRPr lang="en-US" altLang="ko-KR" sz="12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latinLnBrk="0">
              <a:spcBef>
                <a:spcPts val="300"/>
              </a:spcBef>
              <a:defRPr/>
            </a:pPr>
            <a:r>
              <a:rPr lang="en-US" altLang="ko-KR" sz="1200" b="1" i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AI</a:t>
            </a:r>
            <a:r>
              <a:rPr lang="ko-KR" altLang="en-US" sz="1200" b="1" i="1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를 기반으로 데이터를 활용하여 </a:t>
            </a:r>
            <a:r>
              <a:rPr lang="ko-KR" altLang="en-US" sz="1200" b="1" i="1" u="sng" dirty="0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기획단계에서 예측성능검증 가능</a:t>
            </a:r>
            <a:endParaRPr lang="en-US" altLang="ko-KR" sz="1200" b="1" i="1" u="sng" dirty="0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388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8419BAA5-340A-C2E1-76AD-4F21E816A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5935" y="6142731"/>
            <a:ext cx="803722" cy="214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9" name="Picture 10" descr="LG디스플레이 - 나무위키">
            <a:extLst>
              <a:ext uri="{FF2B5EF4-FFF2-40B4-BE49-F238E27FC236}">
                <a16:creationId xmlns:a16="http://schemas.microsoft.com/office/drawing/2014/main" id="{7E85BF6A-8EEC-722C-06EE-6361963AE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6470" y="6170661"/>
            <a:ext cx="911196" cy="1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0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2EBA0D7C-9038-B533-87A2-4A5E4DEB06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3821669" y="6155404"/>
            <a:ext cx="1148535" cy="19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1" name="Picture 16" descr="재계 확대경] [LG전자] 비상경영체제에서도 전장사업은 재고 쌓기 중 - 딜사이트">
            <a:extLst>
              <a:ext uri="{FF2B5EF4-FFF2-40B4-BE49-F238E27FC236}">
                <a16:creationId xmlns:a16="http://schemas.microsoft.com/office/drawing/2014/main" id="{F80E7101-51A7-96A6-EA2F-D2E4F8D17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9846" y="6163217"/>
            <a:ext cx="664805" cy="17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2" name="그룹 391">
            <a:extLst>
              <a:ext uri="{FF2B5EF4-FFF2-40B4-BE49-F238E27FC236}">
                <a16:creationId xmlns:a16="http://schemas.microsoft.com/office/drawing/2014/main" id="{AA9E5C03-50DA-B13B-616F-A08CD3249E08}"/>
              </a:ext>
            </a:extLst>
          </p:cNvPr>
          <p:cNvGrpSpPr/>
          <p:nvPr/>
        </p:nvGrpSpPr>
        <p:grpSpPr>
          <a:xfrm>
            <a:off x="10805252" y="1315274"/>
            <a:ext cx="4057240" cy="1071062"/>
            <a:chOff x="5748451" y="2437327"/>
            <a:chExt cx="3623732" cy="1420891"/>
          </a:xfrm>
        </p:grpSpPr>
        <p:sp>
          <p:nvSpPr>
            <p:cNvPr id="393" name="TextBox 392">
              <a:extLst>
                <a:ext uri="{FF2B5EF4-FFF2-40B4-BE49-F238E27FC236}">
                  <a16:creationId xmlns:a16="http://schemas.microsoft.com/office/drawing/2014/main" id="{A486D9F6-2219-CD1F-DB4B-B9177F1AB8C6}"/>
                </a:ext>
              </a:extLst>
            </p:cNvPr>
            <p:cNvSpPr txBox="1"/>
            <p:nvPr/>
          </p:nvSpPr>
          <p:spPr bwMode="auto">
            <a:xfrm>
              <a:off x="5748451" y="2437327"/>
              <a:ext cx="1800000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8425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kumimoji="0" lang="ko-KR" altLang="en-US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기판</a:t>
              </a:r>
              <a:r>
                <a:rPr kumimoji="0" lang="en-US" altLang="ko-KR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ko-KR" altLang="en-US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사례</a:t>
              </a:r>
              <a:r>
                <a:rPr kumimoji="0" lang="en-US" altLang="ko-KR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kumimoji="0" lang="ko-KR" altLang="en-US" sz="1100" b="1" i="0" u="none" strike="noStrike" kern="0" cap="none" spc="-2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394" name="TextBox 393">
              <a:extLst>
                <a:ext uri="{FF2B5EF4-FFF2-40B4-BE49-F238E27FC236}">
                  <a16:creationId xmlns:a16="http://schemas.microsoft.com/office/drawing/2014/main" id="{6469FB59-D030-0636-084E-63208ECA3A43}"/>
                </a:ext>
              </a:extLst>
            </p:cNvPr>
            <p:cNvSpPr txBox="1"/>
            <p:nvPr/>
          </p:nvSpPr>
          <p:spPr bwMode="auto">
            <a:xfrm>
              <a:off x="7572183" y="2437327"/>
              <a:ext cx="1800000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marL="0" marR="0" lvl="0" indent="0" algn="ctr" defTabSz="98425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kumimoji="0" lang="ko-KR" altLang="en-US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전장파워 설계</a:t>
              </a:r>
              <a:r>
                <a:rPr kumimoji="0" lang="en-US" altLang="ko-KR" sz="1100" b="1" i="0" u="none" strike="noStrike" kern="0" cap="none" spc="-20" normalizeH="0" baseline="0" noProof="0" dirty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kumimoji="0" lang="ko-KR" altLang="en-US" sz="1100" b="1" i="0" u="none" strike="noStrike" kern="0" cap="none" spc="-2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395" name="직선 연결선 394">
              <a:extLst>
                <a:ext uri="{FF2B5EF4-FFF2-40B4-BE49-F238E27FC236}">
                  <a16:creationId xmlns:a16="http://schemas.microsoft.com/office/drawing/2014/main" id="{FFE75A97-5C42-07B9-5C53-129460A930FB}"/>
                </a:ext>
              </a:extLst>
            </p:cNvPr>
            <p:cNvCxnSpPr/>
            <p:nvPr/>
          </p:nvCxnSpPr>
          <p:spPr>
            <a:xfrm>
              <a:off x="6074136" y="2726304"/>
              <a:ext cx="0" cy="829411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triangle"/>
            </a:ln>
            <a:effectLst/>
          </p:spPr>
        </p:cxnSp>
        <p:cxnSp>
          <p:nvCxnSpPr>
            <p:cNvPr id="396" name="직선 연결선 395">
              <a:extLst>
                <a:ext uri="{FF2B5EF4-FFF2-40B4-BE49-F238E27FC236}">
                  <a16:creationId xmlns:a16="http://schemas.microsoft.com/office/drawing/2014/main" id="{DCB37575-13F0-C43B-6F36-60B613946BA8}"/>
                </a:ext>
              </a:extLst>
            </p:cNvPr>
            <p:cNvCxnSpPr/>
            <p:nvPr/>
          </p:nvCxnSpPr>
          <p:spPr>
            <a:xfrm>
              <a:off x="5926124" y="3500639"/>
              <a:ext cx="1584643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397" name="Rectangle 23">
              <a:extLst>
                <a:ext uri="{FF2B5EF4-FFF2-40B4-BE49-F238E27FC236}">
                  <a16:creationId xmlns:a16="http://schemas.microsoft.com/office/drawing/2014/main" id="{26FF3DE2-7C55-6EBE-5A9A-2F1B3F90D7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136" y="2780639"/>
              <a:ext cx="234000" cy="720000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8" name="Rectangle 23">
              <a:extLst>
                <a:ext uri="{FF2B5EF4-FFF2-40B4-BE49-F238E27FC236}">
                  <a16:creationId xmlns:a16="http://schemas.microsoft.com/office/drawing/2014/main" id="{136C3AE3-5143-D0C3-C3A8-A48B922E58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8460" y="3077539"/>
              <a:ext cx="234000" cy="423100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99" name="Freeform 228">
              <a:extLst>
                <a:ext uri="{FF2B5EF4-FFF2-40B4-BE49-F238E27FC236}">
                  <a16:creationId xmlns:a16="http://schemas.microsoft.com/office/drawing/2014/main" id="{5F060A17-8872-C7A8-87DB-29CE154F86F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4372" y="2780637"/>
              <a:ext cx="648000" cy="271629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0" name="Rectangle 234">
              <a:extLst>
                <a:ext uri="{FF2B5EF4-FFF2-40B4-BE49-F238E27FC236}">
                  <a16:creationId xmlns:a16="http://schemas.microsoft.com/office/drawing/2014/main" id="{C12D56E3-53D6-FB43-FCFB-8B51565E142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074136" y="3500639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1" name="Rectangle 234">
              <a:extLst>
                <a:ext uri="{FF2B5EF4-FFF2-40B4-BE49-F238E27FC236}">
                  <a16:creationId xmlns:a16="http://schemas.microsoft.com/office/drawing/2014/main" id="{C48668B6-D31F-002E-81C0-B4BAB02DD891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6665460" y="3500639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2" name="Rectangle 234">
              <a:extLst>
                <a:ext uri="{FF2B5EF4-FFF2-40B4-BE49-F238E27FC236}">
                  <a16:creationId xmlns:a16="http://schemas.microsoft.com/office/drawing/2014/main" id="{24D6B279-62DE-7E52-F6D7-654F538FA1B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5786136" y="2672330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Day</a:t>
              </a:r>
            </a:p>
          </p:txBody>
        </p:sp>
        <p:cxnSp>
          <p:nvCxnSpPr>
            <p:cNvPr id="403" name="직선 연결선 402">
              <a:extLst>
                <a:ext uri="{FF2B5EF4-FFF2-40B4-BE49-F238E27FC236}">
                  <a16:creationId xmlns:a16="http://schemas.microsoft.com/office/drawing/2014/main" id="{FE9DE451-2FE3-57E8-FD03-275A23315985}"/>
                </a:ext>
              </a:extLst>
            </p:cNvPr>
            <p:cNvCxnSpPr/>
            <p:nvPr/>
          </p:nvCxnSpPr>
          <p:spPr>
            <a:xfrm>
              <a:off x="6638460" y="2780639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404" name="직선 연결선 403">
              <a:extLst>
                <a:ext uri="{FF2B5EF4-FFF2-40B4-BE49-F238E27FC236}">
                  <a16:creationId xmlns:a16="http://schemas.microsoft.com/office/drawing/2014/main" id="{8D84E082-5F09-12C5-6014-A52676CAE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8460" y="3072744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405" name="직선 연결선 404">
              <a:extLst>
                <a:ext uri="{FF2B5EF4-FFF2-40B4-BE49-F238E27FC236}">
                  <a16:creationId xmlns:a16="http://schemas.microsoft.com/office/drawing/2014/main" id="{973BC53D-971D-5C10-A848-7127FD2ECF9A}"/>
                </a:ext>
              </a:extLst>
            </p:cNvPr>
            <p:cNvCxnSpPr/>
            <p:nvPr/>
          </p:nvCxnSpPr>
          <p:spPr>
            <a:xfrm flipV="1">
              <a:off x="7178460" y="3072744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406" name="직선 연결선 405">
              <a:extLst>
                <a:ext uri="{FF2B5EF4-FFF2-40B4-BE49-F238E27FC236}">
                  <a16:creationId xmlns:a16="http://schemas.microsoft.com/office/drawing/2014/main" id="{8141AC3E-4320-20ED-540C-614630A96D2E}"/>
                </a:ext>
              </a:extLst>
            </p:cNvPr>
            <p:cNvCxnSpPr/>
            <p:nvPr/>
          </p:nvCxnSpPr>
          <p:spPr>
            <a:xfrm>
              <a:off x="7178460" y="2637122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69F00E00-57E8-CF45-B68B-B48185844BEF}"/>
                </a:ext>
              </a:extLst>
            </p:cNvPr>
            <p:cNvSpPr txBox="1"/>
            <p:nvPr/>
          </p:nvSpPr>
          <p:spPr>
            <a:xfrm>
              <a:off x="7053512" y="2829181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16%</a:t>
              </a:r>
              <a:endParaRPr kumimoji="0" lang="ko-KR" alt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A43AB88C-88A6-5F1E-E992-97907ACE6DBE}"/>
                </a:ext>
              </a:extLst>
            </p:cNvPr>
            <p:cNvSpPr txBox="1"/>
            <p:nvPr/>
          </p:nvSpPr>
          <p:spPr bwMode="auto">
            <a:xfrm>
              <a:off x="6189798" y="3678218"/>
              <a:ext cx="9000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marL="0" marR="0" lvl="0" indent="0" algn="ctr" defTabSz="98425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38</a:t>
              </a:r>
              <a:r>
                <a:rPr kumimoji="0" lang="ko-KR" altLang="en-US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    →     </a:t>
              </a:r>
              <a:r>
                <a:rPr kumimoji="0" lang="en-US" altLang="ko-KR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32</a:t>
              </a:r>
              <a:r>
                <a:rPr kumimoji="0" lang="ko-KR" altLang="en-US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일</a:t>
              </a:r>
              <a:endParaRPr kumimoji="0" lang="ko-KR" altLang="en-US" sz="900" b="0" i="0" u="none" strike="noStrike" kern="0" cap="none" spc="-2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409" name="직선 연결선 408">
              <a:extLst>
                <a:ext uri="{FF2B5EF4-FFF2-40B4-BE49-F238E27FC236}">
                  <a16:creationId xmlns:a16="http://schemas.microsoft.com/office/drawing/2014/main" id="{BBBA813E-EBB0-4F55-DDBE-4B994F2BA5A5}"/>
                </a:ext>
              </a:extLst>
            </p:cNvPr>
            <p:cNvCxnSpPr/>
            <p:nvPr/>
          </p:nvCxnSpPr>
          <p:spPr>
            <a:xfrm>
              <a:off x="7897868" y="2726306"/>
              <a:ext cx="0" cy="829411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headEnd type="triangle"/>
            </a:ln>
            <a:effectLst/>
          </p:spPr>
        </p:cxnSp>
        <p:cxnSp>
          <p:nvCxnSpPr>
            <p:cNvPr id="410" name="직선 연결선 409">
              <a:extLst>
                <a:ext uri="{FF2B5EF4-FFF2-40B4-BE49-F238E27FC236}">
                  <a16:creationId xmlns:a16="http://schemas.microsoft.com/office/drawing/2014/main" id="{FA450091-31F2-5973-C935-8204BA0608A5}"/>
                </a:ext>
              </a:extLst>
            </p:cNvPr>
            <p:cNvCxnSpPr/>
            <p:nvPr/>
          </p:nvCxnSpPr>
          <p:spPr>
            <a:xfrm>
              <a:off x="7749856" y="3500639"/>
              <a:ext cx="1584643" cy="0"/>
            </a:xfrm>
            <a:prstGeom prst="line">
              <a:avLst/>
            </a:prstGeom>
            <a:noFill/>
            <a:ln w="28575" cap="flat" cmpd="sng" algn="ctr">
              <a:solidFill>
                <a:sysClr val="window" lastClr="FFFFFF">
                  <a:lumMod val="50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411" name="Rectangle 23">
              <a:extLst>
                <a:ext uri="{FF2B5EF4-FFF2-40B4-BE49-F238E27FC236}">
                  <a16:creationId xmlns:a16="http://schemas.microsoft.com/office/drawing/2014/main" id="{00ED9B1A-FDBF-74AA-B75C-868EB9B8F7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0868" y="2780639"/>
              <a:ext cx="234000" cy="720000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2" name="Rectangle 23">
              <a:extLst>
                <a:ext uri="{FF2B5EF4-FFF2-40B4-BE49-F238E27FC236}">
                  <a16:creationId xmlns:a16="http://schemas.microsoft.com/office/drawing/2014/main" id="{D2942DD7-C588-E16E-9CE5-260E4A50F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42192" y="3178628"/>
              <a:ext cx="234000" cy="322012"/>
            </a:xfrm>
            <a:prstGeom prst="rect">
              <a:avLst/>
            </a:prstGeom>
            <a:solidFill>
              <a:sysClr val="windowText" lastClr="000000">
                <a:lumMod val="50000"/>
                <a:lumOff val="50000"/>
              </a:sys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3" name="Freeform 228">
              <a:extLst>
                <a:ext uri="{FF2B5EF4-FFF2-40B4-BE49-F238E27FC236}">
                  <a16:creationId xmlns:a16="http://schemas.microsoft.com/office/drawing/2014/main" id="{77406107-4040-6200-CC3C-44A670789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258104" y="2780637"/>
              <a:ext cx="648000" cy="382195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4" name="Rectangle 234">
              <a:extLst>
                <a:ext uri="{FF2B5EF4-FFF2-40B4-BE49-F238E27FC236}">
                  <a16:creationId xmlns:a16="http://schemas.microsoft.com/office/drawing/2014/main" id="{77ADC0DD-1B28-76C3-4D2C-1175530B4D4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609868" y="2748530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Day</a:t>
              </a:r>
            </a:p>
          </p:txBody>
        </p:sp>
        <p:cxnSp>
          <p:nvCxnSpPr>
            <p:cNvPr id="415" name="직선 연결선 414">
              <a:extLst>
                <a:ext uri="{FF2B5EF4-FFF2-40B4-BE49-F238E27FC236}">
                  <a16:creationId xmlns:a16="http://schemas.microsoft.com/office/drawing/2014/main" id="{9EADAC4C-EFFF-3119-2FA5-76CC13C9BCF4}"/>
                </a:ext>
              </a:extLst>
            </p:cNvPr>
            <p:cNvCxnSpPr/>
            <p:nvPr/>
          </p:nvCxnSpPr>
          <p:spPr>
            <a:xfrm>
              <a:off x="8462192" y="2780639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416" name="직선 연결선 415">
              <a:extLst>
                <a:ext uri="{FF2B5EF4-FFF2-40B4-BE49-F238E27FC236}">
                  <a16:creationId xmlns:a16="http://schemas.microsoft.com/office/drawing/2014/main" id="{3E8819C1-3D13-4F03-643F-D4CE6C27FB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42192" y="3174713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sp>
          <p:nvSpPr>
            <p:cNvPr id="417" name="TextBox 416">
              <a:extLst>
                <a:ext uri="{FF2B5EF4-FFF2-40B4-BE49-F238E27FC236}">
                  <a16:creationId xmlns:a16="http://schemas.microsoft.com/office/drawing/2014/main" id="{7C070E32-F41A-9F5F-8837-3FD8A7BF1118}"/>
                </a:ext>
              </a:extLst>
            </p:cNvPr>
            <p:cNvSpPr txBox="1"/>
            <p:nvPr/>
          </p:nvSpPr>
          <p:spPr bwMode="auto">
            <a:xfrm>
              <a:off x="8013530" y="3678218"/>
              <a:ext cx="90000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marL="0" marR="0" lvl="0" indent="0" algn="ctr" defTabSz="98425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440</a:t>
              </a:r>
              <a:r>
                <a:rPr kumimoji="0" lang="ko-KR" altLang="en-US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   →   </a:t>
              </a:r>
              <a:r>
                <a:rPr kumimoji="0" lang="en-US" altLang="ko-KR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365</a:t>
              </a:r>
              <a:r>
                <a:rPr kumimoji="0" lang="ko-KR" altLang="en-US" sz="900" b="0" i="0" u="none" strike="noStrike" kern="0" cap="none" spc="-20" normalizeH="0" baseline="0" noProof="0">
                  <a:ln>
                    <a:noFill/>
                  </a:ln>
                  <a:solidFill>
                    <a:srgbClr val="0066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일</a:t>
              </a:r>
              <a:endParaRPr kumimoji="0" lang="ko-KR" altLang="en-US" sz="900" b="0" i="0" u="none" strike="noStrike" kern="0" cap="none" spc="-20" normalizeH="0" baseline="0" noProof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418" name="Rectangle 234">
              <a:extLst>
                <a:ext uri="{FF2B5EF4-FFF2-40B4-BE49-F238E27FC236}">
                  <a16:creationId xmlns:a16="http://schemas.microsoft.com/office/drawing/2014/main" id="{B06B673C-739E-5364-E21E-9C800D4CC82F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7897868" y="3500639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9" name="Rectangle 234">
              <a:extLst>
                <a:ext uri="{FF2B5EF4-FFF2-40B4-BE49-F238E27FC236}">
                  <a16:creationId xmlns:a16="http://schemas.microsoft.com/office/drawing/2014/main" id="{0C1D3593-3FF7-65C0-DCC5-B7BC7F10ECE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8489192" y="3500639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0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kumimoji="0" lang="en-US" altLang="ko-KR" sz="1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grpSp>
          <p:nvGrpSpPr>
            <p:cNvPr id="420" name="그룹 419">
              <a:extLst>
                <a:ext uri="{FF2B5EF4-FFF2-40B4-BE49-F238E27FC236}">
                  <a16:creationId xmlns:a16="http://schemas.microsoft.com/office/drawing/2014/main" id="{54690C15-13BA-49EB-35D4-42D23ACCB7EA}"/>
                </a:ext>
              </a:extLst>
            </p:cNvPr>
            <p:cNvGrpSpPr/>
            <p:nvPr/>
          </p:nvGrpSpPr>
          <p:grpSpPr>
            <a:xfrm>
              <a:off x="8877244" y="2637122"/>
              <a:ext cx="252000" cy="674388"/>
              <a:chOff x="7205912" y="2770472"/>
              <a:chExt cx="252000" cy="674388"/>
            </a:xfrm>
          </p:grpSpPr>
          <p:cxnSp>
            <p:nvCxnSpPr>
              <p:cNvPr id="421" name="직선 연결선 420">
                <a:extLst>
                  <a:ext uri="{FF2B5EF4-FFF2-40B4-BE49-F238E27FC236}">
                    <a16:creationId xmlns:a16="http://schemas.microsoft.com/office/drawing/2014/main" id="{5BEAA07E-4FDF-2A1D-1027-1E0F41399FD1}"/>
                  </a:ext>
                </a:extLst>
              </p:cNvPr>
              <p:cNvCxnSpPr/>
              <p:nvPr/>
            </p:nvCxnSpPr>
            <p:spPr>
              <a:xfrm flipV="1">
                <a:off x="7330860" y="3300861"/>
                <a:ext cx="0" cy="143999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422" name="직선 연결선 421">
                <a:extLst>
                  <a:ext uri="{FF2B5EF4-FFF2-40B4-BE49-F238E27FC236}">
                    <a16:creationId xmlns:a16="http://schemas.microsoft.com/office/drawing/2014/main" id="{1B778AE7-AA21-4FD6-BA7B-96FE5EF45B5C}"/>
                  </a:ext>
                </a:extLst>
              </p:cNvPr>
              <p:cNvCxnSpPr/>
              <p:nvPr/>
            </p:nvCxnSpPr>
            <p:spPr>
              <a:xfrm>
                <a:off x="7330860" y="2770472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423" name="TextBox 422">
                <a:extLst>
                  <a:ext uri="{FF2B5EF4-FFF2-40B4-BE49-F238E27FC236}">
                    <a16:creationId xmlns:a16="http://schemas.microsoft.com/office/drawing/2014/main" id="{312DFB39-7A80-A5EE-4BDE-C5FFB343542F}"/>
                  </a:ext>
                </a:extLst>
              </p:cNvPr>
              <p:cNvSpPr txBox="1"/>
              <p:nvPr/>
            </p:nvSpPr>
            <p:spPr>
              <a:xfrm>
                <a:off x="7205912" y="3010971"/>
                <a:ext cx="252000" cy="180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17%</a:t>
                </a:r>
                <a:endParaRPr kumimoji="0" lang="ko-KR" altLang="en-US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424" name="그룹 423">
            <a:extLst>
              <a:ext uri="{FF2B5EF4-FFF2-40B4-BE49-F238E27FC236}">
                <a16:creationId xmlns:a16="http://schemas.microsoft.com/office/drawing/2014/main" id="{7E964588-DA4D-755A-F095-8A237EDD61E8}"/>
              </a:ext>
            </a:extLst>
          </p:cNvPr>
          <p:cNvGrpSpPr/>
          <p:nvPr/>
        </p:nvGrpSpPr>
        <p:grpSpPr>
          <a:xfrm>
            <a:off x="10638732" y="2363059"/>
            <a:ext cx="4639432" cy="884536"/>
            <a:chOff x="5186300" y="5376381"/>
            <a:chExt cx="4639432" cy="884536"/>
          </a:xfrm>
        </p:grpSpPr>
        <p:grpSp>
          <p:nvGrpSpPr>
            <p:cNvPr id="425" name="그룹 424">
              <a:extLst>
                <a:ext uri="{FF2B5EF4-FFF2-40B4-BE49-F238E27FC236}">
                  <a16:creationId xmlns:a16="http://schemas.microsoft.com/office/drawing/2014/main" id="{AEB09D04-C003-4261-A345-EE19BAFA09CA}"/>
                </a:ext>
              </a:extLst>
            </p:cNvPr>
            <p:cNvGrpSpPr/>
            <p:nvPr/>
          </p:nvGrpSpPr>
          <p:grpSpPr>
            <a:xfrm>
              <a:off x="8473364" y="5376381"/>
              <a:ext cx="1352368" cy="884536"/>
              <a:chOff x="4991561" y="4764325"/>
              <a:chExt cx="1352368" cy="884536"/>
            </a:xfrm>
          </p:grpSpPr>
          <p:pic>
            <p:nvPicPr>
              <p:cNvPr id="427" name="그래픽 426" descr="남자 옆모습 단색으로 채워진">
                <a:extLst>
                  <a:ext uri="{FF2B5EF4-FFF2-40B4-BE49-F238E27FC236}">
                    <a16:creationId xmlns:a16="http://schemas.microsoft.com/office/drawing/2014/main" id="{F4C9A1E9-ABAB-4453-E527-25FD0A431A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383860" y="4764325"/>
                <a:ext cx="567771" cy="567771"/>
              </a:xfrm>
              <a:prstGeom prst="rect">
                <a:avLst/>
              </a:prstGeom>
            </p:spPr>
          </p:pic>
          <p:sp>
            <p:nvSpPr>
              <p:cNvPr id="428" name="TextBox 427">
                <a:extLst>
                  <a:ext uri="{FF2B5EF4-FFF2-40B4-BE49-F238E27FC236}">
                    <a16:creationId xmlns:a16="http://schemas.microsoft.com/office/drawing/2014/main" id="{E8059F1F-0A79-4DA4-465C-09B7A474E91C}"/>
                  </a:ext>
                </a:extLst>
              </p:cNvPr>
              <p:cNvSpPr txBox="1"/>
              <p:nvPr/>
            </p:nvSpPr>
            <p:spPr bwMode="auto">
              <a:xfrm>
                <a:off x="4991561" y="5268381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kumimoji="0" lang="en-US" altLang="ko-KR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426" name="말풍선: 모서리가 둥근 사각형 425">
              <a:extLst>
                <a:ext uri="{FF2B5EF4-FFF2-40B4-BE49-F238E27FC236}">
                  <a16:creationId xmlns:a16="http://schemas.microsoft.com/office/drawing/2014/main" id="{26365488-E50C-3F87-5B66-C6F24C051138}"/>
                </a:ext>
              </a:extLst>
            </p:cNvPr>
            <p:cNvSpPr/>
            <p:nvPr/>
          </p:nvSpPr>
          <p:spPr>
            <a:xfrm>
              <a:off x="5186300" y="5481216"/>
              <a:ext cx="3151076" cy="491824"/>
            </a:xfrm>
            <a:prstGeom prst="wedgeRoundRectCallout">
              <a:avLst>
                <a:gd name="adj1" fmla="val 68106"/>
                <a:gd name="adj2" fmla="val -23576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해석 프로세스와 데이터를 표준화 하여</a:t>
              </a:r>
              <a:b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업무 효율성과 데이터 재</a:t>
              </a:r>
              <a:r>
                <a:rPr lang="ko-KR" altLang="en-US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사용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빈도가 많이 올랐어요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29" name="그룹 428">
            <a:extLst>
              <a:ext uri="{FF2B5EF4-FFF2-40B4-BE49-F238E27FC236}">
                <a16:creationId xmlns:a16="http://schemas.microsoft.com/office/drawing/2014/main" id="{666BC92C-6037-173E-AA53-6CB07415ADEF}"/>
              </a:ext>
            </a:extLst>
          </p:cNvPr>
          <p:cNvGrpSpPr/>
          <p:nvPr/>
        </p:nvGrpSpPr>
        <p:grpSpPr>
          <a:xfrm>
            <a:off x="10305186" y="3174771"/>
            <a:ext cx="4612967" cy="884536"/>
            <a:chOff x="5252584" y="5172534"/>
            <a:chExt cx="4612967" cy="884536"/>
          </a:xfrm>
        </p:grpSpPr>
        <p:grpSp>
          <p:nvGrpSpPr>
            <p:cNvPr id="430" name="그룹 429">
              <a:extLst>
                <a:ext uri="{FF2B5EF4-FFF2-40B4-BE49-F238E27FC236}">
                  <a16:creationId xmlns:a16="http://schemas.microsoft.com/office/drawing/2014/main" id="{21A76871-CFBF-CEC0-3D63-DDAD6795A32F}"/>
                </a:ext>
              </a:extLst>
            </p:cNvPr>
            <p:cNvGrpSpPr/>
            <p:nvPr/>
          </p:nvGrpSpPr>
          <p:grpSpPr>
            <a:xfrm>
              <a:off x="5252584" y="5172534"/>
              <a:ext cx="1352368" cy="884536"/>
              <a:chOff x="1770781" y="4560478"/>
              <a:chExt cx="1352368" cy="884536"/>
            </a:xfrm>
          </p:grpSpPr>
          <p:pic>
            <p:nvPicPr>
              <p:cNvPr id="432" name="그래픽 431" descr="남자 옆모습 단색으로 채워진">
                <a:extLst>
                  <a:ext uri="{FF2B5EF4-FFF2-40B4-BE49-F238E27FC236}">
                    <a16:creationId xmlns:a16="http://schemas.microsoft.com/office/drawing/2014/main" id="{7BAA1A45-F369-297D-EDB3-A920DF861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2163080" y="4560478"/>
                <a:ext cx="567771" cy="567771"/>
              </a:xfrm>
              <a:prstGeom prst="rect">
                <a:avLst/>
              </a:prstGeom>
            </p:spPr>
          </p:pic>
          <p:sp>
            <p:nvSpPr>
              <p:cNvPr id="433" name="TextBox 432">
                <a:extLst>
                  <a:ext uri="{FF2B5EF4-FFF2-40B4-BE49-F238E27FC236}">
                    <a16:creationId xmlns:a16="http://schemas.microsoft.com/office/drawing/2014/main" id="{34D3BF39-840F-28A5-38FC-9E2043B13BC3}"/>
                  </a:ext>
                </a:extLst>
              </p:cNvPr>
              <p:cNvSpPr txBox="1"/>
              <p:nvPr/>
            </p:nvSpPr>
            <p:spPr bwMode="auto">
              <a:xfrm>
                <a:off x="1770781" y="5064534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전사 </a:t>
                </a:r>
                <a:r>
                  <a:rPr lang="en-US" altLang="ko-KR" sz="1000" b="1" spc="-20" dirty="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해석전문가</a:t>
                </a:r>
              </a:p>
            </p:txBody>
          </p:sp>
        </p:grpSp>
        <p:sp>
          <p:nvSpPr>
            <p:cNvPr id="431" name="말풍선: 모서리가 둥근 사각형 430">
              <a:extLst>
                <a:ext uri="{FF2B5EF4-FFF2-40B4-BE49-F238E27FC236}">
                  <a16:creationId xmlns:a16="http://schemas.microsoft.com/office/drawing/2014/main" id="{B4482220-32DD-17EB-5176-399E8CE479A4}"/>
                </a:ext>
              </a:extLst>
            </p:cNvPr>
            <p:cNvSpPr/>
            <p:nvPr/>
          </p:nvSpPr>
          <p:spPr>
            <a:xfrm>
              <a:off x="6714475" y="5434624"/>
              <a:ext cx="3151076" cy="491824"/>
            </a:xfrm>
            <a:prstGeom prst="wedgeRoundRectCallout">
              <a:avLst>
                <a:gd name="adj1" fmla="val -67895"/>
                <a:gd name="adj2" fmla="val -6056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해석 자동화를 통해 설계자가 직접 설계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검증하여</a:t>
              </a:r>
              <a:b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시간 단축 및 품질 조기 확보가 가능하고 해석전문가들은</a:t>
              </a:r>
              <a:b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고부가가치 업무에 집중할 수 있어서 좋아요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434" name="그룹 433">
            <a:extLst>
              <a:ext uri="{FF2B5EF4-FFF2-40B4-BE49-F238E27FC236}">
                <a16:creationId xmlns:a16="http://schemas.microsoft.com/office/drawing/2014/main" id="{81C231D5-A9B5-BF62-1DEA-F18824A6863A}"/>
              </a:ext>
            </a:extLst>
          </p:cNvPr>
          <p:cNvGrpSpPr/>
          <p:nvPr/>
        </p:nvGrpSpPr>
        <p:grpSpPr>
          <a:xfrm>
            <a:off x="10813992" y="4117335"/>
            <a:ext cx="4528773" cy="884536"/>
            <a:chOff x="5186300" y="5481216"/>
            <a:chExt cx="4528773" cy="884536"/>
          </a:xfrm>
        </p:grpSpPr>
        <p:grpSp>
          <p:nvGrpSpPr>
            <p:cNvPr id="435" name="그룹 434">
              <a:extLst>
                <a:ext uri="{FF2B5EF4-FFF2-40B4-BE49-F238E27FC236}">
                  <a16:creationId xmlns:a16="http://schemas.microsoft.com/office/drawing/2014/main" id="{AD3B4456-9E8C-3867-59F2-2AD957A31783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437" name="그래픽 436" descr="남자 옆모습 단색으로 채워진">
                <a:extLst>
                  <a:ext uri="{FF2B5EF4-FFF2-40B4-BE49-F238E27FC236}">
                    <a16:creationId xmlns:a16="http://schemas.microsoft.com/office/drawing/2014/main" id="{F16A3576-D3A5-B557-9AF9-ED5CFF0ED1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438" name="TextBox 437">
                <a:extLst>
                  <a:ext uri="{FF2B5EF4-FFF2-40B4-BE49-F238E27FC236}">
                    <a16:creationId xmlns:a16="http://schemas.microsoft.com/office/drawing/2014/main" id="{0988288E-5BE6-3099-EC05-5AFD153F1C71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marL="0" marR="0" lvl="0" indent="0" algn="ctr" defTabSz="98425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B</a:t>
                </a: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kumimoji="0" lang="en-US" altLang="ko-KR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kumimoji="0" lang="ko-KR" altLang="en-US" sz="1000" b="1" i="0" u="none" strike="noStrike" kern="1200" cap="none" spc="-2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436" name="말풍선: 모서리가 둥근 사각형 435">
              <a:extLst>
                <a:ext uri="{FF2B5EF4-FFF2-40B4-BE49-F238E27FC236}">
                  <a16:creationId xmlns:a16="http://schemas.microsoft.com/office/drawing/2014/main" id="{DE58049E-4807-464E-2F58-F7B4FA075DF4}"/>
                </a:ext>
              </a:extLst>
            </p:cNvPr>
            <p:cNvSpPr/>
            <p:nvPr/>
          </p:nvSpPr>
          <p:spPr>
            <a:xfrm>
              <a:off x="5186300" y="5615172"/>
              <a:ext cx="3151076" cy="491824"/>
            </a:xfrm>
            <a:prstGeom prst="wedgeRoundRectCallout">
              <a:avLst>
                <a:gd name="adj1" fmla="val 67736"/>
                <a:gd name="adj2" fmla="val -30682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축적된 가상검증 데이터를 활용하여</a:t>
              </a:r>
              <a:b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기획단계에서 성능을 예측할 수 있어서</a:t>
              </a:r>
              <a:br>
                <a:rPr lang="en-US" altLang="ko-KR" sz="1000" i="1" dirty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kumimoji="0" lang="ko-KR" altLang="en-US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사전에 리스크 및 반복업무를 제거할 수 있어요</a:t>
              </a:r>
              <a:r>
                <a:rPr kumimoji="0" lang="en-US" altLang="ko-KR" sz="10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kumimoji="0" lang="ko-KR" alt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08787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420</Words>
  <Application>Microsoft Office PowerPoint</Application>
  <PresentationFormat>사용자 지정</PresentationFormat>
  <Paragraphs>74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LG스마트체 Regular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