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7"/>
  </p:notesMasterIdLst>
  <p:handoutMasterIdLst>
    <p:handoutMasterId r:id="rId8"/>
  </p:handoutMasterIdLst>
  <p:sldIdLst>
    <p:sldId id="2147479685" r:id="rId5"/>
    <p:sldId id="2147479687" r:id="rId6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79685"/>
            <p14:sldId id="2147479687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765AD-6197-3A0F-21FC-5DEF6ACA0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01ADE43-EEF8-092A-1977-C4786BD81F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7516614-7E8D-C600-2203-125AC85E65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D1CFD97-E8DB-D06B-3E3A-5A6AFE7256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171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8446E-ED8C-F8D9-F856-4D1E3444C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C009A91-48B8-2828-9042-241AF9C00D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60C219E-79A1-5135-3458-698A252630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BFF5205-F117-3923-1B86-B5B7DFFF7D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3828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2.wdp"/><Relationship Id="rId1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8.png"/><Relationship Id="rId17" Type="http://schemas.openxmlformats.org/officeDocument/2006/relationships/image" Target="../media/image11.wmf"/><Relationship Id="rId2" Type="http://schemas.openxmlformats.org/officeDocument/2006/relationships/notesSlide" Target="../notesSlides/notesSlide1.xml"/><Relationship Id="rId16" Type="http://schemas.openxmlformats.org/officeDocument/2006/relationships/oleObject" Target="../embeddings/oleObject1.bin"/><Relationship Id="rId20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lgcns-my.sharepoint.com/personal/soonwoong_min_lgcns_com/Documents/%EB%AC%B8%EC%84%9C.docx?web=1" TargetMode="External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5" Type="http://schemas.openxmlformats.org/officeDocument/2006/relationships/image" Target="../media/image10.png"/><Relationship Id="rId10" Type="http://schemas.openxmlformats.org/officeDocument/2006/relationships/image" Target="../media/image6.png"/><Relationship Id="rId19" Type="http://schemas.openxmlformats.org/officeDocument/2006/relationships/image" Target="../media/image13.png"/><Relationship Id="rId4" Type="http://schemas.openxmlformats.org/officeDocument/2006/relationships/image" Target="../media/image2.png"/><Relationship Id="rId9" Type="http://schemas.microsoft.com/office/2007/relationships/hdphoto" Target="../media/hdphoto1.wdp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8B957-D5CB-07A3-034F-FDE3908D3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7981C66-7904-0FF2-3DED-17631501D8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3-2)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안전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환경관제 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- “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우리 공장 환경안전 실시간 매의 눈으로 관찰하기”</a:t>
            </a:r>
            <a:endParaRPr lang="en-US" altLang="ko-KR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ADD4097-21F2-BAE7-C934-86C2C1CBDC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0964" y="1787175"/>
            <a:ext cx="6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ko-KR" altLang="ko-KR" b="1">
                <a:solidFill>
                  <a:srgbClr val="000000"/>
                </a:solidFill>
                <a:latin typeface="Arial Narrow" panose="020B0606020202030204" pitchFamily="34" charset="0"/>
              </a:rPr>
            </a:br>
            <a:endParaRPr lang="ko-KR" altLang="ko-KR" sz="2800" b="1">
              <a:latin typeface="Arial Narrow" panose="020B0606020202030204" pitchFamily="34" charset="0"/>
            </a:endParaRP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66EFB151-8764-C7BA-8FEC-1A3DC3415356}"/>
              </a:ext>
            </a:extLst>
          </p:cNvPr>
          <p:cNvSpPr/>
          <p:nvPr/>
        </p:nvSpPr>
        <p:spPr>
          <a:xfrm>
            <a:off x="427038" y="810067"/>
            <a:ext cx="4536512" cy="6474971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2330713-60DF-7750-7DF6-DD613C0D02AC}"/>
              </a:ext>
            </a:extLst>
          </p:cNvPr>
          <p:cNvGrpSpPr/>
          <p:nvPr/>
        </p:nvGrpSpPr>
        <p:grpSpPr>
          <a:xfrm>
            <a:off x="427038" y="801688"/>
            <a:ext cx="4536512" cy="339047"/>
            <a:chOff x="344488" y="620713"/>
            <a:chExt cx="4536512" cy="339047"/>
          </a:xfrm>
        </p:grpSpPr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58B09D52-E514-6816-2D70-57533F8439E0}"/>
                </a:ext>
              </a:extLst>
            </p:cNvPr>
            <p:cNvSpPr/>
            <p:nvPr/>
          </p:nvSpPr>
          <p:spPr>
            <a:xfrm>
              <a:off x="407737" y="629092"/>
              <a:ext cx="4473263" cy="330668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안전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환경관제 인가요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  <a:endParaRPr lang="en-US" altLang="ko-KR" sz="1400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A6142816-B57C-4075-903B-E9B9E5AA30D8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sp>
        <p:nvSpPr>
          <p:cNvPr id="8" name="Freeform 75">
            <a:extLst>
              <a:ext uri="{FF2B5EF4-FFF2-40B4-BE49-F238E27FC236}">
                <a16:creationId xmlns:a16="http://schemas.microsoft.com/office/drawing/2014/main" id="{C14E88E9-3478-6126-754F-4194A68EA127}"/>
              </a:ext>
            </a:extLst>
          </p:cNvPr>
          <p:cNvSpPr>
            <a:spLocks/>
          </p:cNvSpPr>
          <p:nvPr/>
        </p:nvSpPr>
        <p:spPr bwMode="auto">
          <a:xfrm>
            <a:off x="778610" y="6362001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695C04A-C312-D340-5FF1-F51A09BC13CD}"/>
              </a:ext>
            </a:extLst>
          </p:cNvPr>
          <p:cNvSpPr/>
          <p:nvPr/>
        </p:nvSpPr>
        <p:spPr>
          <a:xfrm>
            <a:off x="655638" y="6505118"/>
            <a:ext cx="4139183" cy="360850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400" b="1" i="1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안정적이고 신속 대응 가능한  관제 시스템 필요</a:t>
            </a:r>
            <a:endParaRPr lang="en-US" altLang="ko-KR" sz="1600" b="1" i="1" u="sng">
              <a:solidFill>
                <a:srgbClr val="A50034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983F40-3C3F-2BD4-27B5-F00B51CDC747}"/>
              </a:ext>
            </a:extLst>
          </p:cNvPr>
          <p:cNvSpPr txBox="1"/>
          <p:nvPr/>
        </p:nvSpPr>
        <p:spPr>
          <a:xfrm>
            <a:off x="1144402" y="1217640"/>
            <a:ext cx="3854246" cy="13342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80975" indent="-180975" defTabSz="914400">
              <a:lnSpc>
                <a:spcPct val="120000"/>
              </a:lnSpc>
              <a:buSzPct val="80000"/>
              <a:buFont typeface="Wingdings" pitchFamily="2" charset="2"/>
              <a:buChar char="l"/>
              <a:defRPr/>
            </a:pPr>
            <a:r>
              <a:rPr lang="ko-KR" altLang="en-US" sz="1100" b="1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관제 업무의 취약성</a:t>
            </a:r>
            <a:endParaRPr lang="en-US" altLang="ko-KR" sz="1100" b="1" kern="0">
              <a:solidFill>
                <a:sysClr val="windowText" lastClr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361950" lvl="1" indent="-180975">
              <a:spcBef>
                <a:spcPts val="300"/>
              </a:spcBef>
              <a:buFont typeface="+mj-lt"/>
              <a:buAutoNum type="arabicParenR"/>
              <a:defRPr/>
            </a:pP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개발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유지보수 중소 업체 도산</a:t>
            </a:r>
            <a:endParaRPr lang="en-US" altLang="ko-KR" sz="1100" b="1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361950" lvl="1" indent="-180975">
              <a:spcBef>
                <a:spcPts val="300"/>
              </a:spcBef>
              <a:buFont typeface="+mj-ea"/>
              <a:buAutoNum type="arabicParenR"/>
              <a:defRPr/>
            </a:pP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사업장별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100" b="1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공종별</a:t>
            </a: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 시스템 단일 구성 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이중화 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X)</a:t>
            </a:r>
          </a:p>
          <a:p>
            <a:pPr marL="361950" lvl="1" indent="-180975">
              <a:spcBef>
                <a:spcPts val="300"/>
              </a:spcBef>
              <a:buFont typeface="+mj-ea"/>
              <a:buAutoNum type="arabicParenR"/>
              <a:defRPr/>
            </a:pP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업체별 비표준 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N/W</a:t>
            </a: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망으로 구성 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관리대상 제외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</a:p>
          <a:p>
            <a:pPr marL="361950" lvl="1" indent="-180975">
              <a:spcBef>
                <a:spcPts val="300"/>
              </a:spcBef>
              <a:buFont typeface="+mj-ea"/>
              <a:buAutoNum type="arabicParenR"/>
              <a:defRPr/>
            </a:pP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작업자에 의한 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I/O </a:t>
            </a: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서버 운영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 (</a:t>
            </a: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관리대상 제외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</a:p>
          <a:p>
            <a:pPr marL="361950" lvl="1" indent="-180975">
              <a:spcBef>
                <a:spcPts val="300"/>
              </a:spcBef>
              <a:buFont typeface="+mj-ea"/>
              <a:buAutoNum type="arabicParenR"/>
              <a:defRPr/>
            </a:pP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L1</a:t>
            </a: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↔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L2 </a:t>
            </a: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연결 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N/W</a:t>
            </a: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을 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OA</a:t>
            </a: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망으로 구성 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( OA </a:t>
            </a: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→ </a:t>
            </a:r>
            <a:r>
              <a:rPr lang="ko-KR" altLang="en-US" sz="1100" b="1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환경망</a:t>
            </a: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 전환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1A7A1E3B-FD8C-6A88-D1D2-62F8DF225563}"/>
              </a:ext>
            </a:extLst>
          </p:cNvPr>
          <p:cNvCxnSpPr>
            <a:cxnSpLocks/>
          </p:cNvCxnSpPr>
          <p:nvPr/>
        </p:nvCxnSpPr>
        <p:spPr bwMode="auto">
          <a:xfrm>
            <a:off x="529361" y="2526642"/>
            <a:ext cx="4392000" cy="0"/>
          </a:xfrm>
          <a:prstGeom prst="line">
            <a:avLst/>
          </a:prstGeom>
          <a:solidFill>
            <a:srgbClr val="FFFFFF"/>
          </a:solidFill>
          <a:ln w="952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073E467-4ED4-75C6-BB0D-DE3058024001}"/>
              </a:ext>
            </a:extLst>
          </p:cNvPr>
          <p:cNvSpPr txBox="1"/>
          <p:nvPr/>
        </p:nvSpPr>
        <p:spPr>
          <a:xfrm>
            <a:off x="1144403" y="2623764"/>
            <a:ext cx="3819147" cy="16189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ko-KR"/>
            </a:defPPr>
            <a:lvl1pPr marL="180975" marR="0" lvl="0" indent="-180975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Wingdings" pitchFamily="2" charset="2"/>
              <a:buChar char="l"/>
              <a:tabLst/>
              <a:defRPr kumimoji="0" sz="1100" b="1" kern="0">
                <a:solidFill>
                  <a:sysClr val="windowText" lastClr="000000"/>
                </a:solidFill>
                <a:latin typeface="+mn-lt"/>
                <a:ea typeface="+mn-ea"/>
              </a:defRPr>
            </a:lvl1pPr>
            <a:lvl2pPr marL="361950" lvl="1" indent="-180975">
              <a:spcBef>
                <a:spcPts val="300"/>
              </a:spcBef>
              <a:buFont typeface="+mj-ea"/>
              <a:buAutoNum type="circleNumDbPlain"/>
              <a:defRPr sz="1050">
                <a:latin typeface="+mn-lt"/>
                <a:ea typeface="+mn-ea"/>
              </a:defRPr>
            </a:lvl2pPr>
          </a:lstStyle>
          <a:p>
            <a:r>
              <a:rPr lang="ko-KR" altLang="en-US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안전</a:t>
            </a:r>
            <a:r>
              <a:rPr lang="en-US" altLang="ko-KR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</a:t>
            </a:r>
            <a:r>
              <a:rPr lang="en-US" altLang="ko-KR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장비 등 시스템 간 연계 제약성</a:t>
            </a:r>
            <a:endParaRPr lang="en-US" altLang="ko-KR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lvl="1">
              <a:buAutoNum type="arabicParenR"/>
            </a:pP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알람 시 유선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연락을 통한 작업조치 요청 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(Alarm </a:t>
            </a: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발생 → 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CMS </a:t>
            </a: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이상확인 → 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FMCC </a:t>
            </a: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전달 →</a:t>
            </a:r>
            <a:r>
              <a:rPr lang="ko-KR" altLang="en-US" sz="1100" b="1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장비반</a:t>
            </a: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 요청 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</a:p>
          <a:p>
            <a:pPr lvl="1">
              <a:buAutoNum type="arabicParenR"/>
            </a:pP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이상발생 시 현장 확인이 제한적 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CCTV </a:t>
            </a: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연계 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X )</a:t>
            </a:r>
          </a:p>
          <a:p>
            <a:pPr lvl="1">
              <a:buFont typeface="+mj-lt"/>
              <a:buAutoNum type="arabicParenR"/>
            </a:pP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Gas, Chemical </a:t>
            </a: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사용량에 대해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100" b="1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유관부서에</a:t>
            </a: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Off-Line</a:t>
            </a:r>
            <a:b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공유 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엑셀 작업 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&amp; </a:t>
            </a: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메일 공유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</a:p>
          <a:p>
            <a:pPr lvl="1">
              <a:buAutoNum type="arabicParenR"/>
            </a:pP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단일 계정으로 다수 사용자가 시스템 접속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사용함</a:t>
            </a:r>
            <a:b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(HR </a:t>
            </a: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정보 연계 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X)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262935-FEDF-4761-F504-0FECEF5251A1}"/>
              </a:ext>
            </a:extLst>
          </p:cNvPr>
          <p:cNvSpPr txBox="1"/>
          <p:nvPr/>
        </p:nvSpPr>
        <p:spPr>
          <a:xfrm>
            <a:off x="1144403" y="4380105"/>
            <a:ext cx="3739951" cy="8725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ko-KR"/>
            </a:defPPr>
            <a:lvl1pPr marL="180975" marR="0" lvl="0" indent="-180975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Wingdings" pitchFamily="2" charset="2"/>
              <a:buChar char="l"/>
              <a:tabLst/>
              <a:defRPr kumimoji="0" sz="1100" b="1" kern="0">
                <a:solidFill>
                  <a:sysClr val="windowText" lastClr="000000"/>
                </a:solidFill>
                <a:latin typeface="+mn-lt"/>
                <a:ea typeface="+mn-ea"/>
              </a:defRPr>
            </a:lvl1pPr>
            <a:lvl2pPr marL="361950" lvl="1" indent="-180975">
              <a:spcBef>
                <a:spcPts val="300"/>
              </a:spcBef>
              <a:buFont typeface="+mj-ea"/>
              <a:buAutoNum type="circleNumDbPlain"/>
              <a:defRPr sz="1050">
                <a:latin typeface="+mn-lt"/>
                <a:ea typeface="+mn-ea"/>
              </a:defRPr>
            </a:lvl2pPr>
          </a:lstStyle>
          <a:p>
            <a:r>
              <a:rPr lang="ko-KR" altLang="en-US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비체계적 </a:t>
            </a:r>
            <a:r>
              <a:rPr lang="en-US" altLang="ko-KR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System Setup </a:t>
            </a:r>
            <a:r>
              <a:rPr lang="ko-KR" altLang="en-US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및 운영 </a:t>
            </a:r>
            <a:endParaRPr lang="en-US" altLang="ko-KR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lvl="1">
              <a:buFont typeface="+mj-lt"/>
              <a:buAutoNum type="arabicParenR"/>
              <a:defRPr/>
            </a:pPr>
            <a:r>
              <a:rPr lang="en-US" altLang="ko-KR" sz="1100" b="1" kern="0">
                <a:latin typeface="Arial Narrow" panose="020B0606020202030204" pitchFamily="34" charset="0"/>
                <a:ea typeface="LG스마트체 Regular" panose="020B0600000101010101" pitchFamily="50" charset="-127"/>
              </a:rPr>
              <a:t>N</a:t>
            </a:r>
            <a:r>
              <a:rPr lang="ko-KR" altLang="en-US" sz="1100" b="1" kern="0">
                <a:latin typeface="Arial Narrow" panose="020B0606020202030204" pitchFamily="34" charset="0"/>
                <a:ea typeface="LG스마트체 Regular" panose="020B0600000101010101" pitchFamily="50" charset="-127"/>
              </a:rPr>
              <a:t>종의 솔루션</a:t>
            </a:r>
            <a:r>
              <a:rPr lang="en-US" altLang="ko-KR" sz="1100" b="1" kern="0">
                <a:latin typeface="Arial Narrow" panose="020B0606020202030204" pitchFamily="34" charset="0"/>
                <a:ea typeface="LG스마트체 Regular" panose="020B0600000101010101" pitchFamily="50" charset="-127"/>
              </a:rPr>
              <a:t>, M</a:t>
            </a:r>
            <a:r>
              <a:rPr lang="ko-KR" altLang="en-US" sz="1100" b="1" kern="0">
                <a:latin typeface="Arial Narrow" panose="020B0606020202030204" pitchFamily="34" charset="0"/>
                <a:ea typeface="LG스마트체 Regular" panose="020B0600000101010101" pitchFamily="50" charset="-127"/>
              </a:rPr>
              <a:t>개 개발 업체</a:t>
            </a:r>
            <a:r>
              <a:rPr lang="en-US" altLang="ko-KR" sz="1100" b="1" kern="0">
                <a:latin typeface="Arial Narrow" panose="020B0606020202030204" pitchFamily="34" charset="0"/>
                <a:ea typeface="LG스마트체 Regular" panose="020B0600000101010101" pitchFamily="50" charset="-127"/>
              </a:rPr>
              <a:t>, L</a:t>
            </a:r>
            <a:r>
              <a:rPr lang="ko-KR" altLang="en-US" sz="1100" b="1" kern="0">
                <a:latin typeface="Arial Narrow" panose="020B0606020202030204" pitchFamily="34" charset="0"/>
                <a:ea typeface="LG스마트체 Regular" panose="020B0600000101010101" pitchFamily="50" charset="-127"/>
              </a:rPr>
              <a:t>개의 운영 업체 존재</a:t>
            </a:r>
            <a:br>
              <a:rPr lang="en-US" altLang="ko-KR" sz="1100" b="1" kern="0"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100" b="1" kern="0">
                <a:latin typeface="Arial Narrow" panose="020B0606020202030204" pitchFamily="34" charset="0"/>
                <a:ea typeface="LG스마트체 Regular" panose="020B0600000101010101" pitchFamily="50" charset="-127"/>
              </a:rPr>
              <a:t> (</a:t>
            </a:r>
            <a:r>
              <a:rPr lang="ko-KR" altLang="en-US" sz="1100" b="1" kern="0">
                <a:latin typeface="Arial Narrow" panose="020B0606020202030204" pitchFamily="34" charset="0"/>
                <a:ea typeface="LG스마트체 Regular" panose="020B0600000101010101" pitchFamily="50" charset="-127"/>
              </a:rPr>
              <a:t>관리 효율성 ↓ </a:t>
            </a:r>
            <a:r>
              <a:rPr lang="en-US" altLang="ko-KR" sz="1100" b="1" kern="0"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1100" b="1" kern="0">
                <a:latin typeface="Arial Narrow" panose="020B0606020202030204" pitchFamily="34" charset="0"/>
                <a:ea typeface="LG스마트체 Regular" panose="020B0600000101010101" pitchFamily="50" charset="-127"/>
              </a:rPr>
              <a:t>시스템 </a:t>
            </a:r>
            <a:r>
              <a:rPr lang="en-US" altLang="ko-KR" sz="1100" b="1" kern="0">
                <a:latin typeface="Arial Narrow" panose="020B0606020202030204" pitchFamily="34" charset="0"/>
                <a:ea typeface="LG스마트체 Regular" panose="020B0600000101010101" pitchFamily="50" charset="-127"/>
              </a:rPr>
              <a:t>Knowledge </a:t>
            </a:r>
            <a:r>
              <a:rPr lang="ko-KR" altLang="en-US" sz="1100" b="1" kern="0">
                <a:latin typeface="Arial Narrow" panose="020B0606020202030204" pitchFamily="34" charset="0"/>
                <a:ea typeface="LG스마트체 Regular" panose="020B0600000101010101" pitchFamily="50" charset="-127"/>
              </a:rPr>
              <a:t>↓</a:t>
            </a:r>
            <a:r>
              <a:rPr lang="en-US" altLang="ko-KR" sz="1100" b="1" kern="0"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</a:p>
          <a:p>
            <a:pPr lvl="1">
              <a:buFont typeface="+mj-lt"/>
              <a:buAutoNum type="arabicParenR"/>
              <a:defRPr/>
            </a:pPr>
            <a:r>
              <a:rPr lang="ko-KR" altLang="en-US" sz="1100" b="1" kern="0">
                <a:latin typeface="Arial Narrow" panose="020B0606020202030204" pitchFamily="34" charset="0"/>
                <a:ea typeface="LG스마트체 Regular" panose="020B0600000101010101" pitchFamily="50" charset="-127"/>
              </a:rPr>
              <a:t>동일 </a:t>
            </a:r>
            <a:r>
              <a:rPr lang="ko-KR" altLang="en-US" sz="1100" b="1" kern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공종</a:t>
            </a:r>
            <a:r>
              <a:rPr lang="ko-KR" altLang="en-US" sz="1100" b="1" kern="0">
                <a:latin typeface="Arial Narrow" panose="020B0606020202030204" pitchFamily="34" charset="0"/>
                <a:ea typeface="LG스마트체 Regular" panose="020B0600000101010101" pitchFamily="50" charset="-127"/>
              </a:rPr>
              <a:t> 내에서도 사업장간 관제 현황 </a:t>
            </a:r>
            <a:r>
              <a:rPr lang="en-US" altLang="ko-KR" sz="1100" b="1" kern="0">
                <a:latin typeface="Arial Narrow" panose="020B0606020202030204" pitchFamily="34" charset="0"/>
                <a:ea typeface="LG스마트체 Regular" panose="020B0600000101010101" pitchFamily="50" charset="-127"/>
              </a:rPr>
              <a:t>Sharing </a:t>
            </a:r>
            <a:r>
              <a:rPr lang="ko-KR" altLang="en-US" sz="1100" b="1" kern="0">
                <a:latin typeface="Arial Narrow" panose="020B0606020202030204" pitchFamily="34" charset="0"/>
                <a:ea typeface="LG스마트체 Regular" panose="020B0600000101010101" pitchFamily="50" charset="-127"/>
              </a:rPr>
              <a:t>不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8AFF16-9429-6A54-6688-7745BC4665C9}"/>
              </a:ext>
            </a:extLst>
          </p:cNvPr>
          <p:cNvSpPr txBox="1"/>
          <p:nvPr/>
        </p:nvSpPr>
        <p:spPr>
          <a:xfrm>
            <a:off x="1144403" y="5389599"/>
            <a:ext cx="3739951" cy="7109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ko-KR"/>
            </a:defPPr>
            <a:lvl1pPr marL="180975" marR="0" lvl="0" indent="-180975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 typeface="Wingdings" pitchFamily="2" charset="2"/>
              <a:buChar char="l"/>
              <a:tabLst/>
              <a:defRPr kumimoji="0" sz="1100" b="1" kern="0">
                <a:solidFill>
                  <a:sysClr val="windowText" lastClr="000000"/>
                </a:solidFill>
                <a:latin typeface="+mn-lt"/>
                <a:ea typeface="+mn-ea"/>
              </a:defRPr>
            </a:lvl1pPr>
            <a:lvl2pPr marL="361950" lvl="1" indent="-180975">
              <a:spcBef>
                <a:spcPts val="300"/>
              </a:spcBef>
              <a:buFont typeface="+mj-ea"/>
              <a:buAutoNum type="circleNumDbPlain"/>
              <a:defRPr sz="1050">
                <a:latin typeface="+mn-lt"/>
                <a:ea typeface="+mn-ea"/>
              </a:defRPr>
            </a:lvl2pPr>
          </a:lstStyle>
          <a:p>
            <a:r>
              <a:rPr lang="en-US" altLang="ko-KR">
                <a:latin typeface="Arial Narrow" panose="020B0606020202030204" pitchFamily="34" charset="0"/>
                <a:ea typeface="LG스마트체 Regular" panose="020B0600000101010101" pitchFamily="50" charset="-127"/>
              </a:rPr>
              <a:t>Lack of Management</a:t>
            </a:r>
          </a:p>
          <a:p>
            <a:pPr lvl="1">
              <a:buAutoNum type="arabicParenR"/>
            </a:pP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일상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비상 상황 시 전계층의 실시간 정보 확인 不</a:t>
            </a:r>
            <a:endParaRPr lang="en-US" altLang="ko-KR" sz="1100" b="1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lvl="1">
              <a:buAutoNum type="arabicParenR"/>
            </a:pP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비상 상황에 대한 신속한 전파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대응 체계 미흡</a:t>
            </a:r>
          </a:p>
        </p:txBody>
      </p:sp>
      <p:sp>
        <p:nvSpPr>
          <p:cNvPr id="15" name="모서리가 둥근 직사각형 41">
            <a:extLst>
              <a:ext uri="{FF2B5EF4-FFF2-40B4-BE49-F238E27FC236}">
                <a16:creationId xmlns:a16="http://schemas.microsoft.com/office/drawing/2014/main" id="{DD5CF6B9-3CCF-150B-BD10-3E333BB7D97A}"/>
              </a:ext>
            </a:extLst>
          </p:cNvPr>
          <p:cNvSpPr/>
          <p:nvPr/>
        </p:nvSpPr>
        <p:spPr>
          <a:xfrm>
            <a:off x="515943" y="1261529"/>
            <a:ext cx="643563" cy="1173526"/>
          </a:xfrm>
          <a:prstGeom prst="roundRect">
            <a:avLst>
              <a:gd name="adj" fmla="val 15624"/>
            </a:avLst>
          </a:prstGeom>
          <a:solidFill>
            <a:schemeClr val="bg1">
              <a:lumMod val="8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ko-KR" altLang="en-US" sz="110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운영</a:t>
            </a:r>
            <a:br>
              <a:rPr lang="ko-KR" altLang="en-US" sz="110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ko-KR" altLang="en-US" sz="110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취약성</a:t>
            </a:r>
          </a:p>
        </p:txBody>
      </p:sp>
      <p:sp>
        <p:nvSpPr>
          <p:cNvPr id="16" name="모서리가 둥근 직사각형 43">
            <a:extLst>
              <a:ext uri="{FF2B5EF4-FFF2-40B4-BE49-F238E27FC236}">
                <a16:creationId xmlns:a16="http://schemas.microsoft.com/office/drawing/2014/main" id="{72ECF050-D42A-B27F-3170-E6126D237B13}"/>
              </a:ext>
            </a:extLst>
          </p:cNvPr>
          <p:cNvSpPr/>
          <p:nvPr/>
        </p:nvSpPr>
        <p:spPr>
          <a:xfrm>
            <a:off x="515943" y="2618229"/>
            <a:ext cx="643563" cy="1540758"/>
          </a:xfrm>
          <a:prstGeom prst="roundRect">
            <a:avLst>
              <a:gd name="adj" fmla="val 15624"/>
            </a:avLst>
          </a:prstGeom>
          <a:solidFill>
            <a:schemeClr val="bg1">
              <a:lumMod val="8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ko-KR" altLang="en-US" sz="110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연계</a:t>
            </a:r>
            <a:endParaRPr lang="en-US" altLang="ko-KR" sz="1100" b="1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/>
            <a:r>
              <a:rPr lang="ko-KR" altLang="en-US" sz="110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제약성</a:t>
            </a:r>
          </a:p>
        </p:txBody>
      </p:sp>
      <p:sp>
        <p:nvSpPr>
          <p:cNvPr id="17" name="모서리가 둥근 직사각형 44">
            <a:extLst>
              <a:ext uri="{FF2B5EF4-FFF2-40B4-BE49-F238E27FC236}">
                <a16:creationId xmlns:a16="http://schemas.microsoft.com/office/drawing/2014/main" id="{3735E3C1-0E66-E03E-53C0-E61C8B5F5AF6}"/>
              </a:ext>
            </a:extLst>
          </p:cNvPr>
          <p:cNvSpPr/>
          <p:nvPr/>
        </p:nvSpPr>
        <p:spPr>
          <a:xfrm>
            <a:off x="515943" y="4360655"/>
            <a:ext cx="643563" cy="828092"/>
          </a:xfrm>
          <a:prstGeom prst="roundRect">
            <a:avLst>
              <a:gd name="adj" fmla="val 15624"/>
            </a:avLst>
          </a:prstGeom>
          <a:solidFill>
            <a:schemeClr val="bg1">
              <a:lumMod val="8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ko-KR" altLang="en-US" sz="110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비체계성</a:t>
            </a:r>
            <a:endParaRPr lang="en-US" altLang="ko-KR" sz="1100" b="1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8" name="모서리가 둥근 직사각형 45">
            <a:extLst>
              <a:ext uri="{FF2B5EF4-FFF2-40B4-BE49-F238E27FC236}">
                <a16:creationId xmlns:a16="http://schemas.microsoft.com/office/drawing/2014/main" id="{430570FB-86AA-4DB3-C30A-575B00072120}"/>
              </a:ext>
            </a:extLst>
          </p:cNvPr>
          <p:cNvSpPr/>
          <p:nvPr/>
        </p:nvSpPr>
        <p:spPr>
          <a:xfrm>
            <a:off x="515943" y="5371921"/>
            <a:ext cx="643563" cy="768962"/>
          </a:xfrm>
          <a:prstGeom prst="roundRect">
            <a:avLst>
              <a:gd name="adj" fmla="val 15624"/>
            </a:avLst>
          </a:prstGeom>
          <a:solidFill>
            <a:schemeClr val="bg1">
              <a:lumMod val="8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algn="ctr"/>
            <a:r>
              <a:rPr lang="en-US" altLang="ko-KR" sz="110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Lack of</a:t>
            </a:r>
          </a:p>
          <a:p>
            <a:pPr algn="ctr"/>
            <a:r>
              <a:rPr lang="en-US" altLang="ko-KR" sz="110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Manag’t</a:t>
            </a:r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B7CB79C2-473E-0AD4-2DA6-ACB07038C9C3}"/>
              </a:ext>
            </a:extLst>
          </p:cNvPr>
          <p:cNvCxnSpPr>
            <a:cxnSpLocks/>
          </p:cNvCxnSpPr>
          <p:nvPr/>
        </p:nvCxnSpPr>
        <p:spPr bwMode="auto">
          <a:xfrm>
            <a:off x="529361" y="4269068"/>
            <a:ext cx="4392000" cy="0"/>
          </a:xfrm>
          <a:prstGeom prst="line">
            <a:avLst/>
          </a:prstGeom>
          <a:solidFill>
            <a:srgbClr val="FFFFFF"/>
          </a:solidFill>
          <a:ln w="952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B58A481B-2D94-AA27-680B-21C59321317F}"/>
              </a:ext>
            </a:extLst>
          </p:cNvPr>
          <p:cNvCxnSpPr>
            <a:cxnSpLocks/>
          </p:cNvCxnSpPr>
          <p:nvPr/>
        </p:nvCxnSpPr>
        <p:spPr bwMode="auto">
          <a:xfrm>
            <a:off x="529361" y="5280334"/>
            <a:ext cx="4392000" cy="0"/>
          </a:xfrm>
          <a:prstGeom prst="line">
            <a:avLst/>
          </a:prstGeom>
          <a:solidFill>
            <a:srgbClr val="FFFFFF"/>
          </a:solidFill>
          <a:ln w="9525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Rectangle 10">
            <a:extLst>
              <a:ext uri="{FF2B5EF4-FFF2-40B4-BE49-F238E27FC236}">
                <a16:creationId xmlns:a16="http://schemas.microsoft.com/office/drawing/2014/main" id="{7841F84E-EED4-A13A-1F5B-3ED036971918}"/>
              </a:ext>
            </a:extLst>
          </p:cNvPr>
          <p:cNvSpPr/>
          <p:nvPr/>
        </p:nvSpPr>
        <p:spPr>
          <a:xfrm>
            <a:off x="5470117" y="806243"/>
            <a:ext cx="4536512" cy="6473383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2F84746-FB1B-0A2C-9B66-BE724BC11653}"/>
              </a:ext>
            </a:extLst>
          </p:cNvPr>
          <p:cNvGrpSpPr/>
          <p:nvPr/>
        </p:nvGrpSpPr>
        <p:grpSpPr>
          <a:xfrm>
            <a:off x="5496480" y="819560"/>
            <a:ext cx="4536512" cy="339239"/>
            <a:chOff x="5024437" y="494579"/>
            <a:chExt cx="4536512" cy="339239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0697C7E-81F6-AE18-F77F-4FD48FB718F4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Q2.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안전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환경관제가 무엇이고 업무에 잘 적용된 모습은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F53E13D8-E197-DAA9-6124-175781D98ACE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pic>
        <p:nvPicPr>
          <p:cNvPr id="25" name="그림 24">
            <a:extLst>
              <a:ext uri="{FF2B5EF4-FFF2-40B4-BE49-F238E27FC236}">
                <a16:creationId xmlns:a16="http://schemas.microsoft.com/office/drawing/2014/main" id="{AEF1F30B-3472-9E90-90EE-8B4BD0A82E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7457" y="1297368"/>
            <a:ext cx="4409772" cy="2847176"/>
          </a:xfrm>
          <a:prstGeom prst="rect">
            <a:avLst/>
          </a:prstGeom>
        </p:spPr>
      </p:pic>
      <p:sp>
        <p:nvSpPr>
          <p:cNvPr id="26" name="직사각형 25">
            <a:extLst>
              <a:ext uri="{FF2B5EF4-FFF2-40B4-BE49-F238E27FC236}">
                <a16:creationId xmlns:a16="http://schemas.microsoft.com/office/drawing/2014/main" id="{3C0AAC66-A26C-802B-9006-2784CBDB287D}"/>
              </a:ext>
            </a:extLst>
          </p:cNvPr>
          <p:cNvSpPr/>
          <p:nvPr/>
        </p:nvSpPr>
        <p:spPr>
          <a:xfrm>
            <a:off x="6433140" y="4302946"/>
            <a:ext cx="3550386" cy="276999"/>
          </a:xfrm>
          <a:prstGeom prst="rect">
            <a:avLst/>
          </a:prstGeom>
        </p:spPr>
        <p:txBody>
          <a:bodyPr wrap="square" rIns="36000">
            <a:spAutoFit/>
          </a:bodyPr>
          <a:lstStyle/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일원화된 시스템 유지</a:t>
            </a:r>
            <a:r>
              <a:rPr lang="en-US" altLang="ko-KR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보수 관리로 서비스 안정성 확보 </a:t>
            </a:r>
            <a:endParaRPr lang="en-US" altLang="ko-KR" sz="1200" b="1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27" name="사각형: 둥근 모서리 26">
            <a:hlinkClick r:id="rId6"/>
            <a:extLst>
              <a:ext uri="{FF2B5EF4-FFF2-40B4-BE49-F238E27FC236}">
                <a16:creationId xmlns:a16="http://schemas.microsoft.com/office/drawing/2014/main" id="{C71113BA-FAB6-A6A5-B24F-031BEAFF8399}"/>
              </a:ext>
            </a:extLst>
          </p:cNvPr>
          <p:cNvSpPr/>
          <p:nvPr/>
        </p:nvSpPr>
        <p:spPr>
          <a:xfrm>
            <a:off x="5592010" y="4263657"/>
            <a:ext cx="890826" cy="37487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200" b="1" kern="0" spc="-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Arial Narrow" panose="020B0606020202030204" pitchFamily="34" charset="0"/>
                <a:ea typeface="LG스마트체2.0 Regular" panose="020B0600000101010101" pitchFamily="50" charset="-127"/>
              </a:rPr>
              <a:t>서비스</a:t>
            </a:r>
            <a:endParaRPr kumimoji="1" lang="en-US" altLang="ko-KR" sz="1200" b="1" kern="0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Arial Narrow" panose="020B0606020202030204" pitchFamily="34" charset="0"/>
              <a:ea typeface="LG스마트체2.0 Regular" panose="020B0600000101010101" pitchFamily="50" charset="-127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200" b="1" kern="0" spc="-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Arial Narrow" panose="020B0606020202030204" pitchFamily="34" charset="0"/>
                <a:ea typeface="LG스마트체2.0 Regular" panose="020B0600000101010101" pitchFamily="50" charset="-127"/>
              </a:rPr>
              <a:t>안정성</a:t>
            </a: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599FAD71-BF46-2D68-A720-2F760F7FC008}"/>
              </a:ext>
            </a:extLst>
          </p:cNvPr>
          <p:cNvSpPr/>
          <p:nvPr/>
        </p:nvSpPr>
        <p:spPr>
          <a:xfrm>
            <a:off x="5592010" y="4796929"/>
            <a:ext cx="890826" cy="37487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200" b="1" kern="0" spc="-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Arial Narrow" panose="020B0606020202030204" pitchFamily="34" charset="0"/>
                <a:ea typeface="LG스마트체2.0 Regular" panose="020B0600000101010101" pitchFamily="50" charset="-127"/>
              </a:rPr>
              <a:t>연계성</a:t>
            </a: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B7A42F2D-AE7F-F1EF-4756-8F98BB108F38}"/>
              </a:ext>
            </a:extLst>
          </p:cNvPr>
          <p:cNvSpPr/>
          <p:nvPr/>
        </p:nvSpPr>
        <p:spPr>
          <a:xfrm>
            <a:off x="5592010" y="5330201"/>
            <a:ext cx="890826" cy="37487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200" b="1" kern="0" spc="-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Arial Narrow" panose="020B0606020202030204" pitchFamily="34" charset="0"/>
                <a:ea typeface="LG스마트체2.0 Regular" panose="020B0600000101010101" pitchFamily="50" charset="-127"/>
              </a:rPr>
              <a:t>통합</a:t>
            </a:r>
            <a:endParaRPr kumimoji="1" lang="en-US" altLang="ko-KR" sz="1200" b="1" kern="0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Arial Narrow" panose="020B0606020202030204" pitchFamily="34" charset="0"/>
              <a:ea typeface="LG스마트체2.0 Regular" panose="020B0600000101010101" pitchFamily="50" charset="-127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200" b="1" kern="0" spc="-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Arial Narrow" panose="020B0606020202030204" pitchFamily="34" charset="0"/>
                <a:ea typeface="LG스마트체2.0 Regular" panose="020B0600000101010101" pitchFamily="50" charset="-127"/>
              </a:rPr>
              <a:t>모니터링</a:t>
            </a:r>
            <a:endParaRPr kumimoji="1" lang="en-US" altLang="ko-KR" sz="1200" b="1" kern="0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Arial Narrow" panose="020B0606020202030204" pitchFamily="34" charset="0"/>
              <a:ea typeface="LG스마트체2.0 Regular" panose="020B0600000101010101" pitchFamily="50" charset="-127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C237DBCE-A4D1-DF8A-651D-C9757E437829}"/>
              </a:ext>
            </a:extLst>
          </p:cNvPr>
          <p:cNvSpPr/>
          <p:nvPr/>
        </p:nvSpPr>
        <p:spPr>
          <a:xfrm>
            <a:off x="5592010" y="5863473"/>
            <a:ext cx="890826" cy="37487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200" b="1" kern="0" spc="-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Arial Narrow" panose="020B0606020202030204" pitchFamily="34" charset="0"/>
                <a:ea typeface="LG스마트체2.0 Regular" panose="020B0600000101010101" pitchFamily="50" charset="-127"/>
              </a:rPr>
              <a:t>신속한</a:t>
            </a:r>
            <a:endParaRPr kumimoji="1" lang="en-US" altLang="ko-KR" sz="1200" b="1" kern="0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Arial Narrow" panose="020B0606020202030204" pitchFamily="34" charset="0"/>
              <a:ea typeface="LG스마트체2.0 Regular" panose="020B0600000101010101" pitchFamily="50" charset="-127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1200" b="1" kern="0" spc="-5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Arial Narrow" panose="020B0606020202030204" pitchFamily="34" charset="0"/>
                <a:ea typeface="LG스마트체2.0 Regular" panose="020B0600000101010101" pitchFamily="50" charset="-127"/>
              </a:rPr>
              <a:t>대응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E07D5660-3E7B-EE97-414C-3D3E8BA14FCF}"/>
              </a:ext>
            </a:extLst>
          </p:cNvPr>
          <p:cNvSpPr/>
          <p:nvPr/>
        </p:nvSpPr>
        <p:spPr>
          <a:xfrm>
            <a:off x="6446321" y="4854428"/>
            <a:ext cx="3395576" cy="276999"/>
          </a:xfrm>
          <a:prstGeom prst="rect">
            <a:avLst/>
          </a:prstGeom>
        </p:spPr>
        <p:txBody>
          <a:bodyPr wrap="square" rIns="36000">
            <a:spAutoFit/>
          </a:bodyPr>
          <a:lstStyle/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안전</a:t>
            </a:r>
            <a:r>
              <a:rPr lang="en-US" altLang="ko-KR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생산</a:t>
            </a:r>
            <a:r>
              <a:rPr lang="en-US" altLang="ko-KR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장비</a:t>
            </a:r>
            <a:r>
              <a:rPr lang="en-US" altLang="ko-KR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연계를 통한 관제역량 확대</a:t>
            </a:r>
            <a:endParaRPr lang="en-US" altLang="ko-KR" sz="1200" b="1">
              <a:solidFill>
                <a:prstClr val="black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2F3F21C-E694-FB78-4C38-57A821F5EB0E}"/>
              </a:ext>
            </a:extLst>
          </p:cNvPr>
          <p:cNvSpPr/>
          <p:nvPr/>
        </p:nvSpPr>
        <p:spPr>
          <a:xfrm>
            <a:off x="6446321" y="5387265"/>
            <a:ext cx="3395576" cy="276999"/>
          </a:xfrm>
          <a:prstGeom prst="rect">
            <a:avLst/>
          </a:prstGeom>
        </p:spPr>
        <p:txBody>
          <a:bodyPr wrap="square" rIns="36000">
            <a:spAutoFit/>
          </a:bodyPr>
          <a:lstStyle/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사업장</a:t>
            </a:r>
            <a:r>
              <a:rPr lang="en-US" altLang="ko-KR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200" b="1" err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공종별</a:t>
            </a:r>
            <a:r>
              <a:rPr lang="ko-KR" altLang="en-US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시스템 통합 및 단일 </a:t>
            </a:r>
            <a:r>
              <a:rPr lang="en-US" altLang="ko-KR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Architecture</a:t>
            </a:r>
            <a:endParaRPr lang="en-US" altLang="ko-KR" sz="1200" b="1">
              <a:solidFill>
                <a:prstClr val="black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AC480FC-859F-9947-A592-6F48E33719B2}"/>
              </a:ext>
            </a:extLst>
          </p:cNvPr>
          <p:cNvSpPr/>
          <p:nvPr/>
        </p:nvSpPr>
        <p:spPr>
          <a:xfrm>
            <a:off x="6446320" y="5897243"/>
            <a:ext cx="3550385" cy="276999"/>
          </a:xfrm>
          <a:prstGeom prst="rect">
            <a:avLst/>
          </a:prstGeom>
        </p:spPr>
        <p:txBody>
          <a:bodyPr wrap="square" rIns="36000">
            <a:spAutoFit/>
          </a:bodyPr>
          <a:lstStyle/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이상</a:t>
            </a:r>
            <a:r>
              <a:rPr lang="en-US" altLang="ko-KR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/</a:t>
            </a:r>
            <a:r>
              <a:rPr lang="ko-KR" altLang="en-US" sz="1200" b="1"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긴급 상황 발생 시 시스템 기반 상황 전파 및 조치</a:t>
            </a:r>
            <a:endParaRPr lang="en-US" altLang="ko-KR" sz="1200" b="1"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4" name="Freeform 75">
            <a:extLst>
              <a:ext uri="{FF2B5EF4-FFF2-40B4-BE49-F238E27FC236}">
                <a16:creationId xmlns:a16="http://schemas.microsoft.com/office/drawing/2014/main" id="{3E11B788-56E7-6CF3-638A-8C6B228B7227}"/>
              </a:ext>
            </a:extLst>
          </p:cNvPr>
          <p:cNvSpPr>
            <a:spLocks/>
          </p:cNvSpPr>
          <p:nvPr/>
        </p:nvSpPr>
        <p:spPr bwMode="auto">
          <a:xfrm>
            <a:off x="5712246" y="6363858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4E23337-3403-AAE7-3570-26E88CADFBFF}"/>
              </a:ext>
            </a:extLst>
          </p:cNvPr>
          <p:cNvSpPr/>
          <p:nvPr/>
        </p:nvSpPr>
        <p:spPr>
          <a:xfrm>
            <a:off x="5567457" y="6506975"/>
            <a:ext cx="4139183" cy="360850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400" b="1" i="1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표준</a:t>
            </a:r>
            <a:r>
              <a:rPr lang="en-US" altLang="ko-KR" sz="1400" b="1" i="1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 </a:t>
            </a:r>
            <a:r>
              <a:rPr lang="ko-KR" altLang="en-US" sz="1400" b="1" i="1">
                <a:solidFill>
                  <a:prstClr val="black"/>
                </a:solidFill>
                <a:latin typeface="LG스마트체 Regular" panose="020B0600000101010101" pitchFamily="50" charset="-127"/>
                <a:ea typeface="LG스마트체 Regular" panose="020B0600000101010101" pitchFamily="50" charset="-127"/>
              </a:rPr>
              <a:t>통합 관제 시스템 구축</a:t>
            </a:r>
            <a:endParaRPr lang="en-US" altLang="ko-KR" sz="1600" b="1" i="1" u="sng">
              <a:solidFill>
                <a:srgbClr val="A50034"/>
              </a:solidFill>
              <a:latin typeface="LG스마트체 Regular" panose="020B0600000101010101" pitchFamily="50" charset="-127"/>
              <a:ea typeface="LG스마트체 Regular" panose="020B0600000101010101" pitchFamily="50" charset="-127"/>
            </a:endParaRPr>
          </a:p>
        </p:txBody>
      </p:sp>
      <p:sp>
        <p:nvSpPr>
          <p:cNvPr id="36" name="Rectangle 10">
            <a:extLst>
              <a:ext uri="{FF2B5EF4-FFF2-40B4-BE49-F238E27FC236}">
                <a16:creationId xmlns:a16="http://schemas.microsoft.com/office/drawing/2014/main" id="{1677C52C-7544-8839-EFCD-675DEE7F4DA4}"/>
              </a:ext>
            </a:extLst>
          </p:cNvPr>
          <p:cNvSpPr/>
          <p:nvPr/>
        </p:nvSpPr>
        <p:spPr>
          <a:xfrm>
            <a:off x="10540877" y="801688"/>
            <a:ext cx="4536512" cy="6470215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A36DA5C7-F8E2-4970-DF74-103147F4CA45}"/>
              </a:ext>
            </a:extLst>
          </p:cNvPr>
          <p:cNvGrpSpPr/>
          <p:nvPr/>
        </p:nvGrpSpPr>
        <p:grpSpPr>
          <a:xfrm>
            <a:off x="10516163" y="814811"/>
            <a:ext cx="4536512" cy="339239"/>
            <a:chOff x="5024437" y="494579"/>
            <a:chExt cx="4536512" cy="339239"/>
          </a:xfrm>
        </p:grpSpPr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84041D41-EE1C-9782-A70B-F5DC67C48A7C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안전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환경관제를 쓰면 무엇이 좋아지나요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39" name="그림 38">
              <a:extLst>
                <a:ext uri="{FF2B5EF4-FFF2-40B4-BE49-F238E27FC236}">
                  <a16:creationId xmlns:a16="http://schemas.microsoft.com/office/drawing/2014/main" id="{04444AC6-8163-5D9B-9FD2-445517B41316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40" name="Freeform 75">
            <a:extLst>
              <a:ext uri="{FF2B5EF4-FFF2-40B4-BE49-F238E27FC236}">
                <a16:creationId xmlns:a16="http://schemas.microsoft.com/office/drawing/2014/main" id="{206C6BDB-990F-E755-2EF7-2F1D20AD3F91}"/>
              </a:ext>
            </a:extLst>
          </p:cNvPr>
          <p:cNvSpPr>
            <a:spLocks/>
          </p:cNvSpPr>
          <p:nvPr/>
        </p:nvSpPr>
        <p:spPr bwMode="auto">
          <a:xfrm>
            <a:off x="10784314" y="6352682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pic>
        <p:nvPicPr>
          <p:cNvPr id="43" name="그림 42" descr="LG화학 - 나무위키">
            <a:extLst>
              <a:ext uri="{FF2B5EF4-FFF2-40B4-BE49-F238E27FC236}">
                <a16:creationId xmlns:a16="http://schemas.microsoft.com/office/drawing/2014/main" id="{84F1AA4A-96EC-11CE-30B0-66BC70DDCB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63556" y="6056320"/>
            <a:ext cx="771754" cy="206412"/>
          </a:xfrm>
          <a:prstGeom prst="rect">
            <a:avLst/>
          </a:prstGeom>
        </p:spPr>
      </p:pic>
      <p:sp>
        <p:nvSpPr>
          <p:cNvPr id="44" name="직사각형 43">
            <a:extLst>
              <a:ext uri="{FF2B5EF4-FFF2-40B4-BE49-F238E27FC236}">
                <a16:creationId xmlns:a16="http://schemas.microsoft.com/office/drawing/2014/main" id="{6536F292-2760-987B-46A7-86B6231DDE85}"/>
              </a:ext>
            </a:extLst>
          </p:cNvPr>
          <p:cNvSpPr/>
          <p:nvPr/>
        </p:nvSpPr>
        <p:spPr>
          <a:xfrm>
            <a:off x="12835418" y="1185834"/>
            <a:ext cx="2124000" cy="216000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2D614AE0-F7B4-3C7F-C9F8-D0310355DB64}"/>
              </a:ext>
            </a:extLst>
          </p:cNvPr>
          <p:cNvSpPr/>
          <p:nvPr/>
        </p:nvSpPr>
        <p:spPr>
          <a:xfrm>
            <a:off x="10604368" y="1185834"/>
            <a:ext cx="2124000" cy="2160000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400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5DD57FB7-8F62-89DC-61DD-AD1ECFA37636}"/>
              </a:ext>
            </a:extLst>
          </p:cNvPr>
          <p:cNvSpPr/>
          <p:nvPr/>
        </p:nvSpPr>
        <p:spPr>
          <a:xfrm>
            <a:off x="10702321" y="1889523"/>
            <a:ext cx="850869" cy="147032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  <p:txBody>
          <a:bodyPr lIns="18000" rIns="18000"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900" b="1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통합</a:t>
            </a:r>
            <a:r>
              <a:rPr kumimoji="1" lang="en-US" altLang="ko-KR" sz="900" b="1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kumimoji="1" lang="ko-KR" altLang="en-US" sz="900" b="1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모니터링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A74CF878-2F99-9B15-9322-65AC3F32A92C}"/>
              </a:ext>
            </a:extLst>
          </p:cNvPr>
          <p:cNvSpPr/>
          <p:nvPr/>
        </p:nvSpPr>
        <p:spPr>
          <a:xfrm>
            <a:off x="10654713" y="2277983"/>
            <a:ext cx="98777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8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소방</a:t>
            </a:r>
            <a:r>
              <a:rPr kumimoji="1" lang="en-US" altLang="ko-KR" sz="8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/</a:t>
            </a:r>
            <a:r>
              <a:rPr kumimoji="1" lang="ko-KR" altLang="en-US" sz="8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환경</a:t>
            </a:r>
            <a:r>
              <a:rPr kumimoji="1" lang="en-US" altLang="ko-KR" sz="8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/</a:t>
            </a:r>
            <a:r>
              <a:rPr kumimoji="1" lang="ko-KR" altLang="en-US" sz="8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안전 인원</a:t>
            </a:r>
          </a:p>
        </p:txBody>
      </p:sp>
      <p:sp>
        <p:nvSpPr>
          <p:cNvPr id="50" name="Rectangle 4">
            <a:extLst>
              <a:ext uri="{FF2B5EF4-FFF2-40B4-BE49-F238E27FC236}">
                <a16:creationId xmlns:a16="http://schemas.microsoft.com/office/drawing/2014/main" id="{9EEE2E9D-4627-15C4-B5B5-708C09DEF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34187" y="2676508"/>
            <a:ext cx="843977" cy="18700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588" algn="ctr" defTabSz="914400">
              <a:defRPr/>
            </a:pPr>
            <a:r>
              <a:rPr lang="ko-KR" altLang="en-US" sz="900" b="1" kern="0">
                <a:latin typeface="Arial Narrow" panose="020B0606020202030204" pitchFamily="34" charset="0"/>
                <a:ea typeface="LG스마트체 Regular" panose="020B0600000101010101" pitchFamily="50" charset="-127"/>
              </a:rPr>
              <a:t>통합관제솔루션</a:t>
            </a:r>
            <a:endParaRPr lang="en-US" altLang="ko-KR" sz="900" b="1" kern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aphicFrame>
        <p:nvGraphicFramePr>
          <p:cNvPr id="51" name="표 50">
            <a:extLst>
              <a:ext uri="{FF2B5EF4-FFF2-40B4-BE49-F238E27FC236}">
                <a16:creationId xmlns:a16="http://schemas.microsoft.com/office/drawing/2014/main" id="{FFC5A045-62C5-5AF7-5E4B-54441ECB6A8C}"/>
              </a:ext>
            </a:extLst>
          </p:cNvPr>
          <p:cNvGraphicFramePr>
            <a:graphicFrameLocks noGrp="1"/>
          </p:cNvGraphicFramePr>
          <p:nvPr/>
        </p:nvGraphicFramePr>
        <p:xfrm>
          <a:off x="10707218" y="2085851"/>
          <a:ext cx="832118" cy="202108"/>
        </p:xfrm>
        <a:graphic>
          <a:graphicData uri="http://schemas.openxmlformats.org/drawingml/2006/table">
            <a:tbl>
              <a:tblPr/>
              <a:tblGrid>
                <a:gridCol w="104015">
                  <a:extLst>
                    <a:ext uri="{9D8B030D-6E8A-4147-A177-3AD203B41FA5}">
                      <a16:colId xmlns:a16="http://schemas.microsoft.com/office/drawing/2014/main" val="3795497636"/>
                    </a:ext>
                  </a:extLst>
                </a:gridCol>
                <a:gridCol w="104015">
                  <a:extLst>
                    <a:ext uri="{9D8B030D-6E8A-4147-A177-3AD203B41FA5}">
                      <a16:colId xmlns:a16="http://schemas.microsoft.com/office/drawing/2014/main" val="3981067783"/>
                    </a:ext>
                  </a:extLst>
                </a:gridCol>
                <a:gridCol w="208029">
                  <a:extLst>
                    <a:ext uri="{9D8B030D-6E8A-4147-A177-3AD203B41FA5}">
                      <a16:colId xmlns:a16="http://schemas.microsoft.com/office/drawing/2014/main" val="1992023735"/>
                    </a:ext>
                  </a:extLst>
                </a:gridCol>
                <a:gridCol w="208029">
                  <a:extLst>
                    <a:ext uri="{9D8B030D-6E8A-4147-A177-3AD203B41FA5}">
                      <a16:colId xmlns:a16="http://schemas.microsoft.com/office/drawing/2014/main" val="2846662188"/>
                    </a:ext>
                  </a:extLst>
                </a:gridCol>
                <a:gridCol w="104015">
                  <a:extLst>
                    <a:ext uri="{9D8B030D-6E8A-4147-A177-3AD203B41FA5}">
                      <a16:colId xmlns:a16="http://schemas.microsoft.com/office/drawing/2014/main" val="4178973824"/>
                    </a:ext>
                  </a:extLst>
                </a:gridCol>
                <a:gridCol w="104015">
                  <a:extLst>
                    <a:ext uri="{9D8B030D-6E8A-4147-A177-3AD203B41FA5}">
                      <a16:colId xmlns:a16="http://schemas.microsoft.com/office/drawing/2014/main" val="850729864"/>
                    </a:ext>
                  </a:extLst>
                </a:gridCol>
              </a:tblGrid>
              <a:tr h="10105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600" b="1" i="0" u="sng" strike="noStrike">
                        <a:solidFill>
                          <a:srgbClr val="002060"/>
                        </a:solidFill>
                        <a:effectLst/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ko-KR" altLang="en-US" sz="600" b="1" i="0" u="sng" strike="noStrike">
                        <a:solidFill>
                          <a:srgbClr val="002060"/>
                        </a:solidFill>
                        <a:effectLst/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endParaRPr lang="en-US" altLang="ko-KR" sz="600" b="1" i="0" u="none" strike="noStrike">
                        <a:solidFill>
                          <a:srgbClr val="002060"/>
                        </a:solidFill>
                        <a:effectLst/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endParaRPr lang="ko-KR" altLang="en-US" sz="600" b="1" i="0" u="none" strike="noStrike">
                        <a:solidFill>
                          <a:srgbClr val="002060"/>
                        </a:solidFill>
                        <a:effectLst/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ko-KR" altLang="en-US" sz="600" b="1" i="0" u="none" strike="noStrike">
                        <a:solidFill>
                          <a:srgbClr val="002060"/>
                        </a:solidFill>
                        <a:effectLst/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altLang="ko-KR" sz="600" b="1" i="0" u="none" strike="noStrike">
                        <a:solidFill>
                          <a:srgbClr val="002060"/>
                        </a:solidFill>
                        <a:effectLst/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0902227"/>
                  </a:ext>
                </a:extLst>
              </a:tr>
              <a:tr h="101054">
                <a:tc>
                  <a:txBody>
                    <a:bodyPr/>
                    <a:lstStyle/>
                    <a:p>
                      <a:pPr algn="ctr" rtl="0" fontAlgn="ctr"/>
                      <a:endParaRPr lang="ko-KR" altLang="en-US" sz="600" b="1" i="0" u="sng" strike="noStrike">
                        <a:solidFill>
                          <a:srgbClr val="002060"/>
                        </a:solidFill>
                        <a:effectLst/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ko-KR" altLang="en-US" sz="600" b="1" i="0" u="none" strike="noStrike">
                        <a:solidFill>
                          <a:srgbClr val="002060"/>
                        </a:solidFill>
                        <a:effectLst/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ko-KR" altLang="en-US" sz="700" b="1" i="0" u="none" strike="noStrike">
                        <a:solidFill>
                          <a:srgbClr val="00206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ko-KR" altLang="en-US" sz="700" b="1" i="0" u="none" strike="noStrike">
                        <a:solidFill>
                          <a:srgbClr val="00206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ko-KR" altLang="en-US" sz="600" b="1" i="0" u="none" strike="noStrike">
                        <a:solidFill>
                          <a:srgbClr val="002060"/>
                        </a:solidFill>
                        <a:effectLst/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ko-KR" altLang="en-US" sz="600" b="1" i="0" u="none" strike="noStrike">
                        <a:solidFill>
                          <a:srgbClr val="002060"/>
                        </a:solidFill>
                        <a:effectLst/>
                        <a:latin typeface="LG스마트체2.0 Regular" panose="020B0600000101010101" pitchFamily="50" charset="-127"/>
                        <a:ea typeface="LG스마트체2.0 Regular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1481679"/>
                  </a:ext>
                </a:extLst>
              </a:tr>
            </a:tbl>
          </a:graphicData>
        </a:graphic>
      </p:graphicFrame>
      <p:sp>
        <p:nvSpPr>
          <p:cNvPr id="52" name="모서리가 둥근 직사각형 126">
            <a:extLst>
              <a:ext uri="{FF2B5EF4-FFF2-40B4-BE49-F238E27FC236}">
                <a16:creationId xmlns:a16="http://schemas.microsoft.com/office/drawing/2014/main" id="{5E1B20B5-13F8-4BD0-ECA1-E146D2CD4689}"/>
              </a:ext>
            </a:extLst>
          </p:cNvPr>
          <p:cNvSpPr/>
          <p:nvPr/>
        </p:nvSpPr>
        <p:spPr>
          <a:xfrm>
            <a:off x="10634684" y="1678934"/>
            <a:ext cx="972000" cy="792000"/>
          </a:xfrm>
          <a:prstGeom prst="round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err="1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1560A33D-AF09-E801-A21A-047BBB3A8AC0}"/>
              </a:ext>
            </a:extLst>
          </p:cNvPr>
          <p:cNvGrpSpPr/>
          <p:nvPr/>
        </p:nvGrpSpPr>
        <p:grpSpPr>
          <a:xfrm>
            <a:off x="12024009" y="1942715"/>
            <a:ext cx="277984" cy="505801"/>
            <a:chOff x="8426839" y="3188227"/>
            <a:chExt cx="764327" cy="1587944"/>
          </a:xfrm>
        </p:grpSpPr>
        <p:pic>
          <p:nvPicPr>
            <p:cNvPr id="54" name="Picture 171" descr="man4">
              <a:extLst>
                <a:ext uri="{FF2B5EF4-FFF2-40B4-BE49-F238E27FC236}">
                  <a16:creationId xmlns:a16="http://schemas.microsoft.com/office/drawing/2014/main" id="{F6FC9C3B-7B72-D39E-285C-10FF6C62D2D8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9400" y="3188227"/>
              <a:ext cx="709197" cy="597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0920C95D-3521-585D-18AA-AC48D958C520}"/>
                </a:ext>
              </a:extLst>
            </p:cNvPr>
            <p:cNvSpPr/>
            <p:nvPr/>
          </p:nvSpPr>
          <p:spPr>
            <a:xfrm>
              <a:off x="8426839" y="3713293"/>
              <a:ext cx="764327" cy="1062878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ko-KR" altLang="en-US" sz="800" b="1" u="sng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사무실 근무자</a:t>
              </a:r>
              <a:endParaRPr lang="en-US" altLang="ko-KR" sz="800" b="1" u="sng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18D96956-6889-6EF8-D813-17704D733A86}"/>
              </a:ext>
            </a:extLst>
          </p:cNvPr>
          <p:cNvGrpSpPr/>
          <p:nvPr/>
        </p:nvGrpSpPr>
        <p:grpSpPr>
          <a:xfrm>
            <a:off x="12249261" y="1926357"/>
            <a:ext cx="470880" cy="518577"/>
            <a:chOff x="3202074" y="3943145"/>
            <a:chExt cx="484342" cy="518577"/>
          </a:xfrm>
        </p:grpSpPr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BFEC5BAF-CA2A-F696-4304-EE04507094DB}"/>
                </a:ext>
              </a:extLst>
            </p:cNvPr>
            <p:cNvSpPr/>
            <p:nvPr/>
          </p:nvSpPr>
          <p:spPr>
            <a:xfrm>
              <a:off x="3202074" y="4123168"/>
              <a:ext cx="48434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ko-KR" altLang="en-US" sz="800" b="1" u="sng" kern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현장</a:t>
              </a:r>
              <a:endParaRPr lang="en-US" altLang="ko-KR" sz="800" b="1" u="sng" kern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 defTabSz="914400">
                <a:defRPr/>
              </a:pPr>
              <a:r>
                <a:rPr lang="ko-KR" altLang="en-US" sz="800" b="1" u="sng" kern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근무자</a:t>
              </a:r>
              <a:endParaRPr lang="ko-KR" altLang="en-US" sz="800" u="sng" kern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442EE95E-F30B-7AAE-3187-8B356B079D9B}"/>
                </a:ext>
              </a:extLst>
            </p:cNvPr>
            <p:cNvGrpSpPr/>
            <p:nvPr/>
          </p:nvGrpSpPr>
          <p:grpSpPr>
            <a:xfrm>
              <a:off x="3270194" y="3943145"/>
              <a:ext cx="353221" cy="234141"/>
              <a:chOff x="4320876" y="1735054"/>
              <a:chExt cx="938008" cy="618352"/>
            </a:xfrm>
          </p:grpSpPr>
          <p:pic>
            <p:nvPicPr>
              <p:cNvPr id="59" name="Picture 6" descr="http://thesecuritysett.files.wordpress.com/2010/12/people-operator-hard-hat-construction-icon.png">
                <a:extLst>
                  <a:ext uri="{FF2B5EF4-FFF2-40B4-BE49-F238E27FC236}">
                    <a16:creationId xmlns:a16="http://schemas.microsoft.com/office/drawing/2014/main" id="{68DF0009-480C-5843-B660-9214103654F7}"/>
                  </a:ext>
                </a:extLst>
              </p:cNvPr>
              <p:cNvPicPr preferRelativeResize="0">
                <a:picLocks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876" y="1735054"/>
                <a:ext cx="663928" cy="6183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0" name="그림 59">
                <a:extLst>
                  <a:ext uri="{FF2B5EF4-FFF2-40B4-BE49-F238E27FC236}">
                    <a16:creationId xmlns:a16="http://schemas.microsoft.com/office/drawing/2014/main" id="{A536B3B5-4B52-1417-9712-7C972FADDEA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8832" t="33017" r="51462" b="15943"/>
              <a:stretch/>
            </p:blipFill>
            <p:spPr>
              <a:xfrm>
                <a:off x="4883164" y="1881188"/>
                <a:ext cx="375720" cy="349338"/>
              </a:xfrm>
              <a:prstGeom prst="rect">
                <a:avLst/>
              </a:prstGeom>
            </p:spPr>
          </p:pic>
        </p:grpSp>
      </p:grpSp>
      <p:sp>
        <p:nvSpPr>
          <p:cNvPr id="61" name="모서리가 둥근 직사각형 126">
            <a:extLst>
              <a:ext uri="{FF2B5EF4-FFF2-40B4-BE49-F238E27FC236}">
                <a16:creationId xmlns:a16="http://schemas.microsoft.com/office/drawing/2014/main" id="{FC0ABDED-21E1-0926-15D9-731F0DE9F88C}"/>
              </a:ext>
            </a:extLst>
          </p:cNvPr>
          <p:cNvSpPr/>
          <p:nvPr/>
        </p:nvSpPr>
        <p:spPr>
          <a:xfrm>
            <a:off x="11718978" y="1678934"/>
            <a:ext cx="972000" cy="792000"/>
          </a:xfrm>
          <a:prstGeom prst="round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900" err="1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E9C48E9C-59B5-C7BB-E68E-662DB9A3D06F}"/>
              </a:ext>
            </a:extLst>
          </p:cNvPr>
          <p:cNvGrpSpPr/>
          <p:nvPr/>
        </p:nvGrpSpPr>
        <p:grpSpPr>
          <a:xfrm>
            <a:off x="11565273" y="1922934"/>
            <a:ext cx="593768" cy="473463"/>
            <a:chOff x="3589064" y="4095170"/>
            <a:chExt cx="696858" cy="473463"/>
          </a:xfrm>
        </p:grpSpPr>
        <p:pic>
          <p:nvPicPr>
            <p:cNvPr id="63" name="Picture 8" descr="https://cdn1.iconfinder.com/data/icons/free-large-boss-icon-set/512/Manager.png">
              <a:extLst>
                <a:ext uri="{FF2B5EF4-FFF2-40B4-BE49-F238E27FC236}">
                  <a16:creationId xmlns:a16="http://schemas.microsoft.com/office/drawing/2014/main" id="{A79F28DC-B594-855C-BE16-0A4878621453}"/>
                </a:ext>
              </a:extLst>
            </p:cNvPr>
            <p:cNvPicPr preferRelativeResize="0">
              <a:picLocks noChangeArrowheads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758933" y="4095170"/>
              <a:ext cx="343376" cy="2233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555A29E5-1D5A-3372-5BBD-B4EB9B414CCF}"/>
                </a:ext>
              </a:extLst>
            </p:cNvPr>
            <p:cNvSpPr/>
            <p:nvPr/>
          </p:nvSpPr>
          <p:spPr>
            <a:xfrm>
              <a:off x="3589064" y="4353189"/>
              <a:ext cx="696858" cy="21544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ko-KR" altLang="en-US" sz="800" b="1" u="sng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경영진</a:t>
              </a:r>
              <a:endParaRPr lang="en-US" altLang="ko-KR" sz="800" b="1" u="sng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3B567F2F-CB73-740E-1582-AFF8F686FFEE}"/>
              </a:ext>
            </a:extLst>
          </p:cNvPr>
          <p:cNvSpPr txBox="1"/>
          <p:nvPr/>
        </p:nvSpPr>
        <p:spPr>
          <a:xfrm>
            <a:off x="12027693" y="1656560"/>
            <a:ext cx="47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사무실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7A055AA-BA67-D698-31A4-2E22A95C2C5B}"/>
              </a:ext>
            </a:extLst>
          </p:cNvPr>
          <p:cNvSpPr txBox="1"/>
          <p:nvPr/>
        </p:nvSpPr>
        <p:spPr>
          <a:xfrm>
            <a:off x="10911546" y="1638272"/>
            <a:ext cx="4843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9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관제실</a:t>
            </a:r>
          </a:p>
        </p:txBody>
      </p:sp>
      <p:cxnSp>
        <p:nvCxnSpPr>
          <p:cNvPr id="67" name="꺾인 연결선 17">
            <a:extLst>
              <a:ext uri="{FF2B5EF4-FFF2-40B4-BE49-F238E27FC236}">
                <a16:creationId xmlns:a16="http://schemas.microsoft.com/office/drawing/2014/main" id="{CC4CCCB3-27AA-5C1B-4711-8CB2BE2FBCD9}"/>
              </a:ext>
            </a:extLst>
          </p:cNvPr>
          <p:cNvCxnSpPr>
            <a:cxnSpLocks/>
            <a:stCxn id="50" idx="0"/>
            <a:endCxn id="52" idx="2"/>
          </p:cNvCxnSpPr>
          <p:nvPr/>
        </p:nvCxnSpPr>
        <p:spPr>
          <a:xfrm rot="16200000" flipV="1">
            <a:off x="11285643" y="2305976"/>
            <a:ext cx="205574" cy="535491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FF0000"/>
            </a:solidFill>
            <a:prstDash val="dash"/>
            <a:tailEnd type="triangle"/>
          </a:ln>
          <a:effectLst/>
        </p:spPr>
      </p:cxnSp>
      <p:cxnSp>
        <p:nvCxnSpPr>
          <p:cNvPr id="68" name="꺾인 연결선 17">
            <a:extLst>
              <a:ext uri="{FF2B5EF4-FFF2-40B4-BE49-F238E27FC236}">
                <a16:creationId xmlns:a16="http://schemas.microsoft.com/office/drawing/2014/main" id="{31B89194-EE85-8728-44EF-1AB4D5103C09}"/>
              </a:ext>
            </a:extLst>
          </p:cNvPr>
          <p:cNvCxnSpPr>
            <a:cxnSpLocks/>
            <a:stCxn id="50" idx="0"/>
            <a:endCxn id="61" idx="2"/>
          </p:cNvCxnSpPr>
          <p:nvPr/>
        </p:nvCxnSpPr>
        <p:spPr>
          <a:xfrm rot="5400000" flipH="1" flipV="1">
            <a:off x="11827789" y="2299321"/>
            <a:ext cx="205574" cy="548803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FF0000"/>
            </a:solidFill>
            <a:prstDash val="dash"/>
            <a:tailEnd type="triangle"/>
          </a:ln>
          <a:effectLst/>
        </p:spPr>
      </p:cxn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6668BB16-81A5-248F-4922-70D8BF2C5E50}"/>
              </a:ext>
            </a:extLst>
          </p:cNvPr>
          <p:cNvSpPr/>
          <p:nvPr/>
        </p:nvSpPr>
        <p:spPr>
          <a:xfrm>
            <a:off x="10674566" y="3057235"/>
            <a:ext cx="540000" cy="221190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소방 설비</a:t>
            </a: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79DBC760-E1F2-1AAB-48E3-AC860D5CDB22}"/>
              </a:ext>
            </a:extLst>
          </p:cNvPr>
          <p:cNvSpPr/>
          <p:nvPr/>
        </p:nvSpPr>
        <p:spPr>
          <a:xfrm>
            <a:off x="11403192" y="3057235"/>
            <a:ext cx="540000" cy="221190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안전 설비</a:t>
            </a: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E2A1CA89-B0D5-A3F9-F327-A184765F3CDD}"/>
              </a:ext>
            </a:extLst>
          </p:cNvPr>
          <p:cNvSpPr/>
          <p:nvPr/>
        </p:nvSpPr>
        <p:spPr>
          <a:xfrm>
            <a:off x="12131819" y="3057235"/>
            <a:ext cx="540000" cy="221190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환경 설비</a:t>
            </a:r>
          </a:p>
        </p:txBody>
      </p:sp>
      <p:cxnSp>
        <p:nvCxnSpPr>
          <p:cNvPr id="74" name="꺾인 연결선 17">
            <a:extLst>
              <a:ext uri="{FF2B5EF4-FFF2-40B4-BE49-F238E27FC236}">
                <a16:creationId xmlns:a16="http://schemas.microsoft.com/office/drawing/2014/main" id="{99D22ADD-1987-1A6A-FBC6-BFF48BA127E9}"/>
              </a:ext>
            </a:extLst>
          </p:cNvPr>
          <p:cNvCxnSpPr>
            <a:cxnSpLocks/>
            <a:stCxn id="69" idx="0"/>
            <a:endCxn id="50" idx="2"/>
          </p:cNvCxnSpPr>
          <p:nvPr/>
        </p:nvCxnSpPr>
        <p:spPr>
          <a:xfrm rot="5400000" flipH="1" flipV="1">
            <a:off x="11203508" y="2604569"/>
            <a:ext cx="193727" cy="711609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</p:cxnSp>
      <p:cxnSp>
        <p:nvCxnSpPr>
          <p:cNvPr id="75" name="꺾인 연결선 17">
            <a:extLst>
              <a:ext uri="{FF2B5EF4-FFF2-40B4-BE49-F238E27FC236}">
                <a16:creationId xmlns:a16="http://schemas.microsoft.com/office/drawing/2014/main" id="{2F54CEF1-D7CB-EC71-3644-14F3E149E061}"/>
              </a:ext>
            </a:extLst>
          </p:cNvPr>
          <p:cNvCxnSpPr>
            <a:cxnSpLocks/>
            <a:stCxn id="70" idx="0"/>
            <a:endCxn id="50" idx="2"/>
          </p:cNvCxnSpPr>
          <p:nvPr/>
        </p:nvCxnSpPr>
        <p:spPr>
          <a:xfrm rot="16200000" flipV="1">
            <a:off x="11567822" y="2951864"/>
            <a:ext cx="193727" cy="17017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</p:cxnSp>
      <p:cxnSp>
        <p:nvCxnSpPr>
          <p:cNvPr id="76" name="꺾인 연결선 17">
            <a:extLst>
              <a:ext uri="{FF2B5EF4-FFF2-40B4-BE49-F238E27FC236}">
                <a16:creationId xmlns:a16="http://schemas.microsoft.com/office/drawing/2014/main" id="{0499EB99-8AF9-E303-FCE1-1302C82564B0}"/>
              </a:ext>
            </a:extLst>
          </p:cNvPr>
          <p:cNvCxnSpPr>
            <a:cxnSpLocks/>
            <a:stCxn id="71" idx="0"/>
            <a:endCxn id="50" idx="2"/>
          </p:cNvCxnSpPr>
          <p:nvPr/>
        </p:nvCxnSpPr>
        <p:spPr>
          <a:xfrm rot="16200000" flipV="1">
            <a:off x="11932135" y="2587550"/>
            <a:ext cx="193727" cy="745644"/>
          </a:xfrm>
          <a:prstGeom prst="bentConnector3">
            <a:avLst>
              <a:gd name="adj1" fmla="val 50000"/>
            </a:avLst>
          </a:prstGeom>
          <a:noFill/>
          <a:ln w="12700" cap="flat" cmpd="sng" algn="ctr">
            <a:solidFill>
              <a:srgbClr val="FF0000"/>
            </a:solidFill>
            <a:prstDash val="solid"/>
            <a:headEnd type="none"/>
            <a:tailEnd type="triangle"/>
          </a:ln>
          <a:effectLst/>
        </p:spPr>
      </p:cxnSp>
      <p:sp>
        <p:nvSpPr>
          <p:cNvPr id="196" name="직사각형 195">
            <a:extLst>
              <a:ext uri="{FF2B5EF4-FFF2-40B4-BE49-F238E27FC236}">
                <a16:creationId xmlns:a16="http://schemas.microsoft.com/office/drawing/2014/main" id="{01B213F2-1486-C326-D50E-10BD67DF35A5}"/>
              </a:ext>
            </a:extLst>
          </p:cNvPr>
          <p:cNvSpPr/>
          <p:nvPr/>
        </p:nvSpPr>
        <p:spPr>
          <a:xfrm>
            <a:off x="10606106" y="1204195"/>
            <a:ext cx="2122822" cy="44114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92075" indent="-92075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US" altLang="ko-KR" sz="1050" b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Any Time, Any Where </a:t>
            </a:r>
            <a:r>
              <a:rPr lang="ko-KR" altLang="en-US" sz="1050" b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모니터링 체계</a:t>
            </a:r>
            <a:endParaRPr lang="en-US" altLang="ko-KR" sz="1050" b="1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marL="92075" indent="-92075"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ko-KR" altLang="en-US" sz="1050" b="1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신속한 상황 전파를 통한 안전 대응</a:t>
            </a:r>
            <a:endParaRPr lang="en-US" altLang="ko-KR" sz="1050" b="1">
              <a:solidFill>
                <a:srgbClr val="00000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5E25B3DC-5DCF-86F2-35DB-1364744C8AF0}"/>
              </a:ext>
            </a:extLst>
          </p:cNvPr>
          <p:cNvSpPr txBox="1"/>
          <p:nvPr/>
        </p:nvSpPr>
        <p:spPr>
          <a:xfrm>
            <a:off x="12809133" y="1250110"/>
            <a:ext cx="212282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8900" indent="-889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ko-KR" altLang="en-US" sz="1050" b="1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시스템 </a:t>
            </a:r>
            <a:r>
              <a:rPr lang="en-US" altLang="ko-KR" sz="1050" b="1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2</a:t>
            </a:r>
            <a:r>
              <a:rPr lang="ko-KR" altLang="en-US" sz="1050" b="1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중화를 통한 </a:t>
            </a:r>
            <a:r>
              <a:rPr lang="ko-KR" altLang="en-US" sz="1050" b="1" err="1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무중단</a:t>
            </a:r>
            <a:r>
              <a:rPr lang="ko-KR" altLang="en-US" sz="1050" b="1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 서비스</a:t>
            </a:r>
            <a:endParaRPr lang="en-US" altLang="ko-KR" sz="1050" b="1">
              <a:latin typeface="Arial Narrow" panose="020B0606020202030204" pitchFamily="34" charset="0"/>
              <a:ea typeface="LG스마트체 Regular" panose="020B0600000101010101" pitchFamily="50" charset="-127"/>
              <a:cs typeface="Arial" charset="0"/>
            </a:endParaRPr>
          </a:p>
        </p:txBody>
      </p:sp>
      <p:graphicFrame>
        <p:nvGraphicFramePr>
          <p:cNvPr id="224" name="표 223">
            <a:extLst>
              <a:ext uri="{FF2B5EF4-FFF2-40B4-BE49-F238E27FC236}">
                <a16:creationId xmlns:a16="http://schemas.microsoft.com/office/drawing/2014/main" id="{7D8E6321-2157-F89C-233D-2171AFDB0309}"/>
              </a:ext>
            </a:extLst>
          </p:cNvPr>
          <p:cNvGraphicFramePr>
            <a:graphicFrameLocks noGrp="1"/>
          </p:cNvGraphicFramePr>
          <p:nvPr/>
        </p:nvGraphicFramePr>
        <p:xfrm>
          <a:off x="13001046" y="1543684"/>
          <a:ext cx="1673444" cy="656640"/>
        </p:xfrm>
        <a:graphic>
          <a:graphicData uri="http://schemas.openxmlformats.org/drawingml/2006/table">
            <a:tbl>
              <a:tblPr/>
              <a:tblGrid>
                <a:gridCol w="16734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Arial" panose="020B0604020202020204" pitchFamily="34" charset="0"/>
                        </a:rPr>
                        <a:t>As-Is</a:t>
                      </a:r>
                      <a:endParaRPr lang="ko-KR" altLang="en-US" sz="900" b="1" i="0" u="none" strike="noStrike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Arial" panose="020B0604020202020204" pitchFamily="34" charset="0"/>
                        </a:rPr>
                        <a:t>장애 조치 </a:t>
                      </a:r>
                      <a:r>
                        <a:rPr lang="en-US" altLang="ko-KR" sz="900" b="1" i="0" u="none" strike="noStrike"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Arial" panose="020B0604020202020204" pitchFamily="34" charset="0"/>
                        </a:rPr>
                        <a:t>N</a:t>
                      </a:r>
                      <a:r>
                        <a:rPr lang="ko-KR" altLang="en-US" sz="900" b="1" i="0" u="none" strike="noStrike"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Arial" panose="020B0604020202020204" pitchFamily="34" charset="0"/>
                        </a:rPr>
                        <a:t>시간</a:t>
                      </a:r>
                      <a:endParaRPr lang="en-US" altLang="ko-KR" sz="900" b="1" i="0" u="none" strike="noStrike"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Arial" panose="020B0604020202020204" pitchFamily="34" charset="0"/>
                        </a:rPr>
                        <a:t>시스템 구축업체 출발 </a:t>
                      </a:r>
                      <a:r>
                        <a:rPr lang="en-US" altLang="ko-KR" sz="900" b="0" i="0" u="none" strike="noStrike"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Arial" panose="020B0604020202020204" pitchFamily="34" charset="0"/>
                        </a:rPr>
                        <a:t>~</a:t>
                      </a:r>
                    </a:p>
                    <a:p>
                      <a:pPr algn="ctr" fontAlgn="ctr"/>
                      <a:r>
                        <a:rPr lang="ko-KR" altLang="en-US" sz="900" b="0" i="0" u="none" strike="noStrike"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Arial" panose="020B0604020202020204" pitchFamily="34" charset="0"/>
                        </a:rPr>
                        <a:t>도착 후 조치까지 소요 시간</a:t>
                      </a:r>
                      <a:endParaRPr lang="en-US" altLang="ko-KR" sz="900" b="0" i="0" u="none" strike="noStrike"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25" name="표 224">
            <a:extLst>
              <a:ext uri="{FF2B5EF4-FFF2-40B4-BE49-F238E27FC236}">
                <a16:creationId xmlns:a16="http://schemas.microsoft.com/office/drawing/2014/main" id="{1F763A13-0AFD-CC84-F041-7670F20078F0}"/>
              </a:ext>
            </a:extLst>
          </p:cNvPr>
          <p:cNvGraphicFramePr>
            <a:graphicFrameLocks noGrp="1"/>
          </p:cNvGraphicFramePr>
          <p:nvPr/>
        </p:nvGraphicFramePr>
        <p:xfrm>
          <a:off x="13001046" y="2526217"/>
          <a:ext cx="1673444" cy="656640"/>
        </p:xfrm>
        <a:graphic>
          <a:graphicData uri="http://schemas.openxmlformats.org/drawingml/2006/table">
            <a:tbl>
              <a:tblPr/>
              <a:tblGrid>
                <a:gridCol w="16734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Arial" panose="020B0604020202020204" pitchFamily="34" charset="0"/>
                        </a:rPr>
                        <a:t>To-Be</a:t>
                      </a:r>
                      <a:endParaRPr lang="ko-KR" altLang="en-US" sz="900" b="1" i="0" u="none" strike="noStrike">
                        <a:solidFill>
                          <a:srgbClr val="FFFFFF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err="1"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Arial" panose="020B0604020202020204" pitchFamily="34" charset="0"/>
                        </a:rPr>
                        <a:t>무중단</a:t>
                      </a:r>
                      <a:endParaRPr lang="ko-KR" altLang="en-US" sz="900" b="1" i="0" u="none" strike="noStrike"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Arial" panose="020B0604020202020204" pitchFamily="34" charset="0"/>
                        </a:rPr>
                        <a:t>서비스 유지</a:t>
                      </a:r>
                      <a:endParaRPr lang="en-US" altLang="ko-KR" sz="900" b="0" i="0" u="none" strike="noStrike"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en-US" altLang="ko-KR" sz="900" b="0" i="0" u="none" strike="noStrike"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lang="ko-KR" altLang="en-US" sz="900" b="0" i="0" u="none" strike="noStrike"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Arial" panose="020B0604020202020204" pitchFamily="34" charset="0"/>
                        </a:rPr>
                        <a:t>구축업체 후속 원인 확인</a:t>
                      </a:r>
                      <a:r>
                        <a:rPr lang="en-US" altLang="ko-KR" sz="900" b="0" i="0" u="none" strike="noStrike"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Arial" panose="020B0604020202020204" pitchFamily="34" charset="0"/>
                        </a:rPr>
                        <a:t>)</a:t>
                      </a:r>
                      <a:endParaRPr lang="ko-KR" altLang="en-US" sz="900" b="0" i="0" u="none" strike="noStrike"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Arial" panose="020B0604020202020204" pitchFamily="34" charset="0"/>
                      </a:endParaRPr>
                    </a:p>
                  </a:txBody>
                  <a:tcPr marL="36000" marR="36000" marT="18000" marB="18000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6" name="화살표: 아래쪽 225">
            <a:extLst>
              <a:ext uri="{FF2B5EF4-FFF2-40B4-BE49-F238E27FC236}">
                <a16:creationId xmlns:a16="http://schemas.microsoft.com/office/drawing/2014/main" id="{88B62C8D-872E-F421-6073-7BD32818B51F}"/>
              </a:ext>
            </a:extLst>
          </p:cNvPr>
          <p:cNvSpPr/>
          <p:nvPr/>
        </p:nvSpPr>
        <p:spPr>
          <a:xfrm>
            <a:off x="13543020" y="2328782"/>
            <a:ext cx="572007" cy="103026"/>
          </a:xfrm>
          <a:prstGeom prst="downArrow">
            <a:avLst/>
          </a:prstGeom>
          <a:solidFill>
            <a:schemeClr val="bg1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050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46" name="직사각형 245">
            <a:extLst>
              <a:ext uri="{FF2B5EF4-FFF2-40B4-BE49-F238E27FC236}">
                <a16:creationId xmlns:a16="http://schemas.microsoft.com/office/drawing/2014/main" id="{18C56F49-2C90-39CF-B137-F6883B304CAC}"/>
              </a:ext>
            </a:extLst>
          </p:cNvPr>
          <p:cNvSpPr/>
          <p:nvPr/>
        </p:nvSpPr>
        <p:spPr>
          <a:xfrm>
            <a:off x="11086360" y="6442758"/>
            <a:ext cx="3359026" cy="94154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/>
              </a:rPr>
              <a:t>이상발생 대응 체계 구현을 통한 </a:t>
            </a:r>
            <a:r>
              <a:rPr lang="ko-KR" altLang="en-US" sz="1200" b="1" i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/>
              </a:rPr>
              <a:t>신속 대응 관제</a:t>
            </a:r>
            <a:endParaRPr lang="en-US" altLang="ko-KR" sz="1200" b="1" i="1">
              <a:solidFill>
                <a:srgbClr val="C0000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/>
            </a:endParaRPr>
          </a:p>
          <a:p>
            <a:pPr algn="ctr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/>
              </a:rPr>
              <a:t>시스템 이중화를 통한 </a:t>
            </a:r>
            <a:r>
              <a:rPr lang="ko-KR" altLang="en-US" sz="1200" b="1" i="1" err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/>
              </a:rPr>
              <a:t>무중단</a:t>
            </a:r>
            <a:r>
              <a:rPr lang="ko-KR" altLang="en-US" sz="1200" b="1" i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/>
              </a:rPr>
              <a:t> 서비스 제공</a:t>
            </a:r>
            <a:endParaRPr lang="en-US" altLang="ko-KR" sz="1200" b="1" i="1">
              <a:solidFill>
                <a:srgbClr val="C0000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/>
            </a:endParaRPr>
          </a:p>
          <a:p>
            <a:pPr algn="ctr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통합 구축을 통한 시스템 </a:t>
            </a:r>
            <a:r>
              <a:rPr lang="ko-KR" altLang="en-US" sz="1200" b="1" i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중복</a:t>
            </a:r>
            <a:r>
              <a:rPr lang="ko-KR" altLang="en-US" sz="1200" b="1" i="1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ko-KR" altLang="en-US" sz="1200" b="1" i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개발 비용 절감</a:t>
            </a:r>
            <a:endParaRPr lang="en-US" altLang="ko-KR" sz="1200" b="1" i="1">
              <a:solidFill>
                <a:srgbClr val="C0000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/>
            </a:endParaRPr>
          </a:p>
          <a:p>
            <a:pPr algn="ctr" defTabSz="457200">
              <a:lnSpc>
                <a:spcPct val="130000"/>
              </a:lnSpc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/>
              </a:rPr>
              <a:t>수작업 </a:t>
            </a:r>
            <a:r>
              <a:rPr lang="ko-KR" altLang="en-US" sz="1200" b="1" i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/>
              </a:rPr>
              <a:t>일지 전산화를 통한 관리 역량 확대</a:t>
            </a:r>
            <a:endParaRPr lang="en-US" altLang="ko-KR" sz="1200" b="1" i="1">
              <a:solidFill>
                <a:srgbClr val="C0000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grpSp>
        <p:nvGrpSpPr>
          <p:cNvPr id="248" name="그룹 247">
            <a:extLst>
              <a:ext uri="{FF2B5EF4-FFF2-40B4-BE49-F238E27FC236}">
                <a16:creationId xmlns:a16="http://schemas.microsoft.com/office/drawing/2014/main" id="{F34213A7-1F1C-3B6E-F239-76908480E1EC}"/>
              </a:ext>
            </a:extLst>
          </p:cNvPr>
          <p:cNvGrpSpPr/>
          <p:nvPr/>
        </p:nvGrpSpPr>
        <p:grpSpPr>
          <a:xfrm>
            <a:off x="10518186" y="3400426"/>
            <a:ext cx="4462941" cy="2263439"/>
            <a:chOff x="10518186" y="3400426"/>
            <a:chExt cx="4462941" cy="1912138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3B44817-769F-627A-A228-75ED1B82DCE0}"/>
                </a:ext>
              </a:extLst>
            </p:cNvPr>
            <p:cNvSpPr/>
            <p:nvPr/>
          </p:nvSpPr>
          <p:spPr>
            <a:xfrm>
              <a:off x="12835418" y="3419555"/>
              <a:ext cx="2124000" cy="1888463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369047F2-6CD1-8AAF-88CE-A3541E1A23F8}"/>
                </a:ext>
              </a:extLst>
            </p:cNvPr>
            <p:cNvSpPr/>
            <p:nvPr/>
          </p:nvSpPr>
          <p:spPr>
            <a:xfrm>
              <a:off x="10589266" y="3424101"/>
              <a:ext cx="2124000" cy="1888463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E559E7E9-A53B-3CD0-04AE-C73BE742C078}"/>
                </a:ext>
              </a:extLst>
            </p:cNvPr>
            <p:cNvSpPr/>
            <p:nvPr/>
          </p:nvSpPr>
          <p:spPr>
            <a:xfrm>
              <a:off x="10653645" y="4904066"/>
              <a:ext cx="360000" cy="32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sz="800" b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소방</a:t>
              </a:r>
              <a:endParaRPr lang="en-US" altLang="ko-KR" sz="80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/>
              <a:r>
                <a:rPr lang="ko-KR" altLang="en-US" sz="800" b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</a:t>
              </a:r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3C5D25CC-DC39-A309-C333-A316990ACD89}"/>
                </a:ext>
              </a:extLst>
            </p:cNvPr>
            <p:cNvSpPr/>
            <p:nvPr/>
          </p:nvSpPr>
          <p:spPr>
            <a:xfrm>
              <a:off x="11060993" y="4905811"/>
              <a:ext cx="360000" cy="32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sz="800" b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안전</a:t>
              </a:r>
              <a:endParaRPr lang="en-US" altLang="ko-KR" sz="80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/>
              <a:r>
                <a:rPr lang="ko-KR" altLang="en-US" sz="800" b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</a:t>
              </a:r>
            </a:p>
          </p:txBody>
        </p:sp>
        <p:sp>
          <p:nvSpPr>
            <p:cNvPr id="79" name="직사각형 78">
              <a:extLst>
                <a:ext uri="{FF2B5EF4-FFF2-40B4-BE49-F238E27FC236}">
                  <a16:creationId xmlns:a16="http://schemas.microsoft.com/office/drawing/2014/main" id="{ACC7423B-7A83-C2AB-79F5-A1614B9D3539}"/>
                </a:ext>
              </a:extLst>
            </p:cNvPr>
            <p:cNvSpPr/>
            <p:nvPr/>
          </p:nvSpPr>
          <p:spPr>
            <a:xfrm>
              <a:off x="11479565" y="4904066"/>
              <a:ext cx="360000" cy="32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sz="800" b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환경</a:t>
              </a:r>
              <a:endParaRPr lang="en-US" altLang="ko-KR" sz="80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/>
              <a:r>
                <a:rPr lang="ko-KR" altLang="en-US" sz="800" b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</a:t>
              </a:r>
            </a:p>
          </p:txBody>
        </p:sp>
        <p:sp>
          <p:nvSpPr>
            <p:cNvPr id="184" name="모서리가 둥근 직사각형 46">
              <a:extLst>
                <a:ext uri="{FF2B5EF4-FFF2-40B4-BE49-F238E27FC236}">
                  <a16:creationId xmlns:a16="http://schemas.microsoft.com/office/drawing/2014/main" id="{88FB4FB9-9E25-EA7D-39BE-79691DD610EF}"/>
                </a:ext>
              </a:extLst>
            </p:cNvPr>
            <p:cNvSpPr/>
            <p:nvPr/>
          </p:nvSpPr>
          <p:spPr>
            <a:xfrm>
              <a:off x="10653645" y="4435774"/>
              <a:ext cx="360000" cy="402987"/>
            </a:xfrm>
            <a:prstGeom prst="roundRect">
              <a:avLst>
                <a:gd name="adj" fmla="val 7471"/>
              </a:avLst>
            </a:prstGeom>
            <a:solidFill>
              <a:srgbClr val="2A9E46">
                <a:alpha val="8000"/>
              </a:srgbClr>
            </a:solidFill>
            <a:ln w="6350" cap="flat" cmpd="sng" algn="ctr">
              <a:solidFill>
                <a:srgbClr val="2A9E46">
                  <a:alpha val="40000"/>
                </a:srgbClr>
              </a:solidFill>
              <a:prstDash val="solid"/>
            </a:ln>
            <a:effectLst/>
          </p:spPr>
          <p:txBody>
            <a:bodyPr rot="0" spcFirstLastPara="0" vertOverflow="overflow" horzOverflow="overflow" vert="horz" wrap="none" lIns="36000" tIns="252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588" algn="ctr">
                <a:defRPr/>
              </a:pPr>
              <a:r>
                <a:rPr lang="en-US" altLang="ko-KR" sz="800"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A</a:t>
              </a:r>
            </a:p>
            <a:p>
              <a:pPr marL="1588" algn="ctr">
                <a:defRPr/>
              </a:pPr>
              <a:r>
                <a:rPr lang="ko-KR" altLang="en-US" sz="800"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솔루션</a:t>
              </a:r>
              <a:endParaRPr lang="en-US" altLang="ko-KR" sz="800" b="1" ker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85" name="모서리가 둥근 직사각형 46">
              <a:extLst>
                <a:ext uri="{FF2B5EF4-FFF2-40B4-BE49-F238E27FC236}">
                  <a16:creationId xmlns:a16="http://schemas.microsoft.com/office/drawing/2014/main" id="{9F917383-C8A9-6312-2EA1-F0FE68DF3CB1}"/>
                </a:ext>
              </a:extLst>
            </p:cNvPr>
            <p:cNvSpPr/>
            <p:nvPr/>
          </p:nvSpPr>
          <p:spPr>
            <a:xfrm>
              <a:off x="11060993" y="4435774"/>
              <a:ext cx="360000" cy="402987"/>
            </a:xfrm>
            <a:prstGeom prst="roundRect">
              <a:avLst>
                <a:gd name="adj" fmla="val 7471"/>
              </a:avLst>
            </a:prstGeom>
            <a:solidFill>
              <a:srgbClr val="2A9E46">
                <a:alpha val="8000"/>
              </a:srgbClr>
            </a:solidFill>
            <a:ln w="6350" cap="flat" cmpd="sng" algn="ctr">
              <a:solidFill>
                <a:srgbClr val="2A9E46">
                  <a:alpha val="40000"/>
                </a:srgbClr>
              </a:solidFill>
              <a:prstDash val="solid"/>
            </a:ln>
            <a:effectLst/>
          </p:spPr>
          <p:txBody>
            <a:bodyPr rot="0" spcFirstLastPara="0" vertOverflow="overflow" horzOverflow="overflow" vert="horz" wrap="none" lIns="36000" tIns="252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588" algn="ctr">
                <a:defRPr/>
              </a:pPr>
              <a:r>
                <a:rPr lang="en-US" altLang="ko-KR" sz="800"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B</a:t>
              </a:r>
            </a:p>
            <a:p>
              <a:pPr marL="1588" algn="ctr">
                <a:defRPr/>
              </a:pPr>
              <a:r>
                <a:rPr lang="ko-KR" altLang="en-US" sz="800"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솔루션</a:t>
              </a:r>
              <a:endParaRPr lang="en-US" altLang="ko-KR" sz="800" b="1" ker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86" name="모서리가 둥근 직사각형 46">
              <a:extLst>
                <a:ext uri="{FF2B5EF4-FFF2-40B4-BE49-F238E27FC236}">
                  <a16:creationId xmlns:a16="http://schemas.microsoft.com/office/drawing/2014/main" id="{C5B16B48-C7B4-72A4-F10E-25022255099D}"/>
                </a:ext>
              </a:extLst>
            </p:cNvPr>
            <p:cNvSpPr/>
            <p:nvPr/>
          </p:nvSpPr>
          <p:spPr>
            <a:xfrm>
              <a:off x="11479565" y="4435774"/>
              <a:ext cx="360000" cy="402987"/>
            </a:xfrm>
            <a:prstGeom prst="roundRect">
              <a:avLst>
                <a:gd name="adj" fmla="val 7471"/>
              </a:avLst>
            </a:prstGeom>
            <a:solidFill>
              <a:srgbClr val="2A9E46">
                <a:alpha val="8000"/>
              </a:srgbClr>
            </a:solidFill>
            <a:ln w="6350" cap="flat" cmpd="sng" algn="ctr">
              <a:solidFill>
                <a:srgbClr val="2A9E46">
                  <a:alpha val="40000"/>
                </a:srgbClr>
              </a:solidFill>
              <a:prstDash val="solid"/>
            </a:ln>
            <a:effectLst/>
          </p:spPr>
          <p:txBody>
            <a:bodyPr rot="0" spcFirstLastPara="0" vertOverflow="overflow" horzOverflow="overflow" vert="horz" wrap="none" lIns="36000" tIns="252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588" algn="ctr">
                <a:defRPr/>
              </a:pPr>
              <a:r>
                <a:rPr lang="en-US" altLang="ko-KR" sz="800"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C</a:t>
              </a:r>
            </a:p>
            <a:p>
              <a:pPr marL="1588" algn="ctr">
                <a:defRPr/>
              </a:pPr>
              <a:r>
                <a:rPr lang="ko-KR" altLang="en-US" sz="800"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솔루션</a:t>
              </a:r>
              <a:endParaRPr lang="en-US" altLang="ko-KR" sz="800" b="1" ker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187" name="꺾인 연결선 17">
              <a:extLst>
                <a:ext uri="{FF2B5EF4-FFF2-40B4-BE49-F238E27FC236}">
                  <a16:creationId xmlns:a16="http://schemas.microsoft.com/office/drawing/2014/main" id="{B7043311-D2C6-1960-C255-858702C1F0A6}"/>
                </a:ext>
              </a:extLst>
            </p:cNvPr>
            <p:cNvCxnSpPr>
              <a:cxnSpLocks/>
              <a:stCxn id="184" idx="2"/>
              <a:endCxn id="77" idx="0"/>
            </p:cNvCxnSpPr>
            <p:nvPr/>
          </p:nvCxnSpPr>
          <p:spPr>
            <a:xfrm rot="5400000">
              <a:off x="10800992" y="4871413"/>
              <a:ext cx="65306" cy="12700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</p:cxnSp>
        <p:cxnSp>
          <p:nvCxnSpPr>
            <p:cNvPr id="188" name="꺾인 연결선 17">
              <a:extLst>
                <a:ext uri="{FF2B5EF4-FFF2-40B4-BE49-F238E27FC236}">
                  <a16:creationId xmlns:a16="http://schemas.microsoft.com/office/drawing/2014/main" id="{C5EE1109-08C8-4FD1-75D6-E5F818D98390}"/>
                </a:ext>
              </a:extLst>
            </p:cNvPr>
            <p:cNvCxnSpPr>
              <a:cxnSpLocks/>
              <a:stCxn id="185" idx="2"/>
              <a:endCxn id="78" idx="0"/>
            </p:cNvCxnSpPr>
            <p:nvPr/>
          </p:nvCxnSpPr>
          <p:spPr>
            <a:xfrm rot="5400000">
              <a:off x="11207469" y="4872285"/>
              <a:ext cx="67051" cy="12700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</p:cxnSp>
        <p:cxnSp>
          <p:nvCxnSpPr>
            <p:cNvPr id="189" name="꺾인 연결선 17">
              <a:extLst>
                <a:ext uri="{FF2B5EF4-FFF2-40B4-BE49-F238E27FC236}">
                  <a16:creationId xmlns:a16="http://schemas.microsoft.com/office/drawing/2014/main" id="{0541F7D1-9410-59EE-8C37-A2C52829BBA6}"/>
                </a:ext>
              </a:extLst>
            </p:cNvPr>
            <p:cNvCxnSpPr>
              <a:cxnSpLocks/>
              <a:stCxn id="79" idx="0"/>
              <a:endCxn id="186" idx="2"/>
            </p:cNvCxnSpPr>
            <p:nvPr/>
          </p:nvCxnSpPr>
          <p:spPr>
            <a:xfrm rot="5400000" flipH="1" flipV="1">
              <a:off x="11626912" y="4871413"/>
              <a:ext cx="65306" cy="12700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</p:cxnSp>
        <p:sp>
          <p:nvSpPr>
            <p:cNvPr id="190" name="직사각형 189">
              <a:extLst>
                <a:ext uri="{FF2B5EF4-FFF2-40B4-BE49-F238E27FC236}">
                  <a16:creationId xmlns:a16="http://schemas.microsoft.com/office/drawing/2014/main" id="{A362D366-46F9-2628-030C-FE812FDF571F}"/>
                </a:ext>
              </a:extLst>
            </p:cNvPr>
            <p:cNvSpPr/>
            <p:nvPr/>
          </p:nvSpPr>
          <p:spPr>
            <a:xfrm>
              <a:off x="10653645" y="3948131"/>
              <a:ext cx="360000" cy="432000"/>
            </a:xfrm>
            <a:prstGeom prst="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sz="800" b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모니터링</a:t>
              </a:r>
              <a:endParaRPr lang="en-US" altLang="ko-KR" sz="80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/>
              <a:r>
                <a:rPr lang="en-US" altLang="ko-KR" sz="800" b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PC</a:t>
              </a:r>
              <a:endParaRPr lang="ko-KR" altLang="en-US" sz="80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191" name="꺾인 연결선 17">
              <a:extLst>
                <a:ext uri="{FF2B5EF4-FFF2-40B4-BE49-F238E27FC236}">
                  <a16:creationId xmlns:a16="http://schemas.microsoft.com/office/drawing/2014/main" id="{BCB6B062-6B1A-ACF3-17D9-8D42FA27011E}"/>
                </a:ext>
              </a:extLst>
            </p:cNvPr>
            <p:cNvCxnSpPr>
              <a:cxnSpLocks/>
              <a:stCxn id="190" idx="2"/>
              <a:endCxn id="184" idx="0"/>
            </p:cNvCxnSpPr>
            <p:nvPr/>
          </p:nvCxnSpPr>
          <p:spPr>
            <a:xfrm rot="5400000">
              <a:off x="10805824" y="4407952"/>
              <a:ext cx="55642" cy="12700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</p:cxnSp>
        <p:sp>
          <p:nvSpPr>
            <p:cNvPr id="192" name="직사각형 191">
              <a:extLst>
                <a:ext uri="{FF2B5EF4-FFF2-40B4-BE49-F238E27FC236}">
                  <a16:creationId xmlns:a16="http://schemas.microsoft.com/office/drawing/2014/main" id="{DF749793-DFD7-C904-5F7A-BEEEB5DA6D50}"/>
                </a:ext>
              </a:extLst>
            </p:cNvPr>
            <p:cNvSpPr/>
            <p:nvPr/>
          </p:nvSpPr>
          <p:spPr>
            <a:xfrm>
              <a:off x="11060993" y="3948131"/>
              <a:ext cx="360000" cy="432000"/>
            </a:xfrm>
            <a:prstGeom prst="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sz="800" b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모니터링</a:t>
              </a:r>
              <a:endParaRPr lang="en-US" altLang="ko-KR" sz="80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/>
              <a:r>
                <a:rPr lang="en-US" altLang="ko-KR" sz="800" b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PC</a:t>
              </a:r>
              <a:endParaRPr lang="ko-KR" altLang="en-US" sz="80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93" name="직사각형 192">
              <a:extLst>
                <a:ext uri="{FF2B5EF4-FFF2-40B4-BE49-F238E27FC236}">
                  <a16:creationId xmlns:a16="http://schemas.microsoft.com/office/drawing/2014/main" id="{9631372C-B6C5-FFB6-8957-EE1860DE78DA}"/>
                </a:ext>
              </a:extLst>
            </p:cNvPr>
            <p:cNvSpPr/>
            <p:nvPr/>
          </p:nvSpPr>
          <p:spPr>
            <a:xfrm>
              <a:off x="11479565" y="3948131"/>
              <a:ext cx="360000" cy="432000"/>
            </a:xfrm>
            <a:prstGeom prst="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sz="800" b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모니터링</a:t>
              </a:r>
              <a:endParaRPr lang="en-US" altLang="ko-KR" sz="80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/>
              <a:r>
                <a:rPr lang="en-US" altLang="ko-KR" sz="800" b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PC</a:t>
              </a:r>
              <a:endParaRPr lang="ko-KR" altLang="en-US" sz="80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194" name="꺾인 연결선 17">
              <a:extLst>
                <a:ext uri="{FF2B5EF4-FFF2-40B4-BE49-F238E27FC236}">
                  <a16:creationId xmlns:a16="http://schemas.microsoft.com/office/drawing/2014/main" id="{48F274E6-7074-C624-F423-C7A9BB2BE17C}"/>
                </a:ext>
              </a:extLst>
            </p:cNvPr>
            <p:cNvCxnSpPr>
              <a:cxnSpLocks/>
              <a:stCxn id="192" idx="2"/>
              <a:endCxn id="185" idx="0"/>
            </p:cNvCxnSpPr>
            <p:nvPr/>
          </p:nvCxnSpPr>
          <p:spPr>
            <a:xfrm rot="5400000">
              <a:off x="11213172" y="4407952"/>
              <a:ext cx="55642" cy="12700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</p:cxnSp>
        <p:cxnSp>
          <p:nvCxnSpPr>
            <p:cNvPr id="195" name="꺾인 연결선 17">
              <a:extLst>
                <a:ext uri="{FF2B5EF4-FFF2-40B4-BE49-F238E27FC236}">
                  <a16:creationId xmlns:a16="http://schemas.microsoft.com/office/drawing/2014/main" id="{0C93F530-188A-5B7D-6BBD-591B483FF8FF}"/>
                </a:ext>
              </a:extLst>
            </p:cNvPr>
            <p:cNvCxnSpPr>
              <a:cxnSpLocks/>
              <a:stCxn id="193" idx="2"/>
              <a:endCxn id="186" idx="0"/>
            </p:cNvCxnSpPr>
            <p:nvPr/>
          </p:nvCxnSpPr>
          <p:spPr>
            <a:xfrm rot="5400000">
              <a:off x="11631744" y="4407952"/>
              <a:ext cx="55642" cy="12700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</p:cxnSp>
        <p:sp>
          <p:nvSpPr>
            <p:cNvPr id="197" name="직사각형 196">
              <a:extLst>
                <a:ext uri="{FF2B5EF4-FFF2-40B4-BE49-F238E27FC236}">
                  <a16:creationId xmlns:a16="http://schemas.microsoft.com/office/drawing/2014/main" id="{A4F86A57-342C-64B7-660A-8B9184EAFE98}"/>
                </a:ext>
              </a:extLst>
            </p:cNvPr>
            <p:cNvSpPr/>
            <p:nvPr/>
          </p:nvSpPr>
          <p:spPr>
            <a:xfrm>
              <a:off x="10741848" y="3680906"/>
              <a:ext cx="984301" cy="214507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>
                <a:spcBef>
                  <a:spcPts val="100"/>
                </a:spcBef>
                <a:spcAft>
                  <a:spcPts val="100"/>
                </a:spcAft>
              </a:pPr>
              <a:r>
                <a:rPr lang="en-US" altLang="ko-KR" sz="1050" b="1" u="sng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N</a:t>
              </a:r>
              <a:r>
                <a:rPr lang="ko-KR" altLang="en-US" sz="1050" b="1" u="sng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회 투자</a:t>
              </a:r>
              <a:endParaRPr lang="en-US" altLang="ko-KR" sz="1050" b="1" u="sng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98" name="직사각형 197">
              <a:extLst>
                <a:ext uri="{FF2B5EF4-FFF2-40B4-BE49-F238E27FC236}">
                  <a16:creationId xmlns:a16="http://schemas.microsoft.com/office/drawing/2014/main" id="{072D3EFA-E3C4-EB21-D30F-7B872E46F880}"/>
                </a:ext>
              </a:extLst>
            </p:cNvPr>
            <p:cNvSpPr/>
            <p:nvPr/>
          </p:nvSpPr>
          <p:spPr>
            <a:xfrm>
              <a:off x="11800605" y="3680906"/>
              <a:ext cx="1055152" cy="214507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>
                <a:spcBef>
                  <a:spcPts val="100"/>
                </a:spcBef>
                <a:spcAft>
                  <a:spcPts val="100"/>
                </a:spcAft>
              </a:pPr>
              <a:r>
                <a:rPr lang="en-US" altLang="ko-KR" sz="1050" b="1" u="sng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  <a:t>1</a:t>
              </a:r>
              <a:r>
                <a:rPr lang="ko-KR" altLang="en-US" sz="1050" b="1" u="sng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  <a:t>회 투자</a:t>
              </a:r>
              <a:endParaRPr lang="en-US" altLang="ko-KR" sz="1050" b="1" u="sng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99" name="화살표: 오른쪽 198">
              <a:extLst>
                <a:ext uri="{FF2B5EF4-FFF2-40B4-BE49-F238E27FC236}">
                  <a16:creationId xmlns:a16="http://schemas.microsoft.com/office/drawing/2014/main" id="{9FB086E6-3D2D-9EA7-E487-E70450A083F9}"/>
                </a:ext>
              </a:extLst>
            </p:cNvPr>
            <p:cNvSpPr/>
            <p:nvPr/>
          </p:nvSpPr>
          <p:spPr>
            <a:xfrm>
              <a:off x="11885697" y="4305847"/>
              <a:ext cx="116895" cy="549439"/>
            </a:xfrm>
            <a:prstGeom prst="rightArrow">
              <a:avLst/>
            </a:prstGeom>
            <a:solidFill>
              <a:srgbClr val="FFC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00" name="모서리가 둥근 직사각형 46">
              <a:extLst>
                <a:ext uri="{FF2B5EF4-FFF2-40B4-BE49-F238E27FC236}">
                  <a16:creationId xmlns:a16="http://schemas.microsoft.com/office/drawing/2014/main" id="{D29BD435-047A-F6F2-E761-DF01340BE80D}"/>
                </a:ext>
              </a:extLst>
            </p:cNvPr>
            <p:cNvSpPr/>
            <p:nvPr/>
          </p:nvSpPr>
          <p:spPr>
            <a:xfrm>
              <a:off x="12065442" y="4428173"/>
              <a:ext cx="524675" cy="402987"/>
            </a:xfrm>
            <a:prstGeom prst="roundRect">
              <a:avLst>
                <a:gd name="adj" fmla="val 7471"/>
              </a:avLst>
            </a:prstGeom>
            <a:solidFill>
              <a:srgbClr val="2A9E46">
                <a:alpha val="8000"/>
              </a:srgbClr>
            </a:solidFill>
            <a:ln w="6350" cap="flat" cmpd="sng" algn="ctr">
              <a:solidFill>
                <a:srgbClr val="2A9E46">
                  <a:alpha val="40000"/>
                </a:srgbClr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36000" tIns="252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588" algn="ctr">
                <a:defRPr/>
              </a:pPr>
              <a:r>
                <a:rPr lang="ko-KR" altLang="en-US" sz="800"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통합</a:t>
              </a:r>
              <a:endParaRPr lang="en-US" altLang="ko-KR" sz="800" b="1" ker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1588" algn="ctr">
                <a:defRPr/>
              </a:pPr>
              <a:r>
                <a:rPr lang="ko-KR" altLang="en-US" sz="800" b="1" kern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솔루션</a:t>
              </a:r>
              <a:endParaRPr lang="en-US" altLang="ko-KR" sz="800" b="1" kern="0">
                <a:solidFill>
                  <a:schemeClr val="tx1">
                    <a:lumMod val="95000"/>
                    <a:lumOff val="5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01" name="직사각형 200">
              <a:extLst>
                <a:ext uri="{FF2B5EF4-FFF2-40B4-BE49-F238E27FC236}">
                  <a16:creationId xmlns:a16="http://schemas.microsoft.com/office/drawing/2014/main" id="{606D7FAF-13AA-792B-EEA8-16E0661EBFA1}"/>
                </a:ext>
              </a:extLst>
            </p:cNvPr>
            <p:cNvSpPr/>
            <p:nvPr/>
          </p:nvSpPr>
          <p:spPr>
            <a:xfrm>
              <a:off x="12103866" y="5110948"/>
              <a:ext cx="72000" cy="7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02" name="직사각형 201">
              <a:extLst>
                <a:ext uri="{FF2B5EF4-FFF2-40B4-BE49-F238E27FC236}">
                  <a16:creationId xmlns:a16="http://schemas.microsoft.com/office/drawing/2014/main" id="{87868A94-C974-3DBE-C2C7-AE35CE196DAE}"/>
                </a:ext>
              </a:extLst>
            </p:cNvPr>
            <p:cNvSpPr/>
            <p:nvPr/>
          </p:nvSpPr>
          <p:spPr>
            <a:xfrm>
              <a:off x="12230405" y="5110948"/>
              <a:ext cx="72000" cy="7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03" name="직사각형 202">
              <a:extLst>
                <a:ext uri="{FF2B5EF4-FFF2-40B4-BE49-F238E27FC236}">
                  <a16:creationId xmlns:a16="http://schemas.microsoft.com/office/drawing/2014/main" id="{7303B4A0-2037-DBC4-263A-C3080073D89D}"/>
                </a:ext>
              </a:extLst>
            </p:cNvPr>
            <p:cNvSpPr/>
            <p:nvPr/>
          </p:nvSpPr>
          <p:spPr>
            <a:xfrm>
              <a:off x="12356944" y="5110948"/>
              <a:ext cx="72000" cy="7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04" name="직사각형 203">
              <a:extLst>
                <a:ext uri="{FF2B5EF4-FFF2-40B4-BE49-F238E27FC236}">
                  <a16:creationId xmlns:a16="http://schemas.microsoft.com/office/drawing/2014/main" id="{A94C9863-6CF4-DECB-B034-FC2B06172944}"/>
                </a:ext>
              </a:extLst>
            </p:cNvPr>
            <p:cNvSpPr/>
            <p:nvPr/>
          </p:nvSpPr>
          <p:spPr>
            <a:xfrm>
              <a:off x="12483482" y="5110948"/>
              <a:ext cx="72000" cy="7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205" name="꺾인 연결선 17">
              <a:extLst>
                <a:ext uri="{FF2B5EF4-FFF2-40B4-BE49-F238E27FC236}">
                  <a16:creationId xmlns:a16="http://schemas.microsoft.com/office/drawing/2014/main" id="{8CD39C22-F7D0-D20B-D54A-4BFB4A480A3F}"/>
                </a:ext>
              </a:extLst>
            </p:cNvPr>
            <p:cNvCxnSpPr>
              <a:cxnSpLocks/>
              <a:stCxn id="213" idx="0"/>
              <a:endCxn id="200" idx="2"/>
            </p:cNvCxnSpPr>
            <p:nvPr/>
          </p:nvCxnSpPr>
          <p:spPr>
            <a:xfrm rot="5400000" flipH="1" flipV="1">
              <a:off x="12170129" y="4800899"/>
              <a:ext cx="127389" cy="187913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</p:cxnSp>
        <p:cxnSp>
          <p:nvCxnSpPr>
            <p:cNvPr id="206" name="꺾인 연결선 17">
              <a:extLst>
                <a:ext uri="{FF2B5EF4-FFF2-40B4-BE49-F238E27FC236}">
                  <a16:creationId xmlns:a16="http://schemas.microsoft.com/office/drawing/2014/main" id="{168F1E81-428A-E77C-C029-AF2B7FFA753D}"/>
                </a:ext>
              </a:extLst>
            </p:cNvPr>
            <p:cNvCxnSpPr>
              <a:cxnSpLocks/>
              <a:stCxn id="214" idx="0"/>
              <a:endCxn id="200" idx="2"/>
            </p:cNvCxnSpPr>
            <p:nvPr/>
          </p:nvCxnSpPr>
          <p:spPr>
            <a:xfrm rot="5400000" flipH="1" flipV="1">
              <a:off x="12233399" y="4864167"/>
              <a:ext cx="127389" cy="61374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</p:cxnSp>
        <p:cxnSp>
          <p:nvCxnSpPr>
            <p:cNvPr id="207" name="꺾인 연결선 17">
              <a:extLst>
                <a:ext uri="{FF2B5EF4-FFF2-40B4-BE49-F238E27FC236}">
                  <a16:creationId xmlns:a16="http://schemas.microsoft.com/office/drawing/2014/main" id="{74A43346-1226-CA23-2550-0DF7D401FE7C}"/>
                </a:ext>
              </a:extLst>
            </p:cNvPr>
            <p:cNvCxnSpPr>
              <a:cxnSpLocks/>
              <a:stCxn id="215" idx="0"/>
              <a:endCxn id="200" idx="2"/>
            </p:cNvCxnSpPr>
            <p:nvPr/>
          </p:nvCxnSpPr>
          <p:spPr>
            <a:xfrm rot="16200000" flipV="1">
              <a:off x="12296669" y="4862272"/>
              <a:ext cx="127389" cy="65165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</p:cxnSp>
        <p:cxnSp>
          <p:nvCxnSpPr>
            <p:cNvPr id="208" name="꺾인 연결선 17">
              <a:extLst>
                <a:ext uri="{FF2B5EF4-FFF2-40B4-BE49-F238E27FC236}">
                  <a16:creationId xmlns:a16="http://schemas.microsoft.com/office/drawing/2014/main" id="{9B09A51F-13A2-874F-0AD8-8D4098C3EA8D}"/>
                </a:ext>
              </a:extLst>
            </p:cNvPr>
            <p:cNvCxnSpPr>
              <a:cxnSpLocks/>
              <a:stCxn id="216" idx="0"/>
              <a:endCxn id="200" idx="2"/>
            </p:cNvCxnSpPr>
            <p:nvPr/>
          </p:nvCxnSpPr>
          <p:spPr>
            <a:xfrm rot="16200000" flipV="1">
              <a:off x="12359938" y="4799003"/>
              <a:ext cx="127389" cy="191703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</p:cxnSp>
        <p:cxnSp>
          <p:nvCxnSpPr>
            <p:cNvPr id="209" name="꺾인 연결선 17">
              <a:extLst>
                <a:ext uri="{FF2B5EF4-FFF2-40B4-BE49-F238E27FC236}">
                  <a16:creationId xmlns:a16="http://schemas.microsoft.com/office/drawing/2014/main" id="{E5335888-8B99-4558-6C40-D2F604B30557}"/>
                </a:ext>
              </a:extLst>
            </p:cNvPr>
            <p:cNvCxnSpPr>
              <a:cxnSpLocks/>
              <a:stCxn id="201" idx="0"/>
              <a:endCxn id="200" idx="2"/>
            </p:cNvCxnSpPr>
            <p:nvPr/>
          </p:nvCxnSpPr>
          <p:spPr>
            <a:xfrm rot="5400000" flipH="1" flipV="1">
              <a:off x="12093929" y="4877099"/>
              <a:ext cx="279789" cy="187913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</p:cxnSp>
        <p:cxnSp>
          <p:nvCxnSpPr>
            <p:cNvPr id="210" name="꺾인 연결선 17">
              <a:extLst>
                <a:ext uri="{FF2B5EF4-FFF2-40B4-BE49-F238E27FC236}">
                  <a16:creationId xmlns:a16="http://schemas.microsoft.com/office/drawing/2014/main" id="{C1888232-FC2D-59B5-1629-D9E229FE06D6}"/>
                </a:ext>
              </a:extLst>
            </p:cNvPr>
            <p:cNvCxnSpPr>
              <a:cxnSpLocks/>
              <a:stCxn id="202" idx="0"/>
              <a:endCxn id="200" idx="2"/>
            </p:cNvCxnSpPr>
            <p:nvPr/>
          </p:nvCxnSpPr>
          <p:spPr>
            <a:xfrm rot="5400000" flipH="1" flipV="1">
              <a:off x="12157199" y="4940367"/>
              <a:ext cx="279789" cy="61374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</p:cxnSp>
        <p:cxnSp>
          <p:nvCxnSpPr>
            <p:cNvPr id="211" name="꺾인 연결선 17">
              <a:extLst>
                <a:ext uri="{FF2B5EF4-FFF2-40B4-BE49-F238E27FC236}">
                  <a16:creationId xmlns:a16="http://schemas.microsoft.com/office/drawing/2014/main" id="{F1BDDC8E-8063-CF74-EE6A-EDE18EB21842}"/>
                </a:ext>
              </a:extLst>
            </p:cNvPr>
            <p:cNvCxnSpPr>
              <a:cxnSpLocks/>
              <a:stCxn id="203" idx="0"/>
              <a:endCxn id="200" idx="2"/>
            </p:cNvCxnSpPr>
            <p:nvPr/>
          </p:nvCxnSpPr>
          <p:spPr>
            <a:xfrm rot="16200000" flipV="1">
              <a:off x="12220469" y="4938472"/>
              <a:ext cx="279789" cy="65165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</p:cxnSp>
        <p:cxnSp>
          <p:nvCxnSpPr>
            <p:cNvPr id="212" name="꺾인 연결선 17">
              <a:extLst>
                <a:ext uri="{FF2B5EF4-FFF2-40B4-BE49-F238E27FC236}">
                  <a16:creationId xmlns:a16="http://schemas.microsoft.com/office/drawing/2014/main" id="{19211A20-CA86-1199-1F46-851F00BFE3FA}"/>
                </a:ext>
              </a:extLst>
            </p:cNvPr>
            <p:cNvCxnSpPr>
              <a:cxnSpLocks/>
              <a:stCxn id="204" idx="0"/>
              <a:endCxn id="200" idx="2"/>
            </p:cNvCxnSpPr>
            <p:nvPr/>
          </p:nvCxnSpPr>
          <p:spPr>
            <a:xfrm rot="16200000" flipV="1">
              <a:off x="12283738" y="4875203"/>
              <a:ext cx="279789" cy="191703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</p:cxnSp>
        <p:sp>
          <p:nvSpPr>
            <p:cNvPr id="213" name="직사각형 212">
              <a:extLst>
                <a:ext uri="{FF2B5EF4-FFF2-40B4-BE49-F238E27FC236}">
                  <a16:creationId xmlns:a16="http://schemas.microsoft.com/office/drawing/2014/main" id="{E5D69FCC-376C-35AD-D3D3-2F0ED41678ED}"/>
                </a:ext>
              </a:extLst>
            </p:cNvPr>
            <p:cNvSpPr/>
            <p:nvPr/>
          </p:nvSpPr>
          <p:spPr>
            <a:xfrm>
              <a:off x="12103866" y="4958548"/>
              <a:ext cx="72000" cy="7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14" name="직사각형 213">
              <a:extLst>
                <a:ext uri="{FF2B5EF4-FFF2-40B4-BE49-F238E27FC236}">
                  <a16:creationId xmlns:a16="http://schemas.microsoft.com/office/drawing/2014/main" id="{A1751077-F737-47F8-EE3F-12D09585D7C1}"/>
                </a:ext>
              </a:extLst>
            </p:cNvPr>
            <p:cNvSpPr/>
            <p:nvPr/>
          </p:nvSpPr>
          <p:spPr>
            <a:xfrm>
              <a:off x="12230405" y="4958548"/>
              <a:ext cx="72000" cy="7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15" name="직사각형 214">
              <a:extLst>
                <a:ext uri="{FF2B5EF4-FFF2-40B4-BE49-F238E27FC236}">
                  <a16:creationId xmlns:a16="http://schemas.microsoft.com/office/drawing/2014/main" id="{EF7E06BE-2543-88E5-8C29-DE93D6AE38BC}"/>
                </a:ext>
              </a:extLst>
            </p:cNvPr>
            <p:cNvSpPr/>
            <p:nvPr/>
          </p:nvSpPr>
          <p:spPr>
            <a:xfrm>
              <a:off x="12356944" y="4958548"/>
              <a:ext cx="72000" cy="7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16" name="직사각형 215">
              <a:extLst>
                <a:ext uri="{FF2B5EF4-FFF2-40B4-BE49-F238E27FC236}">
                  <a16:creationId xmlns:a16="http://schemas.microsoft.com/office/drawing/2014/main" id="{C4F58F0F-B775-28D3-AA92-4EC95767CE88}"/>
                </a:ext>
              </a:extLst>
            </p:cNvPr>
            <p:cNvSpPr/>
            <p:nvPr/>
          </p:nvSpPr>
          <p:spPr>
            <a:xfrm>
              <a:off x="12483482" y="4958548"/>
              <a:ext cx="72000" cy="72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pic>
          <p:nvPicPr>
            <p:cNvPr id="217" name="그림 216">
              <a:extLst>
                <a:ext uri="{FF2B5EF4-FFF2-40B4-BE49-F238E27FC236}">
                  <a16:creationId xmlns:a16="http://schemas.microsoft.com/office/drawing/2014/main" id="{5EB0D689-1782-A668-60E7-FC944C82B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rgbClr val="602320">
                  <a:shade val="45000"/>
                  <a:satMod val="135000"/>
                </a:srgbClr>
                <a:prstClr val="white"/>
              </a:duotone>
            </a:blip>
            <a:stretch>
              <a:fillRect/>
            </a:stretch>
          </p:blipFill>
          <p:spPr>
            <a:xfrm>
              <a:off x="12213639" y="3980675"/>
              <a:ext cx="194165" cy="155002"/>
            </a:xfrm>
            <a:prstGeom prst="rect">
              <a:avLst/>
            </a:prstGeom>
          </p:spPr>
        </p:pic>
        <p:pic>
          <p:nvPicPr>
            <p:cNvPr id="218" name="그림 217">
              <a:extLst>
                <a:ext uri="{FF2B5EF4-FFF2-40B4-BE49-F238E27FC236}">
                  <a16:creationId xmlns:a16="http://schemas.microsoft.com/office/drawing/2014/main" id="{775AC2A4-D235-DEF8-C549-A60FBD83E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rgbClr val="602320">
                  <a:shade val="45000"/>
                  <a:satMod val="135000"/>
                </a:srgbClr>
                <a:prstClr val="white"/>
              </a:duotone>
            </a:blip>
            <a:stretch>
              <a:fillRect/>
            </a:stretch>
          </p:blipFill>
          <p:spPr>
            <a:xfrm>
              <a:off x="12048539" y="4177525"/>
              <a:ext cx="194165" cy="155002"/>
            </a:xfrm>
            <a:prstGeom prst="rect">
              <a:avLst/>
            </a:prstGeom>
          </p:spPr>
        </p:pic>
        <p:pic>
          <p:nvPicPr>
            <p:cNvPr id="219" name="그림 218">
              <a:extLst>
                <a:ext uri="{FF2B5EF4-FFF2-40B4-BE49-F238E27FC236}">
                  <a16:creationId xmlns:a16="http://schemas.microsoft.com/office/drawing/2014/main" id="{CEA43DDE-4EED-221A-C3FF-780F0EE98F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rgbClr val="602320">
                  <a:shade val="45000"/>
                  <a:satMod val="135000"/>
                </a:srgbClr>
                <a:prstClr val="white"/>
              </a:duotone>
            </a:blip>
            <a:stretch>
              <a:fillRect/>
            </a:stretch>
          </p:blipFill>
          <p:spPr>
            <a:xfrm>
              <a:off x="12372389" y="4177525"/>
              <a:ext cx="194165" cy="155002"/>
            </a:xfrm>
            <a:prstGeom prst="rect">
              <a:avLst/>
            </a:prstGeom>
          </p:spPr>
        </p:pic>
        <p:cxnSp>
          <p:nvCxnSpPr>
            <p:cNvPr id="220" name="꺾인 연결선 17">
              <a:extLst>
                <a:ext uri="{FF2B5EF4-FFF2-40B4-BE49-F238E27FC236}">
                  <a16:creationId xmlns:a16="http://schemas.microsoft.com/office/drawing/2014/main" id="{81365B46-E99B-3F9E-3BA6-F05EC16F5995}"/>
                </a:ext>
              </a:extLst>
            </p:cNvPr>
            <p:cNvCxnSpPr>
              <a:cxnSpLocks/>
              <a:stCxn id="217" idx="2"/>
              <a:endCxn id="200" idx="0"/>
            </p:cNvCxnSpPr>
            <p:nvPr/>
          </p:nvCxnSpPr>
          <p:spPr>
            <a:xfrm rot="16200000" flipH="1">
              <a:off x="12173004" y="4273395"/>
              <a:ext cx="292495" cy="17058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</p:cxnSp>
        <p:cxnSp>
          <p:nvCxnSpPr>
            <p:cNvPr id="221" name="꺾인 연결선 17">
              <a:extLst>
                <a:ext uri="{FF2B5EF4-FFF2-40B4-BE49-F238E27FC236}">
                  <a16:creationId xmlns:a16="http://schemas.microsoft.com/office/drawing/2014/main" id="{1D370E2A-4328-512E-61FE-CC840449B612}"/>
                </a:ext>
              </a:extLst>
            </p:cNvPr>
            <p:cNvCxnSpPr>
              <a:cxnSpLocks/>
              <a:stCxn id="218" idx="2"/>
              <a:endCxn id="200" idx="0"/>
            </p:cNvCxnSpPr>
            <p:nvPr/>
          </p:nvCxnSpPr>
          <p:spPr>
            <a:xfrm rot="16200000" flipH="1">
              <a:off x="12188879" y="4289270"/>
              <a:ext cx="95645" cy="182158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</p:cxnSp>
        <p:cxnSp>
          <p:nvCxnSpPr>
            <p:cNvPr id="222" name="꺾인 연결선 17">
              <a:extLst>
                <a:ext uri="{FF2B5EF4-FFF2-40B4-BE49-F238E27FC236}">
                  <a16:creationId xmlns:a16="http://schemas.microsoft.com/office/drawing/2014/main" id="{D2642BE8-954D-E218-F500-8812AABEEFB4}"/>
                </a:ext>
              </a:extLst>
            </p:cNvPr>
            <p:cNvCxnSpPr>
              <a:cxnSpLocks/>
              <a:stCxn id="219" idx="2"/>
              <a:endCxn id="200" idx="0"/>
            </p:cNvCxnSpPr>
            <p:nvPr/>
          </p:nvCxnSpPr>
          <p:spPr>
            <a:xfrm rot="5400000">
              <a:off x="12350804" y="4309503"/>
              <a:ext cx="95645" cy="141692"/>
            </a:xfrm>
            <a:prstGeom prst="bentConnector3">
              <a:avLst>
                <a:gd name="adj1" fmla="val 50000"/>
              </a:avLst>
            </a:prstGeom>
            <a:noFill/>
            <a:ln w="127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</p:cxnSp>
        <p:grpSp>
          <p:nvGrpSpPr>
            <p:cNvPr id="227" name="그룹 226">
              <a:extLst>
                <a:ext uri="{FF2B5EF4-FFF2-40B4-BE49-F238E27FC236}">
                  <a16:creationId xmlns:a16="http://schemas.microsoft.com/office/drawing/2014/main" id="{1F174449-93B6-06A6-EE6B-36437AEB4DB2}"/>
                </a:ext>
              </a:extLst>
            </p:cNvPr>
            <p:cNvGrpSpPr/>
            <p:nvPr/>
          </p:nvGrpSpPr>
          <p:grpSpPr>
            <a:xfrm>
              <a:off x="12907990" y="4564108"/>
              <a:ext cx="453970" cy="469098"/>
              <a:chOff x="945614" y="2286044"/>
              <a:chExt cx="453970" cy="469098"/>
            </a:xfrm>
          </p:grpSpPr>
          <p:pic>
            <p:nvPicPr>
              <p:cNvPr id="228" name="Picture 16" descr="https://cdn2.iconfinder.com/data/icons/large-people-svg-icons/512/worker_hat_workers_hard_construction-512.png">
                <a:extLst>
                  <a:ext uri="{FF2B5EF4-FFF2-40B4-BE49-F238E27FC236}">
                    <a16:creationId xmlns:a16="http://schemas.microsoft.com/office/drawing/2014/main" id="{053F3E0A-44E2-34D1-665E-B1032F7C74B0}"/>
                  </a:ext>
                </a:extLst>
              </p:cNvPr>
              <p:cNvPicPr preferRelativeResize="0">
                <a:picLocks noChangeArrowheads="1"/>
              </p:cNvPicPr>
              <p:nvPr/>
            </p:nvPicPr>
            <p:blipFill>
              <a:blip r:embed="rId15" cstate="print">
                <a:clrChange>
                  <a:clrFrom>
                    <a:srgbClr val="080808">
                      <a:alpha val="12157"/>
                    </a:srgbClr>
                  </a:clrFrom>
                  <a:clrTo>
                    <a:srgbClr val="080808">
                      <a:alpha val="0"/>
                    </a:srgbClr>
                  </a:clrTo>
                </a:clrChange>
                <a:duotone>
                  <a:srgbClr val="595959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004947" y="2286044"/>
                <a:ext cx="330483" cy="20005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9" name="TextBox 228">
                <a:extLst>
                  <a:ext uri="{FF2B5EF4-FFF2-40B4-BE49-F238E27FC236}">
                    <a16:creationId xmlns:a16="http://schemas.microsoft.com/office/drawing/2014/main" id="{E4B45ED3-665B-8EAF-3A8F-5180E2108765}"/>
                  </a:ext>
                </a:extLst>
              </p:cNvPr>
              <p:cNvSpPr txBox="1"/>
              <p:nvPr/>
            </p:nvSpPr>
            <p:spPr>
              <a:xfrm>
                <a:off x="945614" y="2469134"/>
                <a:ext cx="453970" cy="2860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b="1" u="sng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</a:rPr>
                  <a:t>주간</a:t>
                </a:r>
                <a:endParaRPr lang="en-US" altLang="ko-KR" sz="800" b="1" u="sng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  <a:p>
                <a:pPr algn="ctr"/>
                <a:r>
                  <a:rPr lang="ko-KR" altLang="en-US" sz="800" b="1" u="sng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</a:rPr>
                  <a:t>근무자</a:t>
                </a:r>
              </a:p>
            </p:txBody>
          </p:sp>
        </p:grpSp>
        <p:grpSp>
          <p:nvGrpSpPr>
            <p:cNvPr id="230" name="그룹 229">
              <a:extLst>
                <a:ext uri="{FF2B5EF4-FFF2-40B4-BE49-F238E27FC236}">
                  <a16:creationId xmlns:a16="http://schemas.microsoft.com/office/drawing/2014/main" id="{303A92AB-4407-E454-4136-43683CABB35F}"/>
                </a:ext>
              </a:extLst>
            </p:cNvPr>
            <p:cNvGrpSpPr/>
            <p:nvPr/>
          </p:nvGrpSpPr>
          <p:grpSpPr>
            <a:xfrm>
              <a:off x="14493560" y="4564108"/>
              <a:ext cx="453970" cy="469098"/>
              <a:chOff x="3737684" y="2286044"/>
              <a:chExt cx="453970" cy="469098"/>
            </a:xfrm>
          </p:grpSpPr>
          <p:pic>
            <p:nvPicPr>
              <p:cNvPr id="231" name="Picture 16" descr="https://cdn2.iconfinder.com/data/icons/large-people-svg-icons/512/worker_hat_workers_hard_construction-512.png">
                <a:extLst>
                  <a:ext uri="{FF2B5EF4-FFF2-40B4-BE49-F238E27FC236}">
                    <a16:creationId xmlns:a16="http://schemas.microsoft.com/office/drawing/2014/main" id="{72323035-D48D-29A9-33D5-DC9830EFA2DD}"/>
                  </a:ext>
                </a:extLst>
              </p:cNvPr>
              <p:cNvPicPr preferRelativeResize="0">
                <a:picLocks noChangeArrowheads="1"/>
              </p:cNvPicPr>
              <p:nvPr/>
            </p:nvPicPr>
            <p:blipFill>
              <a:blip r:embed="rId15" cstate="print">
                <a:clrChange>
                  <a:clrFrom>
                    <a:srgbClr val="080808">
                      <a:alpha val="12157"/>
                    </a:srgbClr>
                  </a:clrFrom>
                  <a:clrTo>
                    <a:srgbClr val="080808">
                      <a:alpha val="0"/>
                    </a:srgbClr>
                  </a:clrTo>
                </a:clrChange>
                <a:duotone>
                  <a:srgbClr val="595959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9717" y="2286044"/>
                <a:ext cx="330483" cy="20005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2" name="TextBox 231">
                <a:extLst>
                  <a:ext uri="{FF2B5EF4-FFF2-40B4-BE49-F238E27FC236}">
                    <a16:creationId xmlns:a16="http://schemas.microsoft.com/office/drawing/2014/main" id="{7822BD26-3C79-4CDD-5287-22D9FB9AF27F}"/>
                  </a:ext>
                </a:extLst>
              </p:cNvPr>
              <p:cNvSpPr txBox="1"/>
              <p:nvPr/>
            </p:nvSpPr>
            <p:spPr>
              <a:xfrm>
                <a:off x="3737684" y="2469134"/>
                <a:ext cx="453970" cy="2860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ko-KR" altLang="en-US" sz="800" b="1" u="sng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</a:rPr>
                  <a:t>야간</a:t>
                </a:r>
                <a:endParaRPr lang="en-US" altLang="ko-KR" sz="800" b="1" u="sng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endParaRPr>
              </a:p>
              <a:p>
                <a:pPr algn="ctr"/>
                <a:r>
                  <a:rPr lang="ko-KR" altLang="en-US" sz="800" b="1" u="sng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itchFamily="34" charset="0"/>
                  </a:rPr>
                  <a:t>근무자</a:t>
                </a:r>
              </a:p>
            </p:txBody>
          </p:sp>
        </p:grpSp>
        <p:sp>
          <p:nvSpPr>
            <p:cNvPr id="233" name="순서도: 다중 문서 232">
              <a:extLst>
                <a:ext uri="{FF2B5EF4-FFF2-40B4-BE49-F238E27FC236}">
                  <a16:creationId xmlns:a16="http://schemas.microsoft.com/office/drawing/2014/main" id="{C53E01FA-789F-1DAB-ADD5-A8408A56A516}"/>
                </a:ext>
              </a:extLst>
            </p:cNvPr>
            <p:cNvSpPr/>
            <p:nvPr/>
          </p:nvSpPr>
          <p:spPr>
            <a:xfrm>
              <a:off x="13738291" y="4791465"/>
              <a:ext cx="424554" cy="321690"/>
            </a:xfrm>
            <a:prstGeom prst="flowChartMultidocumen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800" b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작업일지</a:t>
              </a:r>
            </a:p>
          </p:txBody>
        </p:sp>
        <p:cxnSp>
          <p:nvCxnSpPr>
            <p:cNvPr id="234" name="구부러진 연결선 26">
              <a:extLst>
                <a:ext uri="{FF2B5EF4-FFF2-40B4-BE49-F238E27FC236}">
                  <a16:creationId xmlns:a16="http://schemas.microsoft.com/office/drawing/2014/main" id="{BB1BDF85-9769-4FC6-9955-A1980985802C}"/>
                </a:ext>
              </a:extLst>
            </p:cNvPr>
            <p:cNvCxnSpPr>
              <a:stCxn id="228" idx="1"/>
              <a:endCxn id="233" idx="1"/>
            </p:cNvCxnSpPr>
            <p:nvPr/>
          </p:nvCxnSpPr>
          <p:spPr>
            <a:xfrm>
              <a:off x="13297807" y="4664136"/>
              <a:ext cx="440485" cy="288175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구부러진 연결선 89">
              <a:extLst>
                <a:ext uri="{FF2B5EF4-FFF2-40B4-BE49-F238E27FC236}">
                  <a16:creationId xmlns:a16="http://schemas.microsoft.com/office/drawing/2014/main" id="{49D136F4-DB52-17CE-ADB0-345C1FE6D273}"/>
                </a:ext>
              </a:extLst>
            </p:cNvPr>
            <p:cNvCxnSpPr>
              <a:stCxn id="231" idx="1"/>
              <a:endCxn id="233" idx="3"/>
            </p:cNvCxnSpPr>
            <p:nvPr/>
          </p:nvCxnSpPr>
          <p:spPr>
            <a:xfrm flipH="1">
              <a:off x="14162845" y="4664136"/>
              <a:ext cx="402748" cy="288175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6" name="그룹 235">
              <a:extLst>
                <a:ext uri="{FF2B5EF4-FFF2-40B4-BE49-F238E27FC236}">
                  <a16:creationId xmlns:a16="http://schemas.microsoft.com/office/drawing/2014/main" id="{EA2F42A9-6657-81D3-B3BB-B1E775E4EFD0}"/>
                </a:ext>
              </a:extLst>
            </p:cNvPr>
            <p:cNvGrpSpPr/>
            <p:nvPr/>
          </p:nvGrpSpPr>
          <p:grpSpPr>
            <a:xfrm>
              <a:off x="13682009" y="4320253"/>
              <a:ext cx="489765" cy="295770"/>
              <a:chOff x="2466272" y="5590058"/>
              <a:chExt cx="489765" cy="295770"/>
            </a:xfrm>
          </p:grpSpPr>
          <p:graphicFrame>
            <p:nvGraphicFramePr>
              <p:cNvPr id="237" name="Object 526">
                <a:extLst>
                  <a:ext uri="{FF2B5EF4-FFF2-40B4-BE49-F238E27FC236}">
                    <a16:creationId xmlns:a16="http://schemas.microsoft.com/office/drawing/2014/main" id="{11BB9689-0718-DB2A-BD64-AC27EF7E7884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466272" y="5590058"/>
              <a:ext cx="489765" cy="29577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비트맵 이미지" r:id="rId16" imgW="2028960" imgH="1095480" progId="Paint.Picture">
                      <p:embed/>
                    </p:oleObj>
                  </mc:Choice>
                  <mc:Fallback>
                    <p:oleObj name="비트맵 이미지" r:id="rId16" imgW="2028960" imgH="1095480" progId="Paint.Picture">
                      <p:embed/>
                      <p:pic>
                        <p:nvPicPr>
                          <p:cNvPr id="237" name="Object 526">
                            <a:extLst>
                              <a:ext uri="{FF2B5EF4-FFF2-40B4-BE49-F238E27FC236}">
                                <a16:creationId xmlns:a16="http://schemas.microsoft.com/office/drawing/2014/main" id="{11BB9689-0718-DB2A-BD64-AC27EF7E7884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/>
                          <a:srcRect t="3009" r="37074" b="1505"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66272" y="5590058"/>
                            <a:ext cx="489765" cy="29577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238" name="그림 237">
                <a:extLst>
                  <a:ext uri="{FF2B5EF4-FFF2-40B4-BE49-F238E27FC236}">
                    <a16:creationId xmlns:a16="http://schemas.microsoft.com/office/drawing/2014/main" id="{2EF69BF4-7C20-E373-2EF7-D49EAA779FD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/>
              <a:srcRect l="68681" t="68642" r="18125" b="15062"/>
              <a:stretch/>
            </p:blipFill>
            <p:spPr>
              <a:xfrm>
                <a:off x="2580536" y="5605744"/>
                <a:ext cx="311195" cy="168560"/>
              </a:xfrm>
              <a:prstGeom prst="rect">
                <a:avLst/>
              </a:prstGeom>
            </p:spPr>
          </p:pic>
        </p:grp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A104BCF5-B043-4370-FA31-1970B8A3AFF5}"/>
                </a:ext>
              </a:extLst>
            </p:cNvPr>
            <p:cNvSpPr txBox="1"/>
            <p:nvPr/>
          </p:nvSpPr>
          <p:spPr>
            <a:xfrm>
              <a:off x="13532562" y="5096119"/>
              <a:ext cx="861133" cy="1820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수작업 일지 관리</a:t>
              </a:r>
            </a:p>
          </p:txBody>
        </p:sp>
        <p:cxnSp>
          <p:nvCxnSpPr>
            <p:cNvPr id="240" name="구부러진 연결선 86">
              <a:extLst>
                <a:ext uri="{FF2B5EF4-FFF2-40B4-BE49-F238E27FC236}">
                  <a16:creationId xmlns:a16="http://schemas.microsoft.com/office/drawing/2014/main" id="{A57800B9-E8DA-0B12-E2A1-CC37D48821B4}"/>
                </a:ext>
              </a:extLst>
            </p:cNvPr>
            <p:cNvCxnSpPr>
              <a:stCxn id="228" idx="1"/>
              <a:endCxn id="237" idx="1"/>
            </p:cNvCxnSpPr>
            <p:nvPr/>
          </p:nvCxnSpPr>
          <p:spPr>
            <a:xfrm flipV="1">
              <a:off x="13297806" y="4468139"/>
              <a:ext cx="384202" cy="195997"/>
            </a:xfrm>
            <a:prstGeom prst="curvedConnector3">
              <a:avLst/>
            </a:prstGeom>
            <a:ln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구부러진 연결선 87">
              <a:extLst>
                <a:ext uri="{FF2B5EF4-FFF2-40B4-BE49-F238E27FC236}">
                  <a16:creationId xmlns:a16="http://schemas.microsoft.com/office/drawing/2014/main" id="{34A2D13A-E1F0-ABF4-BFB3-E7925D544DC1}"/>
                </a:ext>
              </a:extLst>
            </p:cNvPr>
            <p:cNvCxnSpPr>
              <a:stCxn id="238" idx="3"/>
              <a:endCxn id="231" idx="1"/>
            </p:cNvCxnSpPr>
            <p:nvPr/>
          </p:nvCxnSpPr>
          <p:spPr>
            <a:xfrm>
              <a:off x="14107467" y="4420219"/>
              <a:ext cx="458126" cy="243916"/>
            </a:xfrm>
            <a:prstGeom prst="curvedConnector3">
              <a:avLst>
                <a:gd name="adj1" fmla="val 50000"/>
              </a:avLst>
            </a:prstGeom>
            <a:ln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FCF158B5-BA5C-9A59-DA92-88F444E66AE8}"/>
                </a:ext>
              </a:extLst>
            </p:cNvPr>
            <p:cNvSpPr txBox="1"/>
            <p:nvPr/>
          </p:nvSpPr>
          <p:spPr>
            <a:xfrm>
              <a:off x="13563556" y="4565261"/>
              <a:ext cx="837089" cy="1820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8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작업일지 전산화</a:t>
              </a:r>
            </a:p>
          </p:txBody>
        </p:sp>
        <p:sp>
          <p:nvSpPr>
            <p:cNvPr id="243" name="곱셈 기호 89">
              <a:extLst>
                <a:ext uri="{FF2B5EF4-FFF2-40B4-BE49-F238E27FC236}">
                  <a16:creationId xmlns:a16="http://schemas.microsoft.com/office/drawing/2014/main" id="{810F06C0-E1AA-236B-E757-446E72392CD1}"/>
                </a:ext>
              </a:extLst>
            </p:cNvPr>
            <p:cNvSpPr/>
            <p:nvPr/>
          </p:nvSpPr>
          <p:spPr>
            <a:xfrm>
              <a:off x="13411067" y="4732612"/>
              <a:ext cx="252000" cy="235938"/>
            </a:xfrm>
            <a:prstGeom prst="mathMultiply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 err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44" name="곱셈 기호 90">
              <a:extLst>
                <a:ext uri="{FF2B5EF4-FFF2-40B4-BE49-F238E27FC236}">
                  <a16:creationId xmlns:a16="http://schemas.microsoft.com/office/drawing/2014/main" id="{FBB22F73-196D-AAFB-7B97-F956C5D41903}"/>
                </a:ext>
              </a:extLst>
            </p:cNvPr>
            <p:cNvSpPr/>
            <p:nvPr/>
          </p:nvSpPr>
          <p:spPr>
            <a:xfrm>
              <a:off x="14232464" y="4732612"/>
              <a:ext cx="252000" cy="235938"/>
            </a:xfrm>
            <a:prstGeom prst="mathMultiply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00" err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F81F0A65-A5EF-EEF1-A3A2-52E1AA7ADFB0}"/>
                </a:ext>
              </a:extLst>
            </p:cNvPr>
            <p:cNvSpPr txBox="1"/>
            <p:nvPr/>
          </p:nvSpPr>
          <p:spPr>
            <a:xfrm>
              <a:off x="12790604" y="3400426"/>
              <a:ext cx="2190523" cy="8740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88900" indent="-88900">
                <a:lnSpc>
                  <a:spcPct val="150000"/>
                </a:lnSpc>
                <a:buSzPct val="80000"/>
                <a:buFont typeface="Arial" panose="020B0604020202020204" pitchFamily="34" charset="0"/>
                <a:buChar char="•"/>
                <a:defRPr/>
              </a:pPr>
              <a:r>
                <a:rPr lang="ko-KR" altLang="en-US" sz="1050" b="1" kern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통합 </a:t>
              </a:r>
              <a:r>
                <a:rPr lang="en-US" altLang="ko-KR" sz="1050" b="1" kern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Data </a:t>
              </a:r>
              <a:r>
                <a:rPr lang="ko-KR" altLang="en-US" sz="1050" b="1" kern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관리를 통한 분석 기반 체계</a:t>
              </a:r>
              <a:endParaRPr lang="en-US" altLang="ko-KR" sz="1050" b="1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88900" indent="-88900">
                <a:lnSpc>
                  <a:spcPct val="150000"/>
                </a:lnSpc>
                <a:buSzPct val="80000"/>
                <a:buFont typeface="Arial" panose="020B0604020202020204" pitchFamily="34" charset="0"/>
                <a:buChar char="•"/>
                <a:defRPr/>
              </a:pPr>
              <a:r>
                <a:rPr lang="ko-KR" altLang="en-US" sz="1050" b="1" kern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사용자 권한 및 조치 이력 관리</a:t>
              </a:r>
            </a:p>
            <a:p>
              <a:pPr marL="88900" indent="-88900">
                <a:lnSpc>
                  <a:spcPct val="150000"/>
                </a:lnSpc>
                <a:buSzPct val="80000"/>
                <a:buFont typeface="Arial" panose="020B0604020202020204" pitchFamily="34" charset="0"/>
                <a:buChar char="•"/>
                <a:defRPr/>
              </a:pPr>
              <a:r>
                <a:rPr lang="ko-KR" altLang="en-US" sz="1050" b="1" kern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업무 일지 표준화 및 전산화</a:t>
              </a:r>
              <a:endParaRPr lang="en-US" altLang="ko-KR" sz="1050" b="1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16B2A403-229D-ED25-C55E-BA3E882EEF29}"/>
                </a:ext>
              </a:extLst>
            </p:cNvPr>
            <p:cNvSpPr txBox="1"/>
            <p:nvPr/>
          </p:nvSpPr>
          <p:spPr>
            <a:xfrm>
              <a:off x="10518186" y="3457708"/>
              <a:ext cx="2122822" cy="2145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88900" indent="-88900">
                <a:spcBef>
                  <a:spcPts val="300"/>
                </a:spcBef>
                <a:buFont typeface="Arial" panose="020B0604020202020204" pitchFamily="34" charset="0"/>
                <a:buChar char="•"/>
              </a:pPr>
              <a:r>
                <a:rPr lang="ko-KR" altLang="en-US" sz="105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통합 구축을 통한 투자 비용 절감</a:t>
              </a:r>
              <a:endParaRPr lang="en-US" altLang="ko-KR" sz="1050" b="1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</p:grpSp>
      <p:pic>
        <p:nvPicPr>
          <p:cNvPr id="72" name="Picture 10" descr="LG디스플레이 - 나무위키">
            <a:extLst>
              <a:ext uri="{FF2B5EF4-FFF2-40B4-BE49-F238E27FC236}">
                <a16:creationId xmlns:a16="http://schemas.microsoft.com/office/drawing/2014/main" id="{DDA6AC68-BBC1-51C7-DA82-8CF7C27CC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0462" y="6070979"/>
            <a:ext cx="1051992" cy="188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C285325C-4ABD-C07F-9A1C-DE0D783792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12099328" y="6048439"/>
            <a:ext cx="1389728" cy="2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8688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F3410-CEA2-CCF6-1572-33C663404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AE7C15E4-6174-7FE8-C3B7-C6EAB384B1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3-2)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안전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환경관제 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- “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우리 공장 환경안전 실시간 매의 눈으로 관찰하기” 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-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유첨</a:t>
            </a:r>
            <a:endParaRPr lang="en-US" altLang="ko-KR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69" name="그룹 268">
            <a:extLst>
              <a:ext uri="{FF2B5EF4-FFF2-40B4-BE49-F238E27FC236}">
                <a16:creationId xmlns:a16="http://schemas.microsoft.com/office/drawing/2014/main" id="{FBFA7A00-48B3-BE2A-E23E-C20AFC65C145}"/>
              </a:ext>
            </a:extLst>
          </p:cNvPr>
          <p:cNvGrpSpPr/>
          <p:nvPr/>
        </p:nvGrpSpPr>
        <p:grpSpPr>
          <a:xfrm>
            <a:off x="900214" y="782638"/>
            <a:ext cx="13889151" cy="6713537"/>
            <a:chOff x="157231" y="801688"/>
            <a:chExt cx="9204293" cy="4449038"/>
          </a:xfrm>
        </p:grpSpPr>
        <p:sp>
          <p:nvSpPr>
            <p:cNvPr id="72" name="Rectangle 1">
              <a:extLst>
                <a:ext uri="{FF2B5EF4-FFF2-40B4-BE49-F238E27FC236}">
                  <a16:creationId xmlns:a16="http://schemas.microsoft.com/office/drawing/2014/main" id="{7AF3C07C-CAE4-A2D3-0B9A-FD3FF3C50C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9670" y="833662"/>
              <a:ext cx="43" cy="530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br>
                <a:rPr lang="ko-KR" altLang="ko-KR" sz="200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endParaRPr lang="ko-KR" altLang="ko-KR" sz="32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73" name="위쪽/아래쪽 화살표 366">
              <a:extLst>
                <a:ext uri="{FF2B5EF4-FFF2-40B4-BE49-F238E27FC236}">
                  <a16:creationId xmlns:a16="http://schemas.microsoft.com/office/drawing/2014/main" id="{027D2A06-E743-33A9-930F-98B39BF35836}"/>
                </a:ext>
              </a:extLst>
            </p:cNvPr>
            <p:cNvSpPr/>
            <p:nvPr/>
          </p:nvSpPr>
          <p:spPr bwMode="auto">
            <a:xfrm>
              <a:off x="7020412" y="3223353"/>
              <a:ext cx="154441" cy="314858"/>
            </a:xfrm>
            <a:prstGeom prst="upDownArrow">
              <a:avLst/>
            </a:prstGeom>
            <a:solidFill>
              <a:srgbClr val="FFFFFF">
                <a:lumMod val="65000"/>
              </a:srgbClr>
            </a:solidFill>
            <a:ln w="19050" algn="ctr">
              <a:solidFill>
                <a:srgbClr val="FFFFFF">
                  <a:lumMod val="65000"/>
                </a:srgbClr>
              </a:solidFill>
              <a:prstDash val="solid"/>
              <a:round/>
              <a:headEnd/>
              <a:tailEnd/>
            </a:ln>
          </p:spPr>
          <p:txBody>
            <a:bodyPr wrap="none" lIns="36000" tIns="36000" rIns="36000" bIns="36000" rtlCol="0" anchor="ctr"/>
            <a:lstStyle/>
            <a:p>
              <a:pPr algn="ctr" defTabSz="914400">
                <a:lnSpc>
                  <a:spcPct val="120000"/>
                </a:lnSpc>
                <a:spcBef>
                  <a:spcPct val="0"/>
                </a:spcBef>
                <a:defRPr/>
              </a:pPr>
              <a:endParaRPr lang="ko-KR" altLang="en-US" sz="2000" kern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80" name="위쪽/아래쪽 화살표 366">
              <a:extLst>
                <a:ext uri="{FF2B5EF4-FFF2-40B4-BE49-F238E27FC236}">
                  <a16:creationId xmlns:a16="http://schemas.microsoft.com/office/drawing/2014/main" id="{3FC7961B-2BC1-E1B7-81C4-A9D13AE775A5}"/>
                </a:ext>
              </a:extLst>
            </p:cNvPr>
            <p:cNvSpPr/>
            <p:nvPr/>
          </p:nvSpPr>
          <p:spPr bwMode="auto">
            <a:xfrm>
              <a:off x="2242205" y="3223353"/>
              <a:ext cx="154441" cy="314858"/>
            </a:xfrm>
            <a:prstGeom prst="upDownArrow">
              <a:avLst/>
            </a:prstGeom>
            <a:solidFill>
              <a:srgbClr val="FFFFFF">
                <a:lumMod val="65000"/>
              </a:srgbClr>
            </a:solidFill>
            <a:ln w="19050" algn="ctr">
              <a:solidFill>
                <a:srgbClr val="FFFFFF">
                  <a:lumMod val="65000"/>
                </a:srgbClr>
              </a:solidFill>
              <a:prstDash val="solid"/>
              <a:round/>
              <a:headEnd/>
              <a:tailEnd/>
            </a:ln>
          </p:spPr>
          <p:txBody>
            <a:bodyPr wrap="none" lIns="36000" tIns="36000" rIns="36000" bIns="36000" rtlCol="0" anchor="ctr"/>
            <a:lstStyle/>
            <a:p>
              <a:pPr algn="ctr" defTabSz="914400">
                <a:lnSpc>
                  <a:spcPct val="120000"/>
                </a:lnSpc>
                <a:spcBef>
                  <a:spcPct val="0"/>
                </a:spcBef>
                <a:defRPr/>
              </a:pPr>
              <a:endParaRPr lang="ko-KR" altLang="en-US" sz="2000" kern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81" name="Rectangle 149" descr="50%">
              <a:extLst>
                <a:ext uri="{FF2B5EF4-FFF2-40B4-BE49-F238E27FC236}">
                  <a16:creationId xmlns:a16="http://schemas.microsoft.com/office/drawing/2014/main" id="{58194435-A88B-BDAC-394F-85FC773C5E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0825" y="1730986"/>
              <a:ext cx="999506" cy="1440000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952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36000" tIns="36000" rIns="36000" bIns="36000" anchor="ctr"/>
            <a:lstStyle/>
            <a:p>
              <a:pPr algn="ctr" defTabSz="698374" fontAlgn="base">
                <a:spcBef>
                  <a:spcPct val="0"/>
                </a:spcBef>
                <a:spcAft>
                  <a:spcPct val="0"/>
                </a:spcAft>
                <a:buClr>
                  <a:srgbClr val="3DAE38"/>
                </a:buClr>
                <a:buSzPct val="80000"/>
                <a:tabLst>
                  <a:tab pos="2617316" algn="r"/>
                  <a:tab pos="3490283" algn="r"/>
                  <a:tab pos="4363251" algn="r"/>
                  <a:tab pos="5236219" algn="r"/>
                </a:tabLst>
                <a:defRPr/>
              </a:pPr>
              <a:endParaRPr kumimoji="1" lang="ko-KR" altLang="en-US" sz="1100" b="1" kern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82" name="직사각형 457">
              <a:extLst>
                <a:ext uri="{FF2B5EF4-FFF2-40B4-BE49-F238E27FC236}">
                  <a16:creationId xmlns:a16="http://schemas.microsoft.com/office/drawing/2014/main" id="{52366386-0F7B-C78D-2F68-BAC46BAF7E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60826" y="1517469"/>
              <a:ext cx="1004553" cy="198352"/>
            </a:xfrm>
            <a:prstGeom prst="rect">
              <a:avLst/>
            </a:prstGeom>
            <a:solidFill>
              <a:srgbClr val="000000">
                <a:lumMod val="50000"/>
                <a:lumOff val="50000"/>
              </a:srgbClr>
            </a:solidFill>
            <a:ln w="6350">
              <a:solidFill>
                <a:srgbClr val="000000">
                  <a:lumMod val="50000"/>
                  <a:lumOff val="50000"/>
                </a:srgbClr>
              </a:solidFill>
              <a:miter lim="800000"/>
              <a:headEnd/>
              <a:tailEnd/>
            </a:ln>
          </p:spPr>
          <p:txBody>
            <a:bodyPr wrap="square" lIns="0" tIns="0" rIns="0" bIns="0" anchor="ctr">
              <a:noAutofit/>
            </a:bodyPr>
            <a:lstStyle/>
            <a:p>
              <a:pPr algn="ctr" defTabSz="914400">
                <a:defRPr/>
              </a:pPr>
              <a:r>
                <a:rPr lang="ko-KR" altLang="en-US" sz="1400" b="1" kern="0">
                  <a:ln>
                    <a:solidFill>
                      <a:srgbClr val="000000">
                        <a:lumMod val="50000"/>
                        <a:lumOff val="50000"/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유관 시스템</a:t>
              </a:r>
            </a:p>
          </p:txBody>
        </p:sp>
        <p:cxnSp>
          <p:nvCxnSpPr>
            <p:cNvPr id="83" name="Straight Connector 59">
              <a:extLst>
                <a:ext uri="{FF2B5EF4-FFF2-40B4-BE49-F238E27FC236}">
                  <a16:creationId xmlns:a16="http://schemas.microsoft.com/office/drawing/2014/main" id="{9D1575C1-A91D-F8E9-899C-A189B7286620}"/>
                </a:ext>
              </a:extLst>
            </p:cNvPr>
            <p:cNvCxnSpPr/>
            <p:nvPr/>
          </p:nvCxnSpPr>
          <p:spPr bwMode="auto">
            <a:xfrm rot="10800000">
              <a:off x="7833030" y="2523561"/>
              <a:ext cx="137167" cy="0"/>
            </a:xfrm>
            <a:prstGeom prst="line">
              <a:avLst/>
            </a:prstGeom>
            <a:noFill/>
            <a:ln w="19050" cap="flat" cmpd="sng" algn="ctr">
              <a:solidFill>
                <a:srgbClr val="FFFFFF">
                  <a:lumMod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84" name="Straight Connector 59">
              <a:extLst>
                <a:ext uri="{FF2B5EF4-FFF2-40B4-BE49-F238E27FC236}">
                  <a16:creationId xmlns:a16="http://schemas.microsoft.com/office/drawing/2014/main" id="{8F925A17-EC17-C8C8-923D-96DB48E801D2}"/>
                </a:ext>
              </a:extLst>
            </p:cNvPr>
            <p:cNvCxnSpPr/>
            <p:nvPr/>
          </p:nvCxnSpPr>
          <p:spPr bwMode="auto">
            <a:xfrm rot="10800000">
              <a:off x="7833030" y="2600321"/>
              <a:ext cx="137167" cy="0"/>
            </a:xfrm>
            <a:prstGeom prst="line">
              <a:avLst/>
            </a:prstGeom>
            <a:noFill/>
            <a:ln w="19050" cap="flat" cmpd="sng" algn="ctr">
              <a:solidFill>
                <a:srgbClr val="FFFFFF">
                  <a:lumMod val="50000"/>
                </a:srgb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226F8AE-40BF-DA0B-AE64-BA0C5E49AC0F}"/>
                </a:ext>
              </a:extLst>
            </p:cNvPr>
            <p:cNvSpPr txBox="1"/>
            <p:nvPr/>
          </p:nvSpPr>
          <p:spPr>
            <a:xfrm>
              <a:off x="7512313" y="1730986"/>
              <a:ext cx="324482" cy="1440000"/>
            </a:xfrm>
            <a:prstGeom prst="rect">
              <a:avLst/>
            </a:prstGeom>
            <a:gradFill flip="none" rotWithShape="1">
              <a:gsLst>
                <a:gs pos="0">
                  <a:srgbClr val="FFFFFF">
                    <a:lumMod val="85000"/>
                    <a:shade val="30000"/>
                    <a:satMod val="115000"/>
                  </a:srgbClr>
                </a:gs>
                <a:gs pos="50000">
                  <a:srgbClr val="FFFFFF">
                    <a:lumMod val="85000"/>
                    <a:shade val="67500"/>
                    <a:satMod val="115000"/>
                  </a:srgbClr>
                </a:gs>
                <a:gs pos="100000">
                  <a:srgbClr val="FFFFFF">
                    <a:lumMod val="85000"/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 w="19050" algn="ctr">
              <a:noFill/>
              <a:miter lim="800000"/>
              <a:headEnd/>
              <a:tailEnd/>
            </a:ln>
          </p:spPr>
          <p:txBody>
            <a:bodyPr lIns="7200" tIns="18000" rIns="0" bIns="18000" anchor="ctr"/>
            <a:lstStyle>
              <a:defPPr>
                <a:defRPr lang="en-US"/>
              </a:defPPr>
              <a:lvl1pPr fontAlgn="auto">
                <a:lnSpc>
                  <a:spcPct val="115000"/>
                </a:lnSpc>
                <a:spcBef>
                  <a:spcPct val="10000"/>
                </a:spcBef>
                <a:spcAft>
                  <a:spcPct val="10000"/>
                </a:spcAft>
                <a:defRPr kumimoji="0" sz="700" kern="0">
                  <a:solidFill>
                    <a:sysClr val="windowText" lastClr="0000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defRPr>
              </a:lvl1pPr>
            </a:lstStyle>
            <a:p>
              <a:pPr algn="ctr" defTabSz="914400">
                <a:defRPr/>
              </a:pPr>
              <a:r>
                <a:rPr lang="ko-KR" altLang="en-US" sz="1100">
                  <a:latin typeface="Arial Narrow" panose="020B0606020202030204" pitchFamily="34" charset="0"/>
                </a:rPr>
                <a:t>데이터 연계</a:t>
              </a:r>
              <a:endParaRPr lang="en-US" altLang="ko-KR" sz="1100">
                <a:latin typeface="Arial Narrow" panose="020B0606020202030204" pitchFamily="34" charset="0"/>
              </a:endParaRPr>
            </a:p>
            <a:p>
              <a:pPr algn="ctr" defTabSz="914400">
                <a:defRPr/>
              </a:pPr>
              <a:endParaRPr lang="en-US" altLang="ko-KR" sz="1100">
                <a:latin typeface="Arial Narrow" panose="020B0606020202030204" pitchFamily="34" charset="0"/>
              </a:endParaRPr>
            </a:p>
          </p:txBody>
        </p:sp>
        <p:sp>
          <p:nvSpPr>
            <p:cNvPr id="86" name="직사각형 85">
              <a:extLst>
                <a:ext uri="{FF2B5EF4-FFF2-40B4-BE49-F238E27FC236}">
                  <a16:creationId xmlns:a16="http://schemas.microsoft.com/office/drawing/2014/main" id="{2CB6FE69-337C-393C-F8A2-109960C766D1}"/>
                </a:ext>
              </a:extLst>
            </p:cNvPr>
            <p:cNvSpPr/>
            <p:nvPr/>
          </p:nvSpPr>
          <p:spPr bwMode="auto">
            <a:xfrm>
              <a:off x="8075971" y="1776235"/>
              <a:ext cx="773730" cy="198352"/>
            </a:xfrm>
            <a:prstGeom prst="rect">
              <a:avLst/>
            </a:prstGeom>
            <a:solidFill>
              <a:srgbClr val="FFFFFF"/>
            </a:solidFill>
            <a:ln w="12700" algn="ctr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/>
              <a:tailEnd/>
            </a:ln>
          </p:spPr>
          <p:txBody>
            <a:bodyPr wrap="square" lIns="36000" tIns="0" rIns="36000" bIns="0" rtlCol="0" anchor="ctr">
              <a:noAutofit/>
            </a:bodyPr>
            <a:lstStyle/>
            <a:p>
              <a:pPr algn="ctr" defTabSz="914400">
                <a:spcAft>
                  <a:spcPts val="300"/>
                </a:spcAft>
                <a:defRPr/>
              </a:pPr>
              <a:r>
                <a:rPr lang="en-US" altLang="ko-KR" sz="1200" b="1" kern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MES</a:t>
              </a:r>
              <a:endParaRPr lang="ko-KR" altLang="en-US" sz="1200" b="1" kern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87" name="직사각형 86">
              <a:extLst>
                <a:ext uri="{FF2B5EF4-FFF2-40B4-BE49-F238E27FC236}">
                  <a16:creationId xmlns:a16="http://schemas.microsoft.com/office/drawing/2014/main" id="{50598F77-91CB-6D05-3B09-844FA272E1DD}"/>
                </a:ext>
              </a:extLst>
            </p:cNvPr>
            <p:cNvSpPr/>
            <p:nvPr/>
          </p:nvSpPr>
          <p:spPr bwMode="auto">
            <a:xfrm>
              <a:off x="8075971" y="2063081"/>
              <a:ext cx="773730" cy="198352"/>
            </a:xfrm>
            <a:prstGeom prst="rect">
              <a:avLst/>
            </a:prstGeom>
            <a:solidFill>
              <a:srgbClr val="FFFFFF"/>
            </a:solidFill>
            <a:ln w="12700" algn="ctr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/>
              <a:tailEnd/>
            </a:ln>
          </p:spPr>
          <p:txBody>
            <a:bodyPr wrap="square" lIns="36000" tIns="0" rIns="36000" bIns="0" rtlCol="0" anchor="ctr">
              <a:noAutofit/>
            </a:bodyPr>
            <a:lstStyle/>
            <a:p>
              <a:pPr algn="ctr" defTabSz="914400">
                <a:spcAft>
                  <a:spcPts val="300"/>
                </a:spcAft>
                <a:defRPr/>
              </a:pPr>
              <a:r>
                <a:rPr lang="en-US" altLang="ko-KR" sz="1200" b="1" kern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BW</a:t>
              </a:r>
              <a:endParaRPr lang="ko-KR" altLang="en-US" sz="1200" b="1" kern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88" name="직사각형 87">
              <a:extLst>
                <a:ext uri="{FF2B5EF4-FFF2-40B4-BE49-F238E27FC236}">
                  <a16:creationId xmlns:a16="http://schemas.microsoft.com/office/drawing/2014/main" id="{BEEF8EA6-EB9B-BC23-FD54-8E9ADC40F308}"/>
                </a:ext>
              </a:extLst>
            </p:cNvPr>
            <p:cNvSpPr/>
            <p:nvPr/>
          </p:nvSpPr>
          <p:spPr bwMode="auto">
            <a:xfrm>
              <a:off x="8075971" y="2349927"/>
              <a:ext cx="773730" cy="198352"/>
            </a:xfrm>
            <a:prstGeom prst="rect">
              <a:avLst/>
            </a:prstGeom>
            <a:solidFill>
              <a:srgbClr val="FFFFFF"/>
            </a:solidFill>
            <a:ln w="12700" algn="ctr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/>
              <a:tailEnd/>
            </a:ln>
          </p:spPr>
          <p:txBody>
            <a:bodyPr wrap="square" lIns="36000" tIns="0" rIns="36000" bIns="0" rtlCol="0" anchor="ctr">
              <a:noAutofit/>
            </a:bodyPr>
            <a:lstStyle/>
            <a:p>
              <a:pPr algn="ctr" defTabSz="914400">
                <a:spcAft>
                  <a:spcPts val="300"/>
                </a:spcAft>
                <a:defRPr/>
              </a:pPr>
              <a:r>
                <a:rPr lang="en-US" altLang="ko-KR" sz="1200" b="1" kern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SMS</a:t>
              </a:r>
              <a:endParaRPr lang="ko-KR" altLang="en-US" sz="1200" b="1" kern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89" name="직사각형 88">
              <a:extLst>
                <a:ext uri="{FF2B5EF4-FFF2-40B4-BE49-F238E27FC236}">
                  <a16:creationId xmlns:a16="http://schemas.microsoft.com/office/drawing/2014/main" id="{2828F1F7-1188-CD0C-8E54-A6E54AC5395E}"/>
                </a:ext>
              </a:extLst>
            </p:cNvPr>
            <p:cNvSpPr/>
            <p:nvPr/>
          </p:nvSpPr>
          <p:spPr bwMode="auto">
            <a:xfrm>
              <a:off x="8075971" y="2636773"/>
              <a:ext cx="773730" cy="198352"/>
            </a:xfrm>
            <a:prstGeom prst="rect">
              <a:avLst/>
            </a:prstGeom>
            <a:solidFill>
              <a:srgbClr val="FFFFFF"/>
            </a:solidFill>
            <a:ln w="12700" algn="ctr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/>
              <a:tailEnd/>
            </a:ln>
          </p:spPr>
          <p:txBody>
            <a:bodyPr wrap="square" lIns="36000" tIns="0" rIns="36000" bIns="0" rtlCol="0" anchor="ctr">
              <a:noAutofit/>
            </a:bodyPr>
            <a:lstStyle/>
            <a:p>
              <a:pPr algn="ctr" defTabSz="914400">
                <a:spcAft>
                  <a:spcPts val="300"/>
                </a:spcAft>
                <a:defRPr/>
              </a:pPr>
              <a:r>
                <a:rPr lang="en-US" altLang="ko-KR" sz="1200" b="1" kern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Mail</a:t>
              </a:r>
              <a:endParaRPr lang="ko-KR" altLang="en-US" sz="1200" b="1" kern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4508DE22-30F3-8F2E-8C33-C591490FAF8B}"/>
                </a:ext>
              </a:extLst>
            </p:cNvPr>
            <p:cNvSpPr/>
            <p:nvPr/>
          </p:nvSpPr>
          <p:spPr bwMode="auto">
            <a:xfrm>
              <a:off x="8075971" y="2923617"/>
              <a:ext cx="773730" cy="198352"/>
            </a:xfrm>
            <a:prstGeom prst="rect">
              <a:avLst/>
            </a:prstGeom>
            <a:solidFill>
              <a:srgbClr val="FFFFFF"/>
            </a:solidFill>
            <a:ln w="12700" algn="ctr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/>
              <a:tailEnd/>
            </a:ln>
          </p:spPr>
          <p:txBody>
            <a:bodyPr wrap="square" lIns="36000" tIns="0" rIns="36000" bIns="0" rtlCol="0" anchor="ctr">
              <a:noAutofit/>
            </a:bodyPr>
            <a:lstStyle/>
            <a:p>
              <a:pPr algn="ctr" defTabSz="914400">
                <a:spcAft>
                  <a:spcPts val="300"/>
                </a:spcAft>
                <a:defRPr/>
              </a:pPr>
              <a:r>
                <a:rPr lang="ko-KR" altLang="en-US" sz="1200" b="1" kern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통합결재</a:t>
              </a:r>
            </a:p>
          </p:txBody>
        </p:sp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EAA78DF6-4367-38C5-2EF5-2C602C6C2889}"/>
                </a:ext>
              </a:extLst>
            </p:cNvPr>
            <p:cNvGrpSpPr/>
            <p:nvPr/>
          </p:nvGrpSpPr>
          <p:grpSpPr>
            <a:xfrm>
              <a:off x="157231" y="3538210"/>
              <a:ext cx="9175848" cy="1712516"/>
              <a:chOff x="315892" y="3660510"/>
              <a:chExt cx="9280800" cy="932543"/>
            </a:xfrm>
          </p:grpSpPr>
          <p:sp>
            <p:nvSpPr>
              <p:cNvPr id="92" name="직사각형 91">
                <a:extLst>
                  <a:ext uri="{FF2B5EF4-FFF2-40B4-BE49-F238E27FC236}">
                    <a16:creationId xmlns:a16="http://schemas.microsoft.com/office/drawing/2014/main" id="{235470B6-70D2-06DB-F637-C6AF57B71FCD}"/>
                  </a:ext>
                </a:extLst>
              </p:cNvPr>
              <p:cNvSpPr/>
              <p:nvPr/>
            </p:nvSpPr>
            <p:spPr>
              <a:xfrm>
                <a:off x="315892" y="3660510"/>
                <a:ext cx="9280800" cy="932543"/>
              </a:xfrm>
              <a:prstGeom prst="rect">
                <a:avLst/>
              </a:prstGeom>
              <a:solidFill>
                <a:sysClr val="window" lastClr="FFFFFF"/>
              </a:solidFill>
              <a:ln w="3175">
                <a:solidFill>
                  <a:srgbClr val="000000">
                    <a:lumMod val="65000"/>
                    <a:lumOff val="35000"/>
                  </a:srgbClr>
                </a:solidFill>
                <a:round/>
                <a:headEnd/>
                <a:tailEnd/>
              </a:ln>
              <a:effectLst>
                <a:innerShdw blurRad="50800">
                  <a:prstClr val="black">
                    <a:alpha val="56000"/>
                  </a:prstClr>
                </a:innerShdw>
              </a:effectLst>
            </p:spPr>
            <p:txBody>
              <a:bodyPr wrap="none" bIns="25200" anchor="ctr" anchorCtr="0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 latinLnBrk="0">
                  <a:spcBef>
                    <a:spcPts val="600"/>
                  </a:spcBef>
                  <a:spcAft>
                    <a:spcPct val="0"/>
                  </a:spcAft>
                  <a:defRPr/>
                </a:pPr>
                <a:r>
                  <a:rPr lang="en-US" altLang="ko-KR" sz="2000" b="1">
                    <a:ln w="3175">
                      <a:solidFill>
                        <a:srgbClr val="4F81BD">
                          <a:alpha val="5000"/>
                        </a:srgbClr>
                      </a:solidFill>
                    </a:ln>
                    <a:solidFill>
                      <a:prstClr val="black">
                        <a:lumMod val="95000"/>
                        <a:lumOff val="5000"/>
                      </a:prstClr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  </a:t>
                </a:r>
                <a:endParaRPr lang="ko-KR" altLang="en-US" sz="2000" b="1">
                  <a:ln w="3175">
                    <a:solidFill>
                      <a:srgbClr val="4F81BD">
                        <a:alpha val="5000"/>
                      </a:srgbClr>
                    </a:solidFill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93" name="직사각형 92">
                <a:extLst>
                  <a:ext uri="{FF2B5EF4-FFF2-40B4-BE49-F238E27FC236}">
                    <a16:creationId xmlns:a16="http://schemas.microsoft.com/office/drawing/2014/main" id="{2F756AB6-DB6E-2EC5-E11E-5C1031D4B11A}"/>
                  </a:ext>
                </a:extLst>
              </p:cNvPr>
              <p:cNvSpPr/>
              <p:nvPr/>
            </p:nvSpPr>
            <p:spPr>
              <a:xfrm>
                <a:off x="317467" y="3985427"/>
                <a:ext cx="914576" cy="2887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indent="-92076" algn="ctr" defTabSz="762001">
                  <a:spcBef>
                    <a:spcPct val="30000"/>
                  </a:spcBef>
                  <a:defRPr/>
                </a:pPr>
                <a:r>
                  <a:rPr lang="ko-KR" altLang="en-US" sz="2000" b="1">
                    <a:gradFill>
                      <a:gsLst>
                        <a:gs pos="100000">
                          <a:srgbClr val="000000"/>
                        </a:gs>
                        <a:gs pos="100000">
                          <a:srgbClr val="CCFFFF">
                            <a:shade val="67500"/>
                            <a:satMod val="115000"/>
                          </a:srgbClr>
                        </a:gs>
                        <a:gs pos="100000">
                          <a:srgbClr val="CCFFFF">
                            <a:shade val="100000"/>
                            <a:satMod val="115000"/>
                          </a:srgbClr>
                        </a:gs>
                      </a:gsLst>
                      <a:lin ang="5400000" scaled="0"/>
                    </a:gra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데이터 생성</a:t>
                </a:r>
                <a:endParaRPr lang="en-US" altLang="ko-KR" sz="2000" b="1">
                  <a:gradFill>
                    <a:gsLst>
                      <a:gs pos="100000">
                        <a:srgbClr val="000000"/>
                      </a:gs>
                      <a:gs pos="100000">
                        <a:srgbClr val="CCFFFF">
                          <a:shade val="67500"/>
                          <a:satMod val="115000"/>
                        </a:srgbClr>
                      </a:gs>
                      <a:gs pos="100000">
                        <a:srgbClr val="CCFFFF">
                          <a:shade val="100000"/>
                          <a:satMod val="115000"/>
                        </a:srgbClr>
                      </a:gs>
                    </a:gsLst>
                    <a:lin ang="5400000" scaled="0"/>
                  </a:gra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  <a:p>
                <a:pPr indent="-92076" algn="ctr" defTabSz="762001">
                  <a:spcBef>
                    <a:spcPct val="30000"/>
                  </a:spcBef>
                  <a:defRPr/>
                </a:pPr>
                <a:r>
                  <a:rPr lang="ko-KR" altLang="en-US" sz="2000" b="1">
                    <a:gradFill>
                      <a:gsLst>
                        <a:gs pos="100000">
                          <a:srgbClr val="000000"/>
                        </a:gs>
                        <a:gs pos="100000">
                          <a:srgbClr val="CCFFFF">
                            <a:shade val="67500"/>
                            <a:satMod val="115000"/>
                          </a:srgbClr>
                        </a:gs>
                        <a:gs pos="100000">
                          <a:srgbClr val="CCFFFF">
                            <a:shade val="100000"/>
                            <a:satMod val="115000"/>
                          </a:srgbClr>
                        </a:gs>
                      </a:gsLst>
                      <a:lin ang="5400000" scaled="0"/>
                    </a:gra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및 수집</a:t>
                </a:r>
              </a:p>
            </p:txBody>
          </p:sp>
        </p:grpSp>
        <p:sp>
          <p:nvSpPr>
            <p:cNvPr id="94" name="모서리가 둥근 직사각형 108">
              <a:extLst>
                <a:ext uri="{FF2B5EF4-FFF2-40B4-BE49-F238E27FC236}">
                  <a16:creationId xmlns:a16="http://schemas.microsoft.com/office/drawing/2014/main" id="{2CBB3428-5443-B591-93F0-AFD0DACA47B2}"/>
                </a:ext>
              </a:extLst>
            </p:cNvPr>
            <p:cNvSpPr/>
            <p:nvPr/>
          </p:nvSpPr>
          <p:spPr bwMode="auto">
            <a:xfrm>
              <a:off x="1178015" y="5098916"/>
              <a:ext cx="7940723" cy="85707"/>
            </a:xfrm>
            <a:prstGeom prst="roundRect">
              <a:avLst/>
            </a:prstGeom>
            <a:solidFill>
              <a:srgbClr val="FFFFFF">
                <a:lumMod val="85000"/>
              </a:srgbClr>
            </a:solidFill>
            <a:ln w="9525" algn="ctr">
              <a:solidFill>
                <a:srgbClr val="FFFFFF">
                  <a:lumMod val="65000"/>
                </a:srgbClr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latinLnBrk="0">
                <a:lnSpc>
                  <a:spcPct val="95000"/>
                </a:lnSpc>
                <a:spcBef>
                  <a:spcPct val="50000"/>
                </a:spcBef>
                <a:defRPr/>
              </a:pPr>
              <a:r>
                <a:rPr lang="ko-KR" altLang="en-US" sz="1100" b="1" kern="0">
                  <a:ln>
                    <a:solidFill>
                      <a:srgbClr val="FFFFFF">
                        <a:lumMod val="50000"/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센서</a:t>
              </a:r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19D71C13-43BA-68FE-70F8-166E7B365A1F}"/>
                </a:ext>
              </a:extLst>
            </p:cNvPr>
            <p:cNvSpPr/>
            <p:nvPr/>
          </p:nvSpPr>
          <p:spPr>
            <a:xfrm>
              <a:off x="2208620" y="4578360"/>
              <a:ext cx="457204" cy="19835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bIns="20475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1050" kern="0" err="1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Chem.Leak</a:t>
              </a:r>
              <a:endParaRPr lang="ko-KR" altLang="en-US" sz="1050" ker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F7BC2571-E870-7566-981F-99CC685A6C41}"/>
                </a:ext>
              </a:extLst>
            </p:cNvPr>
            <p:cNvSpPr/>
            <p:nvPr/>
          </p:nvSpPr>
          <p:spPr>
            <a:xfrm>
              <a:off x="1693850" y="4578360"/>
              <a:ext cx="457204" cy="19835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bIns="20475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압력</a:t>
              </a:r>
            </a:p>
          </p:txBody>
        </p:sp>
        <p:sp>
          <p:nvSpPr>
            <p:cNvPr id="97" name="직사각형 96">
              <a:extLst>
                <a:ext uri="{FF2B5EF4-FFF2-40B4-BE49-F238E27FC236}">
                  <a16:creationId xmlns:a16="http://schemas.microsoft.com/office/drawing/2014/main" id="{2F65AFC4-91F4-DE3F-1FBF-9C62C940EC4F}"/>
                </a:ext>
              </a:extLst>
            </p:cNvPr>
            <p:cNvSpPr/>
            <p:nvPr/>
          </p:nvSpPr>
          <p:spPr>
            <a:xfrm>
              <a:off x="1198319" y="4848554"/>
              <a:ext cx="457204" cy="19835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bIns="20475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Gas</a:t>
              </a:r>
              <a:br>
                <a:rPr lang="en-US" altLang="ko-KR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en-US" altLang="ko-KR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Leak</a:t>
              </a:r>
              <a:endParaRPr lang="ko-KR" altLang="en-US" sz="1050" ker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98" name="직사각형 97">
              <a:extLst>
                <a:ext uri="{FF2B5EF4-FFF2-40B4-BE49-F238E27FC236}">
                  <a16:creationId xmlns:a16="http://schemas.microsoft.com/office/drawing/2014/main" id="{CBC5B636-9E23-C25F-49DC-46E556395331}"/>
                </a:ext>
              </a:extLst>
            </p:cNvPr>
            <p:cNvSpPr/>
            <p:nvPr/>
          </p:nvSpPr>
          <p:spPr>
            <a:xfrm>
              <a:off x="2709619" y="4578360"/>
              <a:ext cx="457204" cy="19835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bIns="20475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소방</a:t>
              </a:r>
              <a:endParaRPr lang="en-US" altLang="ko-KR" sz="1050" ker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050" kern="0" err="1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자탐</a:t>
              </a:r>
              <a:endParaRPr lang="ko-KR" altLang="en-US" sz="1050" ker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99" name="직사각형 98">
              <a:extLst>
                <a:ext uri="{FF2B5EF4-FFF2-40B4-BE49-F238E27FC236}">
                  <a16:creationId xmlns:a16="http://schemas.microsoft.com/office/drawing/2014/main" id="{080638A7-73ED-152C-52A1-76CA9DB32530}"/>
                </a:ext>
              </a:extLst>
            </p:cNvPr>
            <p:cNvSpPr/>
            <p:nvPr/>
          </p:nvSpPr>
          <p:spPr>
            <a:xfrm>
              <a:off x="3210776" y="4578360"/>
              <a:ext cx="457204" cy="19835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bIns="20475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CUI </a:t>
              </a:r>
              <a:br>
                <a:rPr lang="en-US" altLang="ko-KR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검사기</a:t>
              </a:r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A1F173D6-4EAF-1B51-D575-0BF277676AE1}"/>
                </a:ext>
              </a:extLst>
            </p:cNvPr>
            <p:cNvSpPr/>
            <p:nvPr/>
          </p:nvSpPr>
          <p:spPr>
            <a:xfrm>
              <a:off x="3711932" y="4578360"/>
              <a:ext cx="457204" cy="19835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bIns="20475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VOC</a:t>
              </a:r>
              <a:br>
                <a:rPr lang="en-US" altLang="ko-KR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측정기</a:t>
              </a:r>
            </a:p>
          </p:txBody>
        </p:sp>
        <p:sp>
          <p:nvSpPr>
            <p:cNvPr id="101" name="직사각형 100">
              <a:extLst>
                <a:ext uri="{FF2B5EF4-FFF2-40B4-BE49-F238E27FC236}">
                  <a16:creationId xmlns:a16="http://schemas.microsoft.com/office/drawing/2014/main" id="{59BE0760-E8BB-D936-B962-58B57DEF73FA}"/>
                </a:ext>
              </a:extLst>
            </p:cNvPr>
            <p:cNvSpPr/>
            <p:nvPr/>
          </p:nvSpPr>
          <p:spPr>
            <a:xfrm>
              <a:off x="4233100" y="4578360"/>
              <a:ext cx="457204" cy="19835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bIns="20475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폐수</a:t>
              </a:r>
              <a:endParaRPr lang="en-US" altLang="ko-KR" sz="1050" ker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유량계</a:t>
              </a:r>
            </a:p>
          </p:txBody>
        </p:sp>
        <p:sp>
          <p:nvSpPr>
            <p:cNvPr id="102" name="직사각형 101">
              <a:extLst>
                <a:ext uri="{FF2B5EF4-FFF2-40B4-BE49-F238E27FC236}">
                  <a16:creationId xmlns:a16="http://schemas.microsoft.com/office/drawing/2014/main" id="{0C515D11-68B9-0659-EB41-06DD5ACA6DC2}"/>
                </a:ext>
              </a:extLst>
            </p:cNvPr>
            <p:cNvSpPr/>
            <p:nvPr/>
          </p:nvSpPr>
          <p:spPr>
            <a:xfrm>
              <a:off x="4731726" y="4853200"/>
              <a:ext cx="457204" cy="19835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bIns="20475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Safety</a:t>
              </a:r>
            </a:p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InterLock</a:t>
              </a:r>
              <a:endParaRPr lang="ko-KR" altLang="en-US" sz="1050" ker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03" name="직사각형 102">
              <a:extLst>
                <a:ext uri="{FF2B5EF4-FFF2-40B4-BE49-F238E27FC236}">
                  <a16:creationId xmlns:a16="http://schemas.microsoft.com/office/drawing/2014/main" id="{D25E93E0-5DCD-BDD6-2B02-C07CE5D0553C}"/>
                </a:ext>
              </a:extLst>
            </p:cNvPr>
            <p:cNvSpPr/>
            <p:nvPr/>
          </p:nvSpPr>
          <p:spPr>
            <a:xfrm>
              <a:off x="2709619" y="4853200"/>
              <a:ext cx="457204" cy="19835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bIns="20475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풍향</a:t>
              </a:r>
              <a:endParaRPr lang="en-US" altLang="ko-KR" sz="1050" ker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풍속</a:t>
              </a:r>
            </a:p>
          </p:txBody>
        </p:sp>
        <p:sp>
          <p:nvSpPr>
            <p:cNvPr id="104" name="직사각형 103">
              <a:extLst>
                <a:ext uri="{FF2B5EF4-FFF2-40B4-BE49-F238E27FC236}">
                  <a16:creationId xmlns:a16="http://schemas.microsoft.com/office/drawing/2014/main" id="{B932D30F-8333-7D98-46E4-D40B107CAFD1}"/>
                </a:ext>
              </a:extLst>
            </p:cNvPr>
            <p:cNvSpPr/>
            <p:nvPr/>
          </p:nvSpPr>
          <p:spPr>
            <a:xfrm>
              <a:off x="3210776" y="4853200"/>
              <a:ext cx="457204" cy="19835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bIns="20475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대기온도</a:t>
              </a:r>
              <a:endParaRPr lang="en-US" altLang="ko-KR" sz="1050" ker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습도</a:t>
              </a:r>
            </a:p>
          </p:txBody>
        </p:sp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FBBDC0E7-CF52-6724-54BD-96DB51093AAC}"/>
                </a:ext>
              </a:extLst>
            </p:cNvPr>
            <p:cNvSpPr/>
            <p:nvPr/>
          </p:nvSpPr>
          <p:spPr>
            <a:xfrm>
              <a:off x="3711932" y="4853200"/>
              <a:ext cx="457204" cy="19835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bIns="20475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강수량</a:t>
              </a:r>
            </a:p>
          </p:txBody>
        </p:sp>
        <p:sp>
          <p:nvSpPr>
            <p:cNvPr id="106" name="직사각형 105">
              <a:extLst>
                <a:ext uri="{FF2B5EF4-FFF2-40B4-BE49-F238E27FC236}">
                  <a16:creationId xmlns:a16="http://schemas.microsoft.com/office/drawing/2014/main" id="{B9794EBB-898A-54D7-DB76-4960CC8F07D4}"/>
                </a:ext>
              </a:extLst>
            </p:cNvPr>
            <p:cNvSpPr/>
            <p:nvPr/>
          </p:nvSpPr>
          <p:spPr>
            <a:xfrm>
              <a:off x="2199318" y="4853200"/>
              <a:ext cx="457204" cy="19835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bIns="20475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기압</a:t>
              </a:r>
            </a:p>
          </p:txBody>
        </p:sp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7928B7BF-2472-6E75-CACF-A83C175285C9}"/>
                </a:ext>
              </a:extLst>
            </p:cNvPr>
            <p:cNvSpPr/>
            <p:nvPr/>
          </p:nvSpPr>
          <p:spPr>
            <a:xfrm>
              <a:off x="1693850" y="4853200"/>
              <a:ext cx="457204" cy="19835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bIns="20475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Dust</a:t>
              </a:r>
              <a:endParaRPr lang="ko-KR" altLang="en-US" sz="1050" ker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08" name="직사각형 107">
              <a:extLst>
                <a:ext uri="{FF2B5EF4-FFF2-40B4-BE49-F238E27FC236}">
                  <a16:creationId xmlns:a16="http://schemas.microsoft.com/office/drawing/2014/main" id="{3D040220-BDB4-1155-2C69-AAA8F51061CF}"/>
                </a:ext>
              </a:extLst>
            </p:cNvPr>
            <p:cNvSpPr/>
            <p:nvPr/>
          </p:nvSpPr>
          <p:spPr>
            <a:xfrm>
              <a:off x="1187816" y="4578360"/>
              <a:ext cx="457204" cy="19835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bIns="20475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설비</a:t>
              </a:r>
              <a:br>
                <a:rPr lang="en-US" altLang="ko-KR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온도</a:t>
              </a:r>
            </a:p>
          </p:txBody>
        </p:sp>
        <p:sp>
          <p:nvSpPr>
            <p:cNvPr id="109" name="직사각형 108">
              <a:extLst>
                <a:ext uri="{FF2B5EF4-FFF2-40B4-BE49-F238E27FC236}">
                  <a16:creationId xmlns:a16="http://schemas.microsoft.com/office/drawing/2014/main" id="{B287527B-462D-CF69-4F2F-2E9B298090A3}"/>
                </a:ext>
              </a:extLst>
            </p:cNvPr>
            <p:cNvSpPr/>
            <p:nvPr/>
          </p:nvSpPr>
          <p:spPr>
            <a:xfrm>
              <a:off x="5232882" y="4578360"/>
              <a:ext cx="457204" cy="19835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bIns="20475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지진</a:t>
              </a:r>
            </a:p>
          </p:txBody>
        </p:sp>
        <p:sp>
          <p:nvSpPr>
            <p:cNvPr id="110" name="직사각형 109">
              <a:extLst>
                <a:ext uri="{FF2B5EF4-FFF2-40B4-BE49-F238E27FC236}">
                  <a16:creationId xmlns:a16="http://schemas.microsoft.com/office/drawing/2014/main" id="{133B7671-98BF-8559-520E-F5A808F3CC0C}"/>
                </a:ext>
              </a:extLst>
            </p:cNvPr>
            <p:cNvSpPr/>
            <p:nvPr/>
          </p:nvSpPr>
          <p:spPr>
            <a:xfrm>
              <a:off x="6088470" y="4567564"/>
              <a:ext cx="457204" cy="198352"/>
            </a:xfrm>
            <a:prstGeom prst="rect">
              <a:avLst/>
            </a:prstGeom>
            <a:solidFill>
              <a:srgbClr val="C65853">
                <a:alpha val="10196"/>
              </a:srgbClr>
            </a:solidFill>
            <a:ln w="952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lIns="36000" tIns="36000" rIns="36000" bIns="3600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98374" fontAlgn="base" latinLnBrk="0">
                <a:spcBef>
                  <a:spcPct val="0"/>
                </a:spcBef>
                <a:spcAft>
                  <a:spcPct val="0"/>
                </a:spcAft>
                <a:buClr>
                  <a:srgbClr val="3DAE38"/>
                </a:buClr>
                <a:buSzPct val="80000"/>
                <a:tabLst>
                  <a:tab pos="2617316" algn="r"/>
                  <a:tab pos="3490283" algn="r"/>
                  <a:tab pos="4363251" algn="r"/>
                  <a:tab pos="5236219" algn="r"/>
                </a:tabLst>
                <a:defRPr/>
              </a:pPr>
              <a:r>
                <a:rPr lang="ko-KR" altLang="en-US" sz="105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지게차 단말</a:t>
              </a:r>
            </a:p>
          </p:txBody>
        </p:sp>
        <p:sp>
          <p:nvSpPr>
            <p:cNvPr id="111" name="직사각형 110">
              <a:extLst>
                <a:ext uri="{FF2B5EF4-FFF2-40B4-BE49-F238E27FC236}">
                  <a16:creationId xmlns:a16="http://schemas.microsoft.com/office/drawing/2014/main" id="{E9330077-3A30-13E1-DB11-4DE87F092310}"/>
                </a:ext>
              </a:extLst>
            </p:cNvPr>
            <p:cNvSpPr/>
            <p:nvPr/>
          </p:nvSpPr>
          <p:spPr>
            <a:xfrm>
              <a:off x="5232882" y="4853200"/>
              <a:ext cx="457204" cy="19835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bIns="20475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복합</a:t>
              </a:r>
              <a:endParaRPr lang="en-US" altLang="ko-KR" sz="1050" ker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악취</a:t>
              </a:r>
            </a:p>
          </p:txBody>
        </p:sp>
        <p:sp>
          <p:nvSpPr>
            <p:cNvPr id="112" name="직사각형 111">
              <a:extLst>
                <a:ext uri="{FF2B5EF4-FFF2-40B4-BE49-F238E27FC236}">
                  <a16:creationId xmlns:a16="http://schemas.microsoft.com/office/drawing/2014/main" id="{B6E3D522-8AFE-F407-A74B-22C652F34690}"/>
                </a:ext>
              </a:extLst>
            </p:cNvPr>
            <p:cNvSpPr/>
            <p:nvPr/>
          </p:nvSpPr>
          <p:spPr>
            <a:xfrm>
              <a:off x="4225897" y="4853200"/>
              <a:ext cx="457204" cy="19835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bIns="20475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화재</a:t>
              </a:r>
              <a:endParaRPr lang="en-US" altLang="ko-KR" sz="1050" ker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감지</a:t>
              </a:r>
            </a:p>
          </p:txBody>
        </p:sp>
        <p:sp>
          <p:nvSpPr>
            <p:cNvPr id="113" name="직사각형 112">
              <a:extLst>
                <a:ext uri="{FF2B5EF4-FFF2-40B4-BE49-F238E27FC236}">
                  <a16:creationId xmlns:a16="http://schemas.microsoft.com/office/drawing/2014/main" id="{0C6CEF74-8A07-C61A-F508-39B444D704FF}"/>
                </a:ext>
              </a:extLst>
            </p:cNvPr>
            <p:cNvSpPr/>
            <p:nvPr/>
          </p:nvSpPr>
          <p:spPr>
            <a:xfrm>
              <a:off x="6088470" y="4833934"/>
              <a:ext cx="457204" cy="198352"/>
            </a:xfrm>
            <a:prstGeom prst="rect">
              <a:avLst/>
            </a:prstGeom>
            <a:solidFill>
              <a:srgbClr val="C65853">
                <a:alpha val="10196"/>
              </a:srgbClr>
            </a:solidFill>
            <a:ln w="952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lIns="36000" tIns="36000" rIns="36000" bIns="3600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98374" fontAlgn="base" latinLnBrk="0">
                <a:spcBef>
                  <a:spcPct val="0"/>
                </a:spcBef>
                <a:spcAft>
                  <a:spcPct val="0"/>
                </a:spcAft>
                <a:buClr>
                  <a:srgbClr val="3DAE38"/>
                </a:buClr>
                <a:buSzPct val="80000"/>
                <a:tabLst>
                  <a:tab pos="2617316" algn="r"/>
                  <a:tab pos="3490283" algn="r"/>
                  <a:tab pos="4363251" algn="r"/>
                  <a:tab pos="5236219" algn="r"/>
                </a:tabLst>
                <a:defRPr/>
              </a:pPr>
              <a:r>
                <a:rPr lang="en-US" altLang="ko-KR" sz="105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TMS</a:t>
              </a:r>
              <a:endParaRPr lang="ko-KR" altLang="en-US" sz="105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14" name="직사각형 113">
              <a:extLst>
                <a:ext uri="{FF2B5EF4-FFF2-40B4-BE49-F238E27FC236}">
                  <a16:creationId xmlns:a16="http://schemas.microsoft.com/office/drawing/2014/main" id="{1374E1AC-771F-544A-0396-10967751F6C2}"/>
                </a:ext>
              </a:extLst>
            </p:cNvPr>
            <p:cNvSpPr/>
            <p:nvPr/>
          </p:nvSpPr>
          <p:spPr>
            <a:xfrm>
              <a:off x="8672775" y="4833934"/>
              <a:ext cx="457204" cy="198352"/>
            </a:xfrm>
            <a:prstGeom prst="rect">
              <a:avLst/>
            </a:prstGeom>
            <a:solidFill>
              <a:srgbClr val="C65853">
                <a:alpha val="10196"/>
              </a:srgbClr>
            </a:solidFill>
            <a:ln w="952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lIns="36000" tIns="36000" rIns="36000" bIns="3600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98374" fontAlgn="base" latinLnBrk="0">
                <a:spcBef>
                  <a:spcPct val="0"/>
                </a:spcBef>
                <a:spcAft>
                  <a:spcPct val="0"/>
                </a:spcAft>
                <a:buClr>
                  <a:srgbClr val="3DAE38"/>
                </a:buClr>
                <a:buSzPct val="80000"/>
                <a:tabLst>
                  <a:tab pos="2617316" algn="r"/>
                  <a:tab pos="3490283" algn="r"/>
                  <a:tab pos="4363251" algn="r"/>
                  <a:tab pos="5236219" algn="r"/>
                </a:tabLst>
                <a:defRPr/>
              </a:pPr>
              <a:r>
                <a:rPr lang="ko-KR" altLang="en-US" sz="105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차량 위치</a:t>
              </a:r>
            </a:p>
          </p:txBody>
        </p:sp>
        <p:sp>
          <p:nvSpPr>
            <p:cNvPr id="115" name="직사각형 114">
              <a:extLst>
                <a:ext uri="{FF2B5EF4-FFF2-40B4-BE49-F238E27FC236}">
                  <a16:creationId xmlns:a16="http://schemas.microsoft.com/office/drawing/2014/main" id="{71519404-DBED-4F00-2491-C181A6439D8E}"/>
                </a:ext>
              </a:extLst>
            </p:cNvPr>
            <p:cNvSpPr/>
            <p:nvPr/>
          </p:nvSpPr>
          <p:spPr>
            <a:xfrm>
              <a:off x="4723161" y="4578360"/>
              <a:ext cx="457204" cy="19835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bIns="20475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105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CCTV</a:t>
              </a:r>
              <a:endParaRPr lang="ko-KR" altLang="en-US" sz="1050" ker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17" name="직사각형 116">
              <a:extLst>
                <a:ext uri="{FF2B5EF4-FFF2-40B4-BE49-F238E27FC236}">
                  <a16:creationId xmlns:a16="http://schemas.microsoft.com/office/drawing/2014/main" id="{6F2ED773-DF72-F730-3584-4B339BA9BCF9}"/>
                </a:ext>
              </a:extLst>
            </p:cNvPr>
            <p:cNvSpPr/>
            <p:nvPr/>
          </p:nvSpPr>
          <p:spPr>
            <a:xfrm>
              <a:off x="8155916" y="4833934"/>
              <a:ext cx="457204" cy="198352"/>
            </a:xfrm>
            <a:prstGeom prst="rect">
              <a:avLst/>
            </a:prstGeom>
            <a:solidFill>
              <a:srgbClr val="C65853">
                <a:alpha val="10196"/>
              </a:srgbClr>
            </a:solidFill>
            <a:ln w="952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lIns="36000" tIns="36000" rIns="36000" bIns="3600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98374" fontAlgn="base" latinLnBrk="0">
                <a:spcBef>
                  <a:spcPct val="0"/>
                </a:spcBef>
                <a:spcAft>
                  <a:spcPct val="0"/>
                </a:spcAft>
                <a:buClr>
                  <a:srgbClr val="3DAE38"/>
                </a:buClr>
                <a:buSzPct val="80000"/>
                <a:tabLst>
                  <a:tab pos="2617316" algn="r"/>
                  <a:tab pos="3490283" algn="r"/>
                  <a:tab pos="4363251" algn="r"/>
                  <a:tab pos="5236219" algn="r"/>
                </a:tabLst>
                <a:defRPr/>
              </a:pPr>
              <a:r>
                <a:rPr lang="ko-KR" altLang="en-US" sz="105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직캠</a:t>
              </a:r>
            </a:p>
          </p:txBody>
        </p:sp>
        <p:sp>
          <p:nvSpPr>
            <p:cNvPr id="118" name="TextBox 152">
              <a:extLst>
                <a:ext uri="{FF2B5EF4-FFF2-40B4-BE49-F238E27FC236}">
                  <a16:creationId xmlns:a16="http://schemas.microsoft.com/office/drawing/2014/main" id="{FF14C027-310E-2122-8DE2-552BC3FA67CF}"/>
                </a:ext>
              </a:extLst>
            </p:cNvPr>
            <p:cNvSpPr txBox="1"/>
            <p:nvPr/>
          </p:nvSpPr>
          <p:spPr>
            <a:xfrm>
              <a:off x="5676334" y="4616045"/>
              <a:ext cx="289160" cy="3448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30000"/>
                </a:lnSpc>
                <a:spcBef>
                  <a:spcPts val="600"/>
                </a:spcBef>
                <a:defRPr/>
              </a:pPr>
              <a:r>
                <a:rPr lang="en-US" altLang="ko-KR" sz="2400" b="1">
                  <a:ln w="3175">
                    <a:solidFill>
                      <a:srgbClr val="000000">
                        <a:alpha val="5000"/>
                      </a:srgbClr>
                    </a:solidFill>
                  </a:ln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…</a:t>
              </a:r>
              <a:endParaRPr lang="ko-KR" altLang="en-US" sz="2400" b="1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19" name="직사각형 118">
              <a:extLst>
                <a:ext uri="{FF2B5EF4-FFF2-40B4-BE49-F238E27FC236}">
                  <a16:creationId xmlns:a16="http://schemas.microsoft.com/office/drawing/2014/main" id="{CF023B10-100E-A3DB-A50A-A54E2F223CF0}"/>
                </a:ext>
              </a:extLst>
            </p:cNvPr>
            <p:cNvSpPr/>
            <p:nvPr/>
          </p:nvSpPr>
          <p:spPr>
            <a:xfrm>
              <a:off x="1189548" y="3606685"/>
              <a:ext cx="4725203" cy="71165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vert="horz" wrap="square" tIns="72000" bIns="0" anchor="t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altLang="ko-KR" sz="1200" b="1" ker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20" name="TextBox 160">
              <a:extLst>
                <a:ext uri="{FF2B5EF4-FFF2-40B4-BE49-F238E27FC236}">
                  <a16:creationId xmlns:a16="http://schemas.microsoft.com/office/drawing/2014/main" id="{EA6C92C1-CAB0-4E50-8834-54CD58E35B49}"/>
                </a:ext>
              </a:extLst>
            </p:cNvPr>
            <p:cNvSpPr txBox="1"/>
            <p:nvPr/>
          </p:nvSpPr>
          <p:spPr>
            <a:xfrm>
              <a:off x="1220003" y="3601066"/>
              <a:ext cx="772181" cy="2039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ko-KR" altLang="en-US" sz="1400" b="1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환경안전</a:t>
              </a:r>
            </a:p>
          </p:txBody>
        </p:sp>
        <p:sp>
          <p:nvSpPr>
            <p:cNvPr id="121" name="직사각형 120">
              <a:extLst>
                <a:ext uri="{FF2B5EF4-FFF2-40B4-BE49-F238E27FC236}">
                  <a16:creationId xmlns:a16="http://schemas.microsoft.com/office/drawing/2014/main" id="{D5798FE4-ADD8-6B57-378A-FB42459ADB6B}"/>
                </a:ext>
              </a:extLst>
            </p:cNvPr>
            <p:cNvSpPr/>
            <p:nvPr/>
          </p:nvSpPr>
          <p:spPr>
            <a:xfrm>
              <a:off x="2335024" y="4020762"/>
              <a:ext cx="468363" cy="244634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bIns="20475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10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수위</a:t>
              </a:r>
            </a:p>
          </p:txBody>
        </p:sp>
        <p:cxnSp>
          <p:nvCxnSpPr>
            <p:cNvPr id="122" name="직선 연결선 121">
              <a:extLst>
                <a:ext uri="{FF2B5EF4-FFF2-40B4-BE49-F238E27FC236}">
                  <a16:creationId xmlns:a16="http://schemas.microsoft.com/office/drawing/2014/main" id="{FF94526E-790C-111B-5522-A4A00E19D240}"/>
                </a:ext>
              </a:extLst>
            </p:cNvPr>
            <p:cNvCxnSpPr/>
            <p:nvPr/>
          </p:nvCxnSpPr>
          <p:spPr>
            <a:xfrm>
              <a:off x="1271920" y="3938090"/>
              <a:ext cx="2883903" cy="0"/>
            </a:xfrm>
            <a:prstGeom prst="line">
              <a:avLst/>
            </a:prstGeom>
            <a:solidFill>
              <a:srgbClr val="FFFFFF">
                <a:lumMod val="85000"/>
              </a:srgbClr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123" name="직사각형 122">
              <a:extLst>
                <a:ext uri="{FF2B5EF4-FFF2-40B4-BE49-F238E27FC236}">
                  <a16:creationId xmlns:a16="http://schemas.microsoft.com/office/drawing/2014/main" id="{B92F68EC-D71B-D726-B265-3876CCB770BC}"/>
                </a:ext>
              </a:extLst>
            </p:cNvPr>
            <p:cNvSpPr/>
            <p:nvPr/>
          </p:nvSpPr>
          <p:spPr>
            <a:xfrm>
              <a:off x="2715849" y="3692094"/>
              <a:ext cx="388681" cy="167575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6350" algn="ctr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44083" latinLnBrk="0">
                <a:buClr>
                  <a:srgbClr val="CC3300"/>
                </a:buClr>
                <a:defRPr/>
              </a:pPr>
              <a:r>
                <a:rPr lang="en-US" altLang="ko-KR" sz="1100" b="1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PLC</a:t>
              </a:r>
              <a:endParaRPr lang="ko-KR" altLang="en-US" sz="1100" b="1" ker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24" name="직사각형 123">
              <a:extLst>
                <a:ext uri="{FF2B5EF4-FFF2-40B4-BE49-F238E27FC236}">
                  <a16:creationId xmlns:a16="http://schemas.microsoft.com/office/drawing/2014/main" id="{DAD32AB5-A4D0-410E-8853-22D631920B5D}"/>
                </a:ext>
              </a:extLst>
            </p:cNvPr>
            <p:cNvSpPr/>
            <p:nvPr/>
          </p:nvSpPr>
          <p:spPr>
            <a:xfrm>
              <a:off x="2109444" y="3692094"/>
              <a:ext cx="388681" cy="167575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6350" algn="ctr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44083" latinLnBrk="0">
                <a:buClr>
                  <a:srgbClr val="CC3300"/>
                </a:buClr>
                <a:defRPr/>
              </a:pPr>
              <a:r>
                <a:rPr lang="en-US" altLang="ko-KR" sz="1100" b="1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DCS</a:t>
              </a:r>
              <a:endParaRPr lang="ko-KR" altLang="en-US" sz="1100" b="1" ker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25" name="TextBox 167">
              <a:extLst>
                <a:ext uri="{FF2B5EF4-FFF2-40B4-BE49-F238E27FC236}">
                  <a16:creationId xmlns:a16="http://schemas.microsoft.com/office/drawing/2014/main" id="{5B8D64A2-CC82-4B78-9E07-3BA2D6D0DC37}"/>
                </a:ext>
              </a:extLst>
            </p:cNvPr>
            <p:cNvSpPr txBox="1"/>
            <p:nvPr/>
          </p:nvSpPr>
          <p:spPr>
            <a:xfrm>
              <a:off x="3756227" y="3789555"/>
              <a:ext cx="620800" cy="509906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44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…</a:t>
              </a:r>
              <a:endParaRPr lang="ko-KR" altLang="en-US" sz="440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126" name="직선 연결선 125">
              <a:extLst>
                <a:ext uri="{FF2B5EF4-FFF2-40B4-BE49-F238E27FC236}">
                  <a16:creationId xmlns:a16="http://schemas.microsoft.com/office/drawing/2014/main" id="{B52B350C-A2DF-3277-3B3E-36D8C9AB2DC6}"/>
                </a:ext>
              </a:extLst>
            </p:cNvPr>
            <p:cNvCxnSpPr/>
            <p:nvPr/>
          </p:nvCxnSpPr>
          <p:spPr>
            <a:xfrm>
              <a:off x="2303359" y="3856115"/>
              <a:ext cx="1" cy="89026"/>
            </a:xfrm>
            <a:prstGeom prst="line">
              <a:avLst/>
            </a:prstGeom>
            <a:solidFill>
              <a:srgbClr val="FFFFFF">
                <a:lumMod val="85000"/>
              </a:srgbClr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27" name="직선 연결선 126">
              <a:extLst>
                <a:ext uri="{FF2B5EF4-FFF2-40B4-BE49-F238E27FC236}">
                  <a16:creationId xmlns:a16="http://schemas.microsoft.com/office/drawing/2014/main" id="{E580AF2B-546F-DA42-502D-C557CE68D8B6}"/>
                </a:ext>
              </a:extLst>
            </p:cNvPr>
            <p:cNvCxnSpPr/>
            <p:nvPr/>
          </p:nvCxnSpPr>
          <p:spPr>
            <a:xfrm>
              <a:off x="2907449" y="3856115"/>
              <a:ext cx="1" cy="89026"/>
            </a:xfrm>
            <a:prstGeom prst="line">
              <a:avLst/>
            </a:prstGeom>
            <a:solidFill>
              <a:srgbClr val="FFFFFF">
                <a:lumMod val="85000"/>
              </a:srgbClr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128" name="직사각형 127">
              <a:extLst>
                <a:ext uri="{FF2B5EF4-FFF2-40B4-BE49-F238E27FC236}">
                  <a16:creationId xmlns:a16="http://schemas.microsoft.com/office/drawing/2014/main" id="{330CD747-7F01-A121-FC29-27F79FFC6BCE}"/>
                </a:ext>
              </a:extLst>
            </p:cNvPr>
            <p:cNvSpPr/>
            <p:nvPr/>
          </p:nvSpPr>
          <p:spPr>
            <a:xfrm>
              <a:off x="1298952" y="4020762"/>
              <a:ext cx="468363" cy="244634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bIns="20475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10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온도</a:t>
              </a:r>
              <a:endParaRPr lang="en-US" altLang="ko-KR" sz="1100" ker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10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데이터</a:t>
              </a:r>
            </a:p>
          </p:txBody>
        </p:sp>
        <p:cxnSp>
          <p:nvCxnSpPr>
            <p:cNvPr id="129" name="직선 연결선 128">
              <a:extLst>
                <a:ext uri="{FF2B5EF4-FFF2-40B4-BE49-F238E27FC236}">
                  <a16:creationId xmlns:a16="http://schemas.microsoft.com/office/drawing/2014/main" id="{69AE503E-D2EE-7714-28FC-C1EED1C3FC25}"/>
                </a:ext>
              </a:extLst>
            </p:cNvPr>
            <p:cNvCxnSpPr/>
            <p:nvPr/>
          </p:nvCxnSpPr>
          <p:spPr>
            <a:xfrm>
              <a:off x="1533133" y="3948085"/>
              <a:ext cx="1" cy="66117"/>
            </a:xfrm>
            <a:prstGeom prst="line">
              <a:avLst/>
            </a:prstGeom>
            <a:solidFill>
              <a:srgbClr val="FFFFFF">
                <a:lumMod val="85000"/>
              </a:srgbClr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130" name="직사각형 129">
              <a:extLst>
                <a:ext uri="{FF2B5EF4-FFF2-40B4-BE49-F238E27FC236}">
                  <a16:creationId xmlns:a16="http://schemas.microsoft.com/office/drawing/2014/main" id="{34A8F70D-D36B-F052-7762-B90ED2C4346B}"/>
                </a:ext>
              </a:extLst>
            </p:cNvPr>
            <p:cNvSpPr/>
            <p:nvPr/>
          </p:nvSpPr>
          <p:spPr>
            <a:xfrm>
              <a:off x="1816989" y="4020762"/>
              <a:ext cx="468363" cy="244634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bIns="20475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10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압력</a:t>
              </a:r>
              <a:endParaRPr lang="en-US" altLang="ko-KR" sz="1100" ker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131" name="직선 연결선 130">
              <a:extLst>
                <a:ext uri="{FF2B5EF4-FFF2-40B4-BE49-F238E27FC236}">
                  <a16:creationId xmlns:a16="http://schemas.microsoft.com/office/drawing/2014/main" id="{C46B70CD-FE9A-B365-AB1E-8036648086AB}"/>
                </a:ext>
              </a:extLst>
            </p:cNvPr>
            <p:cNvCxnSpPr/>
            <p:nvPr/>
          </p:nvCxnSpPr>
          <p:spPr>
            <a:xfrm>
              <a:off x="2051169" y="3948085"/>
              <a:ext cx="1" cy="66117"/>
            </a:xfrm>
            <a:prstGeom prst="line">
              <a:avLst/>
            </a:prstGeom>
            <a:solidFill>
              <a:srgbClr val="FFFFFF">
                <a:lumMod val="85000"/>
              </a:srgbClr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132" name="직사각형 131">
              <a:extLst>
                <a:ext uri="{FF2B5EF4-FFF2-40B4-BE49-F238E27FC236}">
                  <a16:creationId xmlns:a16="http://schemas.microsoft.com/office/drawing/2014/main" id="{EADC9DFE-EBBA-33F9-0759-071FEDDF8656}"/>
                </a:ext>
              </a:extLst>
            </p:cNvPr>
            <p:cNvSpPr/>
            <p:nvPr/>
          </p:nvSpPr>
          <p:spPr>
            <a:xfrm>
              <a:off x="3371094" y="4020762"/>
              <a:ext cx="468363" cy="244634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bIns="20475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10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라인상태</a:t>
              </a:r>
            </a:p>
          </p:txBody>
        </p:sp>
        <p:cxnSp>
          <p:nvCxnSpPr>
            <p:cNvPr id="133" name="직선 연결선 132">
              <a:extLst>
                <a:ext uri="{FF2B5EF4-FFF2-40B4-BE49-F238E27FC236}">
                  <a16:creationId xmlns:a16="http://schemas.microsoft.com/office/drawing/2014/main" id="{31BD38F0-6FF1-F272-3261-3D4168027D90}"/>
                </a:ext>
              </a:extLst>
            </p:cNvPr>
            <p:cNvCxnSpPr/>
            <p:nvPr/>
          </p:nvCxnSpPr>
          <p:spPr>
            <a:xfrm>
              <a:off x="3605275" y="3948085"/>
              <a:ext cx="1" cy="66117"/>
            </a:xfrm>
            <a:prstGeom prst="line">
              <a:avLst/>
            </a:prstGeom>
            <a:solidFill>
              <a:srgbClr val="FFFFFF">
                <a:lumMod val="85000"/>
              </a:srgbClr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134" name="직사각형 133">
              <a:extLst>
                <a:ext uri="{FF2B5EF4-FFF2-40B4-BE49-F238E27FC236}">
                  <a16:creationId xmlns:a16="http://schemas.microsoft.com/office/drawing/2014/main" id="{4D8B0B12-654E-E397-187E-C7B52C9BE202}"/>
                </a:ext>
              </a:extLst>
            </p:cNvPr>
            <p:cNvSpPr/>
            <p:nvPr/>
          </p:nvSpPr>
          <p:spPr>
            <a:xfrm>
              <a:off x="2853060" y="4020762"/>
              <a:ext cx="468363" cy="244634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bIns="20475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10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펌프상태</a:t>
              </a:r>
            </a:p>
          </p:txBody>
        </p:sp>
        <p:cxnSp>
          <p:nvCxnSpPr>
            <p:cNvPr id="135" name="직선 연결선 134">
              <a:extLst>
                <a:ext uri="{FF2B5EF4-FFF2-40B4-BE49-F238E27FC236}">
                  <a16:creationId xmlns:a16="http://schemas.microsoft.com/office/drawing/2014/main" id="{5CB2AED2-18CB-FE57-EF44-F9BBFA724066}"/>
                </a:ext>
              </a:extLst>
            </p:cNvPr>
            <p:cNvCxnSpPr/>
            <p:nvPr/>
          </p:nvCxnSpPr>
          <p:spPr>
            <a:xfrm>
              <a:off x="3087242" y="3948085"/>
              <a:ext cx="1" cy="66117"/>
            </a:xfrm>
            <a:prstGeom prst="line">
              <a:avLst/>
            </a:prstGeom>
            <a:solidFill>
              <a:srgbClr val="FFFFFF">
                <a:lumMod val="85000"/>
              </a:srgbClr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36" name="직선 연결선 135">
              <a:extLst>
                <a:ext uri="{FF2B5EF4-FFF2-40B4-BE49-F238E27FC236}">
                  <a16:creationId xmlns:a16="http://schemas.microsoft.com/office/drawing/2014/main" id="{00E1AF21-7A98-DDD3-BB14-A33A648E4ACA}"/>
                </a:ext>
              </a:extLst>
            </p:cNvPr>
            <p:cNvCxnSpPr/>
            <p:nvPr/>
          </p:nvCxnSpPr>
          <p:spPr>
            <a:xfrm>
              <a:off x="2538840" y="3948085"/>
              <a:ext cx="1" cy="66117"/>
            </a:xfrm>
            <a:prstGeom prst="line">
              <a:avLst/>
            </a:prstGeom>
            <a:solidFill>
              <a:srgbClr val="FFFFFF">
                <a:lumMod val="85000"/>
              </a:srgbClr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137" name="TextBox 214">
              <a:extLst>
                <a:ext uri="{FF2B5EF4-FFF2-40B4-BE49-F238E27FC236}">
                  <a16:creationId xmlns:a16="http://schemas.microsoft.com/office/drawing/2014/main" id="{7E56FFE8-42BF-958E-5CEE-C1E07792BA31}"/>
                </a:ext>
              </a:extLst>
            </p:cNvPr>
            <p:cNvSpPr txBox="1"/>
            <p:nvPr/>
          </p:nvSpPr>
          <p:spPr>
            <a:xfrm>
              <a:off x="4042202" y="3680831"/>
              <a:ext cx="707997" cy="1427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ko-KR" altLang="en-US" sz="1400" b="1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</a:t>
              </a:r>
              <a:r>
                <a:rPr lang="en-US" altLang="ko-KR" sz="1400" b="1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1400" b="1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에너지</a:t>
              </a:r>
            </a:p>
          </p:txBody>
        </p:sp>
        <p:sp>
          <p:nvSpPr>
            <p:cNvPr id="138" name="직사각형 137">
              <a:extLst>
                <a:ext uri="{FF2B5EF4-FFF2-40B4-BE49-F238E27FC236}">
                  <a16:creationId xmlns:a16="http://schemas.microsoft.com/office/drawing/2014/main" id="{C024C131-EA35-C96E-359A-553C798CED30}"/>
                </a:ext>
              </a:extLst>
            </p:cNvPr>
            <p:cNvSpPr/>
            <p:nvPr/>
          </p:nvSpPr>
          <p:spPr>
            <a:xfrm>
              <a:off x="4742991" y="4020032"/>
              <a:ext cx="468363" cy="244634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tIns="0" bIns="0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100" kern="0" err="1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계전</a:t>
              </a:r>
              <a:endParaRPr lang="en-US" altLang="ko-KR" sz="1100" ker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110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Data</a:t>
              </a:r>
              <a:endParaRPr lang="ko-KR" altLang="en-US" sz="1100" ker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139" name="직선 연결선 138">
              <a:extLst>
                <a:ext uri="{FF2B5EF4-FFF2-40B4-BE49-F238E27FC236}">
                  <a16:creationId xmlns:a16="http://schemas.microsoft.com/office/drawing/2014/main" id="{D6E3F9D1-2F13-3B67-8A07-225400591BFF}"/>
                </a:ext>
              </a:extLst>
            </p:cNvPr>
            <p:cNvCxnSpPr/>
            <p:nvPr/>
          </p:nvCxnSpPr>
          <p:spPr>
            <a:xfrm>
              <a:off x="4293259" y="3938426"/>
              <a:ext cx="1617799" cy="0"/>
            </a:xfrm>
            <a:prstGeom prst="line">
              <a:avLst/>
            </a:prstGeom>
            <a:solidFill>
              <a:srgbClr val="FFFFFF">
                <a:lumMod val="85000"/>
              </a:srgbClr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140" name="직사각형 139">
              <a:extLst>
                <a:ext uri="{FF2B5EF4-FFF2-40B4-BE49-F238E27FC236}">
                  <a16:creationId xmlns:a16="http://schemas.microsoft.com/office/drawing/2014/main" id="{5DF628BE-4CAE-C83A-E074-23BBEF810AD8}"/>
                </a:ext>
              </a:extLst>
            </p:cNvPr>
            <p:cNvSpPr/>
            <p:nvPr/>
          </p:nvSpPr>
          <p:spPr>
            <a:xfrm>
              <a:off x="4782832" y="3692430"/>
              <a:ext cx="388681" cy="167575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6350" algn="ctr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44083" latinLnBrk="0">
                <a:buClr>
                  <a:srgbClr val="CC3300"/>
                </a:buClr>
                <a:defRPr/>
              </a:pPr>
              <a:r>
                <a:rPr lang="en-US" altLang="ko-KR" sz="1100" b="1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DDC</a:t>
              </a:r>
              <a:endParaRPr lang="ko-KR" altLang="en-US" sz="1100" b="1" ker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41" name="직사각형 140">
              <a:extLst>
                <a:ext uri="{FF2B5EF4-FFF2-40B4-BE49-F238E27FC236}">
                  <a16:creationId xmlns:a16="http://schemas.microsoft.com/office/drawing/2014/main" id="{20D8A5A2-CAFC-474C-6666-1BEF7E78AA61}"/>
                </a:ext>
              </a:extLst>
            </p:cNvPr>
            <p:cNvSpPr/>
            <p:nvPr/>
          </p:nvSpPr>
          <p:spPr>
            <a:xfrm>
              <a:off x="5304593" y="3692430"/>
              <a:ext cx="388681" cy="167575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6350" algn="ctr">
              <a:solidFill>
                <a:srgbClr val="000000">
                  <a:lumMod val="50000"/>
                  <a:lumOff val="50000"/>
                </a:srgbClr>
              </a:solidFill>
              <a:prstDash val="solid"/>
              <a:round/>
              <a:headEnd/>
              <a:tailEnd/>
            </a:ln>
          </p:spPr>
          <p:txBody>
            <a:bodyPr wrap="none" lIns="0" tIns="0" rIns="0" bIns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44083" latinLnBrk="0">
                <a:buClr>
                  <a:srgbClr val="CC3300"/>
                </a:buClr>
                <a:defRPr/>
              </a:pPr>
              <a:r>
                <a:rPr lang="en-US" altLang="ko-KR" sz="1100" b="1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PLC</a:t>
              </a:r>
              <a:endParaRPr lang="ko-KR" altLang="en-US" sz="1100" b="1" ker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142" name="직선 연결선 141">
              <a:extLst>
                <a:ext uri="{FF2B5EF4-FFF2-40B4-BE49-F238E27FC236}">
                  <a16:creationId xmlns:a16="http://schemas.microsoft.com/office/drawing/2014/main" id="{CEFF8D35-DC6B-FB24-CB20-E79BC90F10E1}"/>
                </a:ext>
              </a:extLst>
            </p:cNvPr>
            <p:cNvCxnSpPr>
              <a:stCxn id="140" idx="2"/>
              <a:endCxn id="138" idx="0"/>
            </p:cNvCxnSpPr>
            <p:nvPr/>
          </p:nvCxnSpPr>
          <p:spPr>
            <a:xfrm flipH="1">
              <a:off x="4977172" y="3860004"/>
              <a:ext cx="1" cy="160028"/>
            </a:xfrm>
            <a:prstGeom prst="line">
              <a:avLst/>
            </a:prstGeom>
            <a:solidFill>
              <a:srgbClr val="FFFFFF">
                <a:lumMod val="85000"/>
              </a:srgbClr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143" name="직선 연결선 142">
              <a:extLst>
                <a:ext uri="{FF2B5EF4-FFF2-40B4-BE49-F238E27FC236}">
                  <a16:creationId xmlns:a16="http://schemas.microsoft.com/office/drawing/2014/main" id="{35CDD272-BE43-53DB-553E-C16764C39B0F}"/>
                </a:ext>
              </a:extLst>
            </p:cNvPr>
            <p:cNvCxnSpPr>
              <a:cxnSpLocks/>
              <a:stCxn id="141" idx="2"/>
            </p:cNvCxnSpPr>
            <p:nvPr/>
          </p:nvCxnSpPr>
          <p:spPr>
            <a:xfrm flipH="1">
              <a:off x="5498933" y="3860004"/>
              <a:ext cx="1" cy="160028"/>
            </a:xfrm>
            <a:prstGeom prst="line">
              <a:avLst/>
            </a:prstGeom>
            <a:solidFill>
              <a:srgbClr val="FFFFFF">
                <a:lumMod val="85000"/>
              </a:srgbClr>
            </a:solidFill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144" name="직사각형 143">
              <a:extLst>
                <a:ext uri="{FF2B5EF4-FFF2-40B4-BE49-F238E27FC236}">
                  <a16:creationId xmlns:a16="http://schemas.microsoft.com/office/drawing/2014/main" id="{BABA2F00-FF79-3AF2-F357-71934B73C0E4}"/>
                </a:ext>
              </a:extLst>
            </p:cNvPr>
            <p:cNvSpPr/>
            <p:nvPr/>
          </p:nvSpPr>
          <p:spPr>
            <a:xfrm>
              <a:off x="5292325" y="4019380"/>
              <a:ext cx="468363" cy="244634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tIns="0" bIns="0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10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사외설비</a:t>
              </a:r>
              <a:endParaRPr lang="en-US" altLang="ko-KR" sz="1100" ker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110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Data</a:t>
              </a:r>
              <a:endParaRPr lang="ko-KR" altLang="en-US" sz="1100" ker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45" name="직사각형 144">
              <a:extLst>
                <a:ext uri="{FF2B5EF4-FFF2-40B4-BE49-F238E27FC236}">
                  <a16:creationId xmlns:a16="http://schemas.microsoft.com/office/drawing/2014/main" id="{4B3856DC-91B4-5C6B-08F1-34CE07BE66FB}"/>
                </a:ext>
              </a:extLst>
            </p:cNvPr>
            <p:cNvSpPr/>
            <p:nvPr/>
          </p:nvSpPr>
          <p:spPr>
            <a:xfrm>
              <a:off x="6013357" y="3606685"/>
              <a:ext cx="2239573" cy="71165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vert="horz" wrap="square" tIns="72000" bIns="0" anchor="t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altLang="ko-KR" sz="1200" b="1" ker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46" name="TextBox 160">
              <a:extLst>
                <a:ext uri="{FF2B5EF4-FFF2-40B4-BE49-F238E27FC236}">
                  <a16:creationId xmlns:a16="http://schemas.microsoft.com/office/drawing/2014/main" id="{AC057BAB-15E3-6939-1909-11523A21FA57}"/>
                </a:ext>
              </a:extLst>
            </p:cNvPr>
            <p:cNvSpPr txBox="1"/>
            <p:nvPr/>
          </p:nvSpPr>
          <p:spPr>
            <a:xfrm>
              <a:off x="5996794" y="3601066"/>
              <a:ext cx="1347017" cy="2039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altLang="ko-KR" sz="1400" b="1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LTE</a:t>
              </a:r>
              <a:r>
                <a:rPr lang="ko-KR" altLang="en-US" sz="1400" b="1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기반 서비스</a:t>
              </a:r>
              <a:r>
                <a:rPr lang="en-US" altLang="ko-KR" sz="1400" b="1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lang="ko-KR" altLang="en-US" sz="1400" b="1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영역</a:t>
              </a:r>
            </a:p>
          </p:txBody>
        </p:sp>
        <p:sp>
          <p:nvSpPr>
            <p:cNvPr id="147" name="직사각형 146">
              <a:extLst>
                <a:ext uri="{FF2B5EF4-FFF2-40B4-BE49-F238E27FC236}">
                  <a16:creationId xmlns:a16="http://schemas.microsoft.com/office/drawing/2014/main" id="{E227BAE5-2EC7-A520-2C37-0EEF5ABA3CC3}"/>
                </a:ext>
              </a:extLst>
            </p:cNvPr>
            <p:cNvSpPr/>
            <p:nvPr/>
          </p:nvSpPr>
          <p:spPr>
            <a:xfrm>
              <a:off x="8668594" y="4567564"/>
              <a:ext cx="457204" cy="198352"/>
            </a:xfrm>
            <a:prstGeom prst="rect">
              <a:avLst/>
            </a:prstGeom>
            <a:solidFill>
              <a:srgbClr val="C65853">
                <a:alpha val="10196"/>
              </a:srgbClr>
            </a:solidFill>
            <a:ln w="952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lIns="36000" tIns="36000" rIns="36000" bIns="3600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98374" fontAlgn="base" latinLnBrk="0">
                <a:spcBef>
                  <a:spcPct val="0"/>
                </a:spcBef>
                <a:spcAft>
                  <a:spcPct val="0"/>
                </a:spcAft>
                <a:buClr>
                  <a:srgbClr val="3DAE38"/>
                </a:buClr>
                <a:buSzPct val="80000"/>
                <a:tabLst>
                  <a:tab pos="2617316" algn="r"/>
                  <a:tab pos="3490283" algn="r"/>
                  <a:tab pos="4363251" algn="r"/>
                  <a:tab pos="5236219" algn="r"/>
                </a:tabLst>
                <a:defRPr/>
              </a:pPr>
              <a:r>
                <a:rPr lang="ko-KR" altLang="en-US" sz="105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작업자 위치</a:t>
              </a:r>
            </a:p>
          </p:txBody>
        </p:sp>
        <p:sp>
          <p:nvSpPr>
            <p:cNvPr id="148" name="직사각형 147">
              <a:extLst>
                <a:ext uri="{FF2B5EF4-FFF2-40B4-BE49-F238E27FC236}">
                  <a16:creationId xmlns:a16="http://schemas.microsoft.com/office/drawing/2014/main" id="{8D8186D3-CEBF-CD49-6A48-DB5E076C69F5}"/>
                </a:ext>
              </a:extLst>
            </p:cNvPr>
            <p:cNvSpPr/>
            <p:nvPr/>
          </p:nvSpPr>
          <p:spPr>
            <a:xfrm>
              <a:off x="8152571" y="4567564"/>
              <a:ext cx="457204" cy="198352"/>
            </a:xfrm>
            <a:prstGeom prst="rect">
              <a:avLst/>
            </a:prstGeom>
            <a:solidFill>
              <a:srgbClr val="C65853">
                <a:alpha val="10196"/>
              </a:srgbClr>
            </a:solidFill>
            <a:ln w="952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lIns="36000" tIns="36000" rIns="36000" bIns="3600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98374" fontAlgn="base" latinLnBrk="0">
                <a:spcBef>
                  <a:spcPct val="0"/>
                </a:spcBef>
                <a:spcAft>
                  <a:spcPct val="0"/>
                </a:spcAft>
                <a:buClr>
                  <a:srgbClr val="3DAE38"/>
                </a:buClr>
                <a:buSzPct val="80000"/>
                <a:tabLst>
                  <a:tab pos="2617316" algn="r"/>
                  <a:tab pos="3490283" algn="r"/>
                  <a:tab pos="4363251" algn="r"/>
                  <a:tab pos="5236219" algn="r"/>
                </a:tabLst>
                <a:defRPr/>
              </a:pPr>
              <a:r>
                <a:rPr lang="ko-KR" altLang="en-US" sz="105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스마트</a:t>
              </a:r>
              <a:endParaRPr lang="en-US" altLang="ko-KR" sz="105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 defTabSz="698374" fontAlgn="base" latinLnBrk="0">
                <a:spcBef>
                  <a:spcPct val="0"/>
                </a:spcBef>
                <a:spcAft>
                  <a:spcPct val="0"/>
                </a:spcAft>
                <a:buClr>
                  <a:srgbClr val="3DAE38"/>
                </a:buClr>
                <a:buSzPct val="80000"/>
                <a:tabLst>
                  <a:tab pos="2617316" algn="r"/>
                  <a:tab pos="3490283" algn="r"/>
                  <a:tab pos="4363251" algn="r"/>
                  <a:tab pos="5236219" algn="r"/>
                </a:tabLst>
                <a:defRPr/>
              </a:pPr>
              <a:r>
                <a:rPr lang="ko-KR" altLang="en-US" sz="105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조끼</a:t>
              </a:r>
            </a:p>
          </p:txBody>
        </p:sp>
        <p:sp>
          <p:nvSpPr>
            <p:cNvPr id="149" name="직사각형 148">
              <a:extLst>
                <a:ext uri="{FF2B5EF4-FFF2-40B4-BE49-F238E27FC236}">
                  <a16:creationId xmlns:a16="http://schemas.microsoft.com/office/drawing/2014/main" id="{B6AF7044-E1E8-6677-755D-FD2D52706ABB}"/>
                </a:ext>
              </a:extLst>
            </p:cNvPr>
            <p:cNvSpPr/>
            <p:nvPr/>
          </p:nvSpPr>
          <p:spPr>
            <a:xfrm>
              <a:off x="6605331" y="4833934"/>
              <a:ext cx="457204" cy="198352"/>
            </a:xfrm>
            <a:prstGeom prst="rect">
              <a:avLst/>
            </a:prstGeom>
            <a:solidFill>
              <a:srgbClr val="C65853">
                <a:alpha val="10196"/>
              </a:srgbClr>
            </a:solidFill>
            <a:ln w="952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lIns="36000" tIns="36000" rIns="36000" bIns="3600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98374" fontAlgn="base" latinLnBrk="0">
                <a:spcBef>
                  <a:spcPct val="0"/>
                </a:spcBef>
                <a:spcAft>
                  <a:spcPct val="0"/>
                </a:spcAft>
                <a:buClr>
                  <a:srgbClr val="3DAE38"/>
                </a:buClr>
                <a:buSzPct val="80000"/>
                <a:tabLst>
                  <a:tab pos="2617316" algn="r"/>
                  <a:tab pos="3490283" algn="r"/>
                  <a:tab pos="4363251" algn="r"/>
                  <a:tab pos="5236219" algn="r"/>
                </a:tabLst>
                <a:defRPr/>
              </a:pPr>
              <a:r>
                <a:rPr lang="ko-KR" altLang="en-US" sz="105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수위센서</a:t>
              </a:r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A6FCF809-6CDE-8BFD-E1F7-98BCE633BF4E}"/>
                </a:ext>
              </a:extLst>
            </p:cNvPr>
            <p:cNvSpPr/>
            <p:nvPr/>
          </p:nvSpPr>
          <p:spPr>
            <a:xfrm>
              <a:off x="6604495" y="4567564"/>
              <a:ext cx="457204" cy="198352"/>
            </a:xfrm>
            <a:prstGeom prst="rect">
              <a:avLst/>
            </a:prstGeom>
            <a:solidFill>
              <a:srgbClr val="C65853">
                <a:alpha val="10196"/>
              </a:srgbClr>
            </a:solidFill>
            <a:ln w="952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lIns="36000" tIns="36000" rIns="36000" bIns="3600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98374" fontAlgn="base" latinLnBrk="0">
                <a:spcBef>
                  <a:spcPct val="0"/>
                </a:spcBef>
                <a:spcAft>
                  <a:spcPct val="0"/>
                </a:spcAft>
                <a:buClr>
                  <a:srgbClr val="3DAE38"/>
                </a:buClr>
                <a:buSzPct val="80000"/>
                <a:tabLst>
                  <a:tab pos="2617316" algn="r"/>
                  <a:tab pos="3490283" algn="r"/>
                  <a:tab pos="4363251" algn="r"/>
                  <a:tab pos="5236219" algn="r"/>
                </a:tabLst>
                <a:defRPr/>
              </a:pPr>
              <a:r>
                <a:rPr lang="ko-KR" altLang="en-US" sz="105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악취설비</a:t>
              </a:r>
            </a:p>
          </p:txBody>
        </p:sp>
        <p:sp>
          <p:nvSpPr>
            <p:cNvPr id="151" name="직사각형 150">
              <a:extLst>
                <a:ext uri="{FF2B5EF4-FFF2-40B4-BE49-F238E27FC236}">
                  <a16:creationId xmlns:a16="http://schemas.microsoft.com/office/drawing/2014/main" id="{F7F9C970-5B69-B6B0-1EB1-73D96E79BFFA}"/>
                </a:ext>
              </a:extLst>
            </p:cNvPr>
            <p:cNvSpPr/>
            <p:nvPr/>
          </p:nvSpPr>
          <p:spPr>
            <a:xfrm>
              <a:off x="7122193" y="4833934"/>
              <a:ext cx="457204" cy="198352"/>
            </a:xfrm>
            <a:prstGeom prst="rect">
              <a:avLst/>
            </a:prstGeom>
            <a:solidFill>
              <a:srgbClr val="C65853">
                <a:alpha val="10196"/>
              </a:srgbClr>
            </a:solidFill>
            <a:ln w="952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lIns="36000" tIns="36000" rIns="36000" bIns="3600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98374" fontAlgn="base" latinLnBrk="0">
                <a:spcBef>
                  <a:spcPct val="0"/>
                </a:spcBef>
                <a:spcAft>
                  <a:spcPct val="0"/>
                </a:spcAft>
                <a:buClr>
                  <a:srgbClr val="3DAE38"/>
                </a:buClr>
                <a:buSzPct val="80000"/>
                <a:tabLst>
                  <a:tab pos="2617316" algn="r"/>
                  <a:tab pos="3490283" algn="r"/>
                  <a:tab pos="4363251" algn="r"/>
                  <a:tab pos="5236219" algn="r"/>
                </a:tabLst>
                <a:defRPr/>
              </a:pPr>
              <a:r>
                <a:rPr lang="ko-KR" altLang="en-US" sz="105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유해가스감지</a:t>
              </a:r>
            </a:p>
          </p:txBody>
        </p:sp>
        <p:sp>
          <p:nvSpPr>
            <p:cNvPr id="152" name="직사각형 151">
              <a:extLst>
                <a:ext uri="{FF2B5EF4-FFF2-40B4-BE49-F238E27FC236}">
                  <a16:creationId xmlns:a16="http://schemas.microsoft.com/office/drawing/2014/main" id="{4ABC5B81-E5FD-D634-4316-30DFFA05B423}"/>
                </a:ext>
              </a:extLst>
            </p:cNvPr>
            <p:cNvSpPr/>
            <p:nvPr/>
          </p:nvSpPr>
          <p:spPr>
            <a:xfrm>
              <a:off x="7120520" y="4567564"/>
              <a:ext cx="457204" cy="198352"/>
            </a:xfrm>
            <a:prstGeom prst="rect">
              <a:avLst/>
            </a:prstGeom>
            <a:solidFill>
              <a:srgbClr val="C65853">
                <a:alpha val="10196"/>
              </a:srgbClr>
            </a:solidFill>
            <a:ln w="952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lIns="36000" tIns="36000" rIns="36000" bIns="3600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98374" fontAlgn="base" latinLnBrk="0">
                <a:spcBef>
                  <a:spcPct val="0"/>
                </a:spcBef>
                <a:spcAft>
                  <a:spcPct val="0"/>
                </a:spcAft>
                <a:buClr>
                  <a:srgbClr val="3DAE38"/>
                </a:buClr>
                <a:buSzPct val="80000"/>
                <a:tabLst>
                  <a:tab pos="2617316" algn="r"/>
                  <a:tab pos="3490283" algn="r"/>
                  <a:tab pos="4363251" algn="r"/>
                  <a:tab pos="5236219" algn="r"/>
                </a:tabLst>
                <a:defRPr/>
              </a:pPr>
              <a:r>
                <a:rPr lang="ko-KR" altLang="en-US" sz="105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화재복합센서</a:t>
              </a:r>
            </a:p>
          </p:txBody>
        </p:sp>
        <p:sp>
          <p:nvSpPr>
            <p:cNvPr id="153" name="직사각형 152">
              <a:extLst>
                <a:ext uri="{FF2B5EF4-FFF2-40B4-BE49-F238E27FC236}">
                  <a16:creationId xmlns:a16="http://schemas.microsoft.com/office/drawing/2014/main" id="{85A6F0C7-D562-9715-95A8-F255693A0D2D}"/>
                </a:ext>
              </a:extLst>
            </p:cNvPr>
            <p:cNvSpPr/>
            <p:nvPr/>
          </p:nvSpPr>
          <p:spPr>
            <a:xfrm>
              <a:off x="7639054" y="4833934"/>
              <a:ext cx="457204" cy="198352"/>
            </a:xfrm>
            <a:prstGeom prst="rect">
              <a:avLst/>
            </a:prstGeom>
            <a:solidFill>
              <a:srgbClr val="C65853">
                <a:alpha val="10196"/>
              </a:srgbClr>
            </a:solidFill>
            <a:ln w="952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lIns="36000" tIns="36000" rIns="36000" bIns="3600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98374" fontAlgn="base" latinLnBrk="0">
                <a:spcBef>
                  <a:spcPct val="0"/>
                </a:spcBef>
                <a:spcAft>
                  <a:spcPct val="0"/>
                </a:spcAft>
                <a:buClr>
                  <a:srgbClr val="3DAE38"/>
                </a:buClr>
                <a:buSzPct val="80000"/>
                <a:tabLst>
                  <a:tab pos="2617316" algn="r"/>
                  <a:tab pos="3490283" algn="r"/>
                  <a:tab pos="4363251" algn="r"/>
                  <a:tab pos="5236219" algn="r"/>
                </a:tabLst>
                <a:defRPr/>
              </a:pPr>
              <a:r>
                <a:rPr lang="ko-KR" altLang="en-US" sz="105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비상대피</a:t>
              </a:r>
              <a:endParaRPr lang="en-US" altLang="ko-KR" sz="105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 defTabSz="698374" fontAlgn="base" latinLnBrk="0">
                <a:spcBef>
                  <a:spcPct val="0"/>
                </a:spcBef>
                <a:spcAft>
                  <a:spcPct val="0"/>
                </a:spcAft>
                <a:buClr>
                  <a:srgbClr val="3DAE38"/>
                </a:buClr>
                <a:buSzPct val="80000"/>
                <a:tabLst>
                  <a:tab pos="2617316" algn="r"/>
                  <a:tab pos="3490283" algn="r"/>
                  <a:tab pos="4363251" algn="r"/>
                  <a:tab pos="5236219" algn="r"/>
                </a:tabLst>
                <a:defRPr/>
              </a:pPr>
              <a:r>
                <a:rPr lang="ko-KR" altLang="en-US" sz="105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단말기</a:t>
              </a:r>
            </a:p>
          </p:txBody>
        </p:sp>
        <p:sp>
          <p:nvSpPr>
            <p:cNvPr id="154" name="직사각형 153">
              <a:extLst>
                <a:ext uri="{FF2B5EF4-FFF2-40B4-BE49-F238E27FC236}">
                  <a16:creationId xmlns:a16="http://schemas.microsoft.com/office/drawing/2014/main" id="{D5713846-2E79-69D6-F9E7-3DC941095972}"/>
                </a:ext>
              </a:extLst>
            </p:cNvPr>
            <p:cNvSpPr/>
            <p:nvPr/>
          </p:nvSpPr>
          <p:spPr>
            <a:xfrm>
              <a:off x="7636545" y="4567564"/>
              <a:ext cx="457204" cy="198352"/>
            </a:xfrm>
            <a:prstGeom prst="rect">
              <a:avLst/>
            </a:prstGeom>
            <a:solidFill>
              <a:srgbClr val="C65853">
                <a:alpha val="10196"/>
              </a:srgbClr>
            </a:solidFill>
            <a:ln w="952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lIns="36000" tIns="36000" rIns="36000" bIns="3600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98374" fontAlgn="base" latinLnBrk="0">
                <a:spcBef>
                  <a:spcPct val="0"/>
                </a:spcBef>
                <a:spcAft>
                  <a:spcPct val="0"/>
                </a:spcAft>
                <a:buClr>
                  <a:srgbClr val="3DAE38"/>
                </a:buClr>
                <a:buSzPct val="80000"/>
                <a:tabLst>
                  <a:tab pos="2617316" algn="r"/>
                  <a:tab pos="3490283" algn="r"/>
                  <a:tab pos="4363251" algn="r"/>
                  <a:tab pos="5236219" algn="r"/>
                </a:tabLst>
                <a:defRPr/>
              </a:pPr>
              <a:r>
                <a:rPr lang="en-US" altLang="ko-KR" sz="105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Safety</a:t>
              </a:r>
            </a:p>
            <a:p>
              <a:pPr algn="ctr" defTabSz="698374" fontAlgn="base" latinLnBrk="0">
                <a:spcBef>
                  <a:spcPct val="0"/>
                </a:spcBef>
                <a:spcAft>
                  <a:spcPct val="0"/>
                </a:spcAft>
                <a:buClr>
                  <a:srgbClr val="3DAE38"/>
                </a:buClr>
                <a:buSzPct val="80000"/>
                <a:tabLst>
                  <a:tab pos="2617316" algn="r"/>
                  <a:tab pos="3490283" algn="r"/>
                  <a:tab pos="4363251" algn="r"/>
                  <a:tab pos="5236219" algn="r"/>
                </a:tabLst>
                <a:defRPr/>
              </a:pPr>
              <a:r>
                <a:rPr lang="en-US" altLang="ko-KR" sz="105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Sensor</a:t>
              </a:r>
              <a:endParaRPr lang="ko-KR" altLang="en-US" sz="105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155" name="구부러진 연결선 449">
              <a:extLst>
                <a:ext uri="{FF2B5EF4-FFF2-40B4-BE49-F238E27FC236}">
                  <a16:creationId xmlns:a16="http://schemas.microsoft.com/office/drawing/2014/main" id="{3EAA22FD-1A46-B886-1E19-060CAC7ED26C}"/>
                </a:ext>
              </a:extLst>
            </p:cNvPr>
            <p:cNvCxnSpPr>
              <a:cxnSpLocks/>
              <a:stCxn id="156" idx="0"/>
              <a:endCxn id="158" idx="2"/>
            </p:cNvCxnSpPr>
            <p:nvPr/>
          </p:nvCxnSpPr>
          <p:spPr>
            <a:xfrm rot="5400000" flipH="1" flipV="1">
              <a:off x="6963903" y="4356557"/>
              <a:ext cx="283743" cy="73501"/>
            </a:xfrm>
            <a:prstGeom prst="curved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000000">
                  <a:lumMod val="50000"/>
                  <a:lumOff val="50000"/>
                </a:srgbClr>
              </a:solidFill>
              <a:prstDash val="dash"/>
              <a:headEnd type="oval" w="med" len="med"/>
              <a:tailEnd type="triangle" w="med" len="med"/>
            </a:ln>
            <a:effectLst/>
          </p:spPr>
        </p:cxnSp>
        <p:sp>
          <p:nvSpPr>
            <p:cNvPr id="156" name="직사각형 155">
              <a:extLst>
                <a:ext uri="{FF2B5EF4-FFF2-40B4-BE49-F238E27FC236}">
                  <a16:creationId xmlns:a16="http://schemas.microsoft.com/office/drawing/2014/main" id="{82004A1C-197D-597F-3914-1AE1356D43E6}"/>
                </a:ext>
              </a:extLst>
            </p:cNvPr>
            <p:cNvSpPr/>
            <p:nvPr/>
          </p:nvSpPr>
          <p:spPr>
            <a:xfrm>
              <a:off x="6025214" y="4535177"/>
              <a:ext cx="2087619" cy="540560"/>
            </a:xfrm>
            <a:prstGeom prst="rect">
              <a:avLst/>
            </a:prstGeom>
            <a:noFill/>
            <a:ln w="3175">
              <a:solidFill>
                <a:srgbClr val="0000F2">
                  <a:lumMod val="20000"/>
                  <a:lumOff val="80000"/>
                </a:srgbClr>
              </a:solidFill>
              <a:prstDash val="sysDash"/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tIns="0" bIns="0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endParaRPr lang="ko-KR" altLang="en-US" sz="1100" ker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472C6744-9101-10F6-590C-9E19E90A599D}"/>
                </a:ext>
              </a:extLst>
            </p:cNvPr>
            <p:cNvSpPr txBox="1"/>
            <p:nvPr/>
          </p:nvSpPr>
          <p:spPr>
            <a:xfrm>
              <a:off x="6044552" y="4338195"/>
              <a:ext cx="1205107" cy="1733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marR="0" lvl="0" indent="0" algn="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900" b="1">
                  <a:solidFill>
                    <a:srgbClr val="006400"/>
                  </a:solidFill>
                  <a:latin typeface="LG스마트체 Regular" panose="020B0600000101010101" pitchFamily="50" charset="-127"/>
                  <a:ea typeface="LG스마트체 Regular" panose="020B0600000101010101" pitchFamily="50" charset="-127"/>
                </a:defRPr>
              </a:lvl1pPr>
            </a:lstStyle>
            <a:p>
              <a:pPr algn="l" defTabSz="914400">
                <a:defRPr/>
              </a:pPr>
              <a:r>
                <a:rPr lang="en-US" altLang="ko-KR" sz="1100" b="0" kern="0">
                  <a:latin typeface="Arial Narrow" panose="020B0606020202030204" pitchFamily="34" charset="0"/>
                </a:rPr>
                <a:t>DX</a:t>
              </a:r>
              <a:r>
                <a:rPr lang="ko-KR" altLang="en-US" sz="1100" b="0" kern="0">
                  <a:latin typeface="Arial Narrow" panose="020B0606020202030204" pitchFamily="34" charset="0"/>
                </a:rPr>
                <a:t>기술</a:t>
              </a:r>
              <a:r>
                <a:rPr lang="en-US" altLang="ko-KR" sz="1100" b="0" kern="0">
                  <a:latin typeface="Arial Narrow" panose="020B0606020202030204" pitchFamily="34" charset="0"/>
                </a:rPr>
                <a:t>(Edge Device)</a:t>
              </a:r>
            </a:p>
          </p:txBody>
        </p:sp>
        <p:sp>
          <p:nvSpPr>
            <p:cNvPr id="158" name="직사각형 157">
              <a:extLst>
                <a:ext uri="{FF2B5EF4-FFF2-40B4-BE49-F238E27FC236}">
                  <a16:creationId xmlns:a16="http://schemas.microsoft.com/office/drawing/2014/main" id="{FD82DAE5-823E-DA07-BF88-CCE972109439}"/>
                </a:ext>
              </a:extLst>
            </p:cNvPr>
            <p:cNvSpPr/>
            <p:nvPr/>
          </p:nvSpPr>
          <p:spPr>
            <a:xfrm>
              <a:off x="6070560" y="3822146"/>
              <a:ext cx="2143929" cy="429288"/>
            </a:xfrm>
            <a:prstGeom prst="rect">
              <a:avLst/>
            </a:prstGeom>
            <a:solidFill>
              <a:srgbClr val="FFFFFF">
                <a:lumMod val="75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2000" kern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F8EB9A83-3A95-5051-0F55-5264D06D7F2F}"/>
                </a:ext>
              </a:extLst>
            </p:cNvPr>
            <p:cNvSpPr txBox="1"/>
            <p:nvPr/>
          </p:nvSpPr>
          <p:spPr>
            <a:xfrm>
              <a:off x="6483189" y="3829051"/>
              <a:ext cx="956287" cy="1835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kern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IIoT Gateway Platform</a:t>
              </a:r>
              <a:endParaRPr kumimoji="1" lang="ko-KR" altLang="en-US" sz="1200" kern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60" name="직사각형 159">
              <a:extLst>
                <a:ext uri="{FF2B5EF4-FFF2-40B4-BE49-F238E27FC236}">
                  <a16:creationId xmlns:a16="http://schemas.microsoft.com/office/drawing/2014/main" id="{B027DF3D-F0E5-71C4-C2BC-C7DD8811A401}"/>
                </a:ext>
              </a:extLst>
            </p:cNvPr>
            <p:cNvSpPr/>
            <p:nvPr/>
          </p:nvSpPr>
          <p:spPr>
            <a:xfrm>
              <a:off x="6133392" y="4051142"/>
              <a:ext cx="2046874" cy="142754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kern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Device </a:t>
              </a:r>
              <a:r>
                <a:rPr kumimoji="1" lang="en-US" altLang="ko-KR" sz="1100" kern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(</a:t>
              </a:r>
              <a:r>
                <a:rPr kumimoji="1" lang="en-US" altLang="ko-KR" sz="1100" kern="0" err="1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LTE,Wifi,BLE,Zigbee</a:t>
              </a:r>
              <a:r>
                <a:rPr kumimoji="1" lang="en-US" altLang="ko-KR" sz="1100" kern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kumimoji="1" lang="ko-KR" altLang="en-US" sz="1100" kern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및 유선통신</a:t>
              </a:r>
              <a:r>
                <a:rPr kumimoji="1" lang="en-US" altLang="ko-KR" sz="1100" kern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)</a:t>
              </a:r>
              <a:endParaRPr kumimoji="1" lang="ko-KR" altLang="en-US" sz="1100" kern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grpSp>
          <p:nvGrpSpPr>
            <p:cNvPr id="161" name="그룹 160">
              <a:extLst>
                <a:ext uri="{FF2B5EF4-FFF2-40B4-BE49-F238E27FC236}">
                  <a16:creationId xmlns:a16="http://schemas.microsoft.com/office/drawing/2014/main" id="{D8C11968-F3AD-E62C-5116-EFFF799BEB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91939" y="3590975"/>
              <a:ext cx="1077395" cy="213114"/>
              <a:chOff x="7771525" y="3411663"/>
              <a:chExt cx="2012048" cy="412774"/>
            </a:xfrm>
          </p:grpSpPr>
          <p:pic>
            <p:nvPicPr>
              <p:cNvPr id="162" name="Picture 9">
                <a:extLst>
                  <a:ext uri="{FF2B5EF4-FFF2-40B4-BE49-F238E27FC236}">
                    <a16:creationId xmlns:a16="http://schemas.microsoft.com/office/drawing/2014/main" id="{CDA6E15C-9FE6-6AF6-B729-74AA0B92F6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71525" y="3558017"/>
                <a:ext cx="656307" cy="2259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" name="그림 332">
                <a:extLst>
                  <a:ext uri="{FF2B5EF4-FFF2-40B4-BE49-F238E27FC236}">
                    <a16:creationId xmlns:a16="http://schemas.microsoft.com/office/drawing/2014/main" id="{0D0EE682-71AD-DE52-CB1B-FDB4878DB3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25959" y="3500605"/>
                <a:ext cx="648502" cy="323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4" name="Picture 2">
                <a:extLst>
                  <a:ext uri="{FF2B5EF4-FFF2-40B4-BE49-F238E27FC236}">
                    <a16:creationId xmlns:a16="http://schemas.microsoft.com/office/drawing/2014/main" id="{F58CF512-0C43-8C34-4F6D-9FD9F7B729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72634" y="3411663"/>
                <a:ext cx="410939" cy="3646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65" name="직사각형 164">
              <a:extLst>
                <a:ext uri="{FF2B5EF4-FFF2-40B4-BE49-F238E27FC236}">
                  <a16:creationId xmlns:a16="http://schemas.microsoft.com/office/drawing/2014/main" id="{DEA1036D-4CCD-DB43-0ECB-95669C34670B}"/>
                </a:ext>
              </a:extLst>
            </p:cNvPr>
            <p:cNvSpPr/>
            <p:nvPr/>
          </p:nvSpPr>
          <p:spPr bwMode="auto">
            <a:xfrm>
              <a:off x="1126368" y="1730986"/>
              <a:ext cx="6253999" cy="1440000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vert="horz" wrap="square" tIns="72000" bIns="0" anchor="t" anchorCtr="0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2000" b="1" u="sng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안전</a:t>
              </a:r>
              <a:r>
                <a:rPr kumimoji="1" lang="en-US" altLang="ko-KR" sz="2000" b="1" u="sng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kumimoji="1" lang="ko-KR" altLang="en-US" sz="2000" b="1" u="sng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환경</a:t>
              </a:r>
              <a:r>
                <a:rPr kumimoji="1" lang="en-US" altLang="ko-KR" sz="2000" b="1" u="sng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kumimoji="1" lang="ko-KR" altLang="en-US" sz="2000" b="1" u="sng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관제</a:t>
              </a:r>
              <a:endParaRPr kumimoji="1" lang="en-US" altLang="ko-KR" sz="2000" b="1" u="sng" ker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66" name="Rectangle 4">
              <a:extLst>
                <a:ext uri="{FF2B5EF4-FFF2-40B4-BE49-F238E27FC236}">
                  <a16:creationId xmlns:a16="http://schemas.microsoft.com/office/drawing/2014/main" id="{79BCFB87-B027-722D-5430-FAC34E3F2B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7958" y="5060984"/>
              <a:ext cx="624911" cy="157347"/>
            </a:xfrm>
            <a:prstGeom prst="rect">
              <a:avLst/>
            </a:prstGeom>
            <a:solidFill>
              <a:srgbClr val="000000">
                <a:lumMod val="50000"/>
                <a:lumOff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ko-KR" altLang="en-US" sz="1400" b="1" kern="0">
                  <a:solidFill>
                    <a:prstClr val="white"/>
                  </a:solidFill>
                  <a:effectLst>
                    <a:outerShdw blurRad="63500" sx="102000" sy="102000" algn="ctr" rotWithShape="0">
                      <a:prstClr val="black">
                        <a:alpha val="30000"/>
                      </a:prstClr>
                    </a:outerShdw>
                  </a:effectLst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현장</a:t>
              </a:r>
              <a:endParaRPr lang="en-US" altLang="ko-KR" sz="1400" b="1" kern="0">
                <a:solidFill>
                  <a:prstClr val="white"/>
                </a:solidFill>
                <a:effectLst>
                  <a:outerShdw blurRad="63500" sx="102000" sy="102000" algn="ctr" rotWithShape="0">
                    <a:prstClr val="black">
                      <a:alpha val="30000"/>
                    </a:prstClr>
                  </a:outerShdw>
                </a:effectLst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67" name="모서리가 둥근 직사각형 108">
              <a:extLst>
                <a:ext uri="{FF2B5EF4-FFF2-40B4-BE49-F238E27FC236}">
                  <a16:creationId xmlns:a16="http://schemas.microsoft.com/office/drawing/2014/main" id="{9A40500A-76E4-5713-C227-09B8DC7E2D09}"/>
                </a:ext>
              </a:extLst>
            </p:cNvPr>
            <p:cNvSpPr/>
            <p:nvPr/>
          </p:nvSpPr>
          <p:spPr bwMode="auto">
            <a:xfrm>
              <a:off x="1189547" y="3283958"/>
              <a:ext cx="4721511" cy="160365"/>
            </a:xfrm>
            <a:prstGeom prst="roundRect">
              <a:avLst/>
            </a:prstGeom>
            <a:pattFill prst="pct60">
              <a:fgClr>
                <a:srgbClr val="FFFFFF">
                  <a:lumMod val="85000"/>
                </a:srgbClr>
              </a:fgClr>
              <a:bgClr>
                <a:srgbClr val="FFFFFF"/>
              </a:bgClr>
            </a:pattFill>
            <a:ln w="9525" algn="ctr">
              <a:solidFill>
                <a:srgbClr val="FFFFFF">
                  <a:lumMod val="65000"/>
                </a:srgbClr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latinLnBrk="0">
                <a:lnSpc>
                  <a:spcPct val="95000"/>
                </a:lnSpc>
                <a:spcBef>
                  <a:spcPct val="50000"/>
                </a:spcBef>
                <a:defRPr/>
              </a:pPr>
              <a:r>
                <a:rPr lang="ko-KR" altLang="en-US" sz="1100" b="1" kern="0">
                  <a:ln>
                    <a:solidFill>
                      <a:srgbClr val="FFFFFF">
                        <a:lumMod val="50000"/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표준 </a:t>
              </a:r>
              <a:r>
                <a:rPr lang="ko-KR" altLang="en-US" sz="1100" b="1" kern="0" err="1">
                  <a:ln>
                    <a:solidFill>
                      <a:srgbClr val="FFFFFF">
                        <a:lumMod val="50000"/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유선망</a:t>
              </a:r>
              <a:endParaRPr lang="en-US" altLang="ko-KR" sz="1100" b="1" kern="0">
                <a:ln>
                  <a:solidFill>
                    <a:srgbClr val="FFFFFF">
                      <a:lumMod val="50000"/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68" name="모서리가 둥근 직사각형 108">
              <a:extLst>
                <a:ext uri="{FF2B5EF4-FFF2-40B4-BE49-F238E27FC236}">
                  <a16:creationId xmlns:a16="http://schemas.microsoft.com/office/drawing/2014/main" id="{B4E18F5A-7C97-BCB1-26E2-F1EBBACD69D0}"/>
                </a:ext>
              </a:extLst>
            </p:cNvPr>
            <p:cNvSpPr/>
            <p:nvPr/>
          </p:nvSpPr>
          <p:spPr bwMode="auto">
            <a:xfrm>
              <a:off x="6020416" y="3283958"/>
              <a:ext cx="3341108" cy="160365"/>
            </a:xfrm>
            <a:prstGeom prst="roundRect">
              <a:avLst/>
            </a:prstGeom>
            <a:pattFill prst="pct60">
              <a:fgClr>
                <a:srgbClr val="FFFFFF">
                  <a:lumMod val="85000"/>
                </a:srgbClr>
              </a:fgClr>
              <a:bgClr>
                <a:srgbClr val="FFFFFF"/>
              </a:bgClr>
            </a:pattFill>
            <a:ln w="9525" algn="ctr">
              <a:solidFill>
                <a:srgbClr val="FFFFFF">
                  <a:lumMod val="65000"/>
                </a:srgbClr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latinLnBrk="0">
                <a:lnSpc>
                  <a:spcPct val="95000"/>
                </a:lnSpc>
                <a:spcBef>
                  <a:spcPct val="50000"/>
                </a:spcBef>
                <a:defRPr/>
              </a:pPr>
              <a:r>
                <a:rPr lang="ko-KR" altLang="en-US" sz="1100" b="1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표준 무선망</a:t>
              </a:r>
              <a:endParaRPr lang="en-US" altLang="ko-KR" sz="1100" b="1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69" name="Rectangle 4">
              <a:extLst>
                <a:ext uri="{FF2B5EF4-FFF2-40B4-BE49-F238E27FC236}">
                  <a16:creationId xmlns:a16="http://schemas.microsoft.com/office/drawing/2014/main" id="{52D3C3E4-03C2-4F61-4DF4-EA81046D53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7958" y="3283958"/>
              <a:ext cx="624911" cy="157347"/>
            </a:xfrm>
            <a:prstGeom prst="rect">
              <a:avLst/>
            </a:prstGeom>
            <a:solidFill>
              <a:srgbClr val="000000">
                <a:lumMod val="50000"/>
                <a:lumOff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r>
                <a:rPr lang="en-US" altLang="ko-KR" sz="1400" b="1" kern="0">
                  <a:solidFill>
                    <a:prstClr val="white"/>
                  </a:solidFill>
                  <a:effectLst>
                    <a:outerShdw blurRad="63500" sx="102000" sy="102000" algn="ctr" rotWithShape="0">
                      <a:prstClr val="black">
                        <a:alpha val="30000"/>
                      </a:prstClr>
                    </a:outerShdw>
                  </a:effectLst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Network</a:t>
              </a:r>
            </a:p>
          </p:txBody>
        </p:sp>
        <p:sp>
          <p:nvSpPr>
            <p:cNvPr id="170" name="직사각형 169">
              <a:extLst>
                <a:ext uri="{FF2B5EF4-FFF2-40B4-BE49-F238E27FC236}">
                  <a16:creationId xmlns:a16="http://schemas.microsoft.com/office/drawing/2014/main" id="{D0614565-4C91-6D89-FD97-1D2D98C8F6ED}"/>
                </a:ext>
              </a:extLst>
            </p:cNvPr>
            <p:cNvSpPr/>
            <p:nvPr/>
          </p:nvSpPr>
          <p:spPr>
            <a:xfrm>
              <a:off x="1180119" y="2112431"/>
              <a:ext cx="6119542" cy="997940"/>
            </a:xfrm>
            <a:prstGeom prst="rect">
              <a:avLst/>
            </a:prstGeom>
            <a:solidFill>
              <a:sysClr val="window" lastClr="FFFFFF"/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bIns="25200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 latinLnBrk="0">
                <a:spcBef>
                  <a:spcPts val="600"/>
                </a:spcBef>
                <a:spcAft>
                  <a:spcPct val="0"/>
                </a:spcAft>
                <a:defRPr/>
              </a:pPr>
              <a:r>
                <a:rPr lang="en-US" altLang="ko-KR" sz="2000" b="1">
                  <a:ln w="3175">
                    <a:solidFill>
                      <a:srgbClr val="4F81BD">
                        <a:alpha val="5000"/>
                      </a:srgbClr>
                    </a:solidFill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  </a:t>
              </a:r>
              <a:endParaRPr lang="ko-KR" altLang="en-US" sz="2000" b="1">
                <a:ln w="3175">
                  <a:solidFill>
                    <a:srgbClr val="4F81BD">
                      <a:alpha val="5000"/>
                    </a:srgbClr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71" name="직사각형 170">
              <a:extLst>
                <a:ext uri="{FF2B5EF4-FFF2-40B4-BE49-F238E27FC236}">
                  <a16:creationId xmlns:a16="http://schemas.microsoft.com/office/drawing/2014/main" id="{8D4D898C-4961-B937-E396-FE8566509F99}"/>
                </a:ext>
              </a:extLst>
            </p:cNvPr>
            <p:cNvSpPr/>
            <p:nvPr/>
          </p:nvSpPr>
          <p:spPr>
            <a:xfrm>
              <a:off x="1186643" y="2215774"/>
              <a:ext cx="725568" cy="81177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-92076" algn="ctr" defTabSz="762001">
                <a:spcBef>
                  <a:spcPct val="30000"/>
                </a:spcBef>
                <a:defRPr/>
              </a:pPr>
              <a:r>
                <a:rPr lang="ko-KR" altLang="en-US" sz="1600" b="1">
                  <a:gradFill>
                    <a:gsLst>
                      <a:gs pos="100000">
                        <a:srgbClr val="000000"/>
                      </a:gs>
                      <a:gs pos="100000">
                        <a:srgbClr val="CCFFFF">
                          <a:shade val="67500"/>
                          <a:satMod val="115000"/>
                        </a:srgbClr>
                      </a:gs>
                      <a:gs pos="100000">
                        <a:srgbClr val="CCFFFF">
                          <a:shade val="100000"/>
                          <a:satMod val="115000"/>
                        </a:srgbClr>
                      </a:gs>
                    </a:gsLst>
                    <a:lin ang="5400000" scaled="0"/>
                  </a:gra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실시간</a:t>
              </a:r>
              <a:br>
                <a:rPr lang="en-US" altLang="ko-KR" sz="1600" b="1">
                  <a:gradFill>
                    <a:gsLst>
                      <a:gs pos="100000">
                        <a:srgbClr val="000000"/>
                      </a:gs>
                      <a:gs pos="100000">
                        <a:srgbClr val="CCFFFF">
                          <a:shade val="67500"/>
                          <a:satMod val="115000"/>
                        </a:srgbClr>
                      </a:gs>
                      <a:gs pos="100000">
                        <a:srgbClr val="CCFFFF">
                          <a:shade val="100000"/>
                          <a:satMod val="115000"/>
                        </a:srgbClr>
                      </a:gs>
                    </a:gsLst>
                    <a:lin ang="5400000" scaled="0"/>
                  </a:gra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1600" b="1">
                  <a:gradFill>
                    <a:gsLst>
                      <a:gs pos="100000">
                        <a:srgbClr val="000000"/>
                      </a:gs>
                      <a:gs pos="100000">
                        <a:srgbClr val="CCFFFF">
                          <a:shade val="67500"/>
                          <a:satMod val="115000"/>
                        </a:srgbClr>
                      </a:gs>
                      <a:gs pos="100000">
                        <a:srgbClr val="CCFFFF">
                          <a:shade val="100000"/>
                          <a:satMod val="115000"/>
                        </a:srgbClr>
                      </a:gs>
                    </a:gsLst>
                    <a:lin ang="5400000" scaled="0"/>
                  </a:gra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모니터링</a:t>
              </a:r>
              <a:endParaRPr lang="en-US" altLang="ko-KR" sz="1600" b="1">
                <a:gradFill>
                  <a:gsLst>
                    <a:gs pos="100000">
                      <a:srgbClr val="000000"/>
                    </a:gs>
                    <a:gs pos="100000">
                      <a:srgbClr val="CCFFFF">
                        <a:shade val="67500"/>
                        <a:satMod val="115000"/>
                      </a:srgbClr>
                    </a:gs>
                    <a:gs pos="100000">
                      <a:srgbClr val="CCFFFF">
                        <a:shade val="100000"/>
                        <a:satMod val="115000"/>
                      </a:srgbClr>
                    </a:gs>
                  </a:gsLst>
                  <a:lin ang="5400000" scaled="0"/>
                </a:gra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indent="-92076" algn="ctr" defTabSz="762001">
                <a:spcBef>
                  <a:spcPct val="30000"/>
                </a:spcBef>
                <a:defRPr/>
              </a:pPr>
              <a:r>
                <a:rPr lang="ko-KR" altLang="en-US" sz="1600" b="1">
                  <a:gradFill>
                    <a:gsLst>
                      <a:gs pos="100000">
                        <a:srgbClr val="000000"/>
                      </a:gs>
                      <a:gs pos="100000">
                        <a:srgbClr val="CCFFFF">
                          <a:shade val="67500"/>
                          <a:satMod val="115000"/>
                        </a:srgbClr>
                      </a:gs>
                      <a:gs pos="100000">
                        <a:srgbClr val="CCFFFF">
                          <a:shade val="100000"/>
                          <a:satMod val="115000"/>
                        </a:srgbClr>
                      </a:gs>
                    </a:gsLst>
                    <a:lin ang="5400000" scaled="0"/>
                  </a:gra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및 </a:t>
              </a:r>
              <a:endParaRPr lang="en-US" altLang="ko-KR" sz="1600" b="1">
                <a:gradFill>
                  <a:gsLst>
                    <a:gs pos="100000">
                      <a:srgbClr val="000000"/>
                    </a:gs>
                    <a:gs pos="100000">
                      <a:srgbClr val="CCFFFF">
                        <a:shade val="67500"/>
                        <a:satMod val="115000"/>
                      </a:srgbClr>
                    </a:gs>
                    <a:gs pos="100000">
                      <a:srgbClr val="CCFFFF">
                        <a:shade val="100000"/>
                        <a:satMod val="115000"/>
                      </a:srgbClr>
                    </a:gs>
                  </a:gsLst>
                  <a:lin ang="5400000" scaled="0"/>
                </a:gra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indent="-92076" algn="ctr" defTabSz="762001">
                <a:spcBef>
                  <a:spcPct val="30000"/>
                </a:spcBef>
                <a:defRPr/>
              </a:pPr>
              <a:r>
                <a:rPr lang="ko-KR" altLang="en-US" sz="1600" b="1">
                  <a:gradFill>
                    <a:gsLst>
                      <a:gs pos="100000">
                        <a:srgbClr val="000000"/>
                      </a:gs>
                      <a:gs pos="100000">
                        <a:srgbClr val="CCFFFF">
                          <a:shade val="67500"/>
                          <a:satMod val="115000"/>
                        </a:srgbClr>
                      </a:gs>
                      <a:gs pos="100000">
                        <a:srgbClr val="CCFFFF">
                          <a:shade val="100000"/>
                          <a:satMod val="115000"/>
                        </a:srgbClr>
                      </a:gs>
                    </a:gsLst>
                    <a:lin ang="5400000" scaled="0"/>
                  </a:gra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비상대응</a:t>
              </a:r>
            </a:p>
          </p:txBody>
        </p:sp>
        <p:sp>
          <p:nvSpPr>
            <p:cNvPr id="172" name="직사각형 171">
              <a:extLst>
                <a:ext uri="{FF2B5EF4-FFF2-40B4-BE49-F238E27FC236}">
                  <a16:creationId xmlns:a16="http://schemas.microsoft.com/office/drawing/2014/main" id="{33E1505C-D926-6D55-BD77-23732B9D2347}"/>
                </a:ext>
              </a:extLst>
            </p:cNvPr>
            <p:cNvSpPr/>
            <p:nvPr/>
          </p:nvSpPr>
          <p:spPr>
            <a:xfrm>
              <a:off x="1883749" y="2189332"/>
              <a:ext cx="2478458" cy="845140"/>
            </a:xfrm>
            <a:prstGeom prst="rect">
              <a:avLst/>
            </a:prstGeom>
            <a:solidFill>
              <a:sysClr val="window" lastClr="FFFFFF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latinLnBrk="0">
                <a:defRPr/>
              </a:pPr>
              <a:endParaRPr lang="ko-KR" altLang="en-US" sz="3200" ker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73" name="직사각형 172">
              <a:extLst>
                <a:ext uri="{FF2B5EF4-FFF2-40B4-BE49-F238E27FC236}">
                  <a16:creationId xmlns:a16="http://schemas.microsoft.com/office/drawing/2014/main" id="{D9A2C0B1-0D3E-E32E-305D-1EDE128E86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7525" y="2263314"/>
              <a:ext cx="544714" cy="198352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tIns="0" bIns="0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110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CCTV</a:t>
              </a:r>
              <a:endParaRPr lang="ko-KR" altLang="en-US" sz="1100" ker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74" name="직사각형 173">
              <a:extLst>
                <a:ext uri="{FF2B5EF4-FFF2-40B4-BE49-F238E27FC236}">
                  <a16:creationId xmlns:a16="http://schemas.microsoft.com/office/drawing/2014/main" id="{EDF8B0BF-46B0-2084-B1A7-29B0F62B91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2114" y="2263314"/>
              <a:ext cx="544714" cy="198352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tIns="0" bIns="0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10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소방</a:t>
              </a:r>
            </a:p>
          </p:txBody>
        </p:sp>
        <p:sp>
          <p:nvSpPr>
            <p:cNvPr id="175" name="직사각형 174">
              <a:extLst>
                <a:ext uri="{FF2B5EF4-FFF2-40B4-BE49-F238E27FC236}">
                  <a16:creationId xmlns:a16="http://schemas.microsoft.com/office/drawing/2014/main" id="{B4A5878F-F9A2-A952-4790-669EA5DD73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3103" y="2263314"/>
              <a:ext cx="544714" cy="198352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tIns="0" bIns="0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10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엘레베이터</a:t>
              </a:r>
            </a:p>
          </p:txBody>
        </p:sp>
        <p:sp>
          <p:nvSpPr>
            <p:cNvPr id="176" name="직사각형 175">
              <a:extLst>
                <a:ext uri="{FF2B5EF4-FFF2-40B4-BE49-F238E27FC236}">
                  <a16:creationId xmlns:a16="http://schemas.microsoft.com/office/drawing/2014/main" id="{D1F69539-C3DD-067D-D60D-F71A9CAB70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7212" y="2263314"/>
              <a:ext cx="544714" cy="198352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tIns="0" bIns="0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10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폐기물</a:t>
              </a:r>
            </a:p>
          </p:txBody>
        </p:sp>
        <p:sp>
          <p:nvSpPr>
            <p:cNvPr id="177" name="직사각형 176">
              <a:extLst>
                <a:ext uri="{FF2B5EF4-FFF2-40B4-BE49-F238E27FC236}">
                  <a16:creationId xmlns:a16="http://schemas.microsoft.com/office/drawing/2014/main" id="{758F4796-3C2D-4D9D-1F5F-9F9CB07E8B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7525" y="2516530"/>
              <a:ext cx="544714" cy="198352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tIns="0" bIns="0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10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전력제어</a:t>
              </a:r>
            </a:p>
          </p:txBody>
        </p:sp>
        <p:sp>
          <p:nvSpPr>
            <p:cNvPr id="178" name="직사각형 177">
              <a:extLst>
                <a:ext uri="{FF2B5EF4-FFF2-40B4-BE49-F238E27FC236}">
                  <a16:creationId xmlns:a16="http://schemas.microsoft.com/office/drawing/2014/main" id="{953A8DE2-B5C0-5847-5DFE-05E387A4A4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2114" y="2516530"/>
              <a:ext cx="544714" cy="198352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tIns="0" bIns="0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10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출입통제</a:t>
              </a:r>
            </a:p>
          </p:txBody>
        </p:sp>
        <p:sp>
          <p:nvSpPr>
            <p:cNvPr id="179" name="직사각형 178">
              <a:extLst>
                <a:ext uri="{FF2B5EF4-FFF2-40B4-BE49-F238E27FC236}">
                  <a16:creationId xmlns:a16="http://schemas.microsoft.com/office/drawing/2014/main" id="{EFCAE239-83AE-AD08-1B1E-22C9AD11E8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3103" y="2516530"/>
              <a:ext cx="544714" cy="198352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tIns="0" bIns="0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10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주차관제</a:t>
              </a:r>
            </a:p>
          </p:txBody>
        </p:sp>
        <p:sp>
          <p:nvSpPr>
            <p:cNvPr id="180" name="직사각형 179">
              <a:extLst>
                <a:ext uri="{FF2B5EF4-FFF2-40B4-BE49-F238E27FC236}">
                  <a16:creationId xmlns:a16="http://schemas.microsoft.com/office/drawing/2014/main" id="{95042A3D-B27D-26DA-FB4A-D998EE9F4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7212" y="2516530"/>
              <a:ext cx="544714" cy="198352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tIns="0" bIns="0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10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폐수공정</a:t>
              </a:r>
            </a:p>
          </p:txBody>
        </p:sp>
        <p:sp>
          <p:nvSpPr>
            <p:cNvPr id="181" name="직사각형 180">
              <a:extLst>
                <a:ext uri="{FF2B5EF4-FFF2-40B4-BE49-F238E27FC236}">
                  <a16:creationId xmlns:a16="http://schemas.microsoft.com/office/drawing/2014/main" id="{096F39A4-637D-B15E-E758-89ECCC18B8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5896" y="2760872"/>
              <a:ext cx="544714" cy="198352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tIns="0" bIns="0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10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에너지</a:t>
              </a:r>
            </a:p>
          </p:txBody>
        </p:sp>
        <p:sp>
          <p:nvSpPr>
            <p:cNvPr id="182" name="직사각형 181">
              <a:extLst>
                <a:ext uri="{FF2B5EF4-FFF2-40B4-BE49-F238E27FC236}">
                  <a16:creationId xmlns:a16="http://schemas.microsoft.com/office/drawing/2014/main" id="{FFD5000C-969E-48FA-E2A2-7609604685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0485" y="2760872"/>
              <a:ext cx="544714" cy="198352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tIns="0" bIns="0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10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기계설비</a:t>
              </a:r>
            </a:p>
          </p:txBody>
        </p:sp>
        <p:sp>
          <p:nvSpPr>
            <p:cNvPr id="183" name="직사각형 182">
              <a:extLst>
                <a:ext uri="{FF2B5EF4-FFF2-40B4-BE49-F238E27FC236}">
                  <a16:creationId xmlns:a16="http://schemas.microsoft.com/office/drawing/2014/main" id="{74B14E12-AABE-8DB0-8675-CC5A66C47F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1474" y="2760872"/>
              <a:ext cx="544714" cy="198352"/>
            </a:xfrm>
            <a:prstGeom prst="rect">
              <a:avLst/>
            </a:prstGeom>
            <a:solidFill>
              <a:srgbClr val="FFFFFF">
                <a:lumMod val="85000"/>
              </a:srgbClr>
            </a:solidFill>
            <a:ln w="3175">
              <a:solidFill>
                <a:srgbClr val="000000">
                  <a:lumMod val="65000"/>
                  <a:lumOff val="35000"/>
                </a:srgbClr>
              </a:solidFill>
              <a:round/>
              <a:headEnd/>
              <a:tailEnd/>
            </a:ln>
            <a:effectLst>
              <a:innerShdw blurRad="50800">
                <a:prstClr val="black">
                  <a:alpha val="56000"/>
                </a:prstClr>
              </a:innerShdw>
            </a:effectLst>
          </p:spPr>
          <p:txBody>
            <a:bodyPr wrap="none" tIns="0" bIns="0" anchor="ctr" anchorCtr="0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100" kern="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위험개소</a:t>
              </a:r>
            </a:p>
          </p:txBody>
        </p:sp>
        <p:sp>
          <p:nvSpPr>
            <p:cNvPr id="249" name="직사각형 248">
              <a:extLst>
                <a:ext uri="{FF2B5EF4-FFF2-40B4-BE49-F238E27FC236}">
                  <a16:creationId xmlns:a16="http://schemas.microsoft.com/office/drawing/2014/main" id="{B8C89DF5-62D9-5D9E-E85A-7D174B7EE482}"/>
                </a:ext>
              </a:extLst>
            </p:cNvPr>
            <p:cNvSpPr/>
            <p:nvPr/>
          </p:nvSpPr>
          <p:spPr>
            <a:xfrm>
              <a:off x="4541875" y="2357552"/>
              <a:ext cx="2478458" cy="600009"/>
            </a:xfrm>
            <a:prstGeom prst="rect">
              <a:avLst/>
            </a:prstGeom>
            <a:solidFill>
              <a:sysClr val="window" lastClr="FFFFFF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latinLnBrk="0">
                <a:defRPr/>
              </a:pPr>
              <a:endParaRPr lang="ko-KR" altLang="en-US" sz="3200" kern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50" name="직사각형 249">
              <a:extLst>
                <a:ext uri="{FF2B5EF4-FFF2-40B4-BE49-F238E27FC236}">
                  <a16:creationId xmlns:a16="http://schemas.microsoft.com/office/drawing/2014/main" id="{16A9C670-E428-AE89-87DE-E76CA68B73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5651" y="2431533"/>
              <a:ext cx="544714" cy="198352"/>
            </a:xfrm>
            <a:prstGeom prst="rect">
              <a:avLst/>
            </a:prstGeom>
            <a:solidFill>
              <a:srgbClr val="C65853">
                <a:alpha val="10196"/>
              </a:srgbClr>
            </a:solidFill>
            <a:ln w="952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lIns="36000" tIns="36000" rIns="36000" bIns="3600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98374" fontAlgn="base" latinLnBrk="0">
                <a:spcBef>
                  <a:spcPct val="0"/>
                </a:spcBef>
                <a:spcAft>
                  <a:spcPct val="0"/>
                </a:spcAft>
                <a:buClr>
                  <a:srgbClr val="3DAE38"/>
                </a:buClr>
                <a:buSzPct val="80000"/>
                <a:tabLst>
                  <a:tab pos="2617316" algn="r"/>
                  <a:tab pos="3490283" algn="r"/>
                  <a:tab pos="4363251" algn="r"/>
                  <a:tab pos="5236219" algn="r"/>
                </a:tabLst>
                <a:defRPr/>
              </a:pPr>
              <a:r>
                <a:rPr lang="ko-KR" altLang="en-US" sz="105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위험작업</a:t>
              </a:r>
              <a:endParaRPr lang="en-US" altLang="ko-KR" sz="105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 defTabSz="698374" fontAlgn="base" latinLnBrk="0">
                <a:spcBef>
                  <a:spcPct val="0"/>
                </a:spcBef>
                <a:spcAft>
                  <a:spcPct val="0"/>
                </a:spcAft>
                <a:buClr>
                  <a:srgbClr val="3DAE38"/>
                </a:buClr>
                <a:buSzPct val="80000"/>
                <a:tabLst>
                  <a:tab pos="2617316" algn="r"/>
                  <a:tab pos="3490283" algn="r"/>
                  <a:tab pos="4363251" algn="r"/>
                  <a:tab pos="5236219" algn="r"/>
                </a:tabLst>
                <a:defRPr/>
              </a:pPr>
              <a:r>
                <a:rPr lang="ko-KR" altLang="en-US" sz="105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관리</a:t>
              </a:r>
            </a:p>
          </p:txBody>
        </p:sp>
        <p:sp>
          <p:nvSpPr>
            <p:cNvPr id="251" name="직사각형 250">
              <a:extLst>
                <a:ext uri="{FF2B5EF4-FFF2-40B4-BE49-F238E27FC236}">
                  <a16:creationId xmlns:a16="http://schemas.microsoft.com/office/drawing/2014/main" id="{8237E2C6-8E82-6B13-6DCA-B0B0455C03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0240" y="2431533"/>
              <a:ext cx="544714" cy="198352"/>
            </a:xfrm>
            <a:prstGeom prst="rect">
              <a:avLst/>
            </a:prstGeom>
            <a:solidFill>
              <a:srgbClr val="C65853">
                <a:alpha val="10196"/>
              </a:srgbClr>
            </a:solidFill>
            <a:ln w="952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lIns="36000" tIns="36000" rIns="36000" bIns="3600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98374" fontAlgn="base" latinLnBrk="0">
                <a:spcBef>
                  <a:spcPct val="0"/>
                </a:spcBef>
                <a:spcAft>
                  <a:spcPct val="0"/>
                </a:spcAft>
                <a:buClr>
                  <a:srgbClr val="3DAE38"/>
                </a:buClr>
                <a:buSzPct val="80000"/>
                <a:tabLst>
                  <a:tab pos="2617316" algn="r"/>
                  <a:tab pos="3490283" algn="r"/>
                  <a:tab pos="4363251" algn="r"/>
                  <a:tab pos="5236219" algn="r"/>
                </a:tabLst>
                <a:defRPr/>
              </a:pPr>
              <a:r>
                <a:rPr lang="ko-KR" altLang="en-US" sz="105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위험설비</a:t>
              </a:r>
            </a:p>
          </p:txBody>
        </p:sp>
        <p:sp>
          <p:nvSpPr>
            <p:cNvPr id="252" name="직사각형 251">
              <a:extLst>
                <a:ext uri="{FF2B5EF4-FFF2-40B4-BE49-F238E27FC236}">
                  <a16:creationId xmlns:a16="http://schemas.microsoft.com/office/drawing/2014/main" id="{42A21716-275F-8125-AA5C-295763C8B2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1229" y="2431533"/>
              <a:ext cx="544714" cy="198352"/>
            </a:xfrm>
            <a:prstGeom prst="rect">
              <a:avLst/>
            </a:prstGeom>
            <a:solidFill>
              <a:srgbClr val="C65853">
                <a:alpha val="10196"/>
              </a:srgbClr>
            </a:solidFill>
            <a:ln w="952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lIns="36000" tIns="36000" rIns="36000" bIns="3600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98374" fontAlgn="base" latinLnBrk="0">
                <a:spcBef>
                  <a:spcPct val="0"/>
                </a:spcBef>
                <a:spcAft>
                  <a:spcPct val="0"/>
                </a:spcAft>
                <a:buClr>
                  <a:srgbClr val="3DAE38"/>
                </a:buClr>
                <a:buSzPct val="80000"/>
                <a:tabLst>
                  <a:tab pos="2617316" algn="r"/>
                  <a:tab pos="3490283" algn="r"/>
                  <a:tab pos="4363251" algn="r"/>
                  <a:tab pos="5236219" algn="r"/>
                </a:tabLst>
                <a:defRPr/>
              </a:pPr>
              <a:r>
                <a:rPr lang="ko-KR" altLang="en-US" sz="105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작업자 위치</a:t>
              </a:r>
            </a:p>
          </p:txBody>
        </p:sp>
        <p:sp>
          <p:nvSpPr>
            <p:cNvPr id="253" name="직사각형 252">
              <a:extLst>
                <a:ext uri="{FF2B5EF4-FFF2-40B4-BE49-F238E27FC236}">
                  <a16:creationId xmlns:a16="http://schemas.microsoft.com/office/drawing/2014/main" id="{D9C2D528-E33D-22BA-2303-3327A37D9D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25338" y="2431533"/>
              <a:ext cx="544714" cy="198352"/>
            </a:xfrm>
            <a:prstGeom prst="rect">
              <a:avLst/>
            </a:prstGeom>
            <a:solidFill>
              <a:srgbClr val="C65853">
                <a:alpha val="10196"/>
              </a:srgbClr>
            </a:solidFill>
            <a:ln w="952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lIns="36000" tIns="36000" rIns="36000" bIns="3600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98374" fontAlgn="base" latinLnBrk="0">
                <a:spcBef>
                  <a:spcPct val="0"/>
                </a:spcBef>
                <a:spcAft>
                  <a:spcPct val="0"/>
                </a:spcAft>
                <a:buClr>
                  <a:srgbClr val="3DAE38"/>
                </a:buClr>
                <a:buSzPct val="80000"/>
                <a:tabLst>
                  <a:tab pos="2617316" algn="r"/>
                  <a:tab pos="3490283" algn="r"/>
                  <a:tab pos="4363251" algn="r"/>
                  <a:tab pos="5236219" algn="r"/>
                </a:tabLst>
                <a:defRPr/>
              </a:pPr>
              <a:r>
                <a:rPr lang="ko-KR" altLang="en-US" sz="105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환경설비</a:t>
              </a:r>
            </a:p>
          </p:txBody>
        </p:sp>
        <p:sp>
          <p:nvSpPr>
            <p:cNvPr id="254" name="직사각형 253">
              <a:extLst>
                <a:ext uri="{FF2B5EF4-FFF2-40B4-BE49-F238E27FC236}">
                  <a16:creationId xmlns:a16="http://schemas.microsoft.com/office/drawing/2014/main" id="{04F01C0F-48F9-B664-07A4-DE9CD521E7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5651" y="2684749"/>
              <a:ext cx="544714" cy="198352"/>
            </a:xfrm>
            <a:prstGeom prst="rect">
              <a:avLst/>
            </a:prstGeom>
            <a:solidFill>
              <a:srgbClr val="C65853">
                <a:alpha val="10196"/>
              </a:srgbClr>
            </a:solidFill>
            <a:ln w="952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lIns="36000" tIns="36000" rIns="36000" bIns="3600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98374" fontAlgn="base" latinLnBrk="0">
                <a:spcBef>
                  <a:spcPct val="0"/>
                </a:spcBef>
                <a:spcAft>
                  <a:spcPct val="0"/>
                </a:spcAft>
                <a:buClr>
                  <a:srgbClr val="3DAE38"/>
                </a:buClr>
                <a:buSzPct val="80000"/>
                <a:tabLst>
                  <a:tab pos="2617316" algn="r"/>
                  <a:tab pos="3490283" algn="r"/>
                  <a:tab pos="4363251" algn="r"/>
                  <a:tab pos="5236219" algn="r"/>
                </a:tabLst>
                <a:defRPr/>
              </a:pPr>
              <a:r>
                <a:rPr lang="ko-KR" altLang="en-US" sz="105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보안시설</a:t>
              </a:r>
            </a:p>
          </p:txBody>
        </p:sp>
        <p:sp>
          <p:nvSpPr>
            <p:cNvPr id="255" name="직사각형 254">
              <a:extLst>
                <a:ext uri="{FF2B5EF4-FFF2-40B4-BE49-F238E27FC236}">
                  <a16:creationId xmlns:a16="http://schemas.microsoft.com/office/drawing/2014/main" id="{7C6CF8F4-4A55-C0C9-4474-F7F4F66B1A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0240" y="2684749"/>
              <a:ext cx="544714" cy="198352"/>
            </a:xfrm>
            <a:prstGeom prst="rect">
              <a:avLst/>
            </a:prstGeom>
            <a:solidFill>
              <a:srgbClr val="C65853">
                <a:alpha val="10196"/>
              </a:srgbClr>
            </a:solidFill>
            <a:ln w="952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lIns="36000" tIns="36000" rIns="36000" bIns="3600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98374" fontAlgn="base" latinLnBrk="0">
                <a:spcBef>
                  <a:spcPct val="0"/>
                </a:spcBef>
                <a:spcAft>
                  <a:spcPct val="0"/>
                </a:spcAft>
                <a:buClr>
                  <a:srgbClr val="3DAE38"/>
                </a:buClr>
                <a:buSzPct val="80000"/>
                <a:tabLst>
                  <a:tab pos="2617316" algn="r"/>
                  <a:tab pos="3490283" algn="r"/>
                  <a:tab pos="4363251" algn="r"/>
                  <a:tab pos="5236219" algn="r"/>
                </a:tabLst>
                <a:defRPr/>
              </a:pPr>
              <a:r>
                <a:rPr lang="ko-KR" altLang="en-US" sz="105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지게차관제</a:t>
              </a:r>
            </a:p>
          </p:txBody>
        </p:sp>
        <p:sp>
          <p:nvSpPr>
            <p:cNvPr id="256" name="직사각형 255">
              <a:extLst>
                <a:ext uri="{FF2B5EF4-FFF2-40B4-BE49-F238E27FC236}">
                  <a16:creationId xmlns:a16="http://schemas.microsoft.com/office/drawing/2014/main" id="{CB569E7E-32C4-AEE5-5309-72F0B3F4EE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1229" y="2684749"/>
              <a:ext cx="544714" cy="198352"/>
            </a:xfrm>
            <a:prstGeom prst="rect">
              <a:avLst/>
            </a:prstGeom>
            <a:solidFill>
              <a:srgbClr val="C65853">
                <a:alpha val="10196"/>
              </a:srgbClr>
            </a:solidFill>
            <a:ln w="952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lIns="36000" tIns="36000" rIns="36000" bIns="3600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98374" fontAlgn="base" latinLnBrk="0">
                <a:spcBef>
                  <a:spcPct val="0"/>
                </a:spcBef>
                <a:spcAft>
                  <a:spcPct val="0"/>
                </a:spcAft>
                <a:buClr>
                  <a:srgbClr val="3DAE38"/>
                </a:buClr>
                <a:buSzPct val="80000"/>
                <a:tabLst>
                  <a:tab pos="2617316" algn="r"/>
                  <a:tab pos="3490283" algn="r"/>
                  <a:tab pos="4363251" algn="r"/>
                  <a:tab pos="5236219" algn="r"/>
                </a:tabLst>
                <a:defRPr/>
              </a:pPr>
              <a:r>
                <a:rPr lang="ko-KR" altLang="en-US" sz="105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사내차량</a:t>
              </a:r>
            </a:p>
          </p:txBody>
        </p:sp>
        <p:sp>
          <p:nvSpPr>
            <p:cNvPr id="257" name="직사각형 256">
              <a:extLst>
                <a:ext uri="{FF2B5EF4-FFF2-40B4-BE49-F238E27FC236}">
                  <a16:creationId xmlns:a16="http://schemas.microsoft.com/office/drawing/2014/main" id="{4B5681A5-5F38-EC71-2CA7-1B26162A51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25338" y="2684749"/>
              <a:ext cx="544714" cy="198352"/>
            </a:xfrm>
            <a:prstGeom prst="rect">
              <a:avLst/>
            </a:prstGeom>
            <a:solidFill>
              <a:srgbClr val="C65853">
                <a:alpha val="10196"/>
              </a:srgbClr>
            </a:solidFill>
            <a:ln w="9525" cap="flat" cmpd="sng" algn="ctr">
              <a:solidFill>
                <a:srgbClr val="000000">
                  <a:lumMod val="50000"/>
                  <a:lumOff val="50000"/>
                </a:srgbClr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lIns="36000" tIns="36000" rIns="36000" bIns="3600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98374" fontAlgn="base" latinLnBrk="0">
                <a:spcBef>
                  <a:spcPct val="0"/>
                </a:spcBef>
                <a:spcAft>
                  <a:spcPct val="0"/>
                </a:spcAft>
                <a:buClr>
                  <a:srgbClr val="3DAE38"/>
                </a:buClr>
                <a:buSzPct val="80000"/>
                <a:tabLst>
                  <a:tab pos="2617316" algn="r"/>
                  <a:tab pos="3490283" algn="r"/>
                  <a:tab pos="4363251" algn="r"/>
                  <a:tab pos="5236219" algn="r"/>
                </a:tabLst>
                <a:defRPr/>
              </a:pPr>
              <a:r>
                <a:rPr lang="ko-KR" altLang="en-US" sz="105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시설관리</a:t>
              </a:r>
            </a:p>
          </p:txBody>
        </p:sp>
        <p:sp>
          <p:nvSpPr>
            <p:cNvPr id="258" name="TextBox 214">
              <a:extLst>
                <a:ext uri="{FF2B5EF4-FFF2-40B4-BE49-F238E27FC236}">
                  <a16:creationId xmlns:a16="http://schemas.microsoft.com/office/drawing/2014/main" id="{7F98B448-1A60-7E6D-F6F8-CB7E0469E9F4}"/>
                </a:ext>
              </a:extLst>
            </p:cNvPr>
            <p:cNvSpPr txBox="1"/>
            <p:nvPr/>
          </p:nvSpPr>
          <p:spPr>
            <a:xfrm>
              <a:off x="4615176" y="2228924"/>
              <a:ext cx="707997" cy="12237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altLang="ko-KR" sz="12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DX</a:t>
              </a:r>
              <a:r>
                <a:rPr lang="ko-KR" altLang="en-US" sz="1200">
                  <a:ln>
                    <a:solidFill>
                      <a:srgbClr val="000000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솔루션</a:t>
              </a:r>
            </a:p>
          </p:txBody>
        </p:sp>
        <p:sp>
          <p:nvSpPr>
            <p:cNvPr id="259" name="직사각형 258">
              <a:extLst>
                <a:ext uri="{FF2B5EF4-FFF2-40B4-BE49-F238E27FC236}">
                  <a16:creationId xmlns:a16="http://schemas.microsoft.com/office/drawing/2014/main" id="{4A884F94-E07C-C83F-EB0A-A07BA74C5250}"/>
                </a:ext>
              </a:extLst>
            </p:cNvPr>
            <p:cNvSpPr/>
            <p:nvPr/>
          </p:nvSpPr>
          <p:spPr bwMode="auto">
            <a:xfrm>
              <a:off x="2588281" y="883232"/>
              <a:ext cx="3316335" cy="539883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tIns="18000"/>
            <a:lstStyle/>
            <a:p>
              <a:pPr defTabSz="957263" latinLnBrk="1">
                <a:defRPr/>
              </a:pPr>
              <a:endParaRPr lang="ko-KR" altLang="en-US" sz="1050" kern="0">
                <a:solidFill>
                  <a:srgbClr val="262626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가는각진제목체"/>
              </a:endParaRP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3549BA4B-87D9-36D5-86EC-75D97F83B80F}"/>
                </a:ext>
              </a:extLst>
            </p:cNvPr>
            <p:cNvSpPr txBox="1"/>
            <p:nvPr/>
          </p:nvSpPr>
          <p:spPr>
            <a:xfrm>
              <a:off x="3526488" y="801688"/>
              <a:ext cx="1544154" cy="203963"/>
            </a:xfrm>
            <a:prstGeom prst="rect">
              <a:avLst/>
            </a:prstGeom>
            <a:solidFill>
              <a:srgbClr val="FFFFFF">
                <a:lumMod val="75000"/>
              </a:srgbClr>
            </a:solidFill>
          </p:spPr>
          <p:txBody>
            <a:bodyPr wrap="square" rtlCol="0">
              <a:spAutoFit/>
            </a:bodyPr>
            <a:lstStyle/>
            <a:p>
              <a:pPr algn="ctr" defTabSz="914400">
                <a:defRPr/>
              </a:pPr>
              <a:r>
                <a:rPr lang="ko-KR" altLang="en-US" sz="1400" b="1" kern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사업장별 안전</a:t>
              </a:r>
              <a:r>
                <a:rPr lang="en-US" altLang="ko-KR" sz="1400" b="1" kern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1400" b="1" kern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환경 관제</a:t>
              </a:r>
            </a:p>
          </p:txBody>
        </p:sp>
        <p:sp>
          <p:nvSpPr>
            <p:cNvPr id="261" name="직사각형 260">
              <a:extLst>
                <a:ext uri="{FF2B5EF4-FFF2-40B4-BE49-F238E27FC236}">
                  <a16:creationId xmlns:a16="http://schemas.microsoft.com/office/drawing/2014/main" id="{8B795948-7E0D-FB93-27B7-596FC9442E31}"/>
                </a:ext>
              </a:extLst>
            </p:cNvPr>
            <p:cNvSpPr/>
            <p:nvPr/>
          </p:nvSpPr>
          <p:spPr bwMode="auto">
            <a:xfrm>
              <a:off x="2675480" y="1126976"/>
              <a:ext cx="678840" cy="250908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3600" tIns="46800" rIns="93600" bIns="468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2000">
                <a:lnSpc>
                  <a:spcPts val="1000"/>
                </a:lnSpc>
                <a:spcBef>
                  <a:spcPts val="1200"/>
                </a:spcBef>
                <a:defRPr/>
              </a:pPr>
              <a:r>
                <a:rPr lang="en-US" altLang="ko-KR" sz="1200" kern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A</a:t>
              </a:r>
              <a:r>
                <a:rPr lang="ko-KR" altLang="en-US" sz="1200" kern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사업장</a:t>
              </a:r>
              <a:endParaRPr lang="en-US" altLang="ko-KR" sz="1200" kern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62" name="직사각형 261">
              <a:extLst>
                <a:ext uri="{FF2B5EF4-FFF2-40B4-BE49-F238E27FC236}">
                  <a16:creationId xmlns:a16="http://schemas.microsoft.com/office/drawing/2014/main" id="{C91D477D-C552-AD50-16AC-A915BE87C471}"/>
                </a:ext>
              </a:extLst>
            </p:cNvPr>
            <p:cNvSpPr/>
            <p:nvPr/>
          </p:nvSpPr>
          <p:spPr bwMode="auto">
            <a:xfrm>
              <a:off x="3493998" y="1110069"/>
              <a:ext cx="678840" cy="267816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3600" tIns="46800" rIns="93600" bIns="468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2000">
                <a:lnSpc>
                  <a:spcPts val="1000"/>
                </a:lnSpc>
                <a:spcBef>
                  <a:spcPts val="1200"/>
                </a:spcBef>
                <a:defRPr/>
              </a:pPr>
              <a:r>
                <a:rPr lang="en-US" altLang="ko-KR" sz="1200" kern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B</a:t>
              </a:r>
              <a:r>
                <a:rPr lang="ko-KR" altLang="en-US" sz="1200" kern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사업장</a:t>
              </a:r>
              <a:endParaRPr lang="en-US" altLang="ko-KR" sz="1200" kern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63" name="직사각형 262">
              <a:extLst>
                <a:ext uri="{FF2B5EF4-FFF2-40B4-BE49-F238E27FC236}">
                  <a16:creationId xmlns:a16="http://schemas.microsoft.com/office/drawing/2014/main" id="{68217C51-0354-0619-CAAD-0902AD6010E6}"/>
                </a:ext>
              </a:extLst>
            </p:cNvPr>
            <p:cNvSpPr/>
            <p:nvPr/>
          </p:nvSpPr>
          <p:spPr bwMode="auto">
            <a:xfrm>
              <a:off x="4312516" y="1110069"/>
              <a:ext cx="678840" cy="267816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3600" tIns="46800" rIns="93600" bIns="468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2000">
                <a:lnSpc>
                  <a:spcPts val="1000"/>
                </a:lnSpc>
                <a:spcBef>
                  <a:spcPts val="1200"/>
                </a:spcBef>
                <a:defRPr/>
              </a:pPr>
              <a:r>
                <a:rPr lang="en-US" altLang="ko-KR" sz="1200" kern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C </a:t>
              </a:r>
              <a:r>
                <a:rPr lang="ko-KR" altLang="en-US" sz="1200" kern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사업장</a:t>
              </a:r>
              <a:endParaRPr lang="en-US" altLang="ko-KR" sz="1200" kern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64" name="직사각형 263">
              <a:extLst>
                <a:ext uri="{FF2B5EF4-FFF2-40B4-BE49-F238E27FC236}">
                  <a16:creationId xmlns:a16="http://schemas.microsoft.com/office/drawing/2014/main" id="{E2A693F4-E3F5-6232-38CD-899969658DEE}"/>
                </a:ext>
              </a:extLst>
            </p:cNvPr>
            <p:cNvSpPr/>
            <p:nvPr/>
          </p:nvSpPr>
          <p:spPr bwMode="auto">
            <a:xfrm>
              <a:off x="5131034" y="1110069"/>
              <a:ext cx="678840" cy="267816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3600" tIns="46800" rIns="93600" bIns="468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2000">
                <a:lnSpc>
                  <a:spcPts val="1000"/>
                </a:lnSpc>
                <a:spcBef>
                  <a:spcPts val="1200"/>
                </a:spcBef>
                <a:defRPr/>
              </a:pPr>
              <a:r>
                <a:rPr lang="en-US" altLang="ko-KR" sz="1200" kern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D</a:t>
              </a:r>
              <a:r>
                <a:rPr lang="ko-KR" altLang="en-US" sz="1200" kern="0">
                  <a:solidFill>
                    <a:srgbClr val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사업장</a:t>
              </a:r>
              <a:endParaRPr lang="en-US" altLang="ko-KR" sz="1200" kern="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265" name="구부러진 연결선 449">
              <a:extLst>
                <a:ext uri="{FF2B5EF4-FFF2-40B4-BE49-F238E27FC236}">
                  <a16:creationId xmlns:a16="http://schemas.microsoft.com/office/drawing/2014/main" id="{FE5870DD-13F3-3900-9945-8933478CF692}"/>
                </a:ext>
              </a:extLst>
            </p:cNvPr>
            <p:cNvCxnSpPr>
              <a:cxnSpLocks/>
              <a:stCxn id="165" idx="0"/>
              <a:endCxn id="261" idx="2"/>
            </p:cNvCxnSpPr>
            <p:nvPr/>
          </p:nvCxnSpPr>
          <p:spPr>
            <a:xfrm rot="16200000" flipV="1">
              <a:off x="3457583" y="935202"/>
              <a:ext cx="353102" cy="1238467"/>
            </a:xfrm>
            <a:prstGeom prst="curved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000000">
                  <a:lumMod val="50000"/>
                  <a:lumOff val="50000"/>
                </a:srgbClr>
              </a:solidFill>
              <a:prstDash val="dash"/>
              <a:headEnd type="oval" w="med" len="med"/>
              <a:tailEnd type="triangle" w="med" len="med"/>
            </a:ln>
            <a:effectLst/>
          </p:spPr>
        </p:cxnSp>
        <p:cxnSp>
          <p:nvCxnSpPr>
            <p:cNvPr id="266" name="구부러진 연결선 449">
              <a:extLst>
                <a:ext uri="{FF2B5EF4-FFF2-40B4-BE49-F238E27FC236}">
                  <a16:creationId xmlns:a16="http://schemas.microsoft.com/office/drawing/2014/main" id="{919C52D2-02E0-20FD-AACA-76B880092A7E}"/>
                </a:ext>
              </a:extLst>
            </p:cNvPr>
            <p:cNvCxnSpPr>
              <a:cxnSpLocks/>
              <a:stCxn id="165" idx="0"/>
              <a:endCxn id="262" idx="2"/>
            </p:cNvCxnSpPr>
            <p:nvPr/>
          </p:nvCxnSpPr>
          <p:spPr>
            <a:xfrm rot="16200000" flipV="1">
              <a:off x="3866844" y="1344462"/>
              <a:ext cx="353101" cy="419949"/>
            </a:xfrm>
            <a:prstGeom prst="curved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000000">
                  <a:lumMod val="50000"/>
                  <a:lumOff val="50000"/>
                </a:srgbClr>
              </a:solidFill>
              <a:prstDash val="dash"/>
              <a:headEnd type="oval" w="med" len="med"/>
              <a:tailEnd type="triangle" w="med" len="med"/>
            </a:ln>
            <a:effectLst/>
          </p:spPr>
        </p:cxnSp>
        <p:cxnSp>
          <p:nvCxnSpPr>
            <p:cNvPr id="267" name="구부러진 연결선 449">
              <a:extLst>
                <a:ext uri="{FF2B5EF4-FFF2-40B4-BE49-F238E27FC236}">
                  <a16:creationId xmlns:a16="http://schemas.microsoft.com/office/drawing/2014/main" id="{90602AA8-58D5-182C-085A-1C5A5E9DFB4D}"/>
                </a:ext>
              </a:extLst>
            </p:cNvPr>
            <p:cNvCxnSpPr>
              <a:cxnSpLocks/>
              <a:stCxn id="165" idx="0"/>
              <a:endCxn id="263" idx="2"/>
            </p:cNvCxnSpPr>
            <p:nvPr/>
          </p:nvCxnSpPr>
          <p:spPr>
            <a:xfrm rot="5400000" flipH="1" flipV="1">
              <a:off x="4276102" y="1355153"/>
              <a:ext cx="353101" cy="398569"/>
            </a:xfrm>
            <a:prstGeom prst="curved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000000">
                  <a:lumMod val="50000"/>
                  <a:lumOff val="50000"/>
                </a:srgbClr>
              </a:solidFill>
              <a:prstDash val="dash"/>
              <a:headEnd type="oval" w="med" len="med"/>
              <a:tailEnd type="triangle" w="med" len="med"/>
            </a:ln>
            <a:effectLst/>
          </p:spPr>
        </p:cxnSp>
        <p:cxnSp>
          <p:nvCxnSpPr>
            <p:cNvPr id="268" name="구부러진 연결선 449">
              <a:extLst>
                <a:ext uri="{FF2B5EF4-FFF2-40B4-BE49-F238E27FC236}">
                  <a16:creationId xmlns:a16="http://schemas.microsoft.com/office/drawing/2014/main" id="{D1157CF3-E67C-5A65-D0DC-C0166038A19C}"/>
                </a:ext>
              </a:extLst>
            </p:cNvPr>
            <p:cNvCxnSpPr>
              <a:cxnSpLocks/>
              <a:stCxn id="165" idx="0"/>
              <a:endCxn id="264" idx="2"/>
            </p:cNvCxnSpPr>
            <p:nvPr/>
          </p:nvCxnSpPr>
          <p:spPr>
            <a:xfrm rot="5400000" flipH="1" flipV="1">
              <a:off x="4685361" y="945894"/>
              <a:ext cx="353101" cy="1217087"/>
            </a:xfrm>
            <a:prstGeom prst="curved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000000">
                  <a:lumMod val="50000"/>
                  <a:lumOff val="50000"/>
                </a:srgbClr>
              </a:solidFill>
              <a:prstDash val="dash"/>
              <a:headEnd type="oval" w="med" len="med"/>
              <a:tailEnd type="triangl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5360133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643</Words>
  <Application>Microsoft Office PowerPoint</Application>
  <PresentationFormat>사용자 지정</PresentationFormat>
  <Paragraphs>213</Paragraphs>
  <Slides>2</Slides>
  <Notes>2</Notes>
  <HiddenSlides>0</HiddenSlides>
  <MMClips>0</MMClips>
  <ScaleCrop>false</ScaleCrop>
  <HeadingPairs>
    <vt:vector size="8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2" baseType="lpstr">
      <vt:lpstr>Arial</vt:lpstr>
      <vt:lpstr>Arial Narrow</vt:lpstr>
      <vt:lpstr>Calibri</vt:lpstr>
      <vt:lpstr>Calibri Light</vt:lpstr>
      <vt:lpstr>LG스마트체 Regular</vt:lpstr>
      <vt:lpstr>LG스마트체2.0 Regular</vt:lpstr>
      <vt:lpstr>Wingdings</vt:lpstr>
      <vt:lpstr>맑은 고딕</vt:lpstr>
      <vt:lpstr>Office 2013 - 2022 테마</vt:lpstr>
      <vt:lpstr>비트맵 이미지</vt:lpstr>
      <vt:lpstr>PowerPoint 프레젠테이션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