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16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16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75CF-DFF4-0E02-6069-24DE6DB9C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AE419BC-6013-717C-8064-8693F5108C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E07D4CD-2F75-83A1-7235-C9E130DB3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5C5E8D4-D57D-6488-40F0-2676F7AAA3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34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07E477-169F-116A-E7EA-73A2B02CB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05DFAB97-718B-B59E-1565-D4564E23AA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1-3)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RTS -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설비 별 실시간 생산 계획 수립 잘 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C578340E-E930-D130-1AC8-794EE96981A2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6EBFAE3A-31D0-93BE-380F-1EEECA9B337D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A4E0F2B8-8DA5-5F9B-1334-5331269E4EE1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RTS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1CB721F0-6330-AE11-3A26-6CF9660219C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526704A7-CD9F-1FCD-4CF1-5AB2D0F57575}"/>
              </a:ext>
            </a:extLst>
          </p:cNvPr>
          <p:cNvGrpSpPr/>
          <p:nvPr/>
        </p:nvGrpSpPr>
        <p:grpSpPr>
          <a:xfrm>
            <a:off x="5460030" y="6365352"/>
            <a:ext cx="4519457" cy="502177"/>
            <a:chOff x="5024436" y="6764953"/>
            <a:chExt cx="4519457" cy="502177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6931FAD4-1BFB-F67B-2D02-4F6C39160903}"/>
                </a:ext>
              </a:extLst>
            </p:cNvPr>
            <p:cNvSpPr/>
            <p:nvPr/>
          </p:nvSpPr>
          <p:spPr>
            <a:xfrm>
              <a:off x="5024436" y="6959353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에너지 데이터와 제조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·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 데이터의 통합관리플랫폼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4C87EA9B-E32A-74C5-F80F-A2467B1AB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33" name="Rectangle 10">
            <a:extLst>
              <a:ext uri="{FF2B5EF4-FFF2-40B4-BE49-F238E27FC236}">
                <a16:creationId xmlns:a16="http://schemas.microsoft.com/office/drawing/2014/main" id="{BA51652B-BDF0-7918-7566-BB419A0D133A}"/>
              </a:ext>
            </a:extLst>
          </p:cNvPr>
          <p:cNvSpPr/>
          <p:nvPr/>
        </p:nvSpPr>
        <p:spPr>
          <a:xfrm>
            <a:off x="10515896" y="804680"/>
            <a:ext cx="4536512" cy="648035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64739277-701D-0EE3-1005-F8A6FF17E18F}"/>
              </a:ext>
            </a:extLst>
          </p:cNvPr>
          <p:cNvGrpSpPr/>
          <p:nvPr/>
        </p:nvGrpSpPr>
        <p:grpSpPr>
          <a:xfrm>
            <a:off x="10515896" y="80468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8A337AA0-7AF5-F6C6-DF48-FA16164CFCEE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RTS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로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0913A9FC-8110-D0EA-BC64-FA990E2BDF3E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7BAAD5A0-8E8C-7250-5CD4-8A0CE8A74313}"/>
              </a:ext>
            </a:extLst>
          </p:cNvPr>
          <p:cNvSpPr/>
          <p:nvPr/>
        </p:nvSpPr>
        <p:spPr>
          <a:xfrm>
            <a:off x="10511264" y="6416651"/>
            <a:ext cx="4519457" cy="815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복잡한 생산 제약을 고려한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계획 수립 표준화</a:t>
            </a:r>
            <a:endParaRPr kumimoji="0" lang="ko-KR" altLang="en-US" sz="1200" b="1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생산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운영으로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사람 개입 최소화</a:t>
            </a:r>
          </a:p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단계별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 고도화를 통한</a:t>
            </a:r>
            <a:r>
              <a:rPr kumimoji="0" lang="en-US" altLang="ko-KR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ko-KR" altLang="en-US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</a:t>
            </a:r>
            <a:r>
              <a:rPr kumimoji="0" lang="en-US" altLang="ko-KR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</a:t>
            </a:r>
            <a:r>
              <a:rPr kumimoji="0" lang="en-US" altLang="ko-KR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Loss</a:t>
            </a:r>
            <a:r>
              <a:rPr kumimoji="0" lang="ko-KR" altLang="en-US" sz="14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최소화</a:t>
            </a:r>
            <a:endParaRPr kumimoji="0" lang="en-US" altLang="ko-KR" sz="1400" b="1" i="1" u="sng" strike="noStrike" kern="1200" cap="none" spc="0" normalizeH="0" baseline="0" noProof="0">
              <a:ln>
                <a:noFill/>
              </a:ln>
              <a:solidFill>
                <a:srgbClr val="A50034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6E5D2C95-1290-4861-4E21-73EA3E0B4BD8}"/>
              </a:ext>
            </a:extLst>
          </p:cNvPr>
          <p:cNvSpPr>
            <a:spLocks/>
          </p:cNvSpPr>
          <p:nvPr/>
        </p:nvSpPr>
        <p:spPr bwMode="auto">
          <a:xfrm>
            <a:off x="10792605" y="634643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0DDD593-932A-2E69-4528-CD97F86FD243}"/>
              </a:ext>
            </a:extLst>
          </p:cNvPr>
          <p:cNvSpPr/>
          <p:nvPr/>
        </p:nvSpPr>
        <p:spPr>
          <a:xfrm>
            <a:off x="5528445" y="4109994"/>
            <a:ext cx="4376020" cy="124649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Wat-If Simulation,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최적화 기법 및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Heuristic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방법 등을 통해 공정 설비별 실시간 생산 계획 수립이 가능한 솔루션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현장의 복잡한 공정 조건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제약 사항 등의 체계적인 관리 가능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간트 차트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형태의 이해하기 쉬운 형태로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UI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구현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가시성 확보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RTS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계획을 기반으로 생산 실행 자동화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(RTD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연계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9A09EB23-9222-FB38-56AB-060371CAA625}"/>
              </a:ext>
            </a:extLst>
          </p:cNvPr>
          <p:cNvGrpSpPr/>
          <p:nvPr/>
        </p:nvGrpSpPr>
        <p:grpSpPr>
          <a:xfrm>
            <a:off x="5961072" y="5420655"/>
            <a:ext cx="2573424" cy="252000"/>
            <a:chOff x="5087686" y="5594263"/>
            <a:chExt cx="2573424" cy="252000"/>
          </a:xfrm>
        </p:grpSpPr>
        <p:sp>
          <p:nvSpPr>
            <p:cNvPr id="30" name="타원 29">
              <a:extLst>
                <a:ext uri="{FF2B5EF4-FFF2-40B4-BE49-F238E27FC236}">
                  <a16:creationId xmlns:a16="http://schemas.microsoft.com/office/drawing/2014/main" id="{EF3C94D4-29A2-79A8-8ADE-0903E5F4B5C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3E05F3F-C854-52F6-E539-A5473DB93A15}"/>
                </a:ext>
              </a:extLst>
            </p:cNvPr>
            <p:cNvSpPr/>
            <p:nvPr/>
          </p:nvSpPr>
          <p:spPr>
            <a:xfrm>
              <a:off x="5399272" y="5635625"/>
              <a:ext cx="2261838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 설비별 생산 계획 수립 자동화 </a:t>
              </a:r>
              <a:r>
                <a:rPr lang="en-US" altLang="ko-KR" sz="1050" i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(Basic)</a:t>
              </a:r>
              <a:endParaRPr kumimoji="0" lang="en-US" altLang="ko-KR" sz="110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BCC1AFC-71DB-0452-7129-60915EF439F7}"/>
              </a:ext>
            </a:extLst>
          </p:cNvPr>
          <p:cNvGrpSpPr/>
          <p:nvPr/>
        </p:nvGrpSpPr>
        <p:grpSpPr>
          <a:xfrm>
            <a:off x="5961072" y="5709577"/>
            <a:ext cx="3362101" cy="252000"/>
            <a:chOff x="5087686" y="5594263"/>
            <a:chExt cx="3362101" cy="252000"/>
          </a:xfrm>
        </p:grpSpPr>
        <p:sp>
          <p:nvSpPr>
            <p:cNvPr id="33" name="타원 32">
              <a:extLst>
                <a:ext uri="{FF2B5EF4-FFF2-40B4-BE49-F238E27FC236}">
                  <a16:creationId xmlns:a16="http://schemas.microsoft.com/office/drawing/2014/main" id="{575AB8F4-3340-889C-B6DB-BE4EAFCC7A9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304DC9E0-F05D-E46E-ABBF-FDF60F43F5A8}"/>
                </a:ext>
              </a:extLst>
            </p:cNvPr>
            <p:cNvSpPr/>
            <p:nvPr/>
          </p:nvSpPr>
          <p:spPr>
            <a:xfrm>
              <a:off x="5399272" y="5635625"/>
              <a:ext cx="3050515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Abnormal 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상황</a:t>
              </a:r>
              <a:r>
                <a:rPr lang="en-US" altLang="ko-KR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대응 생산 계획 수립 최적화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050" i="1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(Optimization)</a:t>
              </a:r>
            </a:p>
          </p:txBody>
        </p:sp>
      </p:grpSp>
      <p:sp>
        <p:nvSpPr>
          <p:cNvPr id="35" name="왼쪽 대괄호 34">
            <a:extLst>
              <a:ext uri="{FF2B5EF4-FFF2-40B4-BE49-F238E27FC236}">
                <a16:creationId xmlns:a16="http://schemas.microsoft.com/office/drawing/2014/main" id="{BD4D1567-1B4C-ABD2-F8E5-FB4235F5E563}"/>
              </a:ext>
            </a:extLst>
          </p:cNvPr>
          <p:cNvSpPr/>
          <p:nvPr/>
        </p:nvSpPr>
        <p:spPr>
          <a:xfrm>
            <a:off x="5847271" y="5469022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C46D689-122F-8D63-7000-DD57E7956217}"/>
              </a:ext>
            </a:extLst>
          </p:cNvPr>
          <p:cNvSpPr>
            <a:spLocks noChangeAspect="1"/>
          </p:cNvSpPr>
          <p:nvPr/>
        </p:nvSpPr>
        <p:spPr>
          <a:xfrm rot="16200000">
            <a:off x="5347617" y="5675134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AC3F180D-5C03-1B56-B582-9051B114DA88}"/>
              </a:ext>
            </a:extLst>
          </p:cNvPr>
          <p:cNvGrpSpPr/>
          <p:nvPr/>
        </p:nvGrpSpPr>
        <p:grpSpPr>
          <a:xfrm>
            <a:off x="5961072" y="5998498"/>
            <a:ext cx="4009714" cy="252000"/>
            <a:chOff x="5087686" y="5594263"/>
            <a:chExt cx="4009714" cy="252000"/>
          </a:xfrm>
        </p:grpSpPr>
        <p:sp>
          <p:nvSpPr>
            <p:cNvPr id="41" name="타원 40">
              <a:extLst>
                <a:ext uri="{FF2B5EF4-FFF2-40B4-BE49-F238E27FC236}">
                  <a16:creationId xmlns:a16="http://schemas.microsoft.com/office/drawing/2014/main" id="{75F700E7-BCAA-0F4F-5BE7-61AE04855D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2" name="직사각형 41">
              <a:extLst>
                <a:ext uri="{FF2B5EF4-FFF2-40B4-BE49-F238E27FC236}">
                  <a16:creationId xmlns:a16="http://schemas.microsoft.com/office/drawing/2014/main" id="{97E3FB51-F99E-EC0F-64B3-95786287572B}"/>
                </a:ext>
              </a:extLst>
            </p:cNvPr>
            <p:cNvSpPr/>
            <p:nvPr/>
          </p:nvSpPr>
          <p:spPr>
            <a:xfrm>
              <a:off x="5399272" y="5635625"/>
              <a:ext cx="3698128" cy="169277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marL="0" marR="0" lvl="0" indent="0" defTabSz="914342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변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화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예측 기반 </a:t>
              </a:r>
              <a:r>
                <a:rPr lang="ko-KR" altLang="en-US" sz="11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실시간 생산 계획 최적화</a:t>
              </a:r>
              <a:r>
                <a:rPr kumimoji="0" lang="ko-KR" altLang="en-US" sz="11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kumimoji="0" lang="en-US" altLang="ko-KR" sz="1050" i="1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(Real Time-Optimization)</a:t>
              </a:r>
              <a:endParaRPr kumimoji="0" lang="en-US" altLang="ko-KR" sz="1100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9" name="Rectangle 234">
            <a:extLst>
              <a:ext uri="{FF2B5EF4-FFF2-40B4-BE49-F238E27FC236}">
                <a16:creationId xmlns:a16="http://schemas.microsoft.com/office/drawing/2014/main" id="{AF2BB5DF-531F-9BA8-F777-27D95355E6B7}"/>
              </a:ext>
            </a:extLst>
          </p:cNvPr>
          <p:cNvSpPr>
            <a:spLocks noChangeArrowheads="1"/>
          </p:cNvSpPr>
          <p:nvPr/>
        </p:nvSpPr>
        <p:spPr bwMode="gray">
          <a:xfrm>
            <a:off x="5750540" y="3567169"/>
            <a:ext cx="4245837" cy="477498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 : Manufacturing Execution System. 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관리에서 제조 공정의 시각화 및 관리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b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            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작업자에 대한 지시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품질 관리와 관련된 정보 지원 등 제조 실행을 지원하는 시스템</a:t>
            </a:r>
            <a:endParaRPr lang="en-US" altLang="ko-KR" sz="90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>
              <a:spcBef>
                <a:spcPts val="200"/>
              </a:spcBef>
            </a:pP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 RTD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Real Time Dispatcher. 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공정간 물류이동 대상 요청 및 할당 자동화 시스템</a:t>
            </a:r>
            <a:endParaRPr lang="en-US" altLang="ko-KR" sz="90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0" name="그룹 169">
            <a:extLst>
              <a:ext uri="{FF2B5EF4-FFF2-40B4-BE49-F238E27FC236}">
                <a16:creationId xmlns:a16="http://schemas.microsoft.com/office/drawing/2014/main" id="{AF734CAF-A353-FF2C-B880-84B46A4687B2}"/>
              </a:ext>
            </a:extLst>
          </p:cNvPr>
          <p:cNvGrpSpPr/>
          <p:nvPr/>
        </p:nvGrpSpPr>
        <p:grpSpPr>
          <a:xfrm>
            <a:off x="7212002" y="1321009"/>
            <a:ext cx="2675993" cy="2126515"/>
            <a:chOff x="6797041" y="977195"/>
            <a:chExt cx="2675993" cy="2126515"/>
          </a:xfrm>
        </p:grpSpPr>
        <p:sp>
          <p:nvSpPr>
            <p:cNvPr id="171" name="사각형: 둥근 모서리 170">
              <a:extLst>
                <a:ext uri="{FF2B5EF4-FFF2-40B4-BE49-F238E27FC236}">
                  <a16:creationId xmlns:a16="http://schemas.microsoft.com/office/drawing/2014/main" id="{06E01E41-6347-3FCD-79FE-7D90B6919933}"/>
                </a:ext>
              </a:extLst>
            </p:cNvPr>
            <p:cNvSpPr/>
            <p:nvPr/>
          </p:nvSpPr>
          <p:spPr>
            <a:xfrm>
              <a:off x="7188206" y="977195"/>
              <a:ext cx="2284828" cy="2126515"/>
            </a:xfrm>
            <a:prstGeom prst="roundRect">
              <a:avLst>
                <a:gd name="adj" fmla="val 2894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2" name="사다리꼴 171">
              <a:extLst>
                <a:ext uri="{FF2B5EF4-FFF2-40B4-BE49-F238E27FC236}">
                  <a16:creationId xmlns:a16="http://schemas.microsoft.com/office/drawing/2014/main" id="{FA214D5D-EAE9-CE78-EF00-A96020C8AD04}"/>
                </a:ext>
              </a:extLst>
            </p:cNvPr>
            <p:cNvSpPr/>
            <p:nvPr/>
          </p:nvSpPr>
          <p:spPr>
            <a:xfrm rot="16200000">
              <a:off x="6768345" y="1487682"/>
              <a:ext cx="499351" cy="441960"/>
            </a:xfrm>
            <a:prstGeom prst="trapezoid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84" name="직사각형 183">
            <a:extLst>
              <a:ext uri="{FF2B5EF4-FFF2-40B4-BE49-F238E27FC236}">
                <a16:creationId xmlns:a16="http://schemas.microsoft.com/office/drawing/2014/main" id="{B99DFF39-3DD0-4ABD-0066-8CB2D7DA1BA2}"/>
              </a:ext>
            </a:extLst>
          </p:cNvPr>
          <p:cNvSpPr/>
          <p:nvPr/>
        </p:nvSpPr>
        <p:spPr>
          <a:xfrm>
            <a:off x="7633944" y="1346921"/>
            <a:ext cx="968782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ko-KR" altLang="en-US" sz="1000" b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간트 차트 기반 </a:t>
            </a:r>
            <a:r>
              <a:rPr kumimoji="0" lang="en-US" altLang="ko-KR" sz="1000" b="1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UI</a:t>
            </a:r>
            <a:endParaRPr kumimoji="0" lang="ko-KR" altLang="en-US" sz="1000" b="1" u="sng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5" name="AutoShape 5">
            <a:extLst>
              <a:ext uri="{FF2B5EF4-FFF2-40B4-BE49-F238E27FC236}">
                <a16:creationId xmlns:a16="http://schemas.microsoft.com/office/drawing/2014/main" id="{E6376BE3-ED29-8769-4297-0F92F8777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7020" y="2795182"/>
            <a:ext cx="2044397" cy="688256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0" tIns="36000" rIns="72000" bIns="36000" anchor="t" anchorCtr="0">
            <a:spAutoFit/>
          </a:bodyPr>
          <a:lstStyle/>
          <a:p>
            <a:pPr marL="85725" marR="0" lvl="0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ko-KR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[Scheduling Output]</a:t>
            </a:r>
          </a:p>
          <a:p>
            <a:pPr marL="171450" marR="0" lvl="0" indent="-85725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적기 생산</a:t>
            </a:r>
            <a:r>
              <a:rPr kumimoji="1" lang="ko-KR" altLang="en-US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altLang="ko-KR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</a:t>
            </a:r>
            <a:r>
              <a:rPr kumimoji="1" lang="en-US" altLang="ko-KR" sz="10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Just</a:t>
            </a:r>
            <a:r>
              <a:rPr kumimoji="1" lang="ko-KR" altLang="en-US" sz="10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altLang="ko-KR" sz="10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In</a:t>
            </a:r>
            <a:r>
              <a:rPr kumimoji="1" lang="ko-KR" altLang="en-US" sz="10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kumimoji="1" lang="en-US" altLang="ko-KR" sz="10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Time</a:t>
            </a:r>
            <a:r>
              <a:rPr kumimoji="1" lang="en-US" altLang="ko-KR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), </a:t>
            </a:r>
            <a:r>
              <a:rPr kumimoji="1" lang="ko-KR" altLang="en-US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납기 관리</a:t>
            </a:r>
            <a:endParaRPr kumimoji="1" lang="en-US" altLang="ko-KR" sz="1000" i="0" u="none" strike="noStrike" kern="0" cap="none" spc="0" normalizeH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marR="0" lvl="0" indent="-85725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ko-KR" altLang="en-US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설비 가동률 최대화 </a:t>
            </a:r>
            <a:r>
              <a:rPr kumimoji="1" lang="en-US" altLang="ko-KR" sz="1000" i="0" u="none" strike="noStrike" kern="0" cap="none" spc="0" normalizeH="0" noProof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(Move Maximize)</a:t>
            </a:r>
          </a:p>
          <a:p>
            <a:pPr marL="85725" marR="0" lvl="0" algn="ctr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ko-KR" sz="10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:</a:t>
            </a:r>
            <a:endParaRPr kumimoji="1" lang="en-US" altLang="ko-KR" sz="1000" b="1" i="0" u="none" strike="noStrike" kern="0" cap="none" spc="0" normalizeH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86" name="사각형: 둥근 모서리 185">
            <a:extLst>
              <a:ext uri="{FF2B5EF4-FFF2-40B4-BE49-F238E27FC236}">
                <a16:creationId xmlns:a16="http://schemas.microsoft.com/office/drawing/2014/main" id="{A7540F9D-78D5-EB74-2F2D-1E917C442774}"/>
              </a:ext>
            </a:extLst>
          </p:cNvPr>
          <p:cNvSpPr/>
          <p:nvPr/>
        </p:nvSpPr>
        <p:spPr>
          <a:xfrm>
            <a:off x="5583985" y="1900606"/>
            <a:ext cx="584572" cy="305388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MES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7" name="사각형: 둥근 모서리 186">
            <a:extLst>
              <a:ext uri="{FF2B5EF4-FFF2-40B4-BE49-F238E27FC236}">
                <a16:creationId xmlns:a16="http://schemas.microsoft.com/office/drawing/2014/main" id="{2698297A-C5E8-ACA2-2795-ED4E609A88D4}"/>
              </a:ext>
            </a:extLst>
          </p:cNvPr>
          <p:cNvSpPr/>
          <p:nvPr/>
        </p:nvSpPr>
        <p:spPr>
          <a:xfrm>
            <a:off x="6655596" y="1321009"/>
            <a:ext cx="584572" cy="305388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Planning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8" name="사각형: 둥근 모서리 187">
            <a:extLst>
              <a:ext uri="{FF2B5EF4-FFF2-40B4-BE49-F238E27FC236}">
                <a16:creationId xmlns:a16="http://schemas.microsoft.com/office/drawing/2014/main" id="{53D272F6-EAFD-E22C-7981-27E09BB4EFC6}"/>
              </a:ext>
            </a:extLst>
          </p:cNvPr>
          <p:cNvSpPr/>
          <p:nvPr/>
        </p:nvSpPr>
        <p:spPr>
          <a:xfrm>
            <a:off x="6655597" y="1900606"/>
            <a:ext cx="584572" cy="30538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 b="1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RTS</a:t>
            </a:r>
            <a:endParaRPr lang="ko-KR" altLang="en-US" sz="1000" b="1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9" name="사각형: 둥근 모서리 188">
            <a:extLst>
              <a:ext uri="{FF2B5EF4-FFF2-40B4-BE49-F238E27FC236}">
                <a16:creationId xmlns:a16="http://schemas.microsoft.com/office/drawing/2014/main" id="{BC31B472-163C-69E2-CC9A-274150E8044D}"/>
              </a:ext>
            </a:extLst>
          </p:cNvPr>
          <p:cNvSpPr/>
          <p:nvPr/>
        </p:nvSpPr>
        <p:spPr>
          <a:xfrm>
            <a:off x="6655596" y="2980726"/>
            <a:ext cx="584572" cy="305388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0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RTD</a:t>
            </a:r>
            <a:endParaRPr lang="ko-KR" altLang="en-US" sz="1000">
              <a:solidFill>
                <a:schemeClr val="tx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190" name="직선 화살표 연결선 189">
            <a:extLst>
              <a:ext uri="{FF2B5EF4-FFF2-40B4-BE49-F238E27FC236}">
                <a16:creationId xmlns:a16="http://schemas.microsoft.com/office/drawing/2014/main" id="{1C88637D-7814-69C3-07F9-3049933888AA}"/>
              </a:ext>
            </a:extLst>
          </p:cNvPr>
          <p:cNvCxnSpPr>
            <a:cxnSpLocks/>
            <a:stCxn id="186" idx="3"/>
            <a:endCxn id="188" idx="1"/>
          </p:cNvCxnSpPr>
          <p:nvPr/>
        </p:nvCxnSpPr>
        <p:spPr>
          <a:xfrm>
            <a:off x="6168557" y="2053300"/>
            <a:ext cx="48704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직선 화살표 연결선 190">
            <a:extLst>
              <a:ext uri="{FF2B5EF4-FFF2-40B4-BE49-F238E27FC236}">
                <a16:creationId xmlns:a16="http://schemas.microsoft.com/office/drawing/2014/main" id="{E320D973-5165-8E58-0091-F394B626EECF}"/>
              </a:ext>
            </a:extLst>
          </p:cNvPr>
          <p:cNvCxnSpPr>
            <a:cxnSpLocks/>
            <a:stCxn id="187" idx="2"/>
            <a:endCxn id="188" idx="0"/>
          </p:cNvCxnSpPr>
          <p:nvPr/>
        </p:nvCxnSpPr>
        <p:spPr>
          <a:xfrm>
            <a:off x="6947882" y="1626397"/>
            <a:ext cx="1" cy="2742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직선 화살표 연결선 191">
            <a:extLst>
              <a:ext uri="{FF2B5EF4-FFF2-40B4-BE49-F238E27FC236}">
                <a16:creationId xmlns:a16="http://schemas.microsoft.com/office/drawing/2014/main" id="{2AF64C56-0037-8182-6758-DB1E0E43839F}"/>
              </a:ext>
            </a:extLst>
          </p:cNvPr>
          <p:cNvCxnSpPr>
            <a:cxnSpLocks/>
            <a:stCxn id="188" idx="2"/>
            <a:endCxn id="189" idx="0"/>
          </p:cNvCxnSpPr>
          <p:nvPr/>
        </p:nvCxnSpPr>
        <p:spPr>
          <a:xfrm flipH="1">
            <a:off x="6947882" y="2205994"/>
            <a:ext cx="1" cy="7747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직사각형 192">
            <a:extLst>
              <a:ext uri="{FF2B5EF4-FFF2-40B4-BE49-F238E27FC236}">
                <a16:creationId xmlns:a16="http://schemas.microsoft.com/office/drawing/2014/main" id="{EAD2D3F9-AA8C-4C8A-EF7C-18ECFC74E1EA}"/>
              </a:ext>
            </a:extLst>
          </p:cNvPr>
          <p:cNvSpPr/>
          <p:nvPr/>
        </p:nvSpPr>
        <p:spPr>
          <a:xfrm>
            <a:off x="6122653" y="2054167"/>
            <a:ext cx="526353" cy="50783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lang="en-US" altLang="ko-KR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WIP </a:t>
            </a: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현황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defRPr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현황</a:t>
            </a:r>
            <a:endParaRPr lang="en-US" altLang="ko-KR" sz="9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defRPr/>
            </a:pPr>
            <a:r>
              <a:rPr lang="ko-KR" altLang="en-US" sz="9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제약</a:t>
            </a:r>
            <a:endParaRPr kumimoji="0" lang="ko-KR" altLang="en-US" sz="9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94" name="직사각형 193">
            <a:extLst>
              <a:ext uri="{FF2B5EF4-FFF2-40B4-BE49-F238E27FC236}">
                <a16:creationId xmlns:a16="http://schemas.microsoft.com/office/drawing/2014/main" id="{8A9BD488-0886-D307-5C05-688C01A6320D}"/>
              </a:ext>
            </a:extLst>
          </p:cNvPr>
          <p:cNvSpPr/>
          <p:nvPr/>
        </p:nvSpPr>
        <p:spPr>
          <a:xfrm>
            <a:off x="6401775" y="3306386"/>
            <a:ext cx="1092214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설비별 제품 이동 지시</a:t>
            </a:r>
          </a:p>
        </p:txBody>
      </p:sp>
      <p:sp>
        <p:nvSpPr>
          <p:cNvPr id="195" name="직사각형 194">
            <a:extLst>
              <a:ext uri="{FF2B5EF4-FFF2-40B4-BE49-F238E27FC236}">
                <a16:creationId xmlns:a16="http://schemas.microsoft.com/office/drawing/2014/main" id="{8719E96E-5096-57BD-ACBF-159D3AC11126}"/>
              </a:ext>
            </a:extLst>
          </p:cNvPr>
          <p:cNvSpPr/>
          <p:nvPr/>
        </p:nvSpPr>
        <p:spPr>
          <a:xfrm>
            <a:off x="6952149" y="2367146"/>
            <a:ext cx="515132" cy="3693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설비별</a:t>
            </a:r>
            <a:br>
              <a:rPr kumimoji="0" lang="en-US" altLang="ko-KR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계획</a:t>
            </a:r>
          </a:p>
        </p:txBody>
      </p:sp>
      <p:sp>
        <p:nvSpPr>
          <p:cNvPr id="196" name="직사각형 195">
            <a:extLst>
              <a:ext uri="{FF2B5EF4-FFF2-40B4-BE49-F238E27FC236}">
                <a16:creationId xmlns:a16="http://schemas.microsoft.com/office/drawing/2014/main" id="{3FB097A1-761A-90BF-AD20-C1913B196E92}"/>
              </a:ext>
            </a:extLst>
          </p:cNvPr>
          <p:cNvSpPr/>
          <p:nvPr/>
        </p:nvSpPr>
        <p:spPr>
          <a:xfrm>
            <a:off x="6952149" y="1646914"/>
            <a:ext cx="515132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목표</a:t>
            </a:r>
          </a:p>
        </p:txBody>
      </p:sp>
      <p:grpSp>
        <p:nvGrpSpPr>
          <p:cNvPr id="197" name="그룹 196">
            <a:extLst>
              <a:ext uri="{FF2B5EF4-FFF2-40B4-BE49-F238E27FC236}">
                <a16:creationId xmlns:a16="http://schemas.microsoft.com/office/drawing/2014/main" id="{20002A98-C911-E286-8C85-71B5ABD5F9F8}"/>
              </a:ext>
            </a:extLst>
          </p:cNvPr>
          <p:cNvGrpSpPr/>
          <p:nvPr/>
        </p:nvGrpSpPr>
        <p:grpSpPr>
          <a:xfrm>
            <a:off x="8025436" y="1626985"/>
            <a:ext cx="1735013" cy="1150469"/>
            <a:chOff x="7642860" y="1283170"/>
            <a:chExt cx="1702628" cy="932909"/>
          </a:xfrm>
        </p:grpSpPr>
        <p:cxnSp>
          <p:nvCxnSpPr>
            <p:cNvPr id="198" name="직선 연결선 197">
              <a:extLst>
                <a:ext uri="{FF2B5EF4-FFF2-40B4-BE49-F238E27FC236}">
                  <a16:creationId xmlns:a16="http://schemas.microsoft.com/office/drawing/2014/main" id="{013D0329-2D30-0F13-2B83-837CA4F5AD3E}"/>
                </a:ext>
              </a:extLst>
            </p:cNvPr>
            <p:cNvCxnSpPr>
              <a:cxnSpLocks/>
            </p:cNvCxnSpPr>
            <p:nvPr/>
          </p:nvCxnSpPr>
          <p:spPr>
            <a:xfrm>
              <a:off x="7642860" y="1283170"/>
              <a:ext cx="1702628" cy="0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cxnSp>
          <p:nvCxnSpPr>
            <p:cNvPr id="199" name="직선 연결선 198">
              <a:extLst>
                <a:ext uri="{FF2B5EF4-FFF2-40B4-BE49-F238E27FC236}">
                  <a16:creationId xmlns:a16="http://schemas.microsoft.com/office/drawing/2014/main" id="{5DE56AD9-F334-AA73-203E-A16A41681525}"/>
                </a:ext>
              </a:extLst>
            </p:cNvPr>
            <p:cNvCxnSpPr>
              <a:cxnSpLocks/>
            </p:cNvCxnSpPr>
            <p:nvPr/>
          </p:nvCxnSpPr>
          <p:spPr>
            <a:xfrm>
              <a:off x="7642860" y="1283772"/>
              <a:ext cx="953" cy="932307"/>
            </a:xfrm>
            <a:prstGeom prst="line">
              <a:avLst/>
            </a:prstGeom>
            <a:noFill/>
            <a:ln w="6350" cap="flat" cmpd="sng" algn="ctr">
              <a:solidFill>
                <a:schemeClr val="tx1"/>
              </a:solidFill>
              <a:prstDash val="solid"/>
              <a:tailEnd type="none"/>
            </a:ln>
            <a:effectLst/>
          </p:spPr>
        </p:cxnSp>
      </p:grpSp>
      <p:sp>
        <p:nvSpPr>
          <p:cNvPr id="200" name="직사각형 199">
            <a:extLst>
              <a:ext uri="{FF2B5EF4-FFF2-40B4-BE49-F238E27FC236}">
                <a16:creationId xmlns:a16="http://schemas.microsoft.com/office/drawing/2014/main" id="{04B77A1E-FB12-35EE-A6F8-503E24A2B822}"/>
              </a:ext>
            </a:extLst>
          </p:cNvPr>
          <p:cNvSpPr/>
          <p:nvPr/>
        </p:nvSpPr>
        <p:spPr>
          <a:xfrm>
            <a:off x="9380790" y="1415953"/>
            <a:ext cx="306742" cy="246221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0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Time</a:t>
            </a:r>
            <a:endParaRPr kumimoji="0" lang="ko-KR" altLang="en-US" sz="10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1" name="직사각형 200">
            <a:extLst>
              <a:ext uri="{FF2B5EF4-FFF2-40B4-BE49-F238E27FC236}">
                <a16:creationId xmlns:a16="http://schemas.microsoft.com/office/drawing/2014/main" id="{549C40FC-6C46-5FC4-1F18-60B5C4382C92}"/>
              </a:ext>
            </a:extLst>
          </p:cNvPr>
          <p:cNvSpPr/>
          <p:nvPr/>
        </p:nvSpPr>
        <p:spPr>
          <a:xfrm>
            <a:off x="7671593" y="1665590"/>
            <a:ext cx="356434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kumimoji="0" lang="en-US" altLang="ko-KR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1</a:t>
            </a:r>
            <a:endParaRPr kumimoji="0" lang="ko-KR" altLang="en-US" sz="9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2" name="직사각형 201">
            <a:extLst>
              <a:ext uri="{FF2B5EF4-FFF2-40B4-BE49-F238E27FC236}">
                <a16:creationId xmlns:a16="http://schemas.microsoft.com/office/drawing/2014/main" id="{E566ED66-1155-46B1-D058-374AC9CE6BAA}"/>
              </a:ext>
            </a:extLst>
          </p:cNvPr>
          <p:cNvSpPr/>
          <p:nvPr/>
        </p:nvSpPr>
        <p:spPr>
          <a:xfrm>
            <a:off x="7671593" y="1913366"/>
            <a:ext cx="356434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kumimoji="0" lang="en-US" altLang="ko-KR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2</a:t>
            </a:r>
            <a:endParaRPr kumimoji="0" lang="ko-KR" altLang="en-US" sz="9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3" name="직사각형 202">
            <a:extLst>
              <a:ext uri="{FF2B5EF4-FFF2-40B4-BE49-F238E27FC236}">
                <a16:creationId xmlns:a16="http://schemas.microsoft.com/office/drawing/2014/main" id="{8952E27A-0A08-6A49-1880-9CFD13E75894}"/>
              </a:ext>
            </a:extLst>
          </p:cNvPr>
          <p:cNvSpPr/>
          <p:nvPr/>
        </p:nvSpPr>
        <p:spPr>
          <a:xfrm>
            <a:off x="7671593" y="2161142"/>
            <a:ext cx="356434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kumimoji="0" lang="en-US" altLang="ko-KR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3</a:t>
            </a:r>
            <a:endParaRPr kumimoji="0" lang="ko-KR" altLang="en-US" sz="9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4" name="직사각형 203">
            <a:extLst>
              <a:ext uri="{FF2B5EF4-FFF2-40B4-BE49-F238E27FC236}">
                <a16:creationId xmlns:a16="http://schemas.microsoft.com/office/drawing/2014/main" id="{E1708817-EA2B-9901-24E9-83853AE995BD}"/>
              </a:ext>
            </a:extLst>
          </p:cNvPr>
          <p:cNvSpPr/>
          <p:nvPr/>
        </p:nvSpPr>
        <p:spPr>
          <a:xfrm>
            <a:off x="7663578" y="2503028"/>
            <a:ext cx="372465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ko-KR" altLang="en-US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</a:t>
            </a:r>
            <a:r>
              <a:rPr kumimoji="0" lang="en-US" altLang="ko-KR" sz="90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N</a:t>
            </a:r>
            <a:endParaRPr kumimoji="0" lang="ko-KR" altLang="en-US" sz="90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5" name="직사각형 204">
            <a:extLst>
              <a:ext uri="{FF2B5EF4-FFF2-40B4-BE49-F238E27FC236}">
                <a16:creationId xmlns:a16="http://schemas.microsoft.com/office/drawing/2014/main" id="{4AE85AD8-0E4D-F678-7AC1-ED9709E0B461}"/>
              </a:ext>
            </a:extLst>
          </p:cNvPr>
          <p:cNvSpPr/>
          <p:nvPr/>
        </p:nvSpPr>
        <p:spPr>
          <a:xfrm>
            <a:off x="7802192" y="2317206"/>
            <a:ext cx="104764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en-US" altLang="ko-KR" sz="900" b="1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endParaRPr kumimoji="0" lang="ko-KR" altLang="en-US" sz="900" b="1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6" name="직사각형 205">
            <a:extLst>
              <a:ext uri="{FF2B5EF4-FFF2-40B4-BE49-F238E27FC236}">
                <a16:creationId xmlns:a16="http://schemas.microsoft.com/office/drawing/2014/main" id="{6BC866A4-75FF-E526-5513-96EE0BFE3432}"/>
              </a:ext>
            </a:extLst>
          </p:cNvPr>
          <p:cNvSpPr/>
          <p:nvPr/>
        </p:nvSpPr>
        <p:spPr>
          <a:xfrm>
            <a:off x="8701973" y="1675275"/>
            <a:ext cx="501024" cy="1898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07" name="직사각형 206">
            <a:extLst>
              <a:ext uri="{FF2B5EF4-FFF2-40B4-BE49-F238E27FC236}">
                <a16:creationId xmlns:a16="http://schemas.microsoft.com/office/drawing/2014/main" id="{BF9C79ED-50DF-6656-69A3-314A30899B1B}"/>
              </a:ext>
            </a:extLst>
          </p:cNvPr>
          <p:cNvSpPr/>
          <p:nvPr/>
        </p:nvSpPr>
        <p:spPr>
          <a:xfrm>
            <a:off x="9176488" y="1675275"/>
            <a:ext cx="501024" cy="1898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08" name="직사각형 207">
            <a:extLst>
              <a:ext uri="{FF2B5EF4-FFF2-40B4-BE49-F238E27FC236}">
                <a16:creationId xmlns:a16="http://schemas.microsoft.com/office/drawing/2014/main" id="{5C7B48B1-3ABF-55D8-4417-E186FC3D5257}"/>
              </a:ext>
            </a:extLst>
          </p:cNvPr>
          <p:cNvSpPr/>
          <p:nvPr/>
        </p:nvSpPr>
        <p:spPr>
          <a:xfrm>
            <a:off x="8512476" y="1923581"/>
            <a:ext cx="405823" cy="1898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09" name="직사각형 208">
            <a:extLst>
              <a:ext uri="{FF2B5EF4-FFF2-40B4-BE49-F238E27FC236}">
                <a16:creationId xmlns:a16="http://schemas.microsoft.com/office/drawing/2014/main" id="{9D62E9B5-844C-2F00-28F6-700872885284}"/>
              </a:ext>
            </a:extLst>
          </p:cNvPr>
          <p:cNvSpPr/>
          <p:nvPr/>
        </p:nvSpPr>
        <p:spPr>
          <a:xfrm>
            <a:off x="8918299" y="1923581"/>
            <a:ext cx="759213" cy="1898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0" name="직사각형 209">
            <a:extLst>
              <a:ext uri="{FF2B5EF4-FFF2-40B4-BE49-F238E27FC236}">
                <a16:creationId xmlns:a16="http://schemas.microsoft.com/office/drawing/2014/main" id="{46A7E354-63CF-EBD3-BD59-A76837828EA1}"/>
              </a:ext>
            </a:extLst>
          </p:cNvPr>
          <p:cNvSpPr/>
          <p:nvPr/>
        </p:nvSpPr>
        <p:spPr>
          <a:xfrm>
            <a:off x="8701973" y="2171887"/>
            <a:ext cx="501024" cy="1898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1" name="직사각형 210">
            <a:extLst>
              <a:ext uri="{FF2B5EF4-FFF2-40B4-BE49-F238E27FC236}">
                <a16:creationId xmlns:a16="http://schemas.microsoft.com/office/drawing/2014/main" id="{19D5CF69-F869-AFB5-138F-8F44E2B083E2}"/>
              </a:ext>
            </a:extLst>
          </p:cNvPr>
          <p:cNvSpPr/>
          <p:nvPr/>
        </p:nvSpPr>
        <p:spPr>
          <a:xfrm>
            <a:off x="9176488" y="2171887"/>
            <a:ext cx="501024" cy="189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2" name="직사각형 211">
            <a:extLst>
              <a:ext uri="{FF2B5EF4-FFF2-40B4-BE49-F238E27FC236}">
                <a16:creationId xmlns:a16="http://schemas.microsoft.com/office/drawing/2014/main" id="{3AAEDBF8-DFE3-619A-BB0B-295DB2F33733}"/>
              </a:ext>
            </a:extLst>
          </p:cNvPr>
          <p:cNvSpPr/>
          <p:nvPr/>
        </p:nvSpPr>
        <p:spPr>
          <a:xfrm>
            <a:off x="8918299" y="2527690"/>
            <a:ext cx="759212" cy="1898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D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3" name="직사각형 212">
            <a:extLst>
              <a:ext uri="{FF2B5EF4-FFF2-40B4-BE49-F238E27FC236}">
                <a16:creationId xmlns:a16="http://schemas.microsoft.com/office/drawing/2014/main" id="{285A0F7A-0868-855E-A9B3-A251E9CE9B60}"/>
              </a:ext>
            </a:extLst>
          </p:cNvPr>
          <p:cNvSpPr/>
          <p:nvPr/>
        </p:nvSpPr>
        <p:spPr>
          <a:xfrm>
            <a:off x="8825494" y="2317206"/>
            <a:ext cx="104764" cy="230832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defRPr/>
            </a:pPr>
            <a:r>
              <a:rPr kumimoji="0" lang="en-US" altLang="ko-KR" sz="900" b="1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endParaRPr kumimoji="0" lang="ko-KR" altLang="en-US" sz="900" b="1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4" name="직사각형 213">
            <a:extLst>
              <a:ext uri="{FF2B5EF4-FFF2-40B4-BE49-F238E27FC236}">
                <a16:creationId xmlns:a16="http://schemas.microsoft.com/office/drawing/2014/main" id="{2222092C-3884-E07A-4D1C-074977F9E60B}"/>
              </a:ext>
            </a:extLst>
          </p:cNvPr>
          <p:cNvSpPr/>
          <p:nvPr/>
        </p:nvSpPr>
        <p:spPr>
          <a:xfrm>
            <a:off x="8082098" y="1675275"/>
            <a:ext cx="625078" cy="189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5" name="직사각형 214">
            <a:extLst>
              <a:ext uri="{FF2B5EF4-FFF2-40B4-BE49-F238E27FC236}">
                <a16:creationId xmlns:a16="http://schemas.microsoft.com/office/drawing/2014/main" id="{69D10909-675B-F152-9A82-618A73CA5F2A}"/>
              </a:ext>
            </a:extLst>
          </p:cNvPr>
          <p:cNvSpPr/>
          <p:nvPr/>
        </p:nvSpPr>
        <p:spPr>
          <a:xfrm>
            <a:off x="8082098" y="1923581"/>
            <a:ext cx="445035" cy="1898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6" name="직사각형 215">
            <a:extLst>
              <a:ext uri="{FF2B5EF4-FFF2-40B4-BE49-F238E27FC236}">
                <a16:creationId xmlns:a16="http://schemas.microsoft.com/office/drawing/2014/main" id="{D1A5CA5B-E39D-8660-4956-C5D6A0A26F0C}"/>
              </a:ext>
            </a:extLst>
          </p:cNvPr>
          <p:cNvSpPr/>
          <p:nvPr/>
        </p:nvSpPr>
        <p:spPr>
          <a:xfrm>
            <a:off x="8082098" y="2171887"/>
            <a:ext cx="625078" cy="1898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B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17" name="직사각형 216">
            <a:extLst>
              <a:ext uri="{FF2B5EF4-FFF2-40B4-BE49-F238E27FC236}">
                <a16:creationId xmlns:a16="http://schemas.microsoft.com/office/drawing/2014/main" id="{C0E438DD-F734-8533-AFFF-C30A037845FA}"/>
              </a:ext>
            </a:extLst>
          </p:cNvPr>
          <p:cNvSpPr/>
          <p:nvPr/>
        </p:nvSpPr>
        <p:spPr>
          <a:xfrm>
            <a:off x="8082097" y="2527690"/>
            <a:ext cx="848153" cy="1898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</a:t>
            </a:r>
            <a:r>
              <a:rPr lang="ko-KR" altLang="en-US" sz="9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모델</a:t>
            </a:r>
          </a:p>
        </p:txBody>
      </p:sp>
      <p:sp>
        <p:nvSpPr>
          <p:cNvPr id="221" name="Rectangle 10">
            <a:extLst>
              <a:ext uri="{FF2B5EF4-FFF2-40B4-BE49-F238E27FC236}">
                <a16:creationId xmlns:a16="http://schemas.microsoft.com/office/drawing/2014/main" id="{103A4447-EB57-DE82-0D12-4032E0F16F63}"/>
              </a:ext>
            </a:extLst>
          </p:cNvPr>
          <p:cNvSpPr/>
          <p:nvPr/>
        </p:nvSpPr>
        <p:spPr>
          <a:xfrm>
            <a:off x="422370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050" b="1" i="0" u="none" strike="noStrike" kern="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22" name="그룹 221">
            <a:extLst>
              <a:ext uri="{FF2B5EF4-FFF2-40B4-BE49-F238E27FC236}">
                <a16:creationId xmlns:a16="http://schemas.microsoft.com/office/drawing/2014/main" id="{0566BE1D-6A47-8FA3-0588-14611414622C}"/>
              </a:ext>
            </a:extLst>
          </p:cNvPr>
          <p:cNvGrpSpPr/>
          <p:nvPr/>
        </p:nvGrpSpPr>
        <p:grpSpPr>
          <a:xfrm>
            <a:off x="419023" y="801689"/>
            <a:ext cx="4536512" cy="339239"/>
            <a:chOff x="344488" y="620713"/>
            <a:chExt cx="4536512" cy="339239"/>
          </a:xfrm>
        </p:grpSpPr>
        <p:sp>
          <p:nvSpPr>
            <p:cNvPr id="269" name="직사각형 268">
              <a:extLst>
                <a:ext uri="{FF2B5EF4-FFF2-40B4-BE49-F238E27FC236}">
                  <a16:creationId xmlns:a16="http://schemas.microsoft.com/office/drawing/2014/main" id="{A64278FC-0006-82C5-8D96-3BFD47ACB5D7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marL="0" marR="0" lvl="0" indent="0" algn="l" defTabSz="914342" rtl="0" eaLnBrk="1" fontAlgn="auto" latinLnBrk="0" hangingPunct="1">
                <a:lnSpc>
                  <a:spcPct val="12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RTS(Real Time Scheduler)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</a:t>
              </a:r>
              <a:r>
                <a:rPr kumimoji="1" lang="ko-KR" altLang="en-US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가요</a:t>
              </a:r>
              <a:r>
                <a:rPr kumimoji="1" lang="en-US" altLang="ko-KR" sz="1400" b="1" i="0" strike="noStrike" kern="1200" cap="none" spc="0" normalizeH="0" baseline="0" noProof="0">
                  <a:ln>
                    <a:noFill/>
                  </a:ln>
                  <a:solidFill>
                    <a:srgbClr val="A50021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kumimoji="0" lang="en-US" altLang="ko-KR" sz="1400" b="0" i="0" strike="noStrike" kern="1200" cap="none" spc="0" normalizeH="0" baseline="0" noProof="0">
                <a:ln>
                  <a:noFill/>
                </a:ln>
                <a:solidFill>
                  <a:srgbClr val="A50021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70" name="그림 269">
              <a:extLst>
                <a:ext uri="{FF2B5EF4-FFF2-40B4-BE49-F238E27FC236}">
                  <a16:creationId xmlns:a16="http://schemas.microsoft.com/office/drawing/2014/main" id="{CEDEC209-20A1-D7D8-7D54-33910CB32F09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223" name="그룹 222">
            <a:extLst>
              <a:ext uri="{FF2B5EF4-FFF2-40B4-BE49-F238E27FC236}">
                <a16:creationId xmlns:a16="http://schemas.microsoft.com/office/drawing/2014/main" id="{6E9EF07A-DEDA-D994-E16C-513DA8705BBD}"/>
              </a:ext>
            </a:extLst>
          </p:cNvPr>
          <p:cNvGrpSpPr/>
          <p:nvPr/>
        </p:nvGrpSpPr>
        <p:grpSpPr>
          <a:xfrm>
            <a:off x="356084" y="4794465"/>
            <a:ext cx="4510159" cy="1272253"/>
            <a:chOff x="281549" y="3236951"/>
            <a:chExt cx="4510159" cy="1272253"/>
          </a:xfrm>
        </p:grpSpPr>
        <p:grpSp>
          <p:nvGrpSpPr>
            <p:cNvPr id="265" name="그룹 264">
              <a:extLst>
                <a:ext uri="{FF2B5EF4-FFF2-40B4-BE49-F238E27FC236}">
                  <a16:creationId xmlns:a16="http://schemas.microsoft.com/office/drawing/2014/main" id="{24AE4DE6-CD2D-014F-5958-157898D5EB9C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267" name="그래픽 266" descr="남자 옆모습 단색으로 채워진">
                <a:extLst>
                  <a:ext uri="{FF2B5EF4-FFF2-40B4-BE49-F238E27FC236}">
                    <a16:creationId xmlns:a16="http://schemas.microsoft.com/office/drawing/2014/main" id="{392D5D69-D443-6E89-3622-93DA4FEE3F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268" name="그래픽 26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ACD497FD-CBD9-8B86-BEA3-2FA8B4A004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266" name="말풍선: 모서리가 둥근 사각형 265">
              <a:extLst>
                <a:ext uri="{FF2B5EF4-FFF2-40B4-BE49-F238E27FC236}">
                  <a16:creationId xmlns:a16="http://schemas.microsoft.com/office/drawing/2014/main" id="{90E473D0-2761-30BD-1CF5-65E15C82BC74}"/>
                </a:ext>
              </a:extLst>
            </p:cNvPr>
            <p:cNvSpPr/>
            <p:nvPr/>
          </p:nvSpPr>
          <p:spPr>
            <a:xfrm>
              <a:off x="1069991" y="3236951"/>
              <a:ext cx="3721717" cy="1272253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작업 대기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Lot(Carrier)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들 중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제약사항들을 고려한 설비별 작업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Lot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순서를 결정하기 어려움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변경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불량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고장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작업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등에 대한 즉각적인 생산 계획 변동 대응 업무 가중 및 책임에 대한 부담 증가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＂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개인별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Knowhow/Skill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 따른 생산 운영 효율 편차 발생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224" name="그룹 223">
            <a:extLst>
              <a:ext uri="{FF2B5EF4-FFF2-40B4-BE49-F238E27FC236}">
                <a16:creationId xmlns:a16="http://schemas.microsoft.com/office/drawing/2014/main" id="{677EC4E8-8606-FE33-A020-67162914C783}"/>
              </a:ext>
            </a:extLst>
          </p:cNvPr>
          <p:cNvGrpSpPr/>
          <p:nvPr/>
        </p:nvGrpSpPr>
        <p:grpSpPr>
          <a:xfrm>
            <a:off x="440423" y="6370398"/>
            <a:ext cx="4519457" cy="502458"/>
            <a:chOff x="365888" y="6054906"/>
            <a:chExt cx="4519457" cy="502458"/>
          </a:xfrm>
        </p:grpSpPr>
        <p:sp>
          <p:nvSpPr>
            <p:cNvPr id="263" name="직사각형 262">
              <a:extLst>
                <a:ext uri="{FF2B5EF4-FFF2-40B4-BE49-F238E27FC236}">
                  <a16:creationId xmlns:a16="http://schemas.microsoft.com/office/drawing/2014/main" id="{13BB043E-8409-86EB-7D54-703F48DB627B}"/>
                </a:ext>
              </a:extLst>
            </p:cNvPr>
            <p:cNvSpPr/>
            <p:nvPr/>
          </p:nvSpPr>
          <p:spPr>
            <a:xfrm>
              <a:off x="365888" y="6249587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342" rtl="0" eaLnBrk="1" fontAlgn="auto" latinLnBrk="0" hangingPunct="1">
                <a:lnSpc>
                  <a:spcPct val="100000"/>
                </a:lnSpc>
                <a:spcBef>
                  <a:spcPts val="3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40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효율적인 생산 운영을 위한 생산 스케줄링 솔루션 필요</a:t>
              </a:r>
              <a:endParaRPr kumimoji="0" lang="en-US" altLang="ko-KR" sz="1600" b="1" i="1" u="sng" strike="noStrike" kern="1200" cap="none" spc="0" normalizeH="0" baseline="0" noProof="0">
                <a:ln>
                  <a:noFill/>
                </a:ln>
                <a:solidFill>
                  <a:srgbClr val="A50034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4" name="Freeform 75">
              <a:extLst>
                <a:ext uri="{FF2B5EF4-FFF2-40B4-BE49-F238E27FC236}">
                  <a16:creationId xmlns:a16="http://schemas.microsoft.com/office/drawing/2014/main" id="{F3B59027-392E-053F-28B7-34C0FF5DBD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6054906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23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000" b="0" i="0" u="none" strike="noStrike" kern="1200" cap="none" spc="-9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25" name="직사각형 224">
            <a:extLst>
              <a:ext uri="{FF2B5EF4-FFF2-40B4-BE49-F238E27FC236}">
                <a16:creationId xmlns:a16="http://schemas.microsoft.com/office/drawing/2014/main" id="{641AB7EA-E0CA-A300-7746-B53473CF79B7}"/>
              </a:ext>
            </a:extLst>
          </p:cNvPr>
          <p:cNvSpPr/>
          <p:nvPr/>
        </p:nvSpPr>
        <p:spPr>
          <a:xfrm>
            <a:off x="1272831" y="1598075"/>
            <a:ext cx="606503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Planning</a:t>
            </a:r>
            <a:endParaRPr kumimoji="0" lang="ko-KR" altLang="en-US" sz="1200" b="1" i="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26" name="직사각형 225">
            <a:extLst>
              <a:ext uri="{FF2B5EF4-FFF2-40B4-BE49-F238E27FC236}">
                <a16:creationId xmlns:a16="http://schemas.microsoft.com/office/drawing/2014/main" id="{F2EEF14C-B961-99F2-623C-4E63BABDF545}"/>
              </a:ext>
            </a:extLst>
          </p:cNvPr>
          <p:cNvSpPr/>
          <p:nvPr/>
        </p:nvSpPr>
        <p:spPr>
          <a:xfrm>
            <a:off x="2983968" y="1598075"/>
            <a:ext cx="753979" cy="276999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kumimoji="0" lang="en-US" altLang="ko-KR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Scheduling</a:t>
            </a:r>
            <a:endParaRPr kumimoji="0" lang="ko-KR" altLang="en-US" sz="1200" b="1" i="0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27" name="그룹 226">
            <a:extLst>
              <a:ext uri="{FF2B5EF4-FFF2-40B4-BE49-F238E27FC236}">
                <a16:creationId xmlns:a16="http://schemas.microsoft.com/office/drawing/2014/main" id="{C5BD014B-A1B3-DAF4-F936-4D12826F284D}"/>
              </a:ext>
            </a:extLst>
          </p:cNvPr>
          <p:cNvGrpSpPr/>
          <p:nvPr/>
        </p:nvGrpSpPr>
        <p:grpSpPr>
          <a:xfrm>
            <a:off x="1130924" y="1838910"/>
            <a:ext cx="877966" cy="652583"/>
            <a:chOff x="2029158" y="1261140"/>
            <a:chExt cx="877966" cy="652583"/>
          </a:xfrm>
        </p:grpSpPr>
        <p:sp>
          <p:nvSpPr>
            <p:cNvPr id="249" name="Oval 1570">
              <a:extLst>
                <a:ext uri="{FF2B5EF4-FFF2-40B4-BE49-F238E27FC236}">
                  <a16:creationId xmlns:a16="http://schemas.microsoft.com/office/drawing/2014/main" id="{B28922F3-E4A1-92F0-F46D-37B513E57E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815" y="1603585"/>
              <a:ext cx="299590" cy="310138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0" name="Oval 1571">
              <a:extLst>
                <a:ext uri="{FF2B5EF4-FFF2-40B4-BE49-F238E27FC236}">
                  <a16:creationId xmlns:a16="http://schemas.microsoft.com/office/drawing/2014/main" id="{B2D8FC3A-B3FE-91C2-6423-D94BAEAE0E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8475" y="1603585"/>
              <a:ext cx="299590" cy="310138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1" name="Oval 1572">
              <a:extLst>
                <a:ext uri="{FF2B5EF4-FFF2-40B4-BE49-F238E27FC236}">
                  <a16:creationId xmlns:a16="http://schemas.microsoft.com/office/drawing/2014/main" id="{2E346816-9AC0-E63A-E93C-C7A56B6370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7534" y="1293446"/>
              <a:ext cx="299590" cy="310138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2" name="Oval 1573">
              <a:extLst>
                <a:ext uri="{FF2B5EF4-FFF2-40B4-BE49-F238E27FC236}">
                  <a16:creationId xmlns:a16="http://schemas.microsoft.com/office/drawing/2014/main" id="{763F10D4-24FE-9247-F64C-38C06B493F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9561" y="1293446"/>
              <a:ext cx="299590" cy="310138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3" name="Oval 1574">
              <a:extLst>
                <a:ext uri="{FF2B5EF4-FFF2-40B4-BE49-F238E27FC236}">
                  <a16:creationId xmlns:a16="http://schemas.microsoft.com/office/drawing/2014/main" id="{F85E5CBA-DEA4-586C-F85A-AFF6190B9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8346" y="1386057"/>
              <a:ext cx="299590" cy="310138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4" name="Text Box 1575">
              <a:extLst>
                <a:ext uri="{FF2B5EF4-FFF2-40B4-BE49-F238E27FC236}">
                  <a16:creationId xmlns:a16="http://schemas.microsoft.com/office/drawing/2014/main" id="{2B52F136-B880-99C3-C473-D2DEAAD5B9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9158" y="1261140"/>
              <a:ext cx="24878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</a:t>
              </a:r>
            </a:p>
          </p:txBody>
        </p:sp>
        <p:sp>
          <p:nvSpPr>
            <p:cNvPr id="255" name="Text Box 1576">
              <a:extLst>
                <a:ext uri="{FF2B5EF4-FFF2-40B4-BE49-F238E27FC236}">
                  <a16:creationId xmlns:a16="http://schemas.microsoft.com/office/drawing/2014/main" id="{13711C27-676A-B86E-58C6-FAA4F68A9E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87412" y="1614354"/>
              <a:ext cx="2535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b</a:t>
              </a:r>
            </a:p>
          </p:txBody>
        </p:sp>
        <p:sp>
          <p:nvSpPr>
            <p:cNvPr id="256" name="Text Box 1577">
              <a:extLst>
                <a:ext uri="{FF2B5EF4-FFF2-40B4-BE49-F238E27FC236}">
                  <a16:creationId xmlns:a16="http://schemas.microsoft.com/office/drawing/2014/main" id="{5EDCFE6A-5566-D1ED-8DA5-EA82656722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8072" y="1592817"/>
              <a:ext cx="243978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</a:t>
              </a:r>
            </a:p>
          </p:txBody>
        </p:sp>
        <p:sp>
          <p:nvSpPr>
            <p:cNvPr id="257" name="Text Box 1578">
              <a:extLst>
                <a:ext uri="{FF2B5EF4-FFF2-40B4-BE49-F238E27FC236}">
                  <a16:creationId xmlns:a16="http://schemas.microsoft.com/office/drawing/2014/main" id="{9B778262-6D7E-5FCF-01E5-F96A1852DB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346" y="1364519"/>
              <a:ext cx="253596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</a:t>
              </a:r>
            </a:p>
          </p:txBody>
        </p:sp>
        <p:sp>
          <p:nvSpPr>
            <p:cNvPr id="258" name="Text Box 1579">
              <a:extLst>
                <a:ext uri="{FF2B5EF4-FFF2-40B4-BE49-F238E27FC236}">
                  <a16:creationId xmlns:a16="http://schemas.microsoft.com/office/drawing/2014/main" id="{FCA22995-148E-418C-FF24-78D7509F4C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6326" y="1274062"/>
              <a:ext cx="25039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</a:t>
              </a:r>
            </a:p>
          </p:txBody>
        </p:sp>
      </p:grpSp>
      <p:sp>
        <p:nvSpPr>
          <p:cNvPr id="228" name="Text Box 1591">
            <a:extLst>
              <a:ext uri="{FF2B5EF4-FFF2-40B4-BE49-F238E27FC236}">
                <a16:creationId xmlns:a16="http://schemas.microsoft.com/office/drawing/2014/main" id="{7BD32060-CC93-CDF4-6B5A-0029AACE58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2033" y="2490159"/>
            <a:ext cx="81624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>
              <a:defRPr kumimoji="1" sz="1000" b="1">
                <a:latin typeface="Arial" panose="020B0604020202020204" pitchFamily="34" charset="0"/>
                <a:ea typeface="굴림" panose="020B0600000101010101" pitchFamily="50" charset="-127"/>
                <a:cs typeface="가는각진제목체"/>
              </a:defRPr>
            </a:lvl1pPr>
            <a:lvl2pPr marL="742950" indent="-285750" eaLnBrk="0" hangingPunct="0"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2pPr>
            <a:lvl3pPr marL="1143000" indent="-228600" eaLnBrk="0" hangingPunct="0"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3pPr>
            <a:lvl4pPr marL="1600200" indent="-228600" eaLnBrk="0" hangingPunct="0"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4pPr>
            <a:lvl5pPr marL="2057400" indent="-228600" eaLnBrk="0" hangingPunct="0"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latin typeface="Arial" panose="020B0604020202020204" pitchFamily="34" charset="0"/>
                <a:ea typeface="가는각진제목체"/>
                <a:cs typeface="가는각진제목체"/>
              </a:defRPr>
            </a:lvl9pPr>
          </a:lstStyle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1 day bucket</a:t>
            </a:r>
          </a:p>
        </p:txBody>
      </p:sp>
      <p:grpSp>
        <p:nvGrpSpPr>
          <p:cNvPr id="229" name="그룹 228">
            <a:extLst>
              <a:ext uri="{FF2B5EF4-FFF2-40B4-BE49-F238E27FC236}">
                <a16:creationId xmlns:a16="http://schemas.microsoft.com/office/drawing/2014/main" id="{D95178EA-44F2-7877-3DCC-D458F47FBC5C}"/>
              </a:ext>
            </a:extLst>
          </p:cNvPr>
          <p:cNvGrpSpPr/>
          <p:nvPr/>
        </p:nvGrpSpPr>
        <p:grpSpPr>
          <a:xfrm>
            <a:off x="2558477" y="1886482"/>
            <a:ext cx="1606550" cy="559594"/>
            <a:chOff x="2483942" y="1599008"/>
            <a:chExt cx="1606550" cy="559594"/>
          </a:xfrm>
        </p:grpSpPr>
        <p:sp>
          <p:nvSpPr>
            <p:cNvPr id="240" name="Line 1580">
              <a:extLst>
                <a:ext uri="{FF2B5EF4-FFF2-40B4-BE49-F238E27FC236}">
                  <a16:creationId xmlns:a16="http://schemas.microsoft.com/office/drawing/2014/main" id="{12C20EC7-3862-AA98-C946-776D566BA3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7637" y="2001540"/>
              <a:ext cx="159650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1" name="Oval 1581">
              <a:extLst>
                <a:ext uri="{FF2B5EF4-FFF2-40B4-BE49-F238E27FC236}">
                  <a16:creationId xmlns:a16="http://schemas.microsoft.com/office/drawing/2014/main" id="{842468AE-CFAB-1875-83B8-1E44F08BB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3942" y="1599802"/>
              <a:ext cx="312737" cy="328612"/>
            </a:xfrm>
            <a:prstGeom prst="ellipse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t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d</a:t>
              </a:r>
              <a:endParaRPr lang="ko-KR" altLang="en-US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2" name="Oval 1583">
              <a:extLst>
                <a:ext uri="{FF2B5EF4-FFF2-40B4-BE49-F238E27FC236}">
                  <a16:creationId xmlns:a16="http://schemas.microsoft.com/office/drawing/2014/main" id="{CE18CD6D-98E9-20FA-BA14-214E308596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7395" y="1599802"/>
              <a:ext cx="312738" cy="328612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t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</a:t>
              </a:r>
              <a:endParaRPr lang="ko-KR" altLang="en-US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3" name="Oval 1585">
              <a:extLst>
                <a:ext uri="{FF2B5EF4-FFF2-40B4-BE49-F238E27FC236}">
                  <a16:creationId xmlns:a16="http://schemas.microsoft.com/office/drawing/2014/main" id="{A25DDA9D-C859-EB94-C362-F3B9791623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0849" y="1599008"/>
              <a:ext cx="311150" cy="330200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t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a</a:t>
              </a:r>
              <a:endParaRPr lang="ko-KR" altLang="en-US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4" name="Oval 1587">
              <a:extLst>
                <a:ext uri="{FF2B5EF4-FFF2-40B4-BE49-F238E27FC236}">
                  <a16:creationId xmlns:a16="http://schemas.microsoft.com/office/drawing/2014/main" id="{EDA26C0B-FD0B-60D8-2A7C-8DFDD1D12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2715" y="1599802"/>
              <a:ext cx="312738" cy="328612"/>
            </a:xfrm>
            <a:prstGeom prst="ellipse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t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b</a:t>
              </a:r>
              <a:endParaRPr lang="ko-KR" altLang="en-US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5" name="Oval 1589">
              <a:extLst>
                <a:ext uri="{FF2B5EF4-FFF2-40B4-BE49-F238E27FC236}">
                  <a16:creationId xmlns:a16="http://schemas.microsoft.com/office/drawing/2014/main" id="{FDC7F3A4-92DF-FCFC-4266-BF2AF4EE61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6167" y="1599802"/>
              <a:ext cx="312737" cy="328612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0" tIns="0" rIns="0" bIns="0" anchor="t"/>
            <a:lstStyle>
              <a:lvl1pPr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1pPr>
              <a:lvl2pPr marL="742950" indent="-28575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2pPr>
              <a:lvl3pPr marL="11430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3pPr>
              <a:lvl4pPr marL="16002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4pPr>
              <a:lvl5pPr marL="2057400" indent="-228600" eaLnBrk="0" hangingPunct="0"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000">
                  <a:solidFill>
                    <a:schemeClr val="tx1"/>
                  </a:solidFill>
                  <a:latin typeface="Arial" panose="020B0604020202020204" pitchFamily="34" charset="0"/>
                  <a:ea typeface="가는각진제목체"/>
                  <a:cs typeface="가는각진제목체"/>
                </a:defRPr>
              </a:lvl9pPr>
            </a:lstStyle>
            <a:p>
              <a:pPr eaLnBrk="1" hangingPunct="1"/>
              <a:r>
                <a:rPr lang="en-US" altLang="ko-KR" b="1"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e</a:t>
              </a:r>
              <a:endParaRPr lang="ko-KR" altLang="en-US" b="1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6" name="Line 1593">
              <a:extLst>
                <a:ext uri="{FF2B5EF4-FFF2-40B4-BE49-F238E27FC236}">
                  <a16:creationId xmlns:a16="http://schemas.microsoft.com/office/drawing/2014/main" id="{02398D33-3B74-C023-E86A-FE65ED3F1E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4739" y="1828402"/>
              <a:ext cx="0" cy="330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47" name="Line 1594">
              <a:extLst>
                <a:ext uri="{FF2B5EF4-FFF2-40B4-BE49-F238E27FC236}">
                  <a16:creationId xmlns:a16="http://schemas.microsoft.com/office/drawing/2014/main" id="{6FC21118-3EA4-343C-FC77-0DAF5719A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0492" y="1828402"/>
              <a:ext cx="0" cy="330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30" name="Text Box 1595">
            <a:extLst>
              <a:ext uri="{FF2B5EF4-FFF2-40B4-BE49-F238E27FC236}">
                <a16:creationId xmlns:a16="http://schemas.microsoft.com/office/drawing/2014/main" id="{19FC3F39-B12A-B998-D15F-5602DD8A4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5287" y="2490159"/>
            <a:ext cx="97334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1pPr>
            <a:lvl2pPr marL="742950" indent="-285750" eaLnBrk="0" hangingPunct="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2pPr>
            <a:lvl3pPr marL="1143000" indent="-228600" eaLnBrk="0" hangingPunct="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3pPr>
            <a:lvl4pPr marL="1600200" indent="-228600" eaLnBrk="0" hangingPunct="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4pPr>
            <a:lvl5pPr marL="2057400" indent="-228600" eaLnBrk="0" hangingPunct="0"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000">
                <a:solidFill>
                  <a:schemeClr val="tx1"/>
                </a:solidFill>
                <a:latin typeface="Arial" panose="020B0604020202020204" pitchFamily="34" charset="0"/>
                <a:ea typeface="가는각진제목체"/>
                <a:cs typeface="가는각진제목체"/>
              </a:defRPr>
            </a:lvl9pPr>
          </a:lstStyle>
          <a:p>
            <a:pPr eaLnBrk="1" hangingPunct="1"/>
            <a:r>
              <a:rPr lang="en-US" altLang="ko-KR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1 day Sequence</a:t>
            </a:r>
          </a:p>
        </p:txBody>
      </p:sp>
      <p:grpSp>
        <p:nvGrpSpPr>
          <p:cNvPr id="231" name="그룹 230">
            <a:extLst>
              <a:ext uri="{FF2B5EF4-FFF2-40B4-BE49-F238E27FC236}">
                <a16:creationId xmlns:a16="http://schemas.microsoft.com/office/drawing/2014/main" id="{409DB981-A27B-D691-9F74-493C53084166}"/>
              </a:ext>
            </a:extLst>
          </p:cNvPr>
          <p:cNvGrpSpPr/>
          <p:nvPr/>
        </p:nvGrpSpPr>
        <p:grpSpPr>
          <a:xfrm>
            <a:off x="572013" y="1288600"/>
            <a:ext cx="1670127" cy="276999"/>
            <a:chOff x="608564" y="923960"/>
            <a:chExt cx="1670127" cy="276999"/>
          </a:xfrm>
        </p:grpSpPr>
        <p:sp>
          <p:nvSpPr>
            <p:cNvPr id="238" name="직사각형 237">
              <a:extLst>
                <a:ext uri="{FF2B5EF4-FFF2-40B4-BE49-F238E27FC236}">
                  <a16:creationId xmlns:a16="http://schemas.microsoft.com/office/drawing/2014/main" id="{02306D98-478C-5917-19FF-A5A73B60E2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64" y="971130"/>
              <a:ext cx="180000" cy="180000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9" name="직사각형 238">
              <a:extLst>
                <a:ext uri="{FF2B5EF4-FFF2-40B4-BE49-F238E27FC236}">
                  <a16:creationId xmlns:a16="http://schemas.microsoft.com/office/drawing/2014/main" id="{9EB778DA-9AB8-E4B6-0CD8-0E7EA40E8270}"/>
                </a:ext>
              </a:extLst>
            </p:cNvPr>
            <p:cNvSpPr/>
            <p:nvPr/>
          </p:nvSpPr>
          <p:spPr>
            <a:xfrm>
              <a:off x="829008" y="923960"/>
              <a:ext cx="1449683" cy="276999"/>
            </a:xfrm>
            <a:prstGeom prst="rect">
              <a:avLst/>
            </a:prstGeom>
          </p:spPr>
          <p:txBody>
            <a:bodyPr wrap="none" lIns="36000" rIns="36000">
              <a:spAutoFit/>
            </a:bodyPr>
            <a:lstStyle/>
            <a:p>
              <a:pPr defTabSz="914342">
                <a:spcBef>
                  <a:spcPts val="600"/>
                </a:spcBef>
              </a:pPr>
              <a:r>
                <a:rPr lang="en-US" altLang="ko-KR" sz="12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Planning &amp; Scheduling</a:t>
              </a:r>
            </a:p>
          </p:txBody>
        </p:sp>
      </p:grpSp>
      <p:grpSp>
        <p:nvGrpSpPr>
          <p:cNvPr id="232" name="그룹 231">
            <a:extLst>
              <a:ext uri="{FF2B5EF4-FFF2-40B4-BE49-F238E27FC236}">
                <a16:creationId xmlns:a16="http://schemas.microsoft.com/office/drawing/2014/main" id="{56BAF5F1-25E9-4333-B313-0AEA835ADA5A}"/>
              </a:ext>
            </a:extLst>
          </p:cNvPr>
          <p:cNvGrpSpPr/>
          <p:nvPr/>
        </p:nvGrpSpPr>
        <p:grpSpPr>
          <a:xfrm>
            <a:off x="572013" y="3372625"/>
            <a:ext cx="1596389" cy="276999"/>
            <a:chOff x="608564" y="3007985"/>
            <a:chExt cx="1596389" cy="276999"/>
          </a:xfrm>
        </p:grpSpPr>
        <p:sp>
          <p:nvSpPr>
            <p:cNvPr id="236" name="직사각형 235">
              <a:extLst>
                <a:ext uri="{FF2B5EF4-FFF2-40B4-BE49-F238E27FC236}">
                  <a16:creationId xmlns:a16="http://schemas.microsoft.com/office/drawing/2014/main" id="{C60F51E7-98BF-476C-D49F-4006109AC255}"/>
                </a:ext>
              </a:extLst>
            </p:cNvPr>
            <p:cNvSpPr/>
            <p:nvPr/>
          </p:nvSpPr>
          <p:spPr>
            <a:xfrm>
              <a:off x="829008" y="3007985"/>
              <a:ext cx="1375945" cy="276999"/>
            </a:xfrm>
            <a:prstGeom prst="rect">
              <a:avLst/>
            </a:prstGeom>
          </p:spPr>
          <p:txBody>
            <a:bodyPr wrap="none" lIns="36000" rIns="3600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12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Scheduling</a:t>
              </a:r>
              <a:r>
                <a:rPr lang="ko-KR" altLang="en-US" sz="1200" b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의 어려움</a:t>
              </a:r>
              <a:endParaRPr kumimoji="0" lang="ko-KR" altLang="en-US" sz="1200" b="1" i="0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37" name="직사각형 236">
              <a:extLst>
                <a:ext uri="{FF2B5EF4-FFF2-40B4-BE49-F238E27FC236}">
                  <a16:creationId xmlns:a16="http://schemas.microsoft.com/office/drawing/2014/main" id="{35875FEF-0E4B-574F-C5F9-0AEAB17DA3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08564" y="3056484"/>
              <a:ext cx="180000" cy="180000"/>
            </a:xfrm>
            <a:prstGeom prst="rect">
              <a:avLst/>
            </a:prstGeom>
            <a:solidFill>
              <a:schemeClr val="bg1"/>
            </a:solidFill>
            <a:ln w="508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45720" rIns="91440" bIns="45720" numCol="1" spcCol="0" rtlCol="0" fromWordArt="0" anchor="b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1200">
                <a:solidFill>
                  <a:schemeClr val="tx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233" name="직사각형 232">
            <a:extLst>
              <a:ext uri="{FF2B5EF4-FFF2-40B4-BE49-F238E27FC236}">
                <a16:creationId xmlns:a16="http://schemas.microsoft.com/office/drawing/2014/main" id="{8738F02A-8FAF-D88D-FF88-E97245E6F140}"/>
              </a:ext>
            </a:extLst>
          </p:cNvPr>
          <p:cNvSpPr/>
          <p:nvPr/>
        </p:nvSpPr>
        <p:spPr>
          <a:xfrm>
            <a:off x="507499" y="2755911"/>
            <a:ext cx="4376020" cy="461665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주어진 기간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(Time Bucket) 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내 생산 목표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(Planning)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를 달성하기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위해</a:t>
            </a:r>
            <a:b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제품을 생산하는 순서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(Sequence)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결정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(Scheduling)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이 필요함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34" name="직사각형 233">
            <a:extLst>
              <a:ext uri="{FF2B5EF4-FFF2-40B4-BE49-F238E27FC236}">
                <a16:creationId xmlns:a16="http://schemas.microsoft.com/office/drawing/2014/main" id="{746DDFBD-F57D-2369-41BF-2D1B4878590D}"/>
              </a:ext>
            </a:extLst>
          </p:cNvPr>
          <p:cNvSpPr/>
          <p:nvPr/>
        </p:nvSpPr>
        <p:spPr>
          <a:xfrm>
            <a:off x="507499" y="3679037"/>
            <a:ext cx="4376020" cy="1000274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설비별 복잡한 생산 제약 조건으로 </a:t>
            </a:r>
            <a:r>
              <a:rPr lang="ko-KR" altLang="en-US" sz="1200" b="1" i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생산계획 수립 복잡도가 높음</a:t>
            </a:r>
            <a:b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kumimoji="0" lang="ko-KR" altLang="en-US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기술의 발전 수준이 높아지면서 생산 제약 조건의 복잡도가 증가하고 있음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marR="0" lvl="0" indent="-171450" algn="l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현장의 동적 변동 상황을 고려한 </a:t>
            </a:r>
            <a:r>
              <a:rPr lang="ko-KR" altLang="en-US" sz="1200" b="1" i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잦은 재 생산계획 수립 필요</a:t>
            </a:r>
            <a:b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kumimoji="0" lang="en-US" altLang="ko-KR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-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계획 담당자는 생산 계획 차질이 발생하지 않도록 끊임없이 재 계획 수립이</a:t>
            </a:r>
            <a:b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필요하며</a:t>
            </a:r>
            <a:r>
              <a: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잘못된 의사결정을 초래할 수 있음</a:t>
            </a:r>
            <a:endParaRPr lang="en-US" altLang="ko-KR" sz="10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35" name="직사각형 234">
            <a:extLst>
              <a:ext uri="{FF2B5EF4-FFF2-40B4-BE49-F238E27FC236}">
                <a16:creationId xmlns:a16="http://schemas.microsoft.com/office/drawing/2014/main" id="{D29E54DD-03EE-6188-9839-D2463A4CC90B}"/>
              </a:ext>
            </a:extLst>
          </p:cNvPr>
          <p:cNvSpPr/>
          <p:nvPr/>
        </p:nvSpPr>
        <p:spPr>
          <a:xfrm>
            <a:off x="1590814" y="1103056"/>
            <a:ext cx="2182255" cy="261610"/>
          </a:xfrm>
          <a:prstGeom prst="rect">
            <a:avLst/>
          </a:prstGeom>
        </p:spPr>
        <p:txBody>
          <a:bodyPr wrap="none" lIns="36000" rIns="3600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“ </a:t>
            </a:r>
            <a:r>
              <a:rPr lang="ko-KR" altLang="en-US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 설비별 생산 계획 수립 자동화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endParaRPr kumimoji="0" lang="ko-KR" altLang="en-US" sz="1100" b="1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75" name="그룹 274">
            <a:extLst>
              <a:ext uri="{FF2B5EF4-FFF2-40B4-BE49-F238E27FC236}">
                <a16:creationId xmlns:a16="http://schemas.microsoft.com/office/drawing/2014/main" id="{76530496-9684-1C13-04A2-2A520D3E9C99}"/>
              </a:ext>
            </a:extLst>
          </p:cNvPr>
          <p:cNvGrpSpPr/>
          <p:nvPr/>
        </p:nvGrpSpPr>
        <p:grpSpPr>
          <a:xfrm>
            <a:off x="10619568" y="1350850"/>
            <a:ext cx="4304976" cy="1446252"/>
            <a:chOff x="5095244" y="4653135"/>
            <a:chExt cx="4304976" cy="1446252"/>
          </a:xfrm>
        </p:grpSpPr>
        <p:grpSp>
          <p:nvGrpSpPr>
            <p:cNvPr id="276" name="그룹 275">
              <a:extLst>
                <a:ext uri="{FF2B5EF4-FFF2-40B4-BE49-F238E27FC236}">
                  <a16:creationId xmlns:a16="http://schemas.microsoft.com/office/drawing/2014/main" id="{694E8012-BA3B-7027-D89D-A16DBC4CD3A5}"/>
                </a:ext>
              </a:extLst>
            </p:cNvPr>
            <p:cNvGrpSpPr/>
            <p:nvPr/>
          </p:nvGrpSpPr>
          <p:grpSpPr>
            <a:xfrm>
              <a:off x="5095244" y="4653136"/>
              <a:ext cx="923685" cy="720056"/>
              <a:chOff x="5095244" y="4869160"/>
              <a:chExt cx="923685" cy="720056"/>
            </a:xfrm>
          </p:grpSpPr>
          <p:pic>
            <p:nvPicPr>
              <p:cNvPr id="278" name="그래픽 277" descr="남자 옆모습 단색으로 채워진">
                <a:extLst>
                  <a:ext uri="{FF2B5EF4-FFF2-40B4-BE49-F238E27FC236}">
                    <a16:creationId xmlns:a16="http://schemas.microsoft.com/office/drawing/2014/main" id="{B2252EE1-9E32-CA62-C3A9-92BB73F3F6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279" name="TextBox 278">
                <a:extLst>
                  <a:ext uri="{FF2B5EF4-FFF2-40B4-BE49-F238E27FC236}">
                    <a16:creationId xmlns:a16="http://schemas.microsoft.com/office/drawing/2014/main" id="{99C6829A-1646-756E-CD3F-B1A0BBF7063D}"/>
                  </a:ext>
                </a:extLst>
              </p:cNvPr>
              <p:cNvSpPr txBox="1"/>
              <p:nvPr/>
            </p:nvSpPr>
            <p:spPr bwMode="auto">
              <a:xfrm>
                <a:off x="5095244" y="5373216"/>
                <a:ext cx="923685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noAutofit/>
              </a:bodyPr>
              <a:lstStyle/>
              <a:p>
                <a:pPr algn="ctr" defTabSz="984250" latinLnBrk="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디스플레이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A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 생산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/FA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(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자동화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)</a:t>
                </a:r>
                <a:endPara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77" name="말풍선: 모서리가 둥근 사각형 276">
              <a:extLst>
                <a:ext uri="{FF2B5EF4-FFF2-40B4-BE49-F238E27FC236}">
                  <a16:creationId xmlns:a16="http://schemas.microsoft.com/office/drawing/2014/main" id="{86D794C8-36D7-E7AA-0A60-E1CC16305923}"/>
                </a:ext>
              </a:extLst>
            </p:cNvPr>
            <p:cNvSpPr/>
            <p:nvPr/>
          </p:nvSpPr>
          <p:spPr>
            <a:xfrm>
              <a:off x="6249144" y="4653135"/>
              <a:ext cx="3151076" cy="1446252"/>
            </a:xfrm>
            <a:prstGeom prst="wedgeRoundRectCallout">
              <a:avLst>
                <a:gd name="adj1" fmla="val -67454"/>
                <a:gd name="adj2" fmla="val -34225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계획 수립 자동화를 통해 자동반송율을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100%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가까이 향상시킬 수 있었습니다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</a:p>
            <a:p>
              <a:pPr algn="ctr"/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 변동 및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Event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발생 시 시스템에 의한 즉각적인 생산계획 관리로 생산 운영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최소화하여 적기 생산 능력이 향상되었습니다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280" name="Picture 10" descr="LG디스플레이 - 나무위키">
            <a:extLst>
              <a:ext uri="{FF2B5EF4-FFF2-40B4-BE49-F238E27FC236}">
                <a16:creationId xmlns:a16="http://schemas.microsoft.com/office/drawing/2014/main" id="{2588C5D4-0E16-5CAE-5972-B981D1E36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9479" y="6023096"/>
            <a:ext cx="911196" cy="1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1" name="그룹 280">
            <a:extLst>
              <a:ext uri="{FF2B5EF4-FFF2-40B4-BE49-F238E27FC236}">
                <a16:creationId xmlns:a16="http://schemas.microsoft.com/office/drawing/2014/main" id="{B81B2D3E-C02D-A1C8-FFE5-B699CDB2C513}"/>
              </a:ext>
            </a:extLst>
          </p:cNvPr>
          <p:cNvGrpSpPr/>
          <p:nvPr/>
        </p:nvGrpSpPr>
        <p:grpSpPr>
          <a:xfrm>
            <a:off x="10988442" y="3155331"/>
            <a:ext cx="1724631" cy="1382556"/>
            <a:chOff x="10523790" y="2972451"/>
            <a:chExt cx="1724631" cy="1382556"/>
          </a:xfrm>
        </p:grpSpPr>
        <p:sp>
          <p:nvSpPr>
            <p:cNvPr id="282" name="TextBox 281">
              <a:extLst>
                <a:ext uri="{FF2B5EF4-FFF2-40B4-BE49-F238E27FC236}">
                  <a16:creationId xmlns:a16="http://schemas.microsoft.com/office/drawing/2014/main" id="{6013826C-90AE-57BD-EE42-C708BCE24597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자동반송율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283" name="직선 연결선 282">
              <a:extLst>
                <a:ext uri="{FF2B5EF4-FFF2-40B4-BE49-F238E27FC236}">
                  <a16:creationId xmlns:a16="http://schemas.microsoft.com/office/drawing/2014/main" id="{4F2AAA9D-C30A-B79B-1EBA-85B9B25A0437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284" name="직선 연결선 283">
              <a:extLst>
                <a:ext uri="{FF2B5EF4-FFF2-40B4-BE49-F238E27FC236}">
                  <a16:creationId xmlns:a16="http://schemas.microsoft.com/office/drawing/2014/main" id="{8BB2A213-116D-9C8D-0D41-7DE9735638A5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285" name="Rectangle 23">
              <a:extLst>
                <a:ext uri="{FF2B5EF4-FFF2-40B4-BE49-F238E27FC236}">
                  <a16:creationId xmlns:a16="http://schemas.microsoft.com/office/drawing/2014/main" id="{360025FD-85EE-4FAF-7ACE-EA7061104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730112"/>
              <a:ext cx="234000" cy="2673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6" name="Rectangle 23">
              <a:extLst>
                <a:ext uri="{FF2B5EF4-FFF2-40B4-BE49-F238E27FC236}">
                  <a16:creationId xmlns:a16="http://schemas.microsoft.com/office/drawing/2014/main" id="{87198CCB-E7C0-9A23-0A0D-1273B0F73F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343217"/>
              <a:ext cx="234000" cy="654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7" name="Freeform 228">
              <a:extLst>
                <a:ext uri="{FF2B5EF4-FFF2-40B4-BE49-F238E27FC236}">
                  <a16:creationId xmlns:a16="http://schemas.microsoft.com/office/drawing/2014/main" id="{E95D7D8D-D709-4BFD-702C-8BFEB2960240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1192943" y="3359940"/>
              <a:ext cx="648000" cy="367871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8" name="Rectangle 234">
              <a:extLst>
                <a:ext uri="{FF2B5EF4-FFF2-40B4-BE49-F238E27FC236}">
                  <a16:creationId xmlns:a16="http://schemas.microsoft.com/office/drawing/2014/main" id="{44F4F463-540E-4700-D8EE-ECAD6D5C1006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9" name="Rectangle 234">
              <a:extLst>
                <a:ext uri="{FF2B5EF4-FFF2-40B4-BE49-F238E27FC236}">
                  <a16:creationId xmlns:a16="http://schemas.microsoft.com/office/drawing/2014/main" id="{B3DF8041-2061-22EC-2CA0-E541887740B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0" name="Rectangle 234">
              <a:extLst>
                <a:ext uri="{FF2B5EF4-FFF2-40B4-BE49-F238E27FC236}">
                  <a16:creationId xmlns:a16="http://schemas.microsoft.com/office/drawing/2014/main" id="{64F576AA-7ADD-02DF-22B3-8A1496D6AF1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523790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%</a:t>
              </a:r>
            </a:p>
          </p:txBody>
        </p:sp>
        <p:cxnSp>
          <p:nvCxnSpPr>
            <p:cNvPr id="291" name="직선 연결선 290">
              <a:extLst>
                <a:ext uri="{FF2B5EF4-FFF2-40B4-BE49-F238E27FC236}">
                  <a16:creationId xmlns:a16="http://schemas.microsoft.com/office/drawing/2014/main" id="{08B8BFC0-BD79-15E5-A31B-354E5731FE58}"/>
                </a:ext>
              </a:extLst>
            </p:cNvPr>
            <p:cNvCxnSpPr>
              <a:cxnSpLocks/>
            </p:cNvCxnSpPr>
            <p:nvPr/>
          </p:nvCxnSpPr>
          <p:spPr>
            <a:xfrm>
              <a:off x="10965848" y="3727814"/>
              <a:ext cx="590266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92" name="직선 연결선 291">
              <a:extLst>
                <a:ext uri="{FF2B5EF4-FFF2-40B4-BE49-F238E27FC236}">
                  <a16:creationId xmlns:a16="http://schemas.microsoft.com/office/drawing/2014/main" id="{2571CD87-1F63-6B71-2DB3-FC3400FE92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6114" y="3346969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293" name="직선 연결선 292">
              <a:extLst>
                <a:ext uri="{FF2B5EF4-FFF2-40B4-BE49-F238E27FC236}">
                  <a16:creationId xmlns:a16="http://schemas.microsoft.com/office/drawing/2014/main" id="{CE6ABCD5-51E2-02A0-C347-623A14812040}"/>
                </a:ext>
              </a:extLst>
            </p:cNvPr>
            <p:cNvCxnSpPr>
              <a:cxnSpLocks/>
              <a:stCxn id="294" idx="0"/>
            </p:cNvCxnSpPr>
            <p:nvPr/>
          </p:nvCxnSpPr>
          <p:spPr>
            <a:xfrm flipH="1" flipV="1">
              <a:off x="11340701" y="3351134"/>
              <a:ext cx="1574" cy="86615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294" name="TextBox 293">
              <a:extLst>
                <a:ext uri="{FF2B5EF4-FFF2-40B4-BE49-F238E27FC236}">
                  <a16:creationId xmlns:a16="http://schemas.microsoft.com/office/drawing/2014/main" id="{6F1B595C-D855-81C9-259A-F82B9156D28B}"/>
                </a:ext>
              </a:extLst>
            </p:cNvPr>
            <p:cNvSpPr txBox="1"/>
            <p:nvPr/>
          </p:nvSpPr>
          <p:spPr>
            <a:xfrm>
              <a:off x="11216275" y="3437749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9%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5" name="TextBox 294">
              <a:extLst>
                <a:ext uri="{FF2B5EF4-FFF2-40B4-BE49-F238E27FC236}">
                  <a16:creationId xmlns:a16="http://schemas.microsoft.com/office/drawing/2014/main" id="{9E70EC26-FDF9-D76B-EB8D-6156800BF5B6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90%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99%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96" name="직사각형 295">
            <a:extLst>
              <a:ext uri="{FF2B5EF4-FFF2-40B4-BE49-F238E27FC236}">
                <a16:creationId xmlns:a16="http://schemas.microsoft.com/office/drawing/2014/main" id="{E51F876E-4025-293A-B25E-4EC3EFEAA619}"/>
              </a:ext>
            </a:extLst>
          </p:cNvPr>
          <p:cNvSpPr/>
          <p:nvPr/>
        </p:nvSpPr>
        <p:spPr>
          <a:xfrm>
            <a:off x="10592847" y="5086632"/>
            <a:ext cx="4376020" cy="538609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생산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물류 운영 표준화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최적화 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사람 개입 최소화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효율적인 생산 관리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(Loss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 생산계획 일정 준수율 향상</a:t>
            </a:r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97" name="Rectangle 234">
            <a:extLst>
              <a:ext uri="{FF2B5EF4-FFF2-40B4-BE49-F238E27FC236}">
                <a16:creationId xmlns:a16="http://schemas.microsoft.com/office/drawing/2014/main" id="{BEEFD597-6EEC-19BF-6FB5-94F61200DD02}"/>
              </a:ext>
            </a:extLst>
          </p:cNvPr>
          <p:cNvSpPr>
            <a:spLocks noChangeArrowheads="1"/>
          </p:cNvSpPr>
          <p:nvPr/>
        </p:nvSpPr>
        <p:spPr bwMode="gray">
          <a:xfrm>
            <a:off x="11341074" y="4548824"/>
            <a:ext cx="1049449" cy="174851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 algn="ctr">
              <a:spcBef>
                <a:spcPts val="200"/>
              </a:spcBef>
            </a:pPr>
            <a:r>
              <a:rPr lang="en-US" altLang="ko-KR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RTD</a:t>
            </a: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운영 → </a:t>
            </a:r>
            <a:r>
              <a:rPr lang="en-US" altLang="ko-KR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RTS </a:t>
            </a: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도입</a:t>
            </a:r>
            <a:endParaRPr lang="en-US" altLang="ko-KR" sz="900">
              <a:solidFill>
                <a:srgbClr val="0000CC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98" name="그룹 297">
            <a:extLst>
              <a:ext uri="{FF2B5EF4-FFF2-40B4-BE49-F238E27FC236}">
                <a16:creationId xmlns:a16="http://schemas.microsoft.com/office/drawing/2014/main" id="{1768BD63-6660-B170-2A0E-7DF75890F42D}"/>
              </a:ext>
            </a:extLst>
          </p:cNvPr>
          <p:cNvGrpSpPr/>
          <p:nvPr/>
        </p:nvGrpSpPr>
        <p:grpSpPr>
          <a:xfrm>
            <a:off x="12921901" y="3155331"/>
            <a:ext cx="1724631" cy="1382556"/>
            <a:chOff x="10523790" y="2972451"/>
            <a:chExt cx="1724631" cy="1382556"/>
          </a:xfrm>
        </p:grpSpPr>
        <p:sp>
          <p:nvSpPr>
            <p:cNvPr id="299" name="TextBox 298">
              <a:extLst>
                <a:ext uri="{FF2B5EF4-FFF2-40B4-BE49-F238E27FC236}">
                  <a16:creationId xmlns:a16="http://schemas.microsoft.com/office/drawing/2014/main" id="{197E56C6-C7B5-7685-803B-5ACD6F89F013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생산계획 일정 준수율 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300" name="직선 연결선 299">
              <a:extLst>
                <a:ext uri="{FF2B5EF4-FFF2-40B4-BE49-F238E27FC236}">
                  <a16:creationId xmlns:a16="http://schemas.microsoft.com/office/drawing/2014/main" id="{838F81A6-72B6-359B-09CF-7E0B6865D4DD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301" name="직선 연결선 300">
              <a:extLst>
                <a:ext uri="{FF2B5EF4-FFF2-40B4-BE49-F238E27FC236}">
                  <a16:creationId xmlns:a16="http://schemas.microsoft.com/office/drawing/2014/main" id="{65DD46B4-3EC6-199E-F01D-87BAAF893337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302" name="Rectangle 23">
              <a:extLst>
                <a:ext uri="{FF2B5EF4-FFF2-40B4-BE49-F238E27FC236}">
                  <a16:creationId xmlns:a16="http://schemas.microsoft.com/office/drawing/2014/main" id="{787A997C-0E89-7987-AE73-DC7BFAF53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612842"/>
              <a:ext cx="234000" cy="38458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3" name="Rectangle 23">
              <a:extLst>
                <a:ext uri="{FF2B5EF4-FFF2-40B4-BE49-F238E27FC236}">
                  <a16:creationId xmlns:a16="http://schemas.microsoft.com/office/drawing/2014/main" id="{79FE6681-181C-1882-09DB-638B422D3A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56114" y="3343217"/>
              <a:ext cx="234000" cy="65421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4" name="Freeform 228">
              <a:extLst>
                <a:ext uri="{FF2B5EF4-FFF2-40B4-BE49-F238E27FC236}">
                  <a16:creationId xmlns:a16="http://schemas.microsoft.com/office/drawing/2014/main" id="{D83F7C1C-5C60-EAAA-6012-0707A1995965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11192943" y="3359943"/>
              <a:ext cx="648000" cy="255279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5" name="Rectangle 234">
              <a:extLst>
                <a:ext uri="{FF2B5EF4-FFF2-40B4-BE49-F238E27FC236}">
                  <a16:creationId xmlns:a16="http://schemas.microsoft.com/office/drawing/2014/main" id="{446B865A-7CB6-E967-AD34-00B1ACCBC2F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6" name="Rectangle 234">
              <a:extLst>
                <a:ext uri="{FF2B5EF4-FFF2-40B4-BE49-F238E27FC236}">
                  <a16:creationId xmlns:a16="http://schemas.microsoft.com/office/drawing/2014/main" id="{96563CA1-0C1B-2B37-67FC-44A0A6299A4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7" name="Rectangle 234">
              <a:extLst>
                <a:ext uri="{FF2B5EF4-FFF2-40B4-BE49-F238E27FC236}">
                  <a16:creationId xmlns:a16="http://schemas.microsoft.com/office/drawing/2014/main" id="{BC8AF0FA-CD49-9B1B-BA55-F3FB57CF42FC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523790" y="3245319"/>
              <a:ext cx="288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%</a:t>
              </a:r>
            </a:p>
          </p:txBody>
        </p:sp>
        <p:cxnSp>
          <p:nvCxnSpPr>
            <p:cNvPr id="308" name="직선 연결선 307">
              <a:extLst>
                <a:ext uri="{FF2B5EF4-FFF2-40B4-BE49-F238E27FC236}">
                  <a16:creationId xmlns:a16="http://schemas.microsoft.com/office/drawing/2014/main" id="{571F3CD8-ACAF-E7C0-B986-DA352B2EC783}"/>
                </a:ext>
              </a:extLst>
            </p:cNvPr>
            <p:cNvCxnSpPr>
              <a:cxnSpLocks/>
            </p:cNvCxnSpPr>
            <p:nvPr/>
          </p:nvCxnSpPr>
          <p:spPr>
            <a:xfrm>
              <a:off x="10965848" y="3607608"/>
              <a:ext cx="590266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309" name="직선 연결선 308">
              <a:extLst>
                <a:ext uri="{FF2B5EF4-FFF2-40B4-BE49-F238E27FC236}">
                  <a16:creationId xmlns:a16="http://schemas.microsoft.com/office/drawing/2014/main" id="{54769222-E214-3045-8A12-221FAA17DC1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286114" y="3346969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310" name="직선 연결선 309">
              <a:extLst>
                <a:ext uri="{FF2B5EF4-FFF2-40B4-BE49-F238E27FC236}">
                  <a16:creationId xmlns:a16="http://schemas.microsoft.com/office/drawing/2014/main" id="{65279B7E-64D4-B2FE-8BD9-21A25664C94E}"/>
                </a:ext>
              </a:extLst>
            </p:cNvPr>
            <p:cNvCxnSpPr>
              <a:cxnSpLocks/>
              <a:stCxn id="311" idx="0"/>
            </p:cNvCxnSpPr>
            <p:nvPr/>
          </p:nvCxnSpPr>
          <p:spPr>
            <a:xfrm flipH="1" flipV="1">
              <a:off x="11340701" y="3351134"/>
              <a:ext cx="1574" cy="86615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311" name="TextBox 310">
              <a:extLst>
                <a:ext uri="{FF2B5EF4-FFF2-40B4-BE49-F238E27FC236}">
                  <a16:creationId xmlns:a16="http://schemas.microsoft.com/office/drawing/2014/main" id="{472ABDD5-F96B-7F6B-F0E0-8928D0F9DAB3}"/>
                </a:ext>
              </a:extLst>
            </p:cNvPr>
            <p:cNvSpPr txBox="1"/>
            <p:nvPr/>
          </p:nvSpPr>
          <p:spPr>
            <a:xfrm>
              <a:off x="11216275" y="3437749"/>
              <a:ext cx="252000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5%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2" name="TextBox 311">
              <a:extLst>
                <a:ext uri="{FF2B5EF4-FFF2-40B4-BE49-F238E27FC236}">
                  <a16:creationId xmlns:a16="http://schemas.microsoft.com/office/drawing/2014/main" id="{66516002-2877-014C-CCC2-11000A23350A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90%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95%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313" name="Rectangle 234">
            <a:extLst>
              <a:ext uri="{FF2B5EF4-FFF2-40B4-BE49-F238E27FC236}">
                <a16:creationId xmlns:a16="http://schemas.microsoft.com/office/drawing/2014/main" id="{B6033EE8-E873-4C7B-A988-6E7CAB8140AC}"/>
              </a:ext>
            </a:extLst>
          </p:cNvPr>
          <p:cNvSpPr>
            <a:spLocks noChangeArrowheads="1"/>
          </p:cNvSpPr>
          <p:nvPr/>
        </p:nvSpPr>
        <p:spPr bwMode="gray">
          <a:xfrm>
            <a:off x="13220835" y="4548824"/>
            <a:ext cx="1156851" cy="174851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 algn="ctr">
              <a:spcBef>
                <a:spcPts val="200"/>
              </a:spcBef>
            </a:pP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수작업 운영→ </a:t>
            </a:r>
            <a:r>
              <a:rPr lang="en-US" altLang="ko-KR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RTS </a:t>
            </a:r>
            <a:r>
              <a:rPr lang="ko-KR" altLang="en-US" sz="900">
                <a:solidFill>
                  <a:srgbClr val="0000CC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도입</a:t>
            </a:r>
            <a:endParaRPr lang="en-US" altLang="ko-KR" sz="900">
              <a:solidFill>
                <a:srgbClr val="0000CC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14" name="Rectangle 234">
            <a:extLst>
              <a:ext uri="{FF2B5EF4-FFF2-40B4-BE49-F238E27FC236}">
                <a16:creationId xmlns:a16="http://schemas.microsoft.com/office/drawing/2014/main" id="{3E82350A-5E8D-BACF-7BBF-798E1142B07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0814942" y="4814434"/>
            <a:ext cx="3566164" cy="174851"/>
          </a:xfrm>
          <a:prstGeom prst="rect">
            <a:avLst/>
          </a:prstGeom>
          <a:noFill/>
        </p:spPr>
        <p:txBody>
          <a:bodyPr wrap="none" lIns="18000" tIns="18000" rIns="18000" bIns="18000" rtlCol="0" anchor="ctr">
            <a:spAutoFit/>
          </a:bodyPr>
          <a:lstStyle/>
          <a:p>
            <a:pPr>
              <a:spcBef>
                <a:spcPts val="200"/>
              </a:spcBef>
            </a:pP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*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RTD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: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altLang="ko-KR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Real Time Dispatcher. </a:t>
            </a:r>
            <a:r>
              <a:rPr lang="ko-KR" altLang="en-US" sz="90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공정간 물류이동 대상 요청 및 할당 자동화 시스템</a:t>
            </a:r>
            <a:endParaRPr lang="en-US" altLang="ko-KR" sz="900">
              <a:solidFill>
                <a:schemeClr val="bg1">
                  <a:lumMod val="50000"/>
                </a:schemeClr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cxnSp>
        <p:nvCxnSpPr>
          <p:cNvPr id="315" name="직선 연결선 314">
            <a:extLst>
              <a:ext uri="{FF2B5EF4-FFF2-40B4-BE49-F238E27FC236}">
                <a16:creationId xmlns:a16="http://schemas.microsoft.com/office/drawing/2014/main" id="{2EDF0579-FBC3-9B30-6CD2-5E8820848935}"/>
              </a:ext>
            </a:extLst>
          </p:cNvPr>
          <p:cNvCxnSpPr>
            <a:cxnSpLocks/>
          </p:cNvCxnSpPr>
          <p:nvPr/>
        </p:nvCxnSpPr>
        <p:spPr>
          <a:xfrm>
            <a:off x="11806927" y="3800629"/>
            <a:ext cx="0" cy="110065"/>
          </a:xfrm>
          <a:prstGeom prst="line">
            <a:avLst/>
          </a:prstGeom>
          <a:noFill/>
          <a:ln w="9525" cap="flat" cmpd="sng" algn="ctr">
            <a:solidFill>
              <a:srgbClr val="C00000"/>
            </a:solidFill>
            <a:prstDash val="solid"/>
            <a:headEnd type="none" w="med" len="med"/>
            <a:tailEnd type="stealth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847750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598</Words>
  <Application>Microsoft Office PowerPoint</Application>
  <PresentationFormat>사용자 지정</PresentationFormat>
  <Paragraphs>100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