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17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1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85D9A-EEDD-A574-2B93-B94A1BA7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6C16628-C720-D113-36F5-C04DFEC82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D4348C1-8D21-FF4D-D300-CD09D12AA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70B6E8-7B8B-4E14-5468-DB3B9690A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2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CBA9-90BF-3805-1575-1ED43D462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7EF4A99-67EA-DC27-597B-E905A8BB4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1-4)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RTD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설비간 제품 이동을 요청하고 목적지 잘 할당하기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5B31E7B6-BA91-AC2C-D727-D22EFB52EEBE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1ED21EAD-B8F5-C83E-7798-20C1F5D95304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78724782-61A1-1EF7-D347-34B2AEF38384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5460B399-96B5-C8A8-59B1-E31A38A23DA1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RTD(Real Time Dispatcher)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D1EBE783-7428-9544-E111-A6D54A589CD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537FB23A-45B6-42B4-9C90-6BBA62CAAF98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F6942431-476B-E880-42A7-275DF4C4037F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RTD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53D6218F-AC3C-DE41-708C-02426E1ABCF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7B317030-EA99-F7B0-91BC-6B0B63294027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F98287A0-DACB-D86F-3CE1-35C168108AA8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 기반의 이동 대상 </a:t>
              </a:r>
              <a:r>
                <a:rPr kumimoji="0" lang="en-US" altLang="ko-KR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Lot 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및 목적지 선정 솔루션 필요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EBE3421E-4C1C-F293-2588-6164EE200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7702891-BCBD-B325-8E19-3A75A1DF2B48}"/>
              </a:ext>
            </a:extLst>
          </p:cNvPr>
          <p:cNvGrpSpPr/>
          <p:nvPr/>
        </p:nvGrpSpPr>
        <p:grpSpPr>
          <a:xfrm>
            <a:off x="5460030" y="6365352"/>
            <a:ext cx="4519457" cy="502177"/>
            <a:chOff x="5024436" y="6764953"/>
            <a:chExt cx="4519457" cy="502177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A915C347-C661-5EB9-C5DE-8DFA933F9DD5}"/>
                </a:ext>
              </a:extLst>
            </p:cNvPr>
            <p:cNvSpPr/>
            <p:nvPr/>
          </p:nvSpPr>
          <p:spPr>
            <a:xfrm>
              <a:off x="5024436" y="6959353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설비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별 표준 </a:t>
              </a:r>
              <a:r>
                <a:rPr kumimoji="0" lang="en-US" altLang="ko-KR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Rule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 이동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표준화 </a:t>
              </a:r>
              <a:r>
                <a:rPr kumimoji="0" lang="en-US" altLang="ko-KR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6A48655E-3466-B1E0-5E77-D7D60F054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D73E8ABC-D4C9-CE5C-A4FF-8D50BE7EDEBD}"/>
              </a:ext>
            </a:extLst>
          </p:cNvPr>
          <p:cNvSpPr/>
          <p:nvPr/>
        </p:nvSpPr>
        <p:spPr>
          <a:xfrm>
            <a:off x="10515896" y="804680"/>
            <a:ext cx="4536512" cy="6480356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410B01AB-3E81-D51B-853D-2E65F3D2C162}"/>
              </a:ext>
            </a:extLst>
          </p:cNvPr>
          <p:cNvGrpSpPr/>
          <p:nvPr/>
        </p:nvGrpSpPr>
        <p:grpSpPr>
          <a:xfrm>
            <a:off x="10515896" y="80468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4A39FCA5-D7C8-400D-8B09-EA9A8AD2A05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RTD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5DB6FBDC-ED49-B997-905B-AE7968913AA5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83A2469B-689C-F5DC-A57F-53F5A6E3CBD0}"/>
              </a:ext>
            </a:extLst>
          </p:cNvPr>
          <p:cNvSpPr/>
          <p:nvPr/>
        </p:nvSpPr>
        <p:spPr>
          <a:xfrm>
            <a:off x="10511264" y="6435701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현장의 복잡한 물류 흐름을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Rule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화하여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 표준화</a:t>
            </a:r>
            <a:endParaRPr kumimoji="0" lang="ko-KR" altLang="en-US" sz="1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물류 운영으로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사람 개입 최소화</a:t>
            </a: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단계별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고도화를 통한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</a:t>
            </a:r>
            <a:r>
              <a:rPr kumimoji="0" lang="en-US" altLang="ko-KR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Loss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최소화</a:t>
            </a:r>
            <a:endParaRPr kumimoji="0" lang="en-US" altLang="ko-KR" sz="14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221748A7-2926-E8B6-3E65-D07E046FD1AE}"/>
              </a:ext>
            </a:extLst>
          </p:cNvPr>
          <p:cNvSpPr>
            <a:spLocks/>
          </p:cNvSpPr>
          <p:nvPr/>
        </p:nvSpPr>
        <p:spPr bwMode="auto">
          <a:xfrm>
            <a:off x="10792605" y="63654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7356F291-B3D0-4FDF-F8B8-3EDA68788543}"/>
              </a:ext>
            </a:extLst>
          </p:cNvPr>
          <p:cNvGrpSpPr/>
          <p:nvPr/>
        </p:nvGrpSpPr>
        <p:grpSpPr>
          <a:xfrm>
            <a:off x="351375" y="4852590"/>
            <a:ext cx="4510159" cy="1272253"/>
            <a:chOff x="281549" y="3236951"/>
            <a:chExt cx="4510159" cy="1272253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4CB61C87-D552-137D-8662-CBBF0DEA0661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2" name="그래픽 11" descr="남자 옆모습 단색으로 채워진">
                <a:extLst>
                  <a:ext uri="{FF2B5EF4-FFF2-40B4-BE49-F238E27FC236}">
                    <a16:creationId xmlns:a16="http://schemas.microsoft.com/office/drawing/2014/main" id="{70CA2F6F-B845-5710-0D62-9C14D580C9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3" name="그래픽 1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06FB682C-A474-BB40-3763-8B41FBE3CE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1" name="말풍선: 모서리가 둥근 사각형 10">
              <a:extLst>
                <a:ext uri="{FF2B5EF4-FFF2-40B4-BE49-F238E27FC236}">
                  <a16:creationId xmlns:a16="http://schemas.microsoft.com/office/drawing/2014/main" id="{54EC9683-3799-56D2-BE82-204D93A71A4B}"/>
                </a:ext>
              </a:extLst>
            </p:cNvPr>
            <p:cNvSpPr/>
            <p:nvPr/>
          </p:nvSpPr>
          <p:spPr>
            <a:xfrm>
              <a:off x="1069991" y="3236951"/>
              <a:ext cx="3721717" cy="1272253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 대기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Lot(Carrier)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은 많은데 어떤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Lot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을 어떤 설비에 보내야 할지 결정이 어려움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개인별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Knowhow/Skill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따른 생산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 운영 효율 편차 발생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생산량이 증가할수록 수작업 제품 이동 지시 업무 증가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EC69F49-26BA-9C3D-F005-675220B46EEA}"/>
              </a:ext>
            </a:extLst>
          </p:cNvPr>
          <p:cNvSpPr/>
          <p:nvPr/>
        </p:nvSpPr>
        <p:spPr>
          <a:xfrm>
            <a:off x="1386544" y="1282337"/>
            <a:ext cx="2667965" cy="261610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“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간 물류 이동 대상 요청 및 할당 자동화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endParaRPr kumimoji="0" lang="ko-KR" altLang="en-US" sz="1100" b="1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6801EC-998C-4F21-E244-3D652ADC0A85}"/>
              </a:ext>
            </a:extLst>
          </p:cNvPr>
          <p:cNvSpPr/>
          <p:nvPr/>
        </p:nvSpPr>
        <p:spPr>
          <a:xfrm>
            <a:off x="518605" y="1548890"/>
            <a:ext cx="4342929" cy="3086476"/>
          </a:xfrm>
          <a:prstGeom prst="roundRect">
            <a:avLst>
              <a:gd name="adj" fmla="val 28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5F27974-9ACA-C8B9-F6AF-C9A8FD9F73D2}"/>
              </a:ext>
            </a:extLst>
          </p:cNvPr>
          <p:cNvSpPr/>
          <p:nvPr/>
        </p:nvSpPr>
        <p:spPr>
          <a:xfrm>
            <a:off x="3754085" y="2334726"/>
            <a:ext cx="980709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200" b="1" i="1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Where’s Next ?</a:t>
            </a:r>
            <a:endParaRPr kumimoji="0" lang="ko-KR" altLang="en-US" sz="1200" b="1" i="1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832738-F0A5-306C-8283-A319813AC12F}"/>
              </a:ext>
            </a:extLst>
          </p:cNvPr>
          <p:cNvSpPr/>
          <p:nvPr/>
        </p:nvSpPr>
        <p:spPr>
          <a:xfrm>
            <a:off x="3798461" y="3498152"/>
            <a:ext cx="902161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200" b="1" i="1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What’s Next ?</a:t>
            </a:r>
            <a:endParaRPr kumimoji="0" lang="ko-KR" altLang="en-US" sz="1200" b="1" i="1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7F10697-63A4-BBE3-9C41-C42DECE8E935}"/>
              </a:ext>
            </a:extLst>
          </p:cNvPr>
          <p:cNvCxnSpPr>
            <a:cxnSpLocks/>
          </p:cNvCxnSpPr>
          <p:nvPr/>
        </p:nvCxnSpPr>
        <p:spPr>
          <a:xfrm>
            <a:off x="1253125" y="1649349"/>
            <a:ext cx="0" cy="296143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6B0191B-202F-B47A-8F51-629B6B23466B}"/>
              </a:ext>
            </a:extLst>
          </p:cNvPr>
          <p:cNvSpPr/>
          <p:nvPr/>
        </p:nvSpPr>
        <p:spPr>
          <a:xfrm>
            <a:off x="630338" y="1949730"/>
            <a:ext cx="464092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</a:t>
            </a:r>
            <a: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endParaRPr kumimoji="0" lang="ko-KR" altLang="en-US" sz="1200" b="1" i="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F81D29B-8DFD-1786-466C-A5277B8A08ED}"/>
              </a:ext>
            </a:extLst>
          </p:cNvPr>
          <p:cNvSpPr/>
          <p:nvPr/>
        </p:nvSpPr>
        <p:spPr>
          <a:xfrm>
            <a:off x="625529" y="3971207"/>
            <a:ext cx="478263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</a:t>
            </a:r>
            <a: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endParaRPr kumimoji="0" lang="ko-KR" altLang="en-US" sz="1200" b="1" i="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3B08EA5-B9AD-A394-EC3E-F1F93450F79F}"/>
              </a:ext>
            </a:extLst>
          </p:cNvPr>
          <p:cNvSpPr>
            <a:spLocks noChangeAspect="1"/>
          </p:cNvSpPr>
          <p:nvPr/>
        </p:nvSpPr>
        <p:spPr>
          <a:xfrm>
            <a:off x="1157446" y="2003839"/>
            <a:ext cx="180000" cy="18000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A3996B7-A7CA-06CA-726C-7C2FBF03A14D}"/>
              </a:ext>
            </a:extLst>
          </p:cNvPr>
          <p:cNvSpPr>
            <a:spLocks noChangeAspect="1"/>
          </p:cNvSpPr>
          <p:nvPr/>
        </p:nvSpPr>
        <p:spPr>
          <a:xfrm>
            <a:off x="1157446" y="4005905"/>
            <a:ext cx="180000" cy="18000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FB070A3-1CE1-12F5-1B27-396510E4AF06}"/>
              </a:ext>
            </a:extLst>
          </p:cNvPr>
          <p:cNvSpPr/>
          <p:nvPr/>
        </p:nvSpPr>
        <p:spPr>
          <a:xfrm>
            <a:off x="870806" y="2823414"/>
            <a:ext cx="322772" cy="430887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10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</a:t>
            </a:r>
            <a:br>
              <a:rPr kumimoji="0" lang="en-US" altLang="ko-KR" sz="110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ko-KR" altLang="en-US" sz="110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이동</a:t>
            </a:r>
          </a:p>
        </p:txBody>
      </p:sp>
      <p:cxnSp>
        <p:nvCxnSpPr>
          <p:cNvPr id="24" name="연결선: 구부러짐 23">
            <a:extLst>
              <a:ext uri="{FF2B5EF4-FFF2-40B4-BE49-F238E27FC236}">
                <a16:creationId xmlns:a16="http://schemas.microsoft.com/office/drawing/2014/main" id="{540554E0-7E85-E652-216A-541CEFF2905E}"/>
              </a:ext>
            </a:extLst>
          </p:cNvPr>
          <p:cNvCxnSpPr>
            <a:cxnSpLocks/>
            <a:stCxn id="46" idx="2"/>
            <a:endCxn id="44" idx="0"/>
          </p:cNvCxnSpPr>
          <p:nvPr/>
        </p:nvCxnSpPr>
        <p:spPr>
          <a:xfrm rot="16200000" flipH="1">
            <a:off x="1643776" y="2221872"/>
            <a:ext cx="616538" cy="337672"/>
          </a:xfrm>
          <a:prstGeom prst="curved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구부러짐 24">
            <a:extLst>
              <a:ext uri="{FF2B5EF4-FFF2-40B4-BE49-F238E27FC236}">
                <a16:creationId xmlns:a16="http://schemas.microsoft.com/office/drawing/2014/main" id="{BB8529BF-1A7A-11D0-B98C-00CCC54D82CD}"/>
              </a:ext>
            </a:extLst>
          </p:cNvPr>
          <p:cNvCxnSpPr>
            <a:cxnSpLocks/>
            <a:stCxn id="47" idx="2"/>
            <a:endCxn id="44" idx="0"/>
          </p:cNvCxnSpPr>
          <p:nvPr/>
        </p:nvCxnSpPr>
        <p:spPr>
          <a:xfrm rot="5400000">
            <a:off x="2084607" y="2118714"/>
            <a:ext cx="616538" cy="543989"/>
          </a:xfrm>
          <a:prstGeom prst="curvedConnector3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연결선: 구부러짐 25">
            <a:extLst>
              <a:ext uri="{FF2B5EF4-FFF2-40B4-BE49-F238E27FC236}">
                <a16:creationId xmlns:a16="http://schemas.microsoft.com/office/drawing/2014/main" id="{F6F01C09-AAEB-22AF-AD6D-5140FEDBFB8C}"/>
              </a:ext>
            </a:extLst>
          </p:cNvPr>
          <p:cNvCxnSpPr>
            <a:cxnSpLocks/>
            <a:stCxn id="48" idx="2"/>
            <a:endCxn id="44" idx="0"/>
          </p:cNvCxnSpPr>
          <p:nvPr/>
        </p:nvCxnSpPr>
        <p:spPr>
          <a:xfrm rot="5400000">
            <a:off x="2519004" y="1684317"/>
            <a:ext cx="616538" cy="1412783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구부러짐 26">
            <a:extLst>
              <a:ext uri="{FF2B5EF4-FFF2-40B4-BE49-F238E27FC236}">
                <a16:creationId xmlns:a16="http://schemas.microsoft.com/office/drawing/2014/main" id="{E2B10734-2056-6253-4DF9-F24A13A77FEF}"/>
              </a:ext>
            </a:extLst>
          </p:cNvPr>
          <p:cNvCxnSpPr>
            <a:cxnSpLocks/>
            <a:stCxn id="46" idx="2"/>
            <a:endCxn id="45" idx="0"/>
          </p:cNvCxnSpPr>
          <p:nvPr/>
        </p:nvCxnSpPr>
        <p:spPr>
          <a:xfrm rot="16200000" flipH="1">
            <a:off x="2223573" y="1642075"/>
            <a:ext cx="609073" cy="1489800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FF26D2BE-B3F7-8301-A21A-7B424DF0EDFB}"/>
              </a:ext>
            </a:extLst>
          </p:cNvPr>
          <p:cNvCxnSpPr>
            <a:cxnSpLocks/>
            <a:stCxn id="47" idx="2"/>
            <a:endCxn id="45" idx="0"/>
          </p:cNvCxnSpPr>
          <p:nvPr/>
        </p:nvCxnSpPr>
        <p:spPr>
          <a:xfrm rot="16200000" flipH="1">
            <a:off x="2664403" y="2082905"/>
            <a:ext cx="609073" cy="608139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연결선: 구부러짐 28">
            <a:extLst>
              <a:ext uri="{FF2B5EF4-FFF2-40B4-BE49-F238E27FC236}">
                <a16:creationId xmlns:a16="http://schemas.microsoft.com/office/drawing/2014/main" id="{D1E4EE68-6B47-3530-1FA0-5C63A1CABEF6}"/>
              </a:ext>
            </a:extLst>
          </p:cNvPr>
          <p:cNvCxnSpPr>
            <a:cxnSpLocks/>
            <a:stCxn id="48" idx="2"/>
            <a:endCxn id="45" idx="0"/>
          </p:cNvCxnSpPr>
          <p:nvPr/>
        </p:nvCxnSpPr>
        <p:spPr>
          <a:xfrm rot="5400000">
            <a:off x="3098801" y="2256648"/>
            <a:ext cx="609073" cy="260655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구부러짐 29">
            <a:extLst>
              <a:ext uri="{FF2B5EF4-FFF2-40B4-BE49-F238E27FC236}">
                <a16:creationId xmlns:a16="http://schemas.microsoft.com/office/drawing/2014/main" id="{D2BBCDE6-FC64-847B-370C-19A30C611BD0}"/>
              </a:ext>
            </a:extLst>
          </p:cNvPr>
          <p:cNvCxnSpPr>
            <a:cxnSpLocks/>
            <a:stCxn id="44" idx="2"/>
          </p:cNvCxnSpPr>
          <p:nvPr/>
        </p:nvCxnSpPr>
        <p:spPr>
          <a:xfrm rot="5400000">
            <a:off x="1621231" y="3448582"/>
            <a:ext cx="666508" cy="332792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연결선: 구부러짐 30">
            <a:extLst>
              <a:ext uri="{FF2B5EF4-FFF2-40B4-BE49-F238E27FC236}">
                <a16:creationId xmlns:a16="http://schemas.microsoft.com/office/drawing/2014/main" id="{3EA9FCF1-F5BE-E2D1-82B5-012A45873023}"/>
              </a:ext>
            </a:extLst>
          </p:cNvPr>
          <p:cNvCxnSpPr>
            <a:cxnSpLocks/>
            <a:stCxn id="44" idx="2"/>
          </p:cNvCxnSpPr>
          <p:nvPr/>
        </p:nvCxnSpPr>
        <p:spPr>
          <a:xfrm rot="16200000" flipH="1">
            <a:off x="2067820" y="3334785"/>
            <a:ext cx="666508" cy="560386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연결선: 구부러짐 31">
            <a:extLst>
              <a:ext uri="{FF2B5EF4-FFF2-40B4-BE49-F238E27FC236}">
                <a16:creationId xmlns:a16="http://schemas.microsoft.com/office/drawing/2014/main" id="{CC57ADA9-D795-8D6B-08E5-CE619CB0958C}"/>
              </a:ext>
            </a:extLst>
          </p:cNvPr>
          <p:cNvCxnSpPr>
            <a:cxnSpLocks/>
            <a:stCxn id="44" idx="2"/>
          </p:cNvCxnSpPr>
          <p:nvPr/>
        </p:nvCxnSpPr>
        <p:spPr>
          <a:xfrm rot="16200000" flipH="1">
            <a:off x="2496700" y="2905904"/>
            <a:ext cx="666508" cy="1418147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F38F96B5-E2A9-8E43-C29B-5A69D83527B3}"/>
              </a:ext>
            </a:extLst>
          </p:cNvPr>
          <p:cNvCxnSpPr>
            <a:cxnSpLocks/>
            <a:stCxn id="45" idx="2"/>
          </p:cNvCxnSpPr>
          <p:nvPr/>
        </p:nvCxnSpPr>
        <p:spPr>
          <a:xfrm rot="5400000">
            <a:off x="2193563" y="2868785"/>
            <a:ext cx="673973" cy="1484920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연결선: 구부러짐 33">
            <a:extLst>
              <a:ext uri="{FF2B5EF4-FFF2-40B4-BE49-F238E27FC236}">
                <a16:creationId xmlns:a16="http://schemas.microsoft.com/office/drawing/2014/main" id="{366AA31C-BA88-FC99-5708-8D067A6FE528}"/>
              </a:ext>
            </a:extLst>
          </p:cNvPr>
          <p:cNvCxnSpPr>
            <a:cxnSpLocks/>
            <a:stCxn id="45" idx="2"/>
          </p:cNvCxnSpPr>
          <p:nvPr/>
        </p:nvCxnSpPr>
        <p:spPr>
          <a:xfrm rot="5400000">
            <a:off x="2640152" y="3315374"/>
            <a:ext cx="673973" cy="591742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B0D7F0A6-CAE8-9A2A-10C3-55CEAC6C9C78}"/>
              </a:ext>
            </a:extLst>
          </p:cNvPr>
          <p:cNvCxnSpPr>
            <a:cxnSpLocks/>
            <a:stCxn id="45" idx="2"/>
          </p:cNvCxnSpPr>
          <p:nvPr/>
        </p:nvCxnSpPr>
        <p:spPr>
          <a:xfrm rot="16200000" flipH="1">
            <a:off x="3069032" y="3478235"/>
            <a:ext cx="673973" cy="266019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85A4E2B-F371-DD51-428A-1A864BE6CEC7}"/>
              </a:ext>
            </a:extLst>
          </p:cNvPr>
          <p:cNvSpPr/>
          <p:nvPr/>
        </p:nvSpPr>
        <p:spPr>
          <a:xfrm>
            <a:off x="1541074" y="2095650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#1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B4A65B4-EA3E-7699-C5CB-E1FAD55EF539}"/>
              </a:ext>
            </a:extLst>
          </p:cNvPr>
          <p:cNvSpPr/>
          <p:nvPr/>
        </p:nvSpPr>
        <p:spPr>
          <a:xfrm>
            <a:off x="2400790" y="2095650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#2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0629853-A80A-FAC7-A478-FD51FCE5538F}"/>
              </a:ext>
            </a:extLst>
          </p:cNvPr>
          <p:cNvSpPr/>
          <p:nvPr/>
        </p:nvSpPr>
        <p:spPr>
          <a:xfrm>
            <a:off x="3260505" y="2095650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#3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26804C8-891A-CF0E-E861-2A5F6C5C07F9}"/>
              </a:ext>
            </a:extLst>
          </p:cNvPr>
          <p:cNvSpPr/>
          <p:nvPr/>
        </p:nvSpPr>
        <p:spPr>
          <a:xfrm>
            <a:off x="1770340" y="3266348"/>
            <a:ext cx="701080" cy="400110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창고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#1</a:t>
            </a:r>
            <a:b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(Stocker)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AEA50A9-4740-9550-FF14-7FAE7EE4AC2E}"/>
              </a:ext>
            </a:extLst>
          </p:cNvPr>
          <p:cNvSpPr/>
          <p:nvPr/>
        </p:nvSpPr>
        <p:spPr>
          <a:xfrm>
            <a:off x="2922468" y="3266520"/>
            <a:ext cx="701080" cy="400110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창고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#1</a:t>
            </a:r>
            <a:b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(Stocker)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1CBC467-47E6-A2C3-9DBF-3EC365371A16}"/>
              </a:ext>
            </a:extLst>
          </p:cNvPr>
          <p:cNvSpPr/>
          <p:nvPr/>
        </p:nvSpPr>
        <p:spPr>
          <a:xfrm>
            <a:off x="1541073" y="4364563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#1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F61F3E9-1F7D-E38A-7963-236B58D44C70}"/>
              </a:ext>
            </a:extLst>
          </p:cNvPr>
          <p:cNvSpPr/>
          <p:nvPr/>
        </p:nvSpPr>
        <p:spPr>
          <a:xfrm>
            <a:off x="2393074" y="4369709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#2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C785DB5-CA09-E4B6-4696-5BA8F89FDE31}"/>
              </a:ext>
            </a:extLst>
          </p:cNvPr>
          <p:cNvSpPr/>
          <p:nvPr/>
        </p:nvSpPr>
        <p:spPr>
          <a:xfrm>
            <a:off x="3245074" y="4369709"/>
            <a:ext cx="51513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#3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4" name="그림 43" descr="건물, 공학이(가) 표시된 사진&#10;&#10;자동 생성된 설명">
            <a:extLst>
              <a:ext uri="{FF2B5EF4-FFF2-40B4-BE49-F238E27FC236}">
                <a16:creationId xmlns:a16="http://schemas.microsoft.com/office/drawing/2014/main" id="{F31B67D9-2A84-31D1-8D4E-6335BC04BA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83" y="2698977"/>
            <a:ext cx="1035995" cy="582747"/>
          </a:xfrm>
          <a:prstGeom prst="rect">
            <a:avLst/>
          </a:prstGeom>
        </p:spPr>
      </p:pic>
      <p:pic>
        <p:nvPicPr>
          <p:cNvPr id="45" name="그림 44" descr="건물, 공학이(가) 표시된 사진&#10;&#10;자동 생성된 설명">
            <a:extLst>
              <a:ext uri="{FF2B5EF4-FFF2-40B4-BE49-F238E27FC236}">
                <a16:creationId xmlns:a16="http://schemas.microsoft.com/office/drawing/2014/main" id="{DEC6B2F3-8017-1492-2688-0695E39292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11" y="2691512"/>
            <a:ext cx="1035995" cy="582747"/>
          </a:xfrm>
          <a:prstGeom prst="rect">
            <a:avLst/>
          </a:prstGeom>
        </p:spPr>
      </p:pic>
      <p:pic>
        <p:nvPicPr>
          <p:cNvPr id="46" name="그림 45" descr="실내이(가) 표시된 사진&#10;&#10;자동 생성된 설명">
            <a:extLst>
              <a:ext uri="{FF2B5EF4-FFF2-40B4-BE49-F238E27FC236}">
                <a16:creationId xmlns:a16="http://schemas.microsoft.com/office/drawing/2014/main" id="{05F4248A-0C72-09A9-9843-D609C1F83D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7931" r="5930" b="10625"/>
          <a:stretch/>
        </p:blipFill>
        <p:spPr>
          <a:xfrm>
            <a:off x="1491587" y="1645469"/>
            <a:ext cx="583243" cy="436970"/>
          </a:xfrm>
          <a:prstGeom prst="rect">
            <a:avLst/>
          </a:prstGeom>
        </p:spPr>
      </p:pic>
      <p:pic>
        <p:nvPicPr>
          <p:cNvPr id="47" name="그림 46" descr="실내이(가) 표시된 사진&#10;&#10;자동 생성된 설명">
            <a:extLst>
              <a:ext uri="{FF2B5EF4-FFF2-40B4-BE49-F238E27FC236}">
                <a16:creationId xmlns:a16="http://schemas.microsoft.com/office/drawing/2014/main" id="{641EDE99-6756-11C7-2C33-0EF518F33AC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7931" r="5930" b="10625"/>
          <a:stretch/>
        </p:blipFill>
        <p:spPr>
          <a:xfrm>
            <a:off x="2373248" y="1645469"/>
            <a:ext cx="583243" cy="436970"/>
          </a:xfrm>
          <a:prstGeom prst="rect">
            <a:avLst/>
          </a:prstGeom>
        </p:spPr>
      </p:pic>
      <p:pic>
        <p:nvPicPr>
          <p:cNvPr id="48" name="그림 47" descr="실내이(가) 표시된 사진&#10;&#10;자동 생성된 설명">
            <a:extLst>
              <a:ext uri="{FF2B5EF4-FFF2-40B4-BE49-F238E27FC236}">
                <a16:creationId xmlns:a16="http://schemas.microsoft.com/office/drawing/2014/main" id="{0E94C309-5847-49B1-7F42-0E82C7940C2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7931" r="5930" b="10625"/>
          <a:stretch/>
        </p:blipFill>
        <p:spPr>
          <a:xfrm>
            <a:off x="3242042" y="1645469"/>
            <a:ext cx="583243" cy="436970"/>
          </a:xfrm>
          <a:prstGeom prst="rect">
            <a:avLst/>
          </a:prstGeom>
        </p:spPr>
      </p:pic>
      <p:grpSp>
        <p:nvGrpSpPr>
          <p:cNvPr id="49" name="그룹 48">
            <a:extLst>
              <a:ext uri="{FF2B5EF4-FFF2-40B4-BE49-F238E27FC236}">
                <a16:creationId xmlns:a16="http://schemas.microsoft.com/office/drawing/2014/main" id="{4F163397-25F1-8839-CF42-C9F86D22ABC3}"/>
              </a:ext>
            </a:extLst>
          </p:cNvPr>
          <p:cNvGrpSpPr/>
          <p:nvPr/>
        </p:nvGrpSpPr>
        <p:grpSpPr>
          <a:xfrm>
            <a:off x="1483269" y="3948232"/>
            <a:ext cx="609639" cy="462032"/>
            <a:chOff x="-2043816" y="2443707"/>
            <a:chExt cx="1923670" cy="1725462"/>
          </a:xfrm>
        </p:grpSpPr>
        <p:pic>
          <p:nvPicPr>
            <p:cNvPr id="50" name="그림 49" descr="기계, 디자인, 전시회이(가) 표시된 사진&#10;&#10;자동 생성된 설명">
              <a:extLst>
                <a:ext uri="{FF2B5EF4-FFF2-40B4-BE49-F238E27FC236}">
                  <a16:creationId xmlns:a16="http://schemas.microsoft.com/office/drawing/2014/main" id="{3104924D-F4D1-F7F3-6F6B-F57DCD132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6" t="14282" r="58054" b="1852"/>
            <a:stretch/>
          </p:blipFill>
          <p:spPr>
            <a:xfrm>
              <a:off x="-2043816" y="2443707"/>
              <a:ext cx="1923670" cy="1725462"/>
            </a:xfrm>
            <a:prstGeom prst="rect">
              <a:avLst/>
            </a:prstGeom>
          </p:spPr>
        </p:pic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A26351F2-C77E-0356-43D6-1143F412A7C4}"/>
                </a:ext>
              </a:extLst>
            </p:cNvPr>
            <p:cNvSpPr/>
            <p:nvPr/>
          </p:nvSpPr>
          <p:spPr>
            <a:xfrm>
              <a:off x="-1512093" y="2625115"/>
              <a:ext cx="292894" cy="33239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5EF633D7-0BC5-DA9B-3121-4BFBE4676E7A}"/>
              </a:ext>
            </a:extLst>
          </p:cNvPr>
          <p:cNvGrpSpPr/>
          <p:nvPr/>
        </p:nvGrpSpPr>
        <p:grpSpPr>
          <a:xfrm>
            <a:off x="2376447" y="3948232"/>
            <a:ext cx="609639" cy="462032"/>
            <a:chOff x="-2043816" y="2443707"/>
            <a:chExt cx="1923670" cy="1725462"/>
          </a:xfrm>
        </p:grpSpPr>
        <p:pic>
          <p:nvPicPr>
            <p:cNvPr id="53" name="그림 52" descr="기계, 디자인, 전시회이(가) 표시된 사진&#10;&#10;자동 생성된 설명">
              <a:extLst>
                <a:ext uri="{FF2B5EF4-FFF2-40B4-BE49-F238E27FC236}">
                  <a16:creationId xmlns:a16="http://schemas.microsoft.com/office/drawing/2014/main" id="{51A38C79-C532-00E0-FF2C-634E6D7B4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6" t="14282" r="58054" b="1852"/>
            <a:stretch/>
          </p:blipFill>
          <p:spPr>
            <a:xfrm>
              <a:off x="-2043816" y="2443707"/>
              <a:ext cx="1923670" cy="1725462"/>
            </a:xfrm>
            <a:prstGeom prst="rect">
              <a:avLst/>
            </a:prstGeom>
          </p:spPr>
        </p:pic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450E81EE-F51A-B157-AB22-0290FBC24709}"/>
                </a:ext>
              </a:extLst>
            </p:cNvPr>
            <p:cNvSpPr/>
            <p:nvPr/>
          </p:nvSpPr>
          <p:spPr>
            <a:xfrm>
              <a:off x="-1512093" y="2625115"/>
              <a:ext cx="292894" cy="33239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0C389ED3-58E1-ABA8-8637-4F83783E5DF9}"/>
              </a:ext>
            </a:extLst>
          </p:cNvPr>
          <p:cNvGrpSpPr/>
          <p:nvPr/>
        </p:nvGrpSpPr>
        <p:grpSpPr>
          <a:xfrm>
            <a:off x="3234208" y="3948232"/>
            <a:ext cx="609639" cy="462032"/>
            <a:chOff x="-2043816" y="2443707"/>
            <a:chExt cx="1923670" cy="1725462"/>
          </a:xfrm>
        </p:grpSpPr>
        <p:pic>
          <p:nvPicPr>
            <p:cNvPr id="56" name="그림 55" descr="기계, 디자인, 전시회이(가) 표시된 사진&#10;&#10;자동 생성된 설명">
              <a:extLst>
                <a:ext uri="{FF2B5EF4-FFF2-40B4-BE49-F238E27FC236}">
                  <a16:creationId xmlns:a16="http://schemas.microsoft.com/office/drawing/2014/main" id="{8E0A0B5B-31D5-6C70-B02A-C87AA472C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6" t="14282" r="58054" b="1852"/>
            <a:stretch/>
          </p:blipFill>
          <p:spPr>
            <a:xfrm>
              <a:off x="-2043816" y="2443707"/>
              <a:ext cx="1923670" cy="1725462"/>
            </a:xfrm>
            <a:prstGeom prst="rect">
              <a:avLst/>
            </a:prstGeom>
          </p:spPr>
        </p:pic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44DA6F31-A794-6C24-51F8-21881C06C47D}"/>
                </a:ext>
              </a:extLst>
            </p:cNvPr>
            <p:cNvSpPr/>
            <p:nvPr/>
          </p:nvSpPr>
          <p:spPr>
            <a:xfrm>
              <a:off x="-1512093" y="2625115"/>
              <a:ext cx="292894" cy="332397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815459DD-9C1D-8296-8EED-EDB1F38DB00F}"/>
              </a:ext>
            </a:extLst>
          </p:cNvPr>
          <p:cNvSpPr/>
          <p:nvPr/>
        </p:nvSpPr>
        <p:spPr>
          <a:xfrm>
            <a:off x="5738030" y="1245433"/>
            <a:ext cx="652990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계획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4F0AF49-7BEC-C6EE-26DA-DC922C723BC3}"/>
              </a:ext>
            </a:extLst>
          </p:cNvPr>
          <p:cNvSpPr/>
          <p:nvPr/>
        </p:nvSpPr>
        <p:spPr>
          <a:xfrm>
            <a:off x="5704370" y="1733520"/>
            <a:ext cx="720316" cy="64633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Lot/Carrier</a:t>
            </a:r>
            <a:b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ko-KR" altLang="en-US" sz="1200" b="1" i="0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할당</a:t>
            </a:r>
            <a:br>
              <a:rPr lang="en-US" altLang="ko-KR" sz="1200" b="1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200" b="1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(RTD)</a:t>
            </a:r>
            <a:endParaRPr kumimoji="0" lang="en-US" altLang="ko-KR" sz="1200" b="1" i="0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F868221B-9E09-A145-A006-A046C3C68E5D}"/>
              </a:ext>
            </a:extLst>
          </p:cNvPr>
          <p:cNvSpPr/>
          <p:nvPr/>
        </p:nvSpPr>
        <p:spPr>
          <a:xfrm>
            <a:off x="5564178" y="2903351"/>
            <a:ext cx="4376020" cy="1138773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현장의 복잡한 물류 이동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 조건을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Rule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화 하여 체계적인 관리가 가능한 솔루션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Workflow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형태의 이해하기 쉬운 형태로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Rule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구현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가시성 확보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운영에 표준화된 기능 제공으로 개발생산성 향상 및 성능 확보</a:t>
            </a:r>
            <a:b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소스 코딩 대비 약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50%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 개발 공수 저감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A9D9A99D-656B-90E6-0037-B11A5B1E00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7796" y="4225023"/>
            <a:ext cx="1834250" cy="11955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2" name="직사각형 61">
            <a:extLst>
              <a:ext uri="{FF2B5EF4-FFF2-40B4-BE49-F238E27FC236}">
                <a16:creationId xmlns:a16="http://schemas.microsoft.com/office/drawing/2014/main" id="{9D41A6C3-F45F-3DDE-245C-295B9954F02C}"/>
              </a:ext>
            </a:extLst>
          </p:cNvPr>
          <p:cNvSpPr/>
          <p:nvPr/>
        </p:nvSpPr>
        <p:spPr>
          <a:xfrm>
            <a:off x="6910042" y="3999617"/>
            <a:ext cx="1489759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[ Workflow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형태의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Rule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구현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]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" name="AutoShape 5">
            <a:extLst>
              <a:ext uri="{FF2B5EF4-FFF2-40B4-BE49-F238E27FC236}">
                <a16:creationId xmlns:a16="http://schemas.microsoft.com/office/drawing/2014/main" id="{A03A88FA-3575-23CE-2D47-AB1878B91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5312" y="1771487"/>
            <a:ext cx="1900126" cy="108836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0" tIns="36000" rIns="72000" bIns="36000" anchor="t" anchorCtr="0">
            <a:spAutoFit/>
          </a:bodyPr>
          <a:lstStyle/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선입선출 </a:t>
            </a:r>
            <a: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(First In First Out)</a:t>
            </a:r>
          </a:p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공정 시간이 적은 </a:t>
            </a:r>
            <a: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Lot </a:t>
            </a:r>
            <a:b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(Shortest Processing Time First)</a:t>
            </a:r>
          </a:p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납기우선 </a:t>
            </a:r>
            <a: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(Early Due Date First)</a:t>
            </a:r>
          </a:p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설비 가동률 최대화</a:t>
            </a:r>
            <a:b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(Move Maximize)</a:t>
            </a: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DC555A6E-1C11-C6C8-FCF0-CC7D69A8CAD4}"/>
              </a:ext>
            </a:extLst>
          </p:cNvPr>
          <p:cNvCxnSpPr/>
          <p:nvPr/>
        </p:nvCxnSpPr>
        <p:spPr>
          <a:xfrm>
            <a:off x="6483814" y="1531259"/>
            <a:ext cx="158464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1BD635B8-5BBB-5FB2-5DC4-E3399B22960D}"/>
              </a:ext>
            </a:extLst>
          </p:cNvPr>
          <p:cNvSpPr/>
          <p:nvPr/>
        </p:nvSpPr>
        <p:spPr>
          <a:xfrm>
            <a:off x="8075610" y="1399326"/>
            <a:ext cx="306743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0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Time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2F14663D-017E-753F-388A-CBEBD4050EE4}"/>
              </a:ext>
            </a:extLst>
          </p:cNvPr>
          <p:cNvSpPr/>
          <p:nvPr/>
        </p:nvSpPr>
        <p:spPr>
          <a:xfrm>
            <a:off x="6483813" y="1288596"/>
            <a:ext cx="539023" cy="2182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193268ED-F29B-A2A1-A567-EBD84F3900B2}"/>
              </a:ext>
            </a:extLst>
          </p:cNvPr>
          <p:cNvSpPr/>
          <p:nvPr/>
        </p:nvSpPr>
        <p:spPr>
          <a:xfrm>
            <a:off x="7018350" y="1288596"/>
            <a:ext cx="432048" cy="218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B987420C-BFDD-C9C8-82F9-948E4C1A5B97}"/>
              </a:ext>
            </a:extLst>
          </p:cNvPr>
          <p:cNvSpPr/>
          <p:nvPr/>
        </p:nvSpPr>
        <p:spPr>
          <a:xfrm>
            <a:off x="7427538" y="1288596"/>
            <a:ext cx="432048" cy="2182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</a:t>
            </a:r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69" name="왼쪽 중괄호 68">
            <a:extLst>
              <a:ext uri="{FF2B5EF4-FFF2-40B4-BE49-F238E27FC236}">
                <a16:creationId xmlns:a16="http://schemas.microsoft.com/office/drawing/2014/main" id="{0543AAEB-5918-DFC8-0DD2-9E426D19AB22}"/>
              </a:ext>
            </a:extLst>
          </p:cNvPr>
          <p:cNvSpPr/>
          <p:nvPr/>
        </p:nvSpPr>
        <p:spPr>
          <a:xfrm rot="16200000">
            <a:off x="6679852" y="1359876"/>
            <a:ext cx="145948" cy="538021"/>
          </a:xfrm>
          <a:prstGeom prst="lef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E4196E9E-C4AD-B73D-1867-A079C51B96F5}"/>
              </a:ext>
            </a:extLst>
          </p:cNvPr>
          <p:cNvSpPr/>
          <p:nvPr/>
        </p:nvSpPr>
        <p:spPr>
          <a:xfrm>
            <a:off x="6483813" y="1709550"/>
            <a:ext cx="521097" cy="11387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A86474E-C57B-74C1-42B4-E49B7C0D0178}"/>
              </a:ext>
            </a:extLst>
          </p:cNvPr>
          <p:cNvSpPr/>
          <p:nvPr/>
        </p:nvSpPr>
        <p:spPr>
          <a:xfrm>
            <a:off x="6526906" y="1782682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A1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B05D5179-E669-AD72-101E-0C21CA8C32AE}"/>
              </a:ext>
            </a:extLst>
          </p:cNvPr>
          <p:cNvSpPr/>
          <p:nvPr/>
        </p:nvSpPr>
        <p:spPr>
          <a:xfrm>
            <a:off x="6526906" y="2043082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A2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5B8CCF57-F564-459C-F105-74FB495C0A5B}"/>
              </a:ext>
            </a:extLst>
          </p:cNvPr>
          <p:cNvSpPr/>
          <p:nvPr/>
        </p:nvSpPr>
        <p:spPr>
          <a:xfrm>
            <a:off x="6521163" y="2303482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A3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ADD84E40-9753-E031-9C70-16711DC84C38}"/>
              </a:ext>
            </a:extLst>
          </p:cNvPr>
          <p:cNvSpPr/>
          <p:nvPr/>
        </p:nvSpPr>
        <p:spPr>
          <a:xfrm>
            <a:off x="6525912" y="2563881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A4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59A106EF-8FE7-AAF6-F20F-6F9A222A6553}"/>
              </a:ext>
            </a:extLst>
          </p:cNvPr>
          <p:cNvSpPr/>
          <p:nvPr/>
        </p:nvSpPr>
        <p:spPr>
          <a:xfrm>
            <a:off x="7580422" y="1784970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#1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5279FC6E-9B5C-56CE-F8A1-E479FD5DD81A}"/>
              </a:ext>
            </a:extLst>
          </p:cNvPr>
          <p:cNvSpPr/>
          <p:nvPr/>
        </p:nvSpPr>
        <p:spPr>
          <a:xfrm>
            <a:off x="7580422" y="2045370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#2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3A313EB5-B4B4-46B7-EC7B-8F71A83FEF0A}"/>
              </a:ext>
            </a:extLst>
          </p:cNvPr>
          <p:cNvSpPr/>
          <p:nvPr/>
        </p:nvSpPr>
        <p:spPr>
          <a:xfrm>
            <a:off x="7574679" y="2305770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#3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6" name="사각형: 둥근 모서리 115">
            <a:extLst>
              <a:ext uri="{FF2B5EF4-FFF2-40B4-BE49-F238E27FC236}">
                <a16:creationId xmlns:a16="http://schemas.microsoft.com/office/drawing/2014/main" id="{FF83A551-80EE-8F7E-E342-59400C7C547C}"/>
              </a:ext>
            </a:extLst>
          </p:cNvPr>
          <p:cNvSpPr/>
          <p:nvPr/>
        </p:nvSpPr>
        <p:spPr>
          <a:xfrm>
            <a:off x="7579428" y="2566169"/>
            <a:ext cx="436261" cy="21653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#4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68" name="직선 화살표 연결선 167">
            <a:extLst>
              <a:ext uri="{FF2B5EF4-FFF2-40B4-BE49-F238E27FC236}">
                <a16:creationId xmlns:a16="http://schemas.microsoft.com/office/drawing/2014/main" id="{AD91FA1D-7A14-8745-D252-7E14EA23EFDC}"/>
              </a:ext>
            </a:extLst>
          </p:cNvPr>
          <p:cNvCxnSpPr>
            <a:cxnSpLocks/>
            <a:stCxn id="71" idx="3"/>
            <a:endCxn id="116" idx="1"/>
          </p:cNvCxnSpPr>
          <p:nvPr/>
        </p:nvCxnSpPr>
        <p:spPr>
          <a:xfrm>
            <a:off x="6963167" y="1890952"/>
            <a:ext cx="616261" cy="7834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화살표 연결선 168">
            <a:extLst>
              <a:ext uri="{FF2B5EF4-FFF2-40B4-BE49-F238E27FC236}">
                <a16:creationId xmlns:a16="http://schemas.microsoft.com/office/drawing/2014/main" id="{EF83D035-D035-F97D-761F-424882A9399D}"/>
              </a:ext>
            </a:extLst>
          </p:cNvPr>
          <p:cNvCxnSpPr>
            <a:cxnSpLocks/>
            <a:stCxn id="74" idx="3"/>
            <a:endCxn id="77" idx="1"/>
          </p:cNvCxnSpPr>
          <p:nvPr/>
        </p:nvCxnSpPr>
        <p:spPr>
          <a:xfrm flipV="1">
            <a:off x="6963167" y="1893240"/>
            <a:ext cx="617255" cy="2581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9418D13D-A066-6CB5-29F1-EFBCEE7943BA}"/>
              </a:ext>
            </a:extLst>
          </p:cNvPr>
          <p:cNvCxnSpPr>
            <a:cxnSpLocks/>
            <a:stCxn id="75" idx="3"/>
            <a:endCxn id="79" idx="1"/>
          </p:cNvCxnSpPr>
          <p:nvPr/>
        </p:nvCxnSpPr>
        <p:spPr>
          <a:xfrm>
            <a:off x="6957424" y="2411752"/>
            <a:ext cx="617255" cy="22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직선 화살표 연결선 170">
            <a:extLst>
              <a:ext uri="{FF2B5EF4-FFF2-40B4-BE49-F238E27FC236}">
                <a16:creationId xmlns:a16="http://schemas.microsoft.com/office/drawing/2014/main" id="{1817078F-E70F-21D6-1DF2-47540DACDF44}"/>
              </a:ext>
            </a:extLst>
          </p:cNvPr>
          <p:cNvCxnSpPr>
            <a:cxnSpLocks/>
            <a:stCxn id="76" idx="3"/>
            <a:endCxn id="78" idx="1"/>
          </p:cNvCxnSpPr>
          <p:nvPr/>
        </p:nvCxnSpPr>
        <p:spPr>
          <a:xfrm flipV="1">
            <a:off x="6962173" y="2153640"/>
            <a:ext cx="618249" cy="5185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5E3F354A-7ECF-5523-8036-D396BAED7234}"/>
              </a:ext>
            </a:extLst>
          </p:cNvPr>
          <p:cNvSpPr/>
          <p:nvPr/>
        </p:nvSpPr>
        <p:spPr>
          <a:xfrm>
            <a:off x="8676131" y="1533465"/>
            <a:ext cx="543987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00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할당 </a:t>
            </a:r>
            <a:r>
              <a:rPr kumimoji="0" lang="en-US" altLang="ko-KR" sz="100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Rule</a:t>
            </a:r>
            <a:endParaRPr kumimoji="0" lang="ko-KR" altLang="en-US" sz="100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9AF82143-1B10-2337-D523-0A33DCDABEA7}"/>
              </a:ext>
            </a:extLst>
          </p:cNvPr>
          <p:cNvGrpSpPr/>
          <p:nvPr/>
        </p:nvGrpSpPr>
        <p:grpSpPr>
          <a:xfrm>
            <a:off x="5996805" y="5455883"/>
            <a:ext cx="2449992" cy="252000"/>
            <a:chOff x="5087686" y="5594263"/>
            <a:chExt cx="2449992" cy="252000"/>
          </a:xfrm>
        </p:grpSpPr>
        <p:sp>
          <p:nvSpPr>
            <p:cNvPr id="185" name="타원 184">
              <a:extLst>
                <a:ext uri="{FF2B5EF4-FFF2-40B4-BE49-F238E27FC236}">
                  <a16:creationId xmlns:a16="http://schemas.microsoft.com/office/drawing/2014/main" id="{E1382D30-43F1-1D3F-D189-7745C1561B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4A4D3F00-F6DF-3B3D-2DAF-F1C28FB0B0A8}"/>
                </a:ext>
              </a:extLst>
            </p:cNvPr>
            <p:cNvSpPr/>
            <p:nvPr/>
          </p:nvSpPr>
          <p:spPr>
            <a:xfrm>
              <a:off x="5399272" y="5635625"/>
              <a:ext cx="213840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이동 대상 및 목적지 선정 자동화 </a:t>
              </a:r>
              <a:r>
                <a:rPr lang="en-US" altLang="ko-KR" sz="1050" i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(Basic)</a:t>
              </a:r>
              <a:endParaRPr kumimoji="0" lang="en-US" altLang="ko-KR" sz="110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085BBC9E-20AF-D782-8222-7FCEB51BC58A}"/>
              </a:ext>
            </a:extLst>
          </p:cNvPr>
          <p:cNvGrpSpPr/>
          <p:nvPr/>
        </p:nvGrpSpPr>
        <p:grpSpPr>
          <a:xfrm>
            <a:off x="5996805" y="5744805"/>
            <a:ext cx="3443854" cy="252000"/>
            <a:chOff x="5087686" y="5594263"/>
            <a:chExt cx="3443854" cy="252000"/>
          </a:xfrm>
        </p:grpSpPr>
        <p:sp>
          <p:nvSpPr>
            <p:cNvPr id="188" name="타원 187">
              <a:extLst>
                <a:ext uri="{FF2B5EF4-FFF2-40B4-BE49-F238E27FC236}">
                  <a16:creationId xmlns:a16="http://schemas.microsoft.com/office/drawing/2014/main" id="{0283BC25-73B8-A84B-B768-AC4F4871F4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9" name="직사각형 188">
              <a:extLst>
                <a:ext uri="{FF2B5EF4-FFF2-40B4-BE49-F238E27FC236}">
                  <a16:creationId xmlns:a16="http://schemas.microsoft.com/office/drawing/2014/main" id="{25E0B572-D21B-E132-B0CB-E73A37FB40FF}"/>
                </a:ext>
              </a:extLst>
            </p:cNvPr>
            <p:cNvSpPr/>
            <p:nvPr/>
          </p:nvSpPr>
          <p:spPr>
            <a:xfrm>
              <a:off x="5399272" y="5635625"/>
              <a:ext cx="3132268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 운영을 고려한 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Rule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표준화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최적화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50" i="1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(Optimization)</a:t>
              </a:r>
            </a:p>
          </p:txBody>
        </p:sp>
      </p:grpSp>
      <p:sp>
        <p:nvSpPr>
          <p:cNvPr id="190" name="왼쪽 대괄호 189">
            <a:extLst>
              <a:ext uri="{FF2B5EF4-FFF2-40B4-BE49-F238E27FC236}">
                <a16:creationId xmlns:a16="http://schemas.microsoft.com/office/drawing/2014/main" id="{4A5786C1-8DE7-B8CE-4D3C-CF77E11D75E0}"/>
              </a:ext>
            </a:extLst>
          </p:cNvPr>
          <p:cNvSpPr/>
          <p:nvPr/>
        </p:nvSpPr>
        <p:spPr>
          <a:xfrm>
            <a:off x="5883004" y="5504250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80A47982-589B-7EDB-B8EA-6523EA1CA97C}"/>
              </a:ext>
            </a:extLst>
          </p:cNvPr>
          <p:cNvSpPr>
            <a:spLocks noChangeAspect="1"/>
          </p:cNvSpPr>
          <p:nvPr/>
        </p:nvSpPr>
        <p:spPr>
          <a:xfrm rot="16200000">
            <a:off x="5383350" y="5710362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CC9DE72E-5A5B-2660-B467-7A6D4B7BD3DA}"/>
              </a:ext>
            </a:extLst>
          </p:cNvPr>
          <p:cNvGrpSpPr/>
          <p:nvPr/>
        </p:nvGrpSpPr>
        <p:grpSpPr>
          <a:xfrm>
            <a:off x="5996805" y="6033726"/>
            <a:ext cx="3730792" cy="252000"/>
            <a:chOff x="5087686" y="5594263"/>
            <a:chExt cx="3730792" cy="252000"/>
          </a:xfrm>
        </p:grpSpPr>
        <p:sp>
          <p:nvSpPr>
            <p:cNvPr id="193" name="타원 192">
              <a:extLst>
                <a:ext uri="{FF2B5EF4-FFF2-40B4-BE49-F238E27FC236}">
                  <a16:creationId xmlns:a16="http://schemas.microsoft.com/office/drawing/2014/main" id="{AA61C6E7-2DD7-0557-0538-0E1EDBA970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C3E6E92F-3C54-0327-BBDD-2F85063C6839}"/>
                </a:ext>
              </a:extLst>
            </p:cNvPr>
            <p:cNvSpPr/>
            <p:nvPr/>
          </p:nvSpPr>
          <p:spPr>
            <a:xfrm>
              <a:off x="5399272" y="5635625"/>
              <a:ext cx="341920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</a:t>
              </a: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 변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예측 기반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실시간 최적화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50" i="1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(Real Time-Optimization)</a:t>
              </a:r>
              <a:endParaRPr kumimoji="0" lang="en-US" altLang="ko-KR" sz="110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E04C012C-E436-DB15-A840-5D863C7E70AE}"/>
              </a:ext>
            </a:extLst>
          </p:cNvPr>
          <p:cNvGrpSpPr/>
          <p:nvPr/>
        </p:nvGrpSpPr>
        <p:grpSpPr>
          <a:xfrm>
            <a:off x="10618439" y="1503595"/>
            <a:ext cx="4304976" cy="1446252"/>
            <a:chOff x="5095244" y="4653135"/>
            <a:chExt cx="4304976" cy="1446252"/>
          </a:xfrm>
        </p:grpSpPr>
        <p:grpSp>
          <p:nvGrpSpPr>
            <p:cNvPr id="197" name="그룹 196">
              <a:extLst>
                <a:ext uri="{FF2B5EF4-FFF2-40B4-BE49-F238E27FC236}">
                  <a16:creationId xmlns:a16="http://schemas.microsoft.com/office/drawing/2014/main" id="{DE2A9523-3389-F361-5389-72943E4B53FC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199" name="그래픽 198" descr="남자 옆모습 단색으로 채워진">
                <a:extLst>
                  <a:ext uri="{FF2B5EF4-FFF2-40B4-BE49-F238E27FC236}">
                    <a16:creationId xmlns:a16="http://schemas.microsoft.com/office/drawing/2014/main" id="{2DCDB141-8B4C-0EE6-9816-2DAC99973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E7539636-EEA4-BDA0-F05E-E6D5DA6188CE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생산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/FA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자동화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</a:t>
                </a:r>
                <a:endPara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8" name="말풍선: 모서리가 둥근 사각형 197">
              <a:extLst>
                <a:ext uri="{FF2B5EF4-FFF2-40B4-BE49-F238E27FC236}">
                  <a16:creationId xmlns:a16="http://schemas.microsoft.com/office/drawing/2014/main" id="{E3773D03-76F9-0298-377B-E929F0FA12E6}"/>
                </a:ext>
              </a:extLst>
            </p:cNvPr>
            <p:cNvSpPr/>
            <p:nvPr/>
          </p:nvSpPr>
          <p:spPr>
            <a:xfrm>
              <a:off x="6249144" y="4653135"/>
              <a:ext cx="3151076" cy="1446252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자동반송율 향상을 통해 물류 관리 업무가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획기적으로 줄어들었으며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</a:p>
            <a:p>
              <a:pPr algn="ctr"/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이를 통해 생산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품질 관리 업무에 더 집중할 수 있었습니다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시스템에 의한 표준화된 물류 운영을 통해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사람에 의한 물류 운영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줄일 수 있었습니다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01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E2585903-121C-ECBA-4CA6-66A9341BB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787" y="5997432"/>
            <a:ext cx="745222" cy="19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10" descr="LG디스플레이 - 나무위키">
            <a:extLst>
              <a:ext uri="{FF2B5EF4-FFF2-40B4-BE49-F238E27FC236}">
                <a16:creationId xmlns:a16="http://schemas.microsoft.com/office/drawing/2014/main" id="{380FFF10-06F7-3691-44B2-F1386ECAA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1526" y="6014977"/>
            <a:ext cx="911196" cy="1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04C34797-A946-22B7-9CC3-C5F8B7DE5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086926" y="6000101"/>
            <a:ext cx="1148535" cy="19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4" name="그룹 203">
            <a:extLst>
              <a:ext uri="{FF2B5EF4-FFF2-40B4-BE49-F238E27FC236}">
                <a16:creationId xmlns:a16="http://schemas.microsoft.com/office/drawing/2014/main" id="{B3926451-845E-450C-CE85-FDBE10978272}"/>
              </a:ext>
            </a:extLst>
          </p:cNvPr>
          <p:cNvGrpSpPr/>
          <p:nvPr/>
        </p:nvGrpSpPr>
        <p:grpSpPr>
          <a:xfrm>
            <a:off x="12777506" y="3269766"/>
            <a:ext cx="1724631" cy="1382556"/>
            <a:chOff x="12347522" y="2972451"/>
            <a:chExt cx="1724631" cy="1382556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B9FE706-D8E0-8E2B-C54B-71A357030DFE}"/>
                </a:ext>
              </a:extLst>
            </p:cNvPr>
            <p:cNvSpPr txBox="1"/>
            <p:nvPr/>
          </p:nvSpPr>
          <p:spPr bwMode="auto">
            <a:xfrm>
              <a:off x="12533654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[Operator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업무 효율화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206" name="직선 연결선 205">
              <a:extLst>
                <a:ext uri="{FF2B5EF4-FFF2-40B4-BE49-F238E27FC236}">
                  <a16:creationId xmlns:a16="http://schemas.microsoft.com/office/drawing/2014/main" id="{01670BF5-38F0-E376-F13E-E7B021F89D22}"/>
                </a:ext>
              </a:extLst>
            </p:cNvPr>
            <p:cNvCxnSpPr/>
            <p:nvPr/>
          </p:nvCxnSpPr>
          <p:spPr>
            <a:xfrm>
              <a:off x="12635522" y="3223095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207" name="직선 연결선 206">
              <a:extLst>
                <a:ext uri="{FF2B5EF4-FFF2-40B4-BE49-F238E27FC236}">
                  <a16:creationId xmlns:a16="http://schemas.microsoft.com/office/drawing/2014/main" id="{1EC466F8-95F5-9366-0283-2570C536F41C}"/>
                </a:ext>
              </a:extLst>
            </p:cNvPr>
            <p:cNvCxnSpPr/>
            <p:nvPr/>
          </p:nvCxnSpPr>
          <p:spPr>
            <a:xfrm>
              <a:off x="12487510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208" name="Rectangle 23">
              <a:extLst>
                <a:ext uri="{FF2B5EF4-FFF2-40B4-BE49-F238E27FC236}">
                  <a16:creationId xmlns:a16="http://schemas.microsoft.com/office/drawing/2014/main" id="{1116A916-8A42-A155-F80A-E0C17E1E2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8522" y="3332536"/>
              <a:ext cx="234000" cy="6648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9" name="Rectangle 23">
              <a:extLst>
                <a:ext uri="{FF2B5EF4-FFF2-40B4-BE49-F238E27FC236}">
                  <a16:creationId xmlns:a16="http://schemas.microsoft.com/office/drawing/2014/main" id="{2F9FB839-4E2B-EBD3-0F00-A8D1C94BF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9846" y="3548839"/>
              <a:ext cx="234000" cy="4485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0" name="Freeform 228">
              <a:extLst>
                <a:ext uri="{FF2B5EF4-FFF2-40B4-BE49-F238E27FC236}">
                  <a16:creationId xmlns:a16="http://schemas.microsoft.com/office/drawing/2014/main" id="{413AC416-3126-B2C4-7C39-B9F37677B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5758" y="3332536"/>
              <a:ext cx="648000" cy="215518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1" name="Rectangle 234">
              <a:extLst>
                <a:ext uri="{FF2B5EF4-FFF2-40B4-BE49-F238E27FC236}">
                  <a16:creationId xmlns:a16="http://schemas.microsoft.com/office/drawing/2014/main" id="{4B68DC4A-A2A2-5E75-5CB1-AB69CCE989B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347522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%</a:t>
              </a:r>
            </a:p>
          </p:txBody>
        </p:sp>
        <p:cxnSp>
          <p:nvCxnSpPr>
            <p:cNvPr id="212" name="직선 연결선 211">
              <a:extLst>
                <a:ext uri="{FF2B5EF4-FFF2-40B4-BE49-F238E27FC236}">
                  <a16:creationId xmlns:a16="http://schemas.microsoft.com/office/drawing/2014/main" id="{44A2E4FE-82EA-6448-F877-2FD2C89D7884}"/>
                </a:ext>
              </a:extLst>
            </p:cNvPr>
            <p:cNvCxnSpPr/>
            <p:nvPr/>
          </p:nvCxnSpPr>
          <p:spPr>
            <a:xfrm>
              <a:off x="13199846" y="3332536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13" name="직선 연결선 212">
              <a:extLst>
                <a:ext uri="{FF2B5EF4-FFF2-40B4-BE49-F238E27FC236}">
                  <a16:creationId xmlns:a16="http://schemas.microsoft.com/office/drawing/2014/main" id="{E02DBD13-3946-F5E2-A41D-A9DACC0BA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379846" y="3549348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1FA5F12C-8D2E-C294-C31A-0D3220908F52}"/>
                </a:ext>
              </a:extLst>
            </p:cNvPr>
            <p:cNvSpPr txBox="1"/>
            <p:nvPr/>
          </p:nvSpPr>
          <p:spPr>
            <a:xfrm>
              <a:off x="13614898" y="3356648"/>
              <a:ext cx="252000" cy="180000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15%</a:t>
              </a:r>
              <a:endParaRPr kumimoji="0" lang="ko-KR" altLang="en-US" sz="10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ECD9025D-01C5-9271-0064-74485AEFE69A}"/>
                </a:ext>
              </a:extLst>
            </p:cNvPr>
            <p:cNvSpPr txBox="1"/>
            <p:nvPr/>
          </p:nvSpPr>
          <p:spPr bwMode="auto">
            <a:xfrm>
              <a:off x="12602234" y="4175007"/>
              <a:ext cx="11979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100%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85%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6" name="Rectangle 234">
              <a:extLst>
                <a:ext uri="{FF2B5EF4-FFF2-40B4-BE49-F238E27FC236}">
                  <a16:creationId xmlns:a16="http://schemas.microsoft.com/office/drawing/2014/main" id="{EF8D4075-54C8-F9D9-E176-35931DBAE36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635522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7" name="Rectangle 234">
              <a:extLst>
                <a:ext uri="{FF2B5EF4-FFF2-40B4-BE49-F238E27FC236}">
                  <a16:creationId xmlns:a16="http://schemas.microsoft.com/office/drawing/2014/main" id="{1ADA95F3-0217-8E55-ADD6-AA41A2201F3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3226846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18" name="Rectangle 234">
            <a:extLst>
              <a:ext uri="{FF2B5EF4-FFF2-40B4-BE49-F238E27FC236}">
                <a16:creationId xmlns:a16="http://schemas.microsoft.com/office/drawing/2014/main" id="{89D1E03A-F6E2-3805-CE72-E0B290D7D29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024531" y="4676174"/>
            <a:ext cx="1475849" cy="338999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관리 → 생산</a:t>
            </a: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 관리 등</a:t>
            </a:r>
            <a:endParaRPr lang="en-US" altLang="ko-KR" sz="900">
              <a:solidFill>
                <a:srgbClr val="0000CC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200"/>
              </a:spcBef>
            </a:pP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타 업무에 집중 가능</a:t>
            </a:r>
            <a:endParaRPr lang="en-US" altLang="ko-KR" sz="900">
              <a:solidFill>
                <a:srgbClr val="0000CC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9" name="Rectangle 234">
            <a:extLst>
              <a:ext uri="{FF2B5EF4-FFF2-40B4-BE49-F238E27FC236}">
                <a16:creationId xmlns:a16="http://schemas.microsoft.com/office/drawing/2014/main" id="{FA2CB857-BE04-A8C5-5D10-AD915F5ABD0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287234" y="3660540"/>
            <a:ext cx="536488" cy="174851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9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9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관리</a:t>
            </a:r>
            <a:r>
              <a:rPr lang="en-US" altLang="ko-KR" sz="9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grpSp>
        <p:nvGrpSpPr>
          <p:cNvPr id="220" name="그룹 219">
            <a:extLst>
              <a:ext uri="{FF2B5EF4-FFF2-40B4-BE49-F238E27FC236}">
                <a16:creationId xmlns:a16="http://schemas.microsoft.com/office/drawing/2014/main" id="{356C332B-0C2C-5E4C-99F3-A5FD0C87B45A}"/>
              </a:ext>
            </a:extLst>
          </p:cNvPr>
          <p:cNvGrpSpPr/>
          <p:nvPr/>
        </p:nvGrpSpPr>
        <p:grpSpPr>
          <a:xfrm>
            <a:off x="10987313" y="3282681"/>
            <a:ext cx="1724631" cy="1382556"/>
            <a:chOff x="10523790" y="2972451"/>
            <a:chExt cx="1724631" cy="1382556"/>
          </a:xfrm>
        </p:grpSpPr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93774014-58CF-0C3F-4AD3-88879B9718E6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자동반송율 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222" name="직선 연결선 221">
              <a:extLst>
                <a:ext uri="{FF2B5EF4-FFF2-40B4-BE49-F238E27FC236}">
                  <a16:creationId xmlns:a16="http://schemas.microsoft.com/office/drawing/2014/main" id="{2A5C0058-5CAE-A1AA-2EFF-DA8BC8F48999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223" name="직선 연결선 222">
              <a:extLst>
                <a:ext uri="{FF2B5EF4-FFF2-40B4-BE49-F238E27FC236}">
                  <a16:creationId xmlns:a16="http://schemas.microsoft.com/office/drawing/2014/main" id="{99A39A51-8B67-C30C-CC9C-6C4933EA5915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224" name="Rectangle 23">
              <a:extLst>
                <a:ext uri="{FF2B5EF4-FFF2-40B4-BE49-F238E27FC236}">
                  <a16:creationId xmlns:a16="http://schemas.microsoft.com/office/drawing/2014/main" id="{AFD86D04-484C-8253-87DF-3B39592EF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790764"/>
              <a:ext cx="234000" cy="2066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5" name="Rectangle 23">
              <a:extLst>
                <a:ext uri="{FF2B5EF4-FFF2-40B4-BE49-F238E27FC236}">
                  <a16:creationId xmlns:a16="http://schemas.microsoft.com/office/drawing/2014/main" id="{0AB5B99F-E525-D42A-755A-02DE229B4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343217"/>
              <a:ext cx="234000" cy="654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6" name="Freeform 228">
              <a:extLst>
                <a:ext uri="{FF2B5EF4-FFF2-40B4-BE49-F238E27FC236}">
                  <a16:creationId xmlns:a16="http://schemas.microsoft.com/office/drawing/2014/main" id="{CC530657-6783-2D4E-89B6-9583886D04A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1192943" y="3359944"/>
              <a:ext cx="648000" cy="43270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7" name="Rectangle 234">
              <a:extLst>
                <a:ext uri="{FF2B5EF4-FFF2-40B4-BE49-F238E27FC236}">
                  <a16:creationId xmlns:a16="http://schemas.microsoft.com/office/drawing/2014/main" id="{7FAFCA6A-F6AA-079B-5113-C63FAEF4363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8" name="Rectangle 234">
              <a:extLst>
                <a:ext uri="{FF2B5EF4-FFF2-40B4-BE49-F238E27FC236}">
                  <a16:creationId xmlns:a16="http://schemas.microsoft.com/office/drawing/2014/main" id="{BE501994-F0AD-586E-9DD4-A7838359D5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9" name="Rectangle 234">
              <a:extLst>
                <a:ext uri="{FF2B5EF4-FFF2-40B4-BE49-F238E27FC236}">
                  <a16:creationId xmlns:a16="http://schemas.microsoft.com/office/drawing/2014/main" id="{AAF312B0-1F9B-C6E7-C291-60534EFF113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%</a:t>
              </a:r>
            </a:p>
          </p:txBody>
        </p:sp>
        <p:cxnSp>
          <p:nvCxnSpPr>
            <p:cNvPr id="230" name="직선 연결선 229">
              <a:extLst>
                <a:ext uri="{FF2B5EF4-FFF2-40B4-BE49-F238E27FC236}">
                  <a16:creationId xmlns:a16="http://schemas.microsoft.com/office/drawing/2014/main" id="{063DDF7B-9E6E-F611-DE85-E8D321FC8958}"/>
                </a:ext>
              </a:extLst>
            </p:cNvPr>
            <p:cNvCxnSpPr>
              <a:cxnSpLocks/>
            </p:cNvCxnSpPr>
            <p:nvPr/>
          </p:nvCxnSpPr>
          <p:spPr>
            <a:xfrm>
              <a:off x="10965848" y="3790280"/>
              <a:ext cx="590266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31" name="직선 연결선 230">
              <a:extLst>
                <a:ext uri="{FF2B5EF4-FFF2-40B4-BE49-F238E27FC236}">
                  <a16:creationId xmlns:a16="http://schemas.microsoft.com/office/drawing/2014/main" id="{221B0F28-4B5B-F1DA-37D2-AEA0E238DB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6114" y="3346969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32" name="직선 연결선 231">
              <a:extLst>
                <a:ext uri="{FF2B5EF4-FFF2-40B4-BE49-F238E27FC236}">
                  <a16:creationId xmlns:a16="http://schemas.microsoft.com/office/drawing/2014/main" id="{17D01C63-1E19-4F2C-054E-4A91BC306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40701" y="3351134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233" name="직선 연결선 232">
              <a:extLst>
                <a:ext uri="{FF2B5EF4-FFF2-40B4-BE49-F238E27FC236}">
                  <a16:creationId xmlns:a16="http://schemas.microsoft.com/office/drawing/2014/main" id="{37F4B1B9-B882-0E44-3B70-A88EC61A035E}"/>
                </a:ext>
              </a:extLst>
            </p:cNvPr>
            <p:cNvCxnSpPr>
              <a:cxnSpLocks/>
            </p:cNvCxnSpPr>
            <p:nvPr/>
          </p:nvCxnSpPr>
          <p:spPr>
            <a:xfrm>
              <a:off x="11340701" y="364628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432969FF-249B-00B5-2A6C-6015DD1AA05F}"/>
                </a:ext>
              </a:extLst>
            </p:cNvPr>
            <p:cNvSpPr txBox="1"/>
            <p:nvPr/>
          </p:nvSpPr>
          <p:spPr>
            <a:xfrm>
              <a:off x="11216275" y="3468702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70%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33ED25F-9E9E-75C5-9977-FC68E0555E84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20%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90%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36" name="직사각형 235">
            <a:extLst>
              <a:ext uri="{FF2B5EF4-FFF2-40B4-BE49-F238E27FC236}">
                <a16:creationId xmlns:a16="http://schemas.microsoft.com/office/drawing/2014/main" id="{DCCCECF4-00A4-1073-5330-F13756F7ABE1}"/>
              </a:ext>
            </a:extLst>
          </p:cNvPr>
          <p:cNvSpPr/>
          <p:nvPr/>
        </p:nvSpPr>
        <p:spPr>
          <a:xfrm>
            <a:off x="10591718" y="5213982"/>
            <a:ext cx="4376020" cy="53860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생산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 표준화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최적화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사람 개입 최소화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생산품질 관리 등 업무 집중으로 생산 효율 증대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37" name="Rectangle 234">
            <a:extLst>
              <a:ext uri="{FF2B5EF4-FFF2-40B4-BE49-F238E27FC236}">
                <a16:creationId xmlns:a16="http://schemas.microsoft.com/office/drawing/2014/main" id="{60F4AADF-B836-A20E-E28D-C244F322BE9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037778" y="4676174"/>
            <a:ext cx="1653781" cy="174851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</a:t>
            </a: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내 별도 개발 → </a:t>
            </a: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RTD 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도입</a:t>
            </a:r>
            <a:endParaRPr lang="en-US" altLang="ko-KR" sz="900">
              <a:solidFill>
                <a:srgbClr val="0000CC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2503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487</Words>
  <Application>Microsoft Office PowerPoint</Application>
  <PresentationFormat>사용자 지정</PresentationFormat>
  <Paragraphs>81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