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702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702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35126-2D0C-385A-8262-678F1C8F4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DFE9CE4-E865-4EB2-C68C-62947B9347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F85E36A-7083-97E4-D61E-8B6B971A3E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163224-98D4-CD43-E249-4FBED80414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3221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E7823-A628-7E0F-94EA-3B48ECB74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9130CDC-5C20-DCDB-EF39-CA55669365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3-5)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ROS -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“국내외 생산현황을 한눈에 파악하고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원격으로 제어하기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”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6226423-A6A6-6740-D5E7-38BD5D398048}"/>
              </a:ext>
            </a:extLst>
          </p:cNvPr>
          <p:cNvSpPr/>
          <p:nvPr/>
        </p:nvSpPr>
        <p:spPr>
          <a:xfrm>
            <a:off x="428635" y="803010"/>
            <a:ext cx="4536512" cy="6482028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B4EA46F-4E20-D177-7537-97E2029BFDD0}"/>
              </a:ext>
            </a:extLst>
          </p:cNvPr>
          <p:cNvGrpSpPr/>
          <p:nvPr/>
        </p:nvGrpSpPr>
        <p:grpSpPr>
          <a:xfrm>
            <a:off x="425288" y="803011"/>
            <a:ext cx="4536512" cy="339239"/>
            <a:chOff x="344488" y="620713"/>
            <a:chExt cx="4536512" cy="339239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C3DA073C-A598-0733-FCF8-8E84B613BA33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marL="0" marR="0" lvl="0" indent="0" algn="l" defTabSz="914342" rtl="0" eaLnBrk="1" fontAlgn="auto" latinLnBrk="0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Q1. Why ROS</a:t>
              </a:r>
              <a:r>
                <a:rPr kumimoji="1" lang="ko-KR" altLang="en-US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인가요</a:t>
              </a:r>
              <a:r>
                <a:rPr kumimoji="1" lang="en-US" altLang="ko-KR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?</a:t>
              </a:r>
              <a:endParaRPr kumimoji="0" lang="en-US" altLang="ko-KR" sz="1400" b="0" i="0" strike="noStrike" kern="120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054953A6-8CE2-7201-577D-FB2FBBF644D3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4ED788F1-4FE5-467C-6295-60B498543146}"/>
              </a:ext>
            </a:extLst>
          </p:cNvPr>
          <p:cNvGrpSpPr/>
          <p:nvPr/>
        </p:nvGrpSpPr>
        <p:grpSpPr>
          <a:xfrm>
            <a:off x="362349" y="5280660"/>
            <a:ext cx="4510159" cy="944654"/>
            <a:chOff x="281549" y="3441261"/>
            <a:chExt cx="4510159" cy="944654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7ED0792E-3151-2A80-09D5-FDD743C77FD7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1" name="그래픽 10" descr="남자 옆모습 단색으로 채워진">
                <a:extLst>
                  <a:ext uri="{FF2B5EF4-FFF2-40B4-BE49-F238E27FC236}">
                    <a16:creationId xmlns:a16="http://schemas.microsoft.com/office/drawing/2014/main" id="{5B615B56-05C1-4650-64BB-07901C223FE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2" name="그래픽 11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8E1FCF9A-6D75-2282-68A9-19847F65F7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0" name="말풍선: 모서리가 둥근 사각형 9">
              <a:extLst>
                <a:ext uri="{FF2B5EF4-FFF2-40B4-BE49-F238E27FC236}">
                  <a16:creationId xmlns:a16="http://schemas.microsoft.com/office/drawing/2014/main" id="{C32A0C00-D485-1094-6F54-D511772AC5EC}"/>
                </a:ext>
              </a:extLst>
            </p:cNvPr>
            <p:cNvSpPr/>
            <p:nvPr/>
          </p:nvSpPr>
          <p:spPr>
            <a:xfrm>
              <a:off x="1069991" y="3441261"/>
              <a:ext cx="3721717" cy="863631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해외 법인의 원격 운영 방향성 수립에 어려움이 있어요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해외 공장에서는 장애 지원 및 조치에 시간이 오래 </a:t>
              </a:r>
              <a:r>
                <a:rPr lang="ko-KR" altLang="en-US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걸려요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공정제어 및 관제에 필요한 인원을 최소화하고 싶어요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4108038B-F901-90F3-68C3-CA382709010F}"/>
              </a:ext>
            </a:extLst>
          </p:cNvPr>
          <p:cNvGrpSpPr/>
          <p:nvPr/>
        </p:nvGrpSpPr>
        <p:grpSpPr>
          <a:xfrm>
            <a:off x="929344" y="3344994"/>
            <a:ext cx="3981539" cy="411257"/>
            <a:chOff x="-4102953" y="4708592"/>
            <a:chExt cx="3981539" cy="411257"/>
          </a:xfrm>
        </p:grpSpPr>
        <p:sp>
          <p:nvSpPr>
            <p:cNvPr id="14" name="AutoShape 5">
              <a:extLst>
                <a:ext uri="{FF2B5EF4-FFF2-40B4-BE49-F238E27FC236}">
                  <a16:creationId xmlns:a16="http://schemas.microsoft.com/office/drawing/2014/main" id="{76F2B8A9-9EFA-729F-FB50-A3B009F7BC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942531" y="4708592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marL="0" marR="0" lvl="0" indent="0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원격 업무 수행 지원</a:t>
              </a:r>
              <a:endParaRPr kumimoji="1" lang="en-US" altLang="ko-KR" sz="1200" b="1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A12B5D97-2426-1A21-075F-B5A6711F43C1}"/>
                </a:ext>
              </a:extLst>
            </p:cNvPr>
            <p:cNvSpPr/>
            <p:nvPr/>
          </p:nvSpPr>
          <p:spPr bwMode="auto">
            <a:xfrm>
              <a:off x="-4102953" y="4754266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200" b="1" i="0" u="none" strike="noStrike" kern="0" cap="none" spc="0" normalizeH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1</a:t>
              </a:r>
              <a:endParaRPr kumimoji="1" lang="ko-KR" altLang="en-US" sz="1200" b="1" i="0" u="none" strike="noStrike" kern="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6" name="AutoShape 5">
              <a:extLst>
                <a:ext uri="{FF2B5EF4-FFF2-40B4-BE49-F238E27FC236}">
                  <a16:creationId xmlns:a16="http://schemas.microsoft.com/office/drawing/2014/main" id="{E1572682-F449-2311-5C62-23172FFF7F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521677" y="4708592"/>
              <a:ext cx="2400263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marR="0" lvl="0" indent="-85725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1" lang="ko-KR" altLang="en-US" sz="11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현재 작업 및 </a:t>
              </a:r>
              <a:r>
                <a:rPr kumimoji="1" lang="en-US" altLang="ko-KR" sz="11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Alarm</a:t>
              </a:r>
              <a:r>
                <a:rPr kumimoji="1" lang="ko-KR" altLang="en-US" sz="11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에 맞는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프로세스 및 작업 가이드를 화면에 자동으로 표시</a:t>
              </a:r>
              <a:endParaRPr kumimoji="1" lang="en-US" altLang="ko-KR" sz="11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DCF4EE1-5E43-5895-6F79-C6E799C657B9}"/>
              </a:ext>
            </a:extLst>
          </p:cNvPr>
          <p:cNvGrpSpPr/>
          <p:nvPr/>
        </p:nvGrpSpPr>
        <p:grpSpPr>
          <a:xfrm>
            <a:off x="929344" y="3777042"/>
            <a:ext cx="3933499" cy="749812"/>
            <a:chOff x="-4102953" y="5469788"/>
            <a:chExt cx="3933499" cy="749812"/>
          </a:xfrm>
        </p:grpSpPr>
        <p:sp>
          <p:nvSpPr>
            <p:cNvPr id="18" name="AutoShape 5">
              <a:extLst>
                <a:ext uri="{FF2B5EF4-FFF2-40B4-BE49-F238E27FC236}">
                  <a16:creationId xmlns:a16="http://schemas.microsoft.com/office/drawing/2014/main" id="{7CE5803B-3B65-65FE-C191-BC53E8366E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942531" y="5469788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marL="0" marR="0" lvl="0" indent="0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1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장애 알람 및 조치</a:t>
              </a:r>
              <a:endParaRPr kumimoji="1" lang="en-US" altLang="ko-KR" sz="1200" b="1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BAF578DF-E7C2-9FF5-A200-C9B0EAB5AFA5}"/>
                </a:ext>
              </a:extLst>
            </p:cNvPr>
            <p:cNvSpPr/>
            <p:nvPr/>
          </p:nvSpPr>
          <p:spPr bwMode="auto">
            <a:xfrm>
              <a:off x="-4102953" y="5515462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200" b="1" i="0" u="none" strike="noStrike" kern="0" cap="none" spc="0" normalizeH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2</a:t>
              </a:r>
              <a:endParaRPr kumimoji="1" lang="ko-KR" altLang="en-US" sz="1200" b="1" i="0" u="none" strike="noStrike" kern="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20" name="AutoShape 5">
              <a:extLst>
                <a:ext uri="{FF2B5EF4-FFF2-40B4-BE49-F238E27FC236}">
                  <a16:creationId xmlns:a16="http://schemas.microsoft.com/office/drawing/2014/main" id="{973F9D28-1BEE-B854-896B-EA7F5EE9F1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521677" y="5469788"/>
              <a:ext cx="2352223" cy="74981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marR="0" lvl="0" indent="-85725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1" lang="ko-KR" altLang="en-US" sz="11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자동으로 위험 상황에 대한 알람이 연동되어 표출되고</a:t>
              </a:r>
              <a:r>
                <a:rPr kumimoji="1" lang="en-US" altLang="ko-KR" sz="11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, </a:t>
              </a:r>
              <a:r>
                <a:rPr kumimoji="1" lang="ko-KR" altLang="en-US" sz="11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원격 조작 지원</a:t>
              </a:r>
              <a:endParaRPr kumimoji="1" lang="en-US" altLang="ko-KR" sz="11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marR="0" lvl="0" indent="-85725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필요한 시점에 필요한 설비 화면을 작업자의 선호 언어에 맞추어 표출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A236BCFC-131C-E44E-9BF2-1C427543CC9A}"/>
              </a:ext>
            </a:extLst>
          </p:cNvPr>
          <p:cNvGrpSpPr/>
          <p:nvPr/>
        </p:nvGrpSpPr>
        <p:grpSpPr>
          <a:xfrm>
            <a:off x="929344" y="4497122"/>
            <a:ext cx="3933499" cy="749812"/>
            <a:chOff x="-4102953" y="5469788"/>
            <a:chExt cx="3933499" cy="749812"/>
          </a:xfrm>
        </p:grpSpPr>
        <p:sp>
          <p:nvSpPr>
            <p:cNvPr id="22" name="AutoShape 5">
              <a:extLst>
                <a:ext uri="{FF2B5EF4-FFF2-40B4-BE49-F238E27FC236}">
                  <a16:creationId xmlns:a16="http://schemas.microsoft.com/office/drawing/2014/main" id="{BB494DAE-8C83-F205-35D8-4E6B241FD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942531" y="5469788"/>
              <a:ext cx="2088232" cy="442035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marL="0" marR="0" lvl="0" indent="0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1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원격 검사 및 </a:t>
              </a:r>
              <a:br>
                <a:rPr kumimoji="1" lang="en-US" altLang="ko-KR" sz="1200" b="1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</a:br>
              <a:r>
                <a:rPr kumimoji="1" lang="en-US" altLang="ko-KR" sz="1200" b="1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IT </a:t>
              </a:r>
              <a:r>
                <a:rPr kumimoji="1" lang="ko-KR" altLang="en-US" sz="1200" b="1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시스템 연계</a:t>
              </a:r>
              <a:endParaRPr kumimoji="1" lang="en-US" altLang="ko-KR" sz="1200" b="1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7B5EDD46-C2F2-6CDA-22E7-3474B1CE4B82}"/>
                </a:ext>
              </a:extLst>
            </p:cNvPr>
            <p:cNvSpPr/>
            <p:nvPr/>
          </p:nvSpPr>
          <p:spPr bwMode="auto">
            <a:xfrm>
              <a:off x="-4102953" y="5515462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200" b="1" i="0" u="none" strike="noStrike" kern="0" cap="none" spc="0" normalizeH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3</a:t>
              </a:r>
              <a:endParaRPr kumimoji="1" lang="ko-KR" altLang="en-US" sz="1200" b="1" i="0" u="none" strike="noStrike" kern="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24" name="AutoShape 5">
              <a:extLst>
                <a:ext uri="{FF2B5EF4-FFF2-40B4-BE49-F238E27FC236}">
                  <a16:creationId xmlns:a16="http://schemas.microsoft.com/office/drawing/2014/main" id="{95B06798-A7E5-B9FF-AAF3-B5F29EB15B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521676" y="5469788"/>
              <a:ext cx="2352222" cy="74981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marR="0" lvl="0" indent="-85725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현재 작업 및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Alarm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에 대응되는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IT Data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를 유관 시스템에서 연계하여 표시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marR="0" lvl="0" indent="-85725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1" lang="ko-KR" altLang="en-US" sz="11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원격 검사를 위한 제품 상태 정보 화면 및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AI/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데이터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분석 결과 표시</a:t>
              </a:r>
              <a:endParaRPr kumimoji="1" lang="en-US" altLang="ko-KR" sz="11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5BBA3008-32FA-0518-1DAB-81AE844B33BD}"/>
              </a:ext>
            </a:extLst>
          </p:cNvPr>
          <p:cNvGrpSpPr/>
          <p:nvPr/>
        </p:nvGrpSpPr>
        <p:grpSpPr>
          <a:xfrm>
            <a:off x="552138" y="1481091"/>
            <a:ext cx="4282807" cy="1791895"/>
            <a:chOff x="1874301" y="1313805"/>
            <a:chExt cx="7580261" cy="3306530"/>
          </a:xfrm>
        </p:grpSpPr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12690A2-6AE4-0C3D-EAE8-D82F406874D5}"/>
                </a:ext>
              </a:extLst>
            </p:cNvPr>
            <p:cNvSpPr/>
            <p:nvPr/>
          </p:nvSpPr>
          <p:spPr>
            <a:xfrm>
              <a:off x="1874301" y="3009967"/>
              <a:ext cx="2533276" cy="1610368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latinLnBrk="0">
                <a:lnSpc>
                  <a:spcPct val="90000"/>
                </a:lnSpc>
                <a:spcBef>
                  <a:spcPts val="1000"/>
                </a:spcBef>
              </a:pPr>
              <a:endParaRPr lang="ko-KR" altLang="en-US" sz="600" b="1" spc="70" err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F727A799-41AC-F968-0AE2-8E9100FA056F}"/>
                </a:ext>
              </a:extLst>
            </p:cNvPr>
            <p:cNvSpPr/>
            <p:nvPr/>
          </p:nvSpPr>
          <p:spPr>
            <a:xfrm>
              <a:off x="1874301" y="1313805"/>
              <a:ext cx="2533276" cy="1610368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latinLnBrk="0">
                <a:lnSpc>
                  <a:spcPct val="90000"/>
                </a:lnSpc>
                <a:spcBef>
                  <a:spcPts val="1000"/>
                </a:spcBef>
              </a:pPr>
              <a:endParaRPr lang="ko-KR" altLang="en-US" sz="600" b="1" spc="70" err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2413F41E-B418-3872-5339-15AFE8FE56F1}"/>
                </a:ext>
              </a:extLst>
            </p:cNvPr>
            <p:cNvSpPr/>
            <p:nvPr/>
          </p:nvSpPr>
          <p:spPr>
            <a:xfrm>
              <a:off x="4488000" y="1313805"/>
              <a:ext cx="4966562" cy="3303532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latinLnBrk="0">
                <a:lnSpc>
                  <a:spcPct val="90000"/>
                </a:lnSpc>
                <a:spcBef>
                  <a:spcPts val="1000"/>
                </a:spcBef>
              </a:pPr>
              <a:endParaRPr lang="ko-KR" altLang="en-US" sz="600" b="1" spc="70" err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997A6AAC-668B-76FD-9E1E-A1D9E0EDF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26038" y="1340617"/>
              <a:ext cx="4888879" cy="3228572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C5707C83-8A57-0371-5A8C-E054DA66F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18857" y="1372039"/>
              <a:ext cx="2445089" cy="1521657"/>
            </a:xfrm>
            <a:prstGeom prst="rect">
              <a:avLst/>
            </a:prstGeom>
          </p:spPr>
        </p:pic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85F9697F-F75F-6CFC-1654-333B894DD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885248" y="3021235"/>
              <a:ext cx="2522329" cy="1596102"/>
            </a:xfrm>
            <a:prstGeom prst="rect">
              <a:avLst/>
            </a:prstGeom>
          </p:spPr>
        </p:pic>
      </p:grpSp>
      <p:sp>
        <p:nvSpPr>
          <p:cNvPr id="32" name="타원 31">
            <a:extLst>
              <a:ext uri="{FF2B5EF4-FFF2-40B4-BE49-F238E27FC236}">
                <a16:creationId xmlns:a16="http://schemas.microsoft.com/office/drawing/2014/main" id="{6E9177FA-F3FA-EF4F-BBBC-296E62D6EC98}"/>
              </a:ext>
            </a:extLst>
          </p:cNvPr>
          <p:cNvSpPr/>
          <p:nvPr/>
        </p:nvSpPr>
        <p:spPr bwMode="auto">
          <a:xfrm>
            <a:off x="579394" y="1522492"/>
            <a:ext cx="180000" cy="18000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1</a:t>
            </a:r>
            <a:endParaRPr kumimoji="1" lang="ko-KR" altLang="en-US" sz="1200" b="1" i="0" u="none" strike="noStrike" kern="0" cap="none" spc="0" normalizeH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BA105C37-AC37-1C2C-C33E-FE96F294FC8D}"/>
              </a:ext>
            </a:extLst>
          </p:cNvPr>
          <p:cNvSpPr/>
          <p:nvPr/>
        </p:nvSpPr>
        <p:spPr bwMode="auto">
          <a:xfrm>
            <a:off x="579394" y="2370445"/>
            <a:ext cx="180000" cy="18000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2</a:t>
            </a:r>
            <a:endParaRPr kumimoji="1" lang="ko-KR" altLang="en-US" sz="1200" b="1" i="0" u="none" strike="noStrike" kern="0" cap="none" spc="0" normalizeH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59A59A56-D96D-2621-95C6-17F5C5BDAE52}"/>
              </a:ext>
            </a:extLst>
          </p:cNvPr>
          <p:cNvSpPr/>
          <p:nvPr/>
        </p:nvSpPr>
        <p:spPr bwMode="auto">
          <a:xfrm>
            <a:off x="2080511" y="1522492"/>
            <a:ext cx="180000" cy="18000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3</a:t>
            </a:r>
            <a:endParaRPr kumimoji="1" lang="ko-KR" altLang="en-US" sz="1200" b="1" i="0" u="none" strike="noStrike" kern="0" cap="none" spc="0" normalizeH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DB522E2E-3F0B-74B6-1DDE-F2A5AC336BDB}"/>
              </a:ext>
            </a:extLst>
          </p:cNvPr>
          <p:cNvSpPr/>
          <p:nvPr/>
        </p:nvSpPr>
        <p:spPr>
          <a:xfrm>
            <a:off x="425288" y="1184754"/>
            <a:ext cx="4536512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kumimoji="0" lang="ko-KR" altLang="en-US" sz="12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원격 모니터링 및 공정제어를 위한 화면 구성</a:t>
            </a:r>
          </a:p>
        </p:txBody>
      </p:sp>
      <p:grpSp>
        <p:nvGrpSpPr>
          <p:cNvPr id="192" name="그룹 191">
            <a:extLst>
              <a:ext uri="{FF2B5EF4-FFF2-40B4-BE49-F238E27FC236}">
                <a16:creationId xmlns:a16="http://schemas.microsoft.com/office/drawing/2014/main" id="{3773B2EB-7B32-B7CB-BF57-72C214754D8E}"/>
              </a:ext>
            </a:extLst>
          </p:cNvPr>
          <p:cNvGrpSpPr/>
          <p:nvPr/>
        </p:nvGrpSpPr>
        <p:grpSpPr>
          <a:xfrm>
            <a:off x="655638" y="6362001"/>
            <a:ext cx="4139183" cy="503967"/>
            <a:chOff x="655638" y="6362001"/>
            <a:chExt cx="4139183" cy="503967"/>
          </a:xfrm>
        </p:grpSpPr>
        <p:sp>
          <p:nvSpPr>
            <p:cNvPr id="36" name="Freeform 75">
              <a:extLst>
                <a:ext uri="{FF2B5EF4-FFF2-40B4-BE49-F238E27FC236}">
                  <a16:creationId xmlns:a16="http://schemas.microsoft.com/office/drawing/2014/main" id="{F84AD0F5-D4D1-A1E1-FBE5-35F4825EE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610" y="6362001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2FD36CDC-75C2-A07D-9EC5-5C82E8AF1557}"/>
                </a:ext>
              </a:extLst>
            </p:cNvPr>
            <p:cNvSpPr/>
            <p:nvPr/>
          </p:nvSpPr>
          <p:spPr>
            <a:xfrm>
              <a:off x="655638" y="6505118"/>
              <a:ext cx="4139183" cy="360850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marL="0" marR="0" lvl="0" indent="0" algn="ctr" defTabSz="914342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Global Operation</a:t>
              </a:r>
              <a:r>
                <a:rPr kumimoji="0" lang="ko-KR" altLang="en-US" sz="14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도 대응 가능한 원격 운영지원 솔루션 필요 </a:t>
              </a:r>
              <a:endParaRPr kumimoji="0" lang="en-US" altLang="ko-KR" sz="16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</p:grpSp>
      <p:sp>
        <p:nvSpPr>
          <p:cNvPr id="38" name="Rectangle 10">
            <a:extLst>
              <a:ext uri="{FF2B5EF4-FFF2-40B4-BE49-F238E27FC236}">
                <a16:creationId xmlns:a16="http://schemas.microsoft.com/office/drawing/2014/main" id="{68A18E7D-BBDB-7BE6-3CC6-B78A5AFE50B5}"/>
              </a:ext>
            </a:extLst>
          </p:cNvPr>
          <p:cNvSpPr/>
          <p:nvPr/>
        </p:nvSpPr>
        <p:spPr>
          <a:xfrm>
            <a:off x="5396513" y="827540"/>
            <a:ext cx="4536512" cy="6457498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BB24B33C-11C3-5329-CFCC-476A8B83B02E}"/>
              </a:ext>
            </a:extLst>
          </p:cNvPr>
          <p:cNvGrpSpPr/>
          <p:nvPr/>
        </p:nvGrpSpPr>
        <p:grpSpPr>
          <a:xfrm>
            <a:off x="5396513" y="827540"/>
            <a:ext cx="4536512" cy="339047"/>
            <a:chOff x="5024437" y="494579"/>
            <a:chExt cx="4536512" cy="339047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B5C6A405-7872-00B7-02F3-443E42E0511A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marL="0" marR="0" lvl="0" indent="0" algn="l" defTabSz="914342" rtl="0" eaLnBrk="1" fontAlgn="auto" latinLnBrk="1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Q2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.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ROS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</a:t>
              </a:r>
              <a:r>
                <a:rPr kumimoji="1" lang="ko-KR" altLang="en-US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 무엇이고</a:t>
              </a:r>
              <a:r>
                <a:rPr kumimoji="1" lang="en-US" altLang="ko-KR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, </a:t>
              </a:r>
              <a:r>
                <a:rPr kumimoji="1" lang="ko-KR" altLang="en-US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업무에 잘 적용된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모습은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  <a:endParaRPr kumimoji="1" lang="en-US" altLang="ko-KR" sz="1400" b="1" i="0" strike="noStrike" kern="120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pic>
          <p:nvPicPr>
            <p:cNvPr id="41" name="그림 40">
              <a:extLst>
                <a:ext uri="{FF2B5EF4-FFF2-40B4-BE49-F238E27FC236}">
                  <a16:creationId xmlns:a16="http://schemas.microsoft.com/office/drawing/2014/main" id="{46781E4B-AF17-A528-AC35-C4613F59FF80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B484AC3E-F625-A622-1581-BDB010AE01A0}"/>
              </a:ext>
            </a:extLst>
          </p:cNvPr>
          <p:cNvSpPr/>
          <p:nvPr/>
        </p:nvSpPr>
        <p:spPr>
          <a:xfrm>
            <a:off x="5554221" y="3633148"/>
            <a:ext cx="4376020" cy="1577355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원격 운영으로 소수의 인력이 다수의 공정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검사 설비를 제어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제조 현장의 장애 대응을 원격으로 수행</a:t>
            </a: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제조 현장 장애 대응 中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ROS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와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IT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시스템과의 연계를 통해 다양한 정보 활용</a:t>
            </a: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검사 설비의 검사 결과를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AI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등을 활용하여 원격으로 판정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Local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/Global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통합 모니터링 운영을 통해 각종 이슈 신속 대응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Global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Operation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을 위한 동시통역 및 네트워크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Traffic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최적화 지원</a:t>
            </a: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6A194C1D-DFF8-4C41-9CA0-8ADDA3BE29A8}"/>
              </a:ext>
            </a:extLst>
          </p:cNvPr>
          <p:cNvGrpSpPr/>
          <p:nvPr/>
        </p:nvGrpSpPr>
        <p:grpSpPr>
          <a:xfrm>
            <a:off x="5396512" y="6363791"/>
            <a:ext cx="4519457" cy="502177"/>
            <a:chOff x="5024436" y="6764953"/>
            <a:chExt cx="4519457" cy="502177"/>
          </a:xfrm>
        </p:grpSpPr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365DB401-89B0-784C-2244-FBD547256E40}"/>
                </a:ext>
              </a:extLst>
            </p:cNvPr>
            <p:cNvSpPr/>
            <p:nvPr/>
          </p:nvSpPr>
          <p:spPr>
            <a:xfrm>
              <a:off x="5024436" y="6959353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342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원격 검사 및 원격 공정운영을 통한 해외 법인 제조경쟁력 강화 </a:t>
              </a:r>
              <a:endParaRPr kumimoji="0" lang="en-US" altLang="ko-KR" sz="16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45" name="Freeform 75">
              <a:extLst>
                <a:ext uri="{FF2B5EF4-FFF2-40B4-BE49-F238E27FC236}">
                  <a16:creationId xmlns:a16="http://schemas.microsoft.com/office/drawing/2014/main" id="{AA443FC5-2BE7-C1A1-862B-7948636D60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764953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3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000" b="0" i="0" u="none" strike="noStrike" kern="1200" cap="none" spc="-9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6A063DBA-3F70-A09A-4FEC-157AB7C088C5}"/>
              </a:ext>
            </a:extLst>
          </p:cNvPr>
          <p:cNvGrpSpPr/>
          <p:nvPr/>
        </p:nvGrpSpPr>
        <p:grpSpPr>
          <a:xfrm>
            <a:off x="5918187" y="5354519"/>
            <a:ext cx="3813889" cy="252000"/>
            <a:chOff x="5087686" y="5594263"/>
            <a:chExt cx="3813889" cy="252000"/>
          </a:xfrm>
        </p:grpSpPr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16836834-9500-805A-43E3-A4382F13FD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B5DA40C-C104-D577-E219-AACD5D41AAB6}"/>
                </a:ext>
              </a:extLst>
            </p:cNvPr>
            <p:cNvSpPr/>
            <p:nvPr/>
          </p:nvSpPr>
          <p:spPr>
            <a:xfrm>
              <a:off x="5399272" y="5627930"/>
              <a:ext cx="3502303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원격 모니터링을 통한 공정 상태 확인</a:t>
              </a:r>
              <a:endParaRPr kumimoji="0" lang="en-US" altLang="ko-KR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C6268C39-81F0-2657-D1D6-D8D1F8A13607}"/>
              </a:ext>
            </a:extLst>
          </p:cNvPr>
          <p:cNvGrpSpPr/>
          <p:nvPr/>
        </p:nvGrpSpPr>
        <p:grpSpPr>
          <a:xfrm>
            <a:off x="5918187" y="5643441"/>
            <a:ext cx="3863279" cy="252000"/>
            <a:chOff x="5087686" y="5594263"/>
            <a:chExt cx="3863279" cy="252000"/>
          </a:xfrm>
        </p:grpSpPr>
        <p:sp>
          <p:nvSpPr>
            <p:cNvPr id="50" name="타원 49">
              <a:extLst>
                <a:ext uri="{FF2B5EF4-FFF2-40B4-BE49-F238E27FC236}">
                  <a16:creationId xmlns:a16="http://schemas.microsoft.com/office/drawing/2014/main" id="{0716F0E3-22C1-509E-E15A-3098C6B2AF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13DD927-CDE4-7A1C-0670-75FA2458EC43}"/>
                </a:ext>
              </a:extLst>
            </p:cNvPr>
            <p:cNvSpPr/>
            <p:nvPr/>
          </p:nvSpPr>
          <p:spPr>
            <a:xfrm>
              <a:off x="5399272" y="5627930"/>
              <a:ext cx="3551693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Local ROS</a:t>
              </a:r>
              <a:r>
                <a:rPr lang="ko-KR" altLang="en-US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의 구축을 통한 빠른 현장 대응 및 원격 검사 수행</a:t>
              </a:r>
              <a:endParaRPr kumimoji="0" lang="en-US" altLang="ko-KR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DF7D745F-7342-B2D6-6D7E-519B834A414F}"/>
              </a:ext>
            </a:extLst>
          </p:cNvPr>
          <p:cNvGrpSpPr/>
          <p:nvPr/>
        </p:nvGrpSpPr>
        <p:grpSpPr>
          <a:xfrm>
            <a:off x="5918187" y="5932362"/>
            <a:ext cx="4519457" cy="252000"/>
            <a:chOff x="5087686" y="5594263"/>
            <a:chExt cx="4519457" cy="252000"/>
          </a:xfrm>
        </p:grpSpPr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67247294-F470-CC7C-B486-3C3D60784F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972A865-3129-A418-65FF-83B46B1FB36D}"/>
                </a:ext>
              </a:extLst>
            </p:cNvPr>
            <p:cNvSpPr/>
            <p:nvPr/>
          </p:nvSpPr>
          <p:spPr>
            <a:xfrm>
              <a:off x="5399272" y="5627930"/>
              <a:ext cx="4207871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Global ROS</a:t>
              </a:r>
              <a:r>
                <a:rPr kumimoji="0" lang="ko-KR" altLang="en-US" sz="12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기반의 통합 모니터링 및 </a:t>
              </a:r>
              <a:r>
                <a:rPr kumimoji="0" lang="en-US" altLang="ko-KR" sz="12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AI </a:t>
              </a:r>
              <a:r>
                <a:rPr kumimoji="0" lang="ko-KR" altLang="en-US" sz="12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기반 공정제어</a:t>
              </a:r>
              <a:r>
                <a:rPr kumimoji="0" lang="en-US" altLang="ko-KR" sz="12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kumimoji="0" lang="ko-KR" altLang="en-US" sz="12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검사</a:t>
              </a:r>
              <a:endParaRPr kumimoji="0" lang="en-US" altLang="ko-KR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55" name="왼쪽 대괄호 54">
            <a:extLst>
              <a:ext uri="{FF2B5EF4-FFF2-40B4-BE49-F238E27FC236}">
                <a16:creationId xmlns:a16="http://schemas.microsoft.com/office/drawing/2014/main" id="{F850D545-1CC8-71A7-55E9-6816C895734C}"/>
              </a:ext>
            </a:extLst>
          </p:cNvPr>
          <p:cNvSpPr/>
          <p:nvPr/>
        </p:nvSpPr>
        <p:spPr>
          <a:xfrm>
            <a:off x="5804386" y="5402886"/>
            <a:ext cx="81554" cy="720000"/>
          </a:xfrm>
          <a:prstGeom prst="leftBracket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24804AF-5B6D-2352-6426-B8AD10F35D8D}"/>
              </a:ext>
            </a:extLst>
          </p:cNvPr>
          <p:cNvSpPr>
            <a:spLocks noChangeAspect="1"/>
          </p:cNvSpPr>
          <p:nvPr/>
        </p:nvSpPr>
        <p:spPr>
          <a:xfrm rot="16200000">
            <a:off x="5304732" y="5608998"/>
            <a:ext cx="660339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Grade</a:t>
            </a:r>
            <a:b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성숙도</a:t>
            </a: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endParaRPr lang="ko-KR" altLang="en-US" sz="10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482F7592-CC60-D8DC-983C-9AD04542A036}"/>
              </a:ext>
            </a:extLst>
          </p:cNvPr>
          <p:cNvSpPr/>
          <p:nvPr/>
        </p:nvSpPr>
        <p:spPr>
          <a:xfrm>
            <a:off x="5617486" y="2459811"/>
            <a:ext cx="4087092" cy="109450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G스마트체 Regular" panose="020B0600000101010101" pitchFamily="50" charset="-127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5DF80B5A-24E3-1579-633B-DBF7F31C7E5C}"/>
              </a:ext>
            </a:extLst>
          </p:cNvPr>
          <p:cNvSpPr/>
          <p:nvPr/>
        </p:nvSpPr>
        <p:spPr>
          <a:xfrm>
            <a:off x="5612869" y="2464427"/>
            <a:ext cx="1362364" cy="161636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+mn-cs"/>
              </a:rPr>
              <a:t>해외 →국내 검사업무 진행</a:t>
            </a: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EF76253F-CFAC-F4BA-B4C0-4E797DCB3D33}"/>
              </a:ext>
            </a:extLst>
          </p:cNvPr>
          <p:cNvSpPr/>
          <p:nvPr/>
        </p:nvSpPr>
        <p:spPr>
          <a:xfrm>
            <a:off x="8194624" y="2653772"/>
            <a:ext cx="1136073" cy="69406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G스마트체 Regular" panose="020B0600000101010101" pitchFamily="50" charset="-127"/>
              <a:ea typeface="LG스마트체 Regular" panose="020B0600000101010101" pitchFamily="50" charset="-127"/>
              <a:cs typeface="+mn-cs"/>
            </a:endParaRPr>
          </a:p>
        </p:txBody>
      </p:sp>
      <p:pic>
        <p:nvPicPr>
          <p:cNvPr id="60" name="Picture 1" descr="C:\Documents and Settings\jwesterm\My Documents\My Pictures\Microsoft Clip Organizer\j0433944.png">
            <a:extLst>
              <a:ext uri="{FF2B5EF4-FFF2-40B4-BE49-F238E27FC236}">
                <a16:creationId xmlns:a16="http://schemas.microsoft.com/office/drawing/2014/main" id="{CA290669-3722-4135-6CCF-550B53B13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duotone>
              <a:srgbClr val="808080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p:blipFill>
        <p:spPr bwMode="auto">
          <a:xfrm>
            <a:off x="8326204" y="2766209"/>
            <a:ext cx="457637" cy="45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1" descr="C:\Documents and Settings\jwesterm\My Documents\My Pictures\Microsoft Clip Organizer\j0433944.png">
            <a:extLst>
              <a:ext uri="{FF2B5EF4-FFF2-40B4-BE49-F238E27FC236}">
                <a16:creationId xmlns:a16="http://schemas.microsoft.com/office/drawing/2014/main" id="{C668FD14-5108-7AE6-C702-C25686579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duotone>
              <a:srgbClr val="808080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p:blipFill>
        <p:spPr bwMode="auto">
          <a:xfrm>
            <a:off x="8838822" y="2752355"/>
            <a:ext cx="457637" cy="45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2" name="그룹 61">
            <a:extLst>
              <a:ext uri="{FF2B5EF4-FFF2-40B4-BE49-F238E27FC236}">
                <a16:creationId xmlns:a16="http://schemas.microsoft.com/office/drawing/2014/main" id="{3BF15DE9-35F5-61CA-B084-99AB9BCBAEC9}"/>
              </a:ext>
            </a:extLst>
          </p:cNvPr>
          <p:cNvGrpSpPr/>
          <p:nvPr/>
        </p:nvGrpSpPr>
        <p:grpSpPr>
          <a:xfrm>
            <a:off x="6649372" y="2818086"/>
            <a:ext cx="482884" cy="455498"/>
            <a:chOff x="5889104" y="3501008"/>
            <a:chExt cx="455498" cy="455498"/>
          </a:xfrm>
        </p:grpSpPr>
        <p:pic>
          <p:nvPicPr>
            <p:cNvPr id="63" name="그래픽 62" descr="컴퓨터">
              <a:extLst>
                <a:ext uri="{FF2B5EF4-FFF2-40B4-BE49-F238E27FC236}">
                  <a16:creationId xmlns:a16="http://schemas.microsoft.com/office/drawing/2014/main" id="{71A1612F-0E83-4443-1DFD-702E38B54C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889104" y="3501008"/>
              <a:ext cx="455498" cy="455498"/>
            </a:xfrm>
            <a:prstGeom prst="rect">
              <a:avLst/>
            </a:prstGeom>
          </p:spPr>
        </p:pic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82FC644-5520-8903-0E90-4BFFFB90FD2A}"/>
                </a:ext>
              </a:extLst>
            </p:cNvPr>
            <p:cNvSpPr txBox="1"/>
            <p:nvPr/>
          </p:nvSpPr>
          <p:spPr>
            <a:xfrm>
              <a:off x="5961112" y="3645024"/>
              <a:ext cx="365926" cy="138499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none" lIns="0" tIns="0" rIns="0" bIns="0" rtlCol="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Times New Roman" pitchFamily="18" charset="0"/>
                </a:rPr>
                <a:t>ROS PC</a:t>
              </a:r>
              <a:endParaRPr kumimoji="0" lang="ko-KR" altLang="en-US" sz="9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Times New Roman" pitchFamily="18" charset="0"/>
              </a:endParaRPr>
            </a:p>
          </p:txBody>
        </p:sp>
      </p:grp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13A3F053-67C2-BB4F-E019-BF7097D1FDB5}"/>
              </a:ext>
            </a:extLst>
          </p:cNvPr>
          <p:cNvCxnSpPr>
            <a:cxnSpLocks/>
            <a:stCxn id="70" idx="3"/>
            <a:endCxn id="71" idx="1"/>
          </p:cNvCxnSpPr>
          <p:nvPr/>
        </p:nvCxnSpPr>
        <p:spPr bwMode="auto">
          <a:xfrm flipV="1">
            <a:off x="6397965" y="3013990"/>
            <a:ext cx="217050" cy="226321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1448B94A-2907-95F4-4C1A-EDE060E4BC98}"/>
              </a:ext>
            </a:extLst>
          </p:cNvPr>
          <p:cNvCxnSpPr>
            <a:cxnSpLocks/>
            <a:stCxn id="68" idx="3"/>
          </p:cNvCxnSpPr>
          <p:nvPr/>
        </p:nvCxnSpPr>
        <p:spPr bwMode="auto">
          <a:xfrm>
            <a:off x="6411819" y="2875474"/>
            <a:ext cx="184723" cy="138516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pic>
        <p:nvPicPr>
          <p:cNvPr id="67" name="Picture 3">
            <a:extLst>
              <a:ext uri="{FF2B5EF4-FFF2-40B4-BE49-F238E27FC236}">
                <a16:creationId xmlns:a16="http://schemas.microsoft.com/office/drawing/2014/main" id="{7ED1862F-F5AF-1A62-1F23-50724F1BA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865870" y="2694925"/>
            <a:ext cx="534109" cy="369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640C1722-35F1-06A1-94FF-D8FD6827FECF}"/>
              </a:ext>
            </a:extLst>
          </p:cNvPr>
          <p:cNvSpPr txBox="1"/>
          <p:nvPr/>
        </p:nvSpPr>
        <p:spPr>
          <a:xfrm>
            <a:off x="5958736" y="2813918"/>
            <a:ext cx="453083" cy="123111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Times New Roman" pitchFamily="18" charset="0"/>
              </a:rPr>
              <a:t>검사설비</a:t>
            </a:r>
          </a:p>
        </p:txBody>
      </p:sp>
      <p:pic>
        <p:nvPicPr>
          <p:cNvPr id="69" name="그림 68">
            <a:extLst>
              <a:ext uri="{FF2B5EF4-FFF2-40B4-BE49-F238E27FC236}">
                <a16:creationId xmlns:a16="http://schemas.microsoft.com/office/drawing/2014/main" id="{56804F9D-BF75-3F50-0D35-CC9A4C16189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50233" y="3078880"/>
            <a:ext cx="433877" cy="33227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36D9B72E-ACDD-FC13-9337-0CB0CF9D0A64}"/>
              </a:ext>
            </a:extLst>
          </p:cNvPr>
          <p:cNvSpPr txBox="1"/>
          <p:nvPr/>
        </p:nvSpPr>
        <p:spPr>
          <a:xfrm>
            <a:off x="5944882" y="3178755"/>
            <a:ext cx="453083" cy="123111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Times New Roman" pitchFamily="18" charset="0"/>
              </a:rPr>
              <a:t>시스템</a:t>
            </a: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997C4A02-1B12-AF87-031B-853771EF2AEC}"/>
              </a:ext>
            </a:extLst>
          </p:cNvPr>
          <p:cNvSpPr/>
          <p:nvPr/>
        </p:nvSpPr>
        <p:spPr>
          <a:xfrm>
            <a:off x="6615015" y="2958571"/>
            <a:ext cx="92363" cy="110837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G스마트체 Regular" panose="020B0600000101010101" pitchFamily="50" charset="-127"/>
              <a:ea typeface="LG스마트체 Regular" panose="020B0600000101010101" pitchFamily="50" charset="-127"/>
              <a:cs typeface="+mn-cs"/>
            </a:endParaRPr>
          </a:p>
        </p:txBody>
      </p: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6E118EBE-B52B-C0AE-CB2C-4490DF95D297}"/>
              </a:ext>
            </a:extLst>
          </p:cNvPr>
          <p:cNvCxnSpPr>
            <a:cxnSpLocks/>
          </p:cNvCxnSpPr>
          <p:nvPr/>
        </p:nvCxnSpPr>
        <p:spPr>
          <a:xfrm>
            <a:off x="7609495" y="2686100"/>
            <a:ext cx="0" cy="618836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4CC18A8D-EFD3-2AFB-E3AD-FA5463ABA3C6}"/>
              </a:ext>
            </a:extLst>
          </p:cNvPr>
          <p:cNvCxnSpPr>
            <a:cxnSpLocks/>
          </p:cNvCxnSpPr>
          <p:nvPr/>
        </p:nvCxnSpPr>
        <p:spPr>
          <a:xfrm flipH="1">
            <a:off x="7173816" y="3027365"/>
            <a:ext cx="937490" cy="0"/>
          </a:xfrm>
          <a:prstGeom prst="straightConnector1">
            <a:avLst/>
          </a:prstGeom>
          <a:ln w="95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41E7B2D5-A081-6F94-5590-615DBCF58892}"/>
              </a:ext>
            </a:extLst>
          </p:cNvPr>
          <p:cNvSpPr txBox="1"/>
          <p:nvPr/>
        </p:nvSpPr>
        <p:spPr>
          <a:xfrm>
            <a:off x="7186251" y="2549517"/>
            <a:ext cx="306217" cy="16158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Times New Roman" pitchFamily="18" charset="0"/>
              </a:rPr>
              <a:t>국내</a:t>
            </a:r>
            <a:endParaRPr kumimoji="0" lang="en-US" altLang="ko-KR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G스마트체 Regular" panose="020B0600000101010101" pitchFamily="50" charset="-127"/>
              <a:ea typeface="LG스마트체 Regular" panose="020B0600000101010101" pitchFamily="50" charset="-127"/>
              <a:cs typeface="Times New Roman" pitchFamily="18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898CD0C-64F6-F126-5B21-7FBFF79C2DAA}"/>
              </a:ext>
            </a:extLst>
          </p:cNvPr>
          <p:cNvSpPr txBox="1"/>
          <p:nvPr/>
        </p:nvSpPr>
        <p:spPr>
          <a:xfrm>
            <a:off x="7726578" y="2546808"/>
            <a:ext cx="360039" cy="16158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Times New Roman" pitchFamily="18" charset="0"/>
              </a:rPr>
              <a:t>해외</a:t>
            </a:r>
            <a:endParaRPr kumimoji="0" lang="en-US" altLang="ko-KR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G스마트체 Regular" panose="020B0600000101010101" pitchFamily="50" charset="-127"/>
              <a:ea typeface="LG스마트체 Regular" panose="020B0600000101010101" pitchFamily="50" charset="-127"/>
              <a:cs typeface="Times New Roman" pitchFamily="18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809A84C6-CE8B-4CEC-783C-0D261B200628}"/>
              </a:ext>
            </a:extLst>
          </p:cNvPr>
          <p:cNvSpPr/>
          <p:nvPr/>
        </p:nvSpPr>
        <p:spPr>
          <a:xfrm>
            <a:off x="5612867" y="1272933"/>
            <a:ext cx="4087092" cy="109450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G스마트체 Regular" panose="020B0600000101010101" pitchFamily="50" charset="-127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47F0B7CD-0567-215F-FADD-EEC2480366D7}"/>
              </a:ext>
            </a:extLst>
          </p:cNvPr>
          <p:cNvSpPr/>
          <p:nvPr/>
        </p:nvSpPr>
        <p:spPr>
          <a:xfrm>
            <a:off x="5608250" y="1277549"/>
            <a:ext cx="1362364" cy="161636"/>
          </a:xfrm>
          <a:prstGeom prst="rect">
            <a:avLst/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+mn-cs"/>
              </a:rPr>
              <a:t>국내 →해외 안정화 지원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B1D62A6A-4C5F-4E9A-80B3-390C2B5BA1D6}"/>
              </a:ext>
            </a:extLst>
          </p:cNvPr>
          <p:cNvSpPr/>
          <p:nvPr/>
        </p:nvSpPr>
        <p:spPr>
          <a:xfrm>
            <a:off x="5862442" y="1540785"/>
            <a:ext cx="1136073" cy="694063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G스마트체 Regular" panose="020B0600000101010101" pitchFamily="50" charset="-127"/>
              <a:ea typeface="LG스마트체 Regular" panose="020B0600000101010101" pitchFamily="50" charset="-127"/>
              <a:cs typeface="+mn-cs"/>
            </a:endParaRPr>
          </a:p>
        </p:txBody>
      </p:sp>
      <p:pic>
        <p:nvPicPr>
          <p:cNvPr id="83" name="Picture 1" descr="C:\Documents and Settings\jwesterm\My Documents\My Pictures\Microsoft Clip Organizer\j0433944.png">
            <a:extLst>
              <a:ext uri="{FF2B5EF4-FFF2-40B4-BE49-F238E27FC236}">
                <a16:creationId xmlns:a16="http://schemas.microsoft.com/office/drawing/2014/main" id="{C024B559-08D6-0FD3-2FF1-409D909CE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duotone>
              <a:srgbClr val="808080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p:blipFill>
        <p:spPr bwMode="auto">
          <a:xfrm>
            <a:off x="5994022" y="1653222"/>
            <a:ext cx="457637" cy="45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1" descr="C:\Documents and Settings\jwesterm\My Documents\My Pictures\Microsoft Clip Organizer\j0433944.png">
            <a:extLst>
              <a:ext uri="{FF2B5EF4-FFF2-40B4-BE49-F238E27FC236}">
                <a16:creationId xmlns:a16="http://schemas.microsoft.com/office/drawing/2014/main" id="{E605500E-A012-F7B7-F0D2-D8D86EBE5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duotone>
              <a:srgbClr val="808080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p:blipFill>
        <p:spPr bwMode="auto">
          <a:xfrm>
            <a:off x="6506640" y="1639368"/>
            <a:ext cx="457637" cy="45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2" name="직선 연결선 91">
            <a:extLst>
              <a:ext uri="{FF2B5EF4-FFF2-40B4-BE49-F238E27FC236}">
                <a16:creationId xmlns:a16="http://schemas.microsoft.com/office/drawing/2014/main" id="{4330B0FD-808D-5911-6C84-C5BEFCDBC749}"/>
              </a:ext>
            </a:extLst>
          </p:cNvPr>
          <p:cNvCxnSpPr>
            <a:cxnSpLocks/>
          </p:cNvCxnSpPr>
          <p:nvPr/>
        </p:nvCxnSpPr>
        <p:spPr>
          <a:xfrm>
            <a:off x="7604876" y="1499222"/>
            <a:ext cx="0" cy="618836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화살표 연결선 92">
            <a:extLst>
              <a:ext uri="{FF2B5EF4-FFF2-40B4-BE49-F238E27FC236}">
                <a16:creationId xmlns:a16="http://schemas.microsoft.com/office/drawing/2014/main" id="{9BE19AF7-A96C-AEDF-FAD0-6CA1B4A88356}"/>
              </a:ext>
            </a:extLst>
          </p:cNvPr>
          <p:cNvCxnSpPr>
            <a:cxnSpLocks/>
          </p:cNvCxnSpPr>
          <p:nvPr/>
        </p:nvCxnSpPr>
        <p:spPr>
          <a:xfrm flipH="1">
            <a:off x="7169197" y="1822015"/>
            <a:ext cx="937490" cy="0"/>
          </a:xfrm>
          <a:prstGeom prst="straightConnector1">
            <a:avLst/>
          </a:prstGeom>
          <a:ln w="9525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4" name="Picture 3">
            <a:extLst>
              <a:ext uri="{FF2B5EF4-FFF2-40B4-BE49-F238E27FC236}">
                <a16:creationId xmlns:a16="http://schemas.microsoft.com/office/drawing/2014/main" id="{78B2607A-2C66-1D96-3EB4-5E9E09B35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812269" y="1484955"/>
            <a:ext cx="534109" cy="369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CF371407-2B80-549E-0C0C-D54A2C774597}"/>
              </a:ext>
            </a:extLst>
          </p:cNvPr>
          <p:cNvSpPr txBox="1"/>
          <p:nvPr/>
        </p:nvSpPr>
        <p:spPr>
          <a:xfrm>
            <a:off x="8905135" y="1603948"/>
            <a:ext cx="453083" cy="123111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Times New Roman" pitchFamily="18" charset="0"/>
              </a:rPr>
              <a:t>검사설비</a:t>
            </a:r>
          </a:p>
        </p:txBody>
      </p:sp>
      <p:pic>
        <p:nvPicPr>
          <p:cNvPr id="116" name="그림 115">
            <a:extLst>
              <a:ext uri="{FF2B5EF4-FFF2-40B4-BE49-F238E27FC236}">
                <a16:creationId xmlns:a16="http://schemas.microsoft.com/office/drawing/2014/main" id="{8642E27D-FE6F-571F-09A0-FF517528E73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96632" y="1868910"/>
            <a:ext cx="433877" cy="332277"/>
          </a:xfrm>
          <a:prstGeom prst="rect">
            <a:avLst/>
          </a:prstGeom>
        </p:spPr>
      </p:pic>
      <p:sp>
        <p:nvSpPr>
          <p:cNvPr id="184" name="TextBox 183">
            <a:extLst>
              <a:ext uri="{FF2B5EF4-FFF2-40B4-BE49-F238E27FC236}">
                <a16:creationId xmlns:a16="http://schemas.microsoft.com/office/drawing/2014/main" id="{829C917A-BD75-DA57-C0E9-1D0D533ACC9F}"/>
              </a:ext>
            </a:extLst>
          </p:cNvPr>
          <p:cNvSpPr txBox="1"/>
          <p:nvPr/>
        </p:nvSpPr>
        <p:spPr>
          <a:xfrm>
            <a:off x="8891281" y="1968785"/>
            <a:ext cx="453083" cy="123111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Times New Roman" pitchFamily="18" charset="0"/>
              </a:rPr>
              <a:t>시스템</a:t>
            </a:r>
          </a:p>
        </p:txBody>
      </p:sp>
      <p:pic>
        <p:nvPicPr>
          <p:cNvPr id="185" name="Picture 2">
            <a:extLst>
              <a:ext uri="{FF2B5EF4-FFF2-40B4-BE49-F238E27FC236}">
                <a16:creationId xmlns:a16="http://schemas.microsoft.com/office/drawing/2014/main" id="{ACDFCA59-AAE7-C3CB-66AE-E0A532CFF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841" y="1604861"/>
            <a:ext cx="542925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6" name="TextBox 185">
            <a:extLst>
              <a:ext uri="{FF2B5EF4-FFF2-40B4-BE49-F238E27FC236}">
                <a16:creationId xmlns:a16="http://schemas.microsoft.com/office/drawing/2014/main" id="{82F54CD0-591F-7D3D-2AA1-0F4C37D2784F}"/>
              </a:ext>
            </a:extLst>
          </p:cNvPr>
          <p:cNvSpPr txBox="1"/>
          <p:nvPr/>
        </p:nvSpPr>
        <p:spPr>
          <a:xfrm>
            <a:off x="7200105" y="1325695"/>
            <a:ext cx="306217" cy="16158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Times New Roman" pitchFamily="18" charset="0"/>
              </a:rPr>
              <a:t>국내</a:t>
            </a:r>
            <a:endParaRPr kumimoji="0" lang="en-US" altLang="ko-KR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G스마트체 Regular" panose="020B0600000101010101" pitchFamily="50" charset="-127"/>
              <a:ea typeface="LG스마트체 Regular" panose="020B0600000101010101" pitchFamily="50" charset="-127"/>
              <a:cs typeface="Times New Roman" pitchFamily="18" charset="0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AD871162-68A0-5ED6-DE0E-1FEEC7727531}"/>
              </a:ext>
            </a:extLst>
          </p:cNvPr>
          <p:cNvSpPr txBox="1"/>
          <p:nvPr/>
        </p:nvSpPr>
        <p:spPr>
          <a:xfrm>
            <a:off x="7740432" y="1322986"/>
            <a:ext cx="360039" cy="16158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Times New Roman" pitchFamily="18" charset="0"/>
              </a:rPr>
              <a:t>해외</a:t>
            </a:r>
            <a:endParaRPr kumimoji="0" lang="en-US" altLang="ko-KR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G스마트체 Regular" panose="020B0600000101010101" pitchFamily="50" charset="-127"/>
              <a:ea typeface="LG스마트체 Regular" panose="020B0600000101010101" pitchFamily="50" charset="-127"/>
              <a:cs typeface="Times New Roman" pitchFamily="18" charset="0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3755F6E9-FE33-C824-B9CA-AF09B4A6A06E}"/>
              </a:ext>
            </a:extLst>
          </p:cNvPr>
          <p:cNvSpPr txBox="1"/>
          <p:nvPr/>
        </p:nvSpPr>
        <p:spPr>
          <a:xfrm>
            <a:off x="7098505" y="2179649"/>
            <a:ext cx="1797890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Times New Roman" pitchFamily="18" charset="0"/>
              </a:rPr>
              <a:t>작업자 교육</a:t>
            </a: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Times New Roman" pitchFamily="18" charset="0"/>
              </a:rPr>
              <a:t>, </a:t>
            </a: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Times New Roman" pitchFamily="18" charset="0"/>
              </a:rPr>
              <a:t>현황 확인</a:t>
            </a: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Times New Roman" pitchFamily="18" charset="0"/>
              </a:rPr>
              <a:t>/</a:t>
            </a: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Times New Roman" pitchFamily="18" charset="0"/>
              </a:rPr>
              <a:t>분석</a:t>
            </a:r>
            <a:r>
              <a:rPr kumimoji="0" lang="en-US" altLang="ko-KR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Times New Roman" pitchFamily="18" charset="0"/>
              </a:rPr>
              <a:t>/</a:t>
            </a: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Times New Roman" pitchFamily="18" charset="0"/>
              </a:rPr>
              <a:t>개선</a:t>
            </a:r>
            <a:endParaRPr kumimoji="0" lang="en-US" altLang="ko-KR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G스마트체 Regular" panose="020B0600000101010101" pitchFamily="50" charset="-127"/>
              <a:ea typeface="LG스마트체 Regular" panose="020B0600000101010101" pitchFamily="50" charset="-127"/>
              <a:cs typeface="Times New Roman" pitchFamily="18" charset="0"/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E9C9C825-F250-06BA-8D39-921A8D9C6B56}"/>
              </a:ext>
            </a:extLst>
          </p:cNvPr>
          <p:cNvSpPr txBox="1"/>
          <p:nvPr/>
        </p:nvSpPr>
        <p:spPr>
          <a:xfrm>
            <a:off x="7361742" y="1670893"/>
            <a:ext cx="527889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Times New Roman" pitchFamily="18" charset="0"/>
              </a:rPr>
              <a:t>동시통역</a:t>
            </a:r>
            <a:endParaRPr kumimoji="0" lang="en-US" altLang="ko-KR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G스마트체 Regular" panose="020B0600000101010101" pitchFamily="50" charset="-127"/>
              <a:ea typeface="LG스마트체 Regular" panose="020B0600000101010101" pitchFamily="50" charset="-127"/>
              <a:cs typeface="Times New Roman" pitchFamily="18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8E7E66E0-611F-E9FF-53E4-F01B20A5FD25}"/>
              </a:ext>
            </a:extLst>
          </p:cNvPr>
          <p:cNvSpPr txBox="1"/>
          <p:nvPr/>
        </p:nvSpPr>
        <p:spPr>
          <a:xfrm>
            <a:off x="7357125" y="2857766"/>
            <a:ext cx="634107" cy="1384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G스마트체 Regular" panose="020B0600000101010101" pitchFamily="50" charset="-127"/>
                <a:ea typeface="LG스마트체 Regular" panose="020B0600000101010101" pitchFamily="50" charset="-127"/>
                <a:cs typeface="Times New Roman" pitchFamily="18" charset="0"/>
              </a:rPr>
              <a:t>트래픽 절감</a:t>
            </a:r>
            <a:endParaRPr kumimoji="0" lang="en-US" altLang="ko-KR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G스마트체 Regular" panose="020B0600000101010101" pitchFamily="50" charset="-127"/>
              <a:ea typeface="LG스마트체 Regular" panose="020B0600000101010101" pitchFamily="50" charset="-127"/>
              <a:cs typeface="Times New Roman" pitchFamily="18" charset="0"/>
            </a:endParaRP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C7E354C2-A69F-515F-FA8C-420BD5300063}"/>
              </a:ext>
            </a:extLst>
          </p:cNvPr>
          <p:cNvSpPr txBox="1"/>
          <p:nvPr/>
        </p:nvSpPr>
        <p:spPr>
          <a:xfrm>
            <a:off x="5516560" y="7305371"/>
            <a:ext cx="35894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rPr>
              <a:t>Local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rPr>
              <a:t>ROS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rPr>
              <a:t>: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</a:rPr>
              <a:t> 현지 법인 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rPr>
              <a:t>ROS/Global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rPr>
              <a:t>ROS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rPr>
              <a:t>: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</a:rPr>
              <a:t> 각 현지 법인 간의 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rPr>
              <a:t>ROS 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</a:rPr>
              <a:t>개념</a:t>
            </a:r>
          </a:p>
        </p:txBody>
      </p:sp>
      <p:sp>
        <p:nvSpPr>
          <p:cNvPr id="193" name="Rectangle 10">
            <a:extLst>
              <a:ext uri="{FF2B5EF4-FFF2-40B4-BE49-F238E27FC236}">
                <a16:creationId xmlns:a16="http://schemas.microsoft.com/office/drawing/2014/main" id="{BBC55660-0255-51B6-931E-33955600D9C2}"/>
              </a:ext>
            </a:extLst>
          </p:cNvPr>
          <p:cNvSpPr/>
          <p:nvPr/>
        </p:nvSpPr>
        <p:spPr>
          <a:xfrm>
            <a:off x="10516163" y="827539"/>
            <a:ext cx="4536512" cy="6477831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grpSp>
        <p:nvGrpSpPr>
          <p:cNvPr id="194" name="그룹 193">
            <a:extLst>
              <a:ext uri="{FF2B5EF4-FFF2-40B4-BE49-F238E27FC236}">
                <a16:creationId xmlns:a16="http://schemas.microsoft.com/office/drawing/2014/main" id="{9EE0CC9C-E334-E483-C319-A53A4062C47B}"/>
              </a:ext>
            </a:extLst>
          </p:cNvPr>
          <p:cNvGrpSpPr/>
          <p:nvPr/>
        </p:nvGrpSpPr>
        <p:grpSpPr>
          <a:xfrm>
            <a:off x="10516163" y="827540"/>
            <a:ext cx="4536512" cy="339239"/>
            <a:chOff x="5024437" y="494579"/>
            <a:chExt cx="4536512" cy="339239"/>
          </a:xfrm>
        </p:grpSpPr>
        <p:sp>
          <p:nvSpPr>
            <p:cNvPr id="195" name="직사각형 194">
              <a:extLst>
                <a:ext uri="{FF2B5EF4-FFF2-40B4-BE49-F238E27FC236}">
                  <a16:creationId xmlns:a16="http://schemas.microsoft.com/office/drawing/2014/main" id="{1242CD96-A54B-3D8B-C4F2-70F8FFF0B4FD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marL="0" marR="0" lvl="0" indent="0" algn="l" defTabSz="914342" rtl="0" eaLnBrk="1" fontAlgn="auto" latinLnBrk="1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Q3. ROS</a:t>
              </a:r>
              <a:r>
                <a:rPr kumimoji="1" lang="ko-KR" altLang="en-US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를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1" lang="ko-KR" altLang="en-US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쓰면 무엇이 좋아지나요</a:t>
              </a:r>
              <a:r>
                <a:rPr kumimoji="1" lang="en-US" altLang="ko-KR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?</a:t>
              </a:r>
            </a:p>
          </p:txBody>
        </p:sp>
        <p:pic>
          <p:nvPicPr>
            <p:cNvPr id="196" name="그림 195">
              <a:extLst>
                <a:ext uri="{FF2B5EF4-FFF2-40B4-BE49-F238E27FC236}">
                  <a16:creationId xmlns:a16="http://schemas.microsoft.com/office/drawing/2014/main" id="{7FDD373B-9D66-9618-2350-FEA52FEC5E8C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97" name="직사각형 196">
            <a:extLst>
              <a:ext uri="{FF2B5EF4-FFF2-40B4-BE49-F238E27FC236}">
                <a16:creationId xmlns:a16="http://schemas.microsoft.com/office/drawing/2014/main" id="{8F1E5A06-6922-BF49-582B-112351D6E1BA}"/>
              </a:ext>
            </a:extLst>
          </p:cNvPr>
          <p:cNvSpPr/>
          <p:nvPr/>
        </p:nvSpPr>
        <p:spPr>
          <a:xfrm>
            <a:off x="10501851" y="6414044"/>
            <a:ext cx="4519457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Global </a:t>
            </a: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생산운영환경에서 빠른 현장 대응으로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제조경쟁력 강화</a:t>
            </a:r>
            <a:endParaRPr kumimoji="0" lang="ko-KR" altLang="en-US" sz="1200" b="1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해외법인 지원 원격 체계 구축으로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장애 대응시간 절감</a:t>
            </a:r>
          </a:p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통합 원격지원 센터 구축으로 </a:t>
            </a:r>
            <a:r>
              <a:rPr kumimoji="0" lang="ko-KR" altLang="en-US" sz="14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업무 효율성 향상</a:t>
            </a:r>
            <a:endParaRPr kumimoji="0" lang="en-US" altLang="ko-KR" sz="1400" b="1" i="1" u="sng" strike="noStrike" kern="1200" cap="none" spc="0" normalizeH="0" baseline="0" noProof="0">
              <a:ln>
                <a:noFill/>
              </a:ln>
              <a:solidFill>
                <a:srgbClr val="A50034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198" name="Freeform 75">
            <a:extLst>
              <a:ext uri="{FF2B5EF4-FFF2-40B4-BE49-F238E27FC236}">
                <a16:creationId xmlns:a16="http://schemas.microsoft.com/office/drawing/2014/main" id="{F7CB3055-8252-46E1-1DC4-F2DBEF5C56F9}"/>
              </a:ext>
            </a:extLst>
          </p:cNvPr>
          <p:cNvSpPr>
            <a:spLocks/>
          </p:cNvSpPr>
          <p:nvPr/>
        </p:nvSpPr>
        <p:spPr bwMode="auto">
          <a:xfrm>
            <a:off x="10783193" y="6343828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23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000" b="0" i="0" u="none" strike="noStrike" kern="1200" cap="none" spc="-9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grpSp>
        <p:nvGrpSpPr>
          <p:cNvPr id="199" name="그룹 198">
            <a:extLst>
              <a:ext uri="{FF2B5EF4-FFF2-40B4-BE49-F238E27FC236}">
                <a16:creationId xmlns:a16="http://schemas.microsoft.com/office/drawing/2014/main" id="{A999CB2D-BECC-9BA8-3AD5-196295428AAF}"/>
              </a:ext>
            </a:extLst>
          </p:cNvPr>
          <p:cNvGrpSpPr/>
          <p:nvPr/>
        </p:nvGrpSpPr>
        <p:grpSpPr>
          <a:xfrm>
            <a:off x="10930146" y="1241825"/>
            <a:ext cx="3708546" cy="1240977"/>
            <a:chOff x="5492926" y="3035527"/>
            <a:chExt cx="3708546" cy="1240977"/>
          </a:xfrm>
        </p:grpSpPr>
        <p:grpSp>
          <p:nvGrpSpPr>
            <p:cNvPr id="200" name="그룹 199">
              <a:extLst>
                <a:ext uri="{FF2B5EF4-FFF2-40B4-BE49-F238E27FC236}">
                  <a16:creationId xmlns:a16="http://schemas.microsoft.com/office/drawing/2014/main" id="{D305DD25-6B9B-FEFF-7F81-DF3B15CA4692}"/>
                </a:ext>
              </a:extLst>
            </p:cNvPr>
            <p:cNvGrpSpPr/>
            <p:nvPr/>
          </p:nvGrpSpPr>
          <p:grpSpPr>
            <a:xfrm>
              <a:off x="5492926" y="3035527"/>
              <a:ext cx="1724631" cy="1240977"/>
              <a:chOff x="10523790" y="2972451"/>
              <a:chExt cx="1724631" cy="1240977"/>
            </a:xfrm>
          </p:grpSpPr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36EE653D-B37D-0342-7FCB-DF1914DD218F}"/>
                  </a:ext>
                </a:extLst>
              </p:cNvPr>
              <p:cNvSpPr txBox="1"/>
              <p:nvPr/>
            </p:nvSpPr>
            <p:spPr bwMode="auto">
              <a:xfrm>
                <a:off x="10709922" y="2972451"/>
                <a:ext cx="1352367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ctr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ko-KR" sz="1100" b="1" spc="-20">
                    <a:latin typeface="Arial Narrow"/>
                    <a:ea typeface="LG스마트체 Regular"/>
                    <a:cs typeface="Arial"/>
                  </a:rPr>
                  <a:t>[</a:t>
                </a:r>
                <a:r>
                  <a:rPr lang="en-US" altLang="ko-KR" sz="1100" b="1" spc="-20" err="1">
                    <a:latin typeface="Arial Narrow"/>
                    <a:ea typeface="LG스마트체 Regular"/>
                    <a:cs typeface="Arial"/>
                  </a:rPr>
                  <a:t>알람대응시간</a:t>
                </a:r>
                <a:r>
                  <a:rPr lang="en-US" altLang="ko-KR" sz="1100" b="1" spc="-20">
                    <a:latin typeface="Arial Narrow"/>
                    <a:ea typeface="LG스마트체 Regular"/>
                    <a:cs typeface="Arial"/>
                  </a:rPr>
                  <a:t> ]</a:t>
                </a:r>
                <a:endParaRPr lang="ko-KR" altLang="en-US" sz="1100" b="1" spc="-20">
                  <a:latin typeface="Arial Narrow"/>
                  <a:ea typeface="LG스마트체 Regular"/>
                  <a:cs typeface="Arial"/>
                </a:endParaRPr>
              </a:p>
            </p:txBody>
          </p:sp>
          <p:cxnSp>
            <p:nvCxnSpPr>
              <p:cNvPr id="217" name="직선 연결선 216">
                <a:extLst>
                  <a:ext uri="{FF2B5EF4-FFF2-40B4-BE49-F238E27FC236}">
                    <a16:creationId xmlns:a16="http://schemas.microsoft.com/office/drawing/2014/main" id="{B820CD33-A305-BC94-A664-A515629784FF}"/>
                  </a:ext>
                </a:extLst>
              </p:cNvPr>
              <p:cNvCxnSpPr/>
              <p:nvPr/>
            </p:nvCxnSpPr>
            <p:spPr>
              <a:xfrm>
                <a:off x="10811790" y="3223093"/>
                <a:ext cx="0" cy="82941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</a:ln>
              <a:effectLst/>
            </p:spPr>
          </p:cxnSp>
          <p:cxnSp>
            <p:nvCxnSpPr>
              <p:cNvPr id="218" name="직선 연결선 217">
                <a:extLst>
                  <a:ext uri="{FF2B5EF4-FFF2-40B4-BE49-F238E27FC236}">
                    <a16:creationId xmlns:a16="http://schemas.microsoft.com/office/drawing/2014/main" id="{578AC267-DD64-F697-7941-4424DBF31BDB}"/>
                  </a:ext>
                </a:extLst>
              </p:cNvPr>
              <p:cNvCxnSpPr/>
              <p:nvPr/>
            </p:nvCxnSpPr>
            <p:spPr>
              <a:xfrm>
                <a:off x="10663778" y="3997428"/>
                <a:ext cx="1584643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219" name="Rectangle 23">
                <a:extLst>
                  <a:ext uri="{FF2B5EF4-FFF2-40B4-BE49-F238E27FC236}">
                    <a16:creationId xmlns:a16="http://schemas.microsoft.com/office/drawing/2014/main" id="{D952B2ED-766E-FD63-432B-094FBF95D5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64790" y="3332537"/>
                <a:ext cx="234000" cy="66489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ko-KR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20" name="Rectangle 23">
                <a:extLst>
                  <a:ext uri="{FF2B5EF4-FFF2-40B4-BE49-F238E27FC236}">
                    <a16:creationId xmlns:a16="http://schemas.microsoft.com/office/drawing/2014/main" id="{D5C16C8E-48AF-4B24-F4F0-638785F157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56114" y="3607528"/>
                <a:ext cx="234000" cy="3899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21" name="Freeform 228">
                <a:extLst>
                  <a:ext uri="{FF2B5EF4-FFF2-40B4-BE49-F238E27FC236}">
                    <a16:creationId xmlns:a16="http://schemas.microsoft.com/office/drawing/2014/main" id="{595BAD8E-EDC4-A4A8-FD0C-A2057BF7A7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72026" y="3332536"/>
                <a:ext cx="648000" cy="269264"/>
              </a:xfrm>
              <a:custGeom>
                <a:avLst/>
                <a:gdLst>
                  <a:gd name="T0" fmla="*/ 102 w 1875"/>
                  <a:gd name="T1" fmla="*/ 0 h 938"/>
                  <a:gd name="T2" fmla="*/ 215 w 1875"/>
                  <a:gd name="T3" fmla="*/ 0 h 938"/>
                  <a:gd name="T4" fmla="*/ 331 w 1875"/>
                  <a:gd name="T5" fmla="*/ 7 h 938"/>
                  <a:gd name="T6" fmla="*/ 440 w 1875"/>
                  <a:gd name="T7" fmla="*/ 24 h 938"/>
                  <a:gd name="T8" fmla="*/ 565 w 1875"/>
                  <a:gd name="T9" fmla="*/ 51 h 938"/>
                  <a:gd name="T10" fmla="*/ 685 w 1875"/>
                  <a:gd name="T11" fmla="*/ 89 h 938"/>
                  <a:gd name="T12" fmla="*/ 811 w 1875"/>
                  <a:gd name="T13" fmla="*/ 140 h 938"/>
                  <a:gd name="T14" fmla="*/ 924 w 1875"/>
                  <a:gd name="T15" fmla="*/ 194 h 938"/>
                  <a:gd name="T16" fmla="*/ 1031 w 1875"/>
                  <a:gd name="T17" fmla="*/ 247 h 938"/>
                  <a:gd name="T18" fmla="*/ 1141 w 1875"/>
                  <a:gd name="T19" fmla="*/ 309 h 938"/>
                  <a:gd name="T20" fmla="*/ 1243 w 1875"/>
                  <a:gd name="T21" fmla="*/ 377 h 938"/>
                  <a:gd name="T22" fmla="*/ 1343 w 1875"/>
                  <a:gd name="T23" fmla="*/ 456 h 938"/>
                  <a:gd name="T24" fmla="*/ 1424 w 1875"/>
                  <a:gd name="T25" fmla="*/ 535 h 938"/>
                  <a:gd name="T26" fmla="*/ 1478 w 1875"/>
                  <a:gd name="T27" fmla="*/ 608 h 938"/>
                  <a:gd name="T28" fmla="*/ 1819 w 1875"/>
                  <a:gd name="T29" fmla="*/ 584 h 938"/>
                  <a:gd name="T30" fmla="*/ 1703 w 1875"/>
                  <a:gd name="T31" fmla="*/ 635 h 938"/>
                  <a:gd name="T32" fmla="*/ 1622 w 1875"/>
                  <a:gd name="T33" fmla="*/ 676 h 938"/>
                  <a:gd name="T34" fmla="*/ 1555 w 1875"/>
                  <a:gd name="T35" fmla="*/ 718 h 938"/>
                  <a:gd name="T36" fmla="*/ 1490 w 1875"/>
                  <a:gd name="T37" fmla="*/ 771 h 938"/>
                  <a:gd name="T38" fmla="*/ 1413 w 1875"/>
                  <a:gd name="T39" fmla="*/ 839 h 938"/>
                  <a:gd name="T40" fmla="*/ 1343 w 1875"/>
                  <a:gd name="T41" fmla="*/ 907 h 938"/>
                  <a:gd name="T42" fmla="*/ 1281 w 1875"/>
                  <a:gd name="T43" fmla="*/ 925 h 938"/>
                  <a:gd name="T44" fmla="*/ 1217 w 1875"/>
                  <a:gd name="T45" fmla="*/ 893 h 938"/>
                  <a:gd name="T46" fmla="*/ 1139 w 1875"/>
                  <a:gd name="T47" fmla="*/ 861 h 938"/>
                  <a:gd name="T48" fmla="*/ 1067 w 1875"/>
                  <a:gd name="T49" fmla="*/ 838 h 938"/>
                  <a:gd name="T50" fmla="*/ 985 w 1875"/>
                  <a:gd name="T51" fmla="*/ 815 h 938"/>
                  <a:gd name="T52" fmla="*/ 901 w 1875"/>
                  <a:gd name="T53" fmla="*/ 793 h 938"/>
                  <a:gd name="T54" fmla="*/ 820 w 1875"/>
                  <a:gd name="T55" fmla="*/ 776 h 938"/>
                  <a:gd name="T56" fmla="*/ 743 w 1875"/>
                  <a:gd name="T57" fmla="*/ 759 h 938"/>
                  <a:gd name="T58" fmla="*/ 638 w 1875"/>
                  <a:gd name="T59" fmla="*/ 743 h 938"/>
                  <a:gd name="T60" fmla="*/ 1021 w 1875"/>
                  <a:gd name="T61" fmla="*/ 618 h 938"/>
                  <a:gd name="T62" fmla="*/ 931 w 1875"/>
                  <a:gd name="T63" fmla="*/ 500 h 938"/>
                  <a:gd name="T64" fmla="*/ 863 w 1875"/>
                  <a:gd name="T65" fmla="*/ 432 h 938"/>
                  <a:gd name="T66" fmla="*/ 763 w 1875"/>
                  <a:gd name="T67" fmla="*/ 340 h 938"/>
                  <a:gd name="T68" fmla="*/ 678 w 1875"/>
                  <a:gd name="T69" fmla="*/ 268 h 938"/>
                  <a:gd name="T70" fmla="*/ 610 w 1875"/>
                  <a:gd name="T71" fmla="*/ 214 h 938"/>
                  <a:gd name="T72" fmla="*/ 524 w 1875"/>
                  <a:gd name="T73" fmla="*/ 161 h 938"/>
                  <a:gd name="T74" fmla="*/ 436 w 1875"/>
                  <a:gd name="T75" fmla="*/ 116 h 938"/>
                  <a:gd name="T76" fmla="*/ 331 w 1875"/>
                  <a:gd name="T77" fmla="*/ 79 h 938"/>
                  <a:gd name="T78" fmla="*/ 219 w 1875"/>
                  <a:gd name="T79" fmla="*/ 51 h 938"/>
                  <a:gd name="T80" fmla="*/ 99 w 1875"/>
                  <a:gd name="T81" fmla="*/ 27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75" h="938">
                    <a:moveTo>
                      <a:pt x="0" y="7"/>
                    </a:moveTo>
                    <a:lnTo>
                      <a:pt x="102" y="0"/>
                    </a:lnTo>
                    <a:lnTo>
                      <a:pt x="154" y="0"/>
                    </a:lnTo>
                    <a:lnTo>
                      <a:pt x="215" y="0"/>
                    </a:lnTo>
                    <a:lnTo>
                      <a:pt x="273" y="3"/>
                    </a:lnTo>
                    <a:lnTo>
                      <a:pt x="331" y="7"/>
                    </a:lnTo>
                    <a:lnTo>
                      <a:pt x="388" y="14"/>
                    </a:lnTo>
                    <a:lnTo>
                      <a:pt x="440" y="24"/>
                    </a:lnTo>
                    <a:lnTo>
                      <a:pt x="497" y="34"/>
                    </a:lnTo>
                    <a:lnTo>
                      <a:pt x="565" y="51"/>
                    </a:lnTo>
                    <a:lnTo>
                      <a:pt x="627" y="72"/>
                    </a:lnTo>
                    <a:lnTo>
                      <a:pt x="685" y="89"/>
                    </a:lnTo>
                    <a:lnTo>
                      <a:pt x="750" y="113"/>
                    </a:lnTo>
                    <a:lnTo>
                      <a:pt x="811" y="140"/>
                    </a:lnTo>
                    <a:lnTo>
                      <a:pt x="873" y="168"/>
                    </a:lnTo>
                    <a:lnTo>
                      <a:pt x="924" y="194"/>
                    </a:lnTo>
                    <a:lnTo>
                      <a:pt x="982" y="221"/>
                    </a:lnTo>
                    <a:lnTo>
                      <a:pt x="1031" y="247"/>
                    </a:lnTo>
                    <a:lnTo>
                      <a:pt x="1086" y="278"/>
                    </a:lnTo>
                    <a:lnTo>
                      <a:pt x="1141" y="309"/>
                    </a:lnTo>
                    <a:lnTo>
                      <a:pt x="1196" y="347"/>
                    </a:lnTo>
                    <a:lnTo>
                      <a:pt x="1243" y="377"/>
                    </a:lnTo>
                    <a:lnTo>
                      <a:pt x="1295" y="418"/>
                    </a:lnTo>
                    <a:lnTo>
                      <a:pt x="1343" y="456"/>
                    </a:lnTo>
                    <a:lnTo>
                      <a:pt x="1387" y="494"/>
                    </a:lnTo>
                    <a:lnTo>
                      <a:pt x="1424" y="535"/>
                    </a:lnTo>
                    <a:lnTo>
                      <a:pt x="1454" y="570"/>
                    </a:lnTo>
                    <a:lnTo>
                      <a:pt x="1478" y="608"/>
                    </a:lnTo>
                    <a:lnTo>
                      <a:pt x="1875" y="557"/>
                    </a:lnTo>
                    <a:lnTo>
                      <a:pt x="1819" y="584"/>
                    </a:lnTo>
                    <a:lnTo>
                      <a:pt x="1754" y="611"/>
                    </a:lnTo>
                    <a:lnTo>
                      <a:pt x="1703" y="635"/>
                    </a:lnTo>
                    <a:lnTo>
                      <a:pt x="1664" y="653"/>
                    </a:lnTo>
                    <a:lnTo>
                      <a:pt x="1622" y="676"/>
                    </a:lnTo>
                    <a:lnTo>
                      <a:pt x="1588" y="697"/>
                    </a:lnTo>
                    <a:lnTo>
                      <a:pt x="1555" y="718"/>
                    </a:lnTo>
                    <a:lnTo>
                      <a:pt x="1522" y="744"/>
                    </a:lnTo>
                    <a:lnTo>
                      <a:pt x="1490" y="771"/>
                    </a:lnTo>
                    <a:lnTo>
                      <a:pt x="1451" y="804"/>
                    </a:lnTo>
                    <a:lnTo>
                      <a:pt x="1413" y="839"/>
                    </a:lnTo>
                    <a:lnTo>
                      <a:pt x="1380" y="869"/>
                    </a:lnTo>
                    <a:lnTo>
                      <a:pt x="1343" y="907"/>
                    </a:lnTo>
                    <a:lnTo>
                      <a:pt x="1312" y="938"/>
                    </a:lnTo>
                    <a:lnTo>
                      <a:pt x="1281" y="925"/>
                    </a:lnTo>
                    <a:lnTo>
                      <a:pt x="1250" y="907"/>
                    </a:lnTo>
                    <a:lnTo>
                      <a:pt x="1217" y="893"/>
                    </a:lnTo>
                    <a:lnTo>
                      <a:pt x="1178" y="877"/>
                    </a:lnTo>
                    <a:lnTo>
                      <a:pt x="1139" y="861"/>
                    </a:lnTo>
                    <a:lnTo>
                      <a:pt x="1102" y="848"/>
                    </a:lnTo>
                    <a:lnTo>
                      <a:pt x="1067" y="838"/>
                    </a:lnTo>
                    <a:lnTo>
                      <a:pt x="1027" y="825"/>
                    </a:lnTo>
                    <a:lnTo>
                      <a:pt x="985" y="815"/>
                    </a:lnTo>
                    <a:lnTo>
                      <a:pt x="941" y="804"/>
                    </a:lnTo>
                    <a:lnTo>
                      <a:pt x="901" y="793"/>
                    </a:lnTo>
                    <a:lnTo>
                      <a:pt x="863" y="783"/>
                    </a:lnTo>
                    <a:lnTo>
                      <a:pt x="820" y="776"/>
                    </a:lnTo>
                    <a:lnTo>
                      <a:pt x="781" y="767"/>
                    </a:lnTo>
                    <a:lnTo>
                      <a:pt x="743" y="759"/>
                    </a:lnTo>
                    <a:lnTo>
                      <a:pt x="699" y="750"/>
                    </a:lnTo>
                    <a:lnTo>
                      <a:pt x="638" y="743"/>
                    </a:lnTo>
                    <a:lnTo>
                      <a:pt x="1048" y="673"/>
                    </a:lnTo>
                    <a:lnTo>
                      <a:pt x="1021" y="618"/>
                    </a:lnTo>
                    <a:lnTo>
                      <a:pt x="989" y="577"/>
                    </a:lnTo>
                    <a:lnTo>
                      <a:pt x="931" y="500"/>
                    </a:lnTo>
                    <a:lnTo>
                      <a:pt x="897" y="466"/>
                    </a:lnTo>
                    <a:lnTo>
                      <a:pt x="863" y="432"/>
                    </a:lnTo>
                    <a:lnTo>
                      <a:pt x="801" y="374"/>
                    </a:lnTo>
                    <a:lnTo>
                      <a:pt x="763" y="340"/>
                    </a:lnTo>
                    <a:lnTo>
                      <a:pt x="719" y="299"/>
                    </a:lnTo>
                    <a:lnTo>
                      <a:pt x="678" y="268"/>
                    </a:lnTo>
                    <a:lnTo>
                      <a:pt x="644" y="241"/>
                    </a:lnTo>
                    <a:lnTo>
                      <a:pt x="610" y="214"/>
                    </a:lnTo>
                    <a:lnTo>
                      <a:pt x="569" y="187"/>
                    </a:lnTo>
                    <a:lnTo>
                      <a:pt x="524" y="161"/>
                    </a:lnTo>
                    <a:lnTo>
                      <a:pt x="480" y="140"/>
                    </a:lnTo>
                    <a:lnTo>
                      <a:pt x="436" y="116"/>
                    </a:lnTo>
                    <a:lnTo>
                      <a:pt x="382" y="96"/>
                    </a:lnTo>
                    <a:lnTo>
                      <a:pt x="331" y="79"/>
                    </a:lnTo>
                    <a:lnTo>
                      <a:pt x="273" y="65"/>
                    </a:lnTo>
                    <a:lnTo>
                      <a:pt x="219" y="51"/>
                    </a:lnTo>
                    <a:lnTo>
                      <a:pt x="160" y="38"/>
                    </a:lnTo>
                    <a:lnTo>
                      <a:pt x="99" y="2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0504D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22" name="Rectangle 234">
                <a:extLst>
                  <a:ext uri="{FF2B5EF4-FFF2-40B4-BE49-F238E27FC236}">
                    <a16:creationId xmlns:a16="http://schemas.microsoft.com/office/drawing/2014/main" id="{A7BFCF3C-B635-4C7C-65B8-CE6C2FA452C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811790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23" name="Rectangle 234">
                <a:extLst>
                  <a:ext uri="{FF2B5EF4-FFF2-40B4-BE49-F238E27FC236}">
                    <a16:creationId xmlns:a16="http://schemas.microsoft.com/office/drawing/2014/main" id="{4BCEC5CB-D10F-86B1-26D9-0A356ED063C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1403114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24" name="Rectangle 234">
                <a:extLst>
                  <a:ext uri="{FF2B5EF4-FFF2-40B4-BE49-F238E27FC236}">
                    <a16:creationId xmlns:a16="http://schemas.microsoft.com/office/drawing/2014/main" id="{2962FD9F-BCAC-F7D6-1805-3711E521C2B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523790" y="3245319"/>
                <a:ext cx="288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en-US" altLang="ko-KR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Day</a:t>
                </a:r>
              </a:p>
            </p:txBody>
          </p:sp>
          <p:cxnSp>
            <p:nvCxnSpPr>
              <p:cNvPr id="225" name="직선 연결선 224">
                <a:extLst>
                  <a:ext uri="{FF2B5EF4-FFF2-40B4-BE49-F238E27FC236}">
                    <a16:creationId xmlns:a16="http://schemas.microsoft.com/office/drawing/2014/main" id="{27685F6A-B1FC-BB93-1007-8B44291EE6AA}"/>
                  </a:ext>
                </a:extLst>
              </p:cNvPr>
              <p:cNvCxnSpPr/>
              <p:nvPr/>
            </p:nvCxnSpPr>
            <p:spPr>
              <a:xfrm>
                <a:off x="11376114" y="3332537"/>
                <a:ext cx="684000" cy="483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226" name="직선 연결선 225">
                <a:extLst>
                  <a:ext uri="{FF2B5EF4-FFF2-40B4-BE49-F238E27FC236}">
                    <a16:creationId xmlns:a16="http://schemas.microsoft.com/office/drawing/2014/main" id="{C54BC992-7FF0-4DA5-186D-BB3D27455D1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556114" y="3607528"/>
                <a:ext cx="50400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227" name="직선 연결선 226">
                <a:extLst>
                  <a:ext uri="{FF2B5EF4-FFF2-40B4-BE49-F238E27FC236}">
                    <a16:creationId xmlns:a16="http://schemas.microsoft.com/office/drawing/2014/main" id="{8C00FD7A-6D38-79DF-67DC-D3D766C58258}"/>
                  </a:ext>
                </a:extLst>
              </p:cNvPr>
              <p:cNvCxnSpPr/>
              <p:nvPr/>
            </p:nvCxnSpPr>
            <p:spPr>
              <a:xfrm flipV="1">
                <a:off x="11916114" y="3607528"/>
                <a:ext cx="0" cy="14400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headEnd type="none" w="med" len="med"/>
                <a:tailEnd type="stealth" w="med" len="med"/>
              </a:ln>
              <a:effectLst/>
            </p:spPr>
          </p:cxnSp>
          <p:cxnSp>
            <p:nvCxnSpPr>
              <p:cNvPr id="228" name="직선 연결선 227">
                <a:extLst>
                  <a:ext uri="{FF2B5EF4-FFF2-40B4-BE49-F238E27FC236}">
                    <a16:creationId xmlns:a16="http://schemas.microsoft.com/office/drawing/2014/main" id="{0D850CED-0967-A7B2-FC08-35B1A6E9E51D}"/>
                  </a:ext>
                </a:extLst>
              </p:cNvPr>
              <p:cNvCxnSpPr/>
              <p:nvPr/>
            </p:nvCxnSpPr>
            <p:spPr>
              <a:xfrm>
                <a:off x="11916114" y="3189020"/>
                <a:ext cx="0" cy="14400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headEnd type="none" w="med" len="med"/>
                <a:tailEnd type="stealth" w="med" len="med"/>
              </a:ln>
              <a:effectLst/>
            </p:spPr>
          </p:cxnSp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id="{BC4E48CB-60CF-48CE-1B38-A531C5F7A5A7}"/>
                  </a:ext>
                </a:extLst>
              </p:cNvPr>
              <p:cNvSpPr txBox="1"/>
              <p:nvPr/>
            </p:nvSpPr>
            <p:spPr>
              <a:xfrm>
                <a:off x="11791166" y="3380274"/>
                <a:ext cx="252000" cy="180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/>
                <a:r>
                  <a:rPr lang="en-US" altLang="ko-KR" sz="1000" b="1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39%</a:t>
                </a:r>
                <a:endParaRPr lang="ko-KR" altLang="en-US" sz="1000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grpSp>
          <p:nvGrpSpPr>
            <p:cNvPr id="201" name="그룹 200">
              <a:extLst>
                <a:ext uri="{FF2B5EF4-FFF2-40B4-BE49-F238E27FC236}">
                  <a16:creationId xmlns:a16="http://schemas.microsoft.com/office/drawing/2014/main" id="{A19D6B16-6263-7227-5F80-AAE41F7E7EDB}"/>
                </a:ext>
              </a:extLst>
            </p:cNvPr>
            <p:cNvGrpSpPr/>
            <p:nvPr/>
          </p:nvGrpSpPr>
          <p:grpSpPr>
            <a:xfrm>
              <a:off x="7476841" y="3035527"/>
              <a:ext cx="1724631" cy="1240977"/>
              <a:chOff x="12347522" y="2972451"/>
              <a:chExt cx="1724631" cy="1240977"/>
            </a:xfrm>
          </p:grpSpPr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3F3B2A06-D93D-5479-D937-CA635407ED5B}"/>
                  </a:ext>
                </a:extLst>
              </p:cNvPr>
              <p:cNvSpPr txBox="1"/>
              <p:nvPr/>
            </p:nvSpPr>
            <p:spPr bwMode="auto">
              <a:xfrm>
                <a:off x="12533654" y="2972451"/>
                <a:ext cx="1352367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ctr" anchorCtr="0">
                <a:noAutofit/>
              </a:bodyPr>
              <a:lstStyle/>
              <a:p>
                <a:pPr algn="ctr" defTabSz="984250" latinLnBrk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ko-KR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[</a:t>
                </a:r>
                <a:r>
                  <a:rPr lang="ko-KR" altLang="en-US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생산 </a:t>
                </a:r>
                <a:r>
                  <a:rPr lang="en-US" altLang="ko-KR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Loss]</a:t>
                </a:r>
                <a:endPara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cxnSp>
            <p:nvCxnSpPr>
              <p:cNvPr id="203" name="직선 연결선 202">
                <a:extLst>
                  <a:ext uri="{FF2B5EF4-FFF2-40B4-BE49-F238E27FC236}">
                    <a16:creationId xmlns:a16="http://schemas.microsoft.com/office/drawing/2014/main" id="{86A0821C-F11D-80D0-28DB-B045C0E479B0}"/>
                  </a:ext>
                </a:extLst>
              </p:cNvPr>
              <p:cNvCxnSpPr/>
              <p:nvPr/>
            </p:nvCxnSpPr>
            <p:spPr>
              <a:xfrm>
                <a:off x="12635522" y="3223095"/>
                <a:ext cx="0" cy="82941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</a:ln>
              <a:effectLst/>
            </p:spPr>
          </p:cxnSp>
          <p:cxnSp>
            <p:nvCxnSpPr>
              <p:cNvPr id="204" name="직선 연결선 203">
                <a:extLst>
                  <a:ext uri="{FF2B5EF4-FFF2-40B4-BE49-F238E27FC236}">
                    <a16:creationId xmlns:a16="http://schemas.microsoft.com/office/drawing/2014/main" id="{04485B1C-6D1A-0348-AB99-BC15D0C811F7}"/>
                  </a:ext>
                </a:extLst>
              </p:cNvPr>
              <p:cNvCxnSpPr/>
              <p:nvPr/>
            </p:nvCxnSpPr>
            <p:spPr>
              <a:xfrm>
                <a:off x="12487510" y="3997428"/>
                <a:ext cx="1584643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205" name="Rectangle 23">
                <a:extLst>
                  <a:ext uri="{FF2B5EF4-FFF2-40B4-BE49-F238E27FC236}">
                    <a16:creationId xmlns:a16="http://schemas.microsoft.com/office/drawing/2014/main" id="{0E5D7E0B-18EE-8FC5-D909-F5D9F47C75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88522" y="3332536"/>
                <a:ext cx="234000" cy="66489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ko-KR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06" name="Rectangle 23">
                <a:extLst>
                  <a:ext uri="{FF2B5EF4-FFF2-40B4-BE49-F238E27FC236}">
                    <a16:creationId xmlns:a16="http://schemas.microsoft.com/office/drawing/2014/main" id="{4BA19DF5-4C88-4BB9-C721-FEF52E22CF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79846" y="3789148"/>
                <a:ext cx="234000" cy="20828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07" name="Freeform 228">
                <a:extLst>
                  <a:ext uri="{FF2B5EF4-FFF2-40B4-BE49-F238E27FC236}">
                    <a16:creationId xmlns:a16="http://schemas.microsoft.com/office/drawing/2014/main" id="{97A4F8F5-46B6-05CE-CE92-0D4F479F71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95758" y="3332535"/>
                <a:ext cx="648000" cy="450971"/>
              </a:xfrm>
              <a:custGeom>
                <a:avLst/>
                <a:gdLst>
                  <a:gd name="T0" fmla="*/ 102 w 1875"/>
                  <a:gd name="T1" fmla="*/ 0 h 938"/>
                  <a:gd name="T2" fmla="*/ 215 w 1875"/>
                  <a:gd name="T3" fmla="*/ 0 h 938"/>
                  <a:gd name="T4" fmla="*/ 331 w 1875"/>
                  <a:gd name="T5" fmla="*/ 7 h 938"/>
                  <a:gd name="T6" fmla="*/ 440 w 1875"/>
                  <a:gd name="T7" fmla="*/ 24 h 938"/>
                  <a:gd name="T8" fmla="*/ 565 w 1875"/>
                  <a:gd name="T9" fmla="*/ 51 h 938"/>
                  <a:gd name="T10" fmla="*/ 685 w 1875"/>
                  <a:gd name="T11" fmla="*/ 89 h 938"/>
                  <a:gd name="T12" fmla="*/ 811 w 1875"/>
                  <a:gd name="T13" fmla="*/ 140 h 938"/>
                  <a:gd name="T14" fmla="*/ 924 w 1875"/>
                  <a:gd name="T15" fmla="*/ 194 h 938"/>
                  <a:gd name="T16" fmla="*/ 1031 w 1875"/>
                  <a:gd name="T17" fmla="*/ 247 h 938"/>
                  <a:gd name="T18" fmla="*/ 1141 w 1875"/>
                  <a:gd name="T19" fmla="*/ 309 h 938"/>
                  <a:gd name="T20" fmla="*/ 1243 w 1875"/>
                  <a:gd name="T21" fmla="*/ 377 h 938"/>
                  <a:gd name="T22" fmla="*/ 1343 w 1875"/>
                  <a:gd name="T23" fmla="*/ 456 h 938"/>
                  <a:gd name="T24" fmla="*/ 1424 w 1875"/>
                  <a:gd name="T25" fmla="*/ 535 h 938"/>
                  <a:gd name="T26" fmla="*/ 1478 w 1875"/>
                  <a:gd name="T27" fmla="*/ 608 h 938"/>
                  <a:gd name="T28" fmla="*/ 1819 w 1875"/>
                  <a:gd name="T29" fmla="*/ 584 h 938"/>
                  <a:gd name="T30" fmla="*/ 1703 w 1875"/>
                  <a:gd name="T31" fmla="*/ 635 h 938"/>
                  <a:gd name="T32" fmla="*/ 1622 w 1875"/>
                  <a:gd name="T33" fmla="*/ 676 h 938"/>
                  <a:gd name="T34" fmla="*/ 1555 w 1875"/>
                  <a:gd name="T35" fmla="*/ 718 h 938"/>
                  <a:gd name="T36" fmla="*/ 1490 w 1875"/>
                  <a:gd name="T37" fmla="*/ 771 h 938"/>
                  <a:gd name="T38" fmla="*/ 1413 w 1875"/>
                  <a:gd name="T39" fmla="*/ 839 h 938"/>
                  <a:gd name="T40" fmla="*/ 1343 w 1875"/>
                  <a:gd name="T41" fmla="*/ 907 h 938"/>
                  <a:gd name="T42" fmla="*/ 1281 w 1875"/>
                  <a:gd name="T43" fmla="*/ 925 h 938"/>
                  <a:gd name="T44" fmla="*/ 1217 w 1875"/>
                  <a:gd name="T45" fmla="*/ 893 h 938"/>
                  <a:gd name="T46" fmla="*/ 1139 w 1875"/>
                  <a:gd name="T47" fmla="*/ 861 h 938"/>
                  <a:gd name="T48" fmla="*/ 1067 w 1875"/>
                  <a:gd name="T49" fmla="*/ 838 h 938"/>
                  <a:gd name="T50" fmla="*/ 985 w 1875"/>
                  <a:gd name="T51" fmla="*/ 815 h 938"/>
                  <a:gd name="T52" fmla="*/ 901 w 1875"/>
                  <a:gd name="T53" fmla="*/ 793 h 938"/>
                  <a:gd name="T54" fmla="*/ 820 w 1875"/>
                  <a:gd name="T55" fmla="*/ 776 h 938"/>
                  <a:gd name="T56" fmla="*/ 743 w 1875"/>
                  <a:gd name="T57" fmla="*/ 759 h 938"/>
                  <a:gd name="T58" fmla="*/ 638 w 1875"/>
                  <a:gd name="T59" fmla="*/ 743 h 938"/>
                  <a:gd name="T60" fmla="*/ 1021 w 1875"/>
                  <a:gd name="T61" fmla="*/ 618 h 938"/>
                  <a:gd name="T62" fmla="*/ 931 w 1875"/>
                  <a:gd name="T63" fmla="*/ 500 h 938"/>
                  <a:gd name="T64" fmla="*/ 863 w 1875"/>
                  <a:gd name="T65" fmla="*/ 432 h 938"/>
                  <a:gd name="T66" fmla="*/ 763 w 1875"/>
                  <a:gd name="T67" fmla="*/ 340 h 938"/>
                  <a:gd name="T68" fmla="*/ 678 w 1875"/>
                  <a:gd name="T69" fmla="*/ 268 h 938"/>
                  <a:gd name="T70" fmla="*/ 610 w 1875"/>
                  <a:gd name="T71" fmla="*/ 214 h 938"/>
                  <a:gd name="T72" fmla="*/ 524 w 1875"/>
                  <a:gd name="T73" fmla="*/ 161 h 938"/>
                  <a:gd name="T74" fmla="*/ 436 w 1875"/>
                  <a:gd name="T75" fmla="*/ 116 h 938"/>
                  <a:gd name="T76" fmla="*/ 331 w 1875"/>
                  <a:gd name="T77" fmla="*/ 79 h 938"/>
                  <a:gd name="T78" fmla="*/ 219 w 1875"/>
                  <a:gd name="T79" fmla="*/ 51 h 938"/>
                  <a:gd name="T80" fmla="*/ 99 w 1875"/>
                  <a:gd name="T81" fmla="*/ 27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75" h="938">
                    <a:moveTo>
                      <a:pt x="0" y="7"/>
                    </a:moveTo>
                    <a:lnTo>
                      <a:pt x="102" y="0"/>
                    </a:lnTo>
                    <a:lnTo>
                      <a:pt x="154" y="0"/>
                    </a:lnTo>
                    <a:lnTo>
                      <a:pt x="215" y="0"/>
                    </a:lnTo>
                    <a:lnTo>
                      <a:pt x="273" y="3"/>
                    </a:lnTo>
                    <a:lnTo>
                      <a:pt x="331" y="7"/>
                    </a:lnTo>
                    <a:lnTo>
                      <a:pt x="388" y="14"/>
                    </a:lnTo>
                    <a:lnTo>
                      <a:pt x="440" y="24"/>
                    </a:lnTo>
                    <a:lnTo>
                      <a:pt x="497" y="34"/>
                    </a:lnTo>
                    <a:lnTo>
                      <a:pt x="565" y="51"/>
                    </a:lnTo>
                    <a:lnTo>
                      <a:pt x="627" y="72"/>
                    </a:lnTo>
                    <a:lnTo>
                      <a:pt x="685" y="89"/>
                    </a:lnTo>
                    <a:lnTo>
                      <a:pt x="750" y="113"/>
                    </a:lnTo>
                    <a:lnTo>
                      <a:pt x="811" y="140"/>
                    </a:lnTo>
                    <a:lnTo>
                      <a:pt x="873" y="168"/>
                    </a:lnTo>
                    <a:lnTo>
                      <a:pt x="924" y="194"/>
                    </a:lnTo>
                    <a:lnTo>
                      <a:pt x="982" y="221"/>
                    </a:lnTo>
                    <a:lnTo>
                      <a:pt x="1031" y="247"/>
                    </a:lnTo>
                    <a:lnTo>
                      <a:pt x="1086" y="278"/>
                    </a:lnTo>
                    <a:lnTo>
                      <a:pt x="1141" y="309"/>
                    </a:lnTo>
                    <a:lnTo>
                      <a:pt x="1196" y="347"/>
                    </a:lnTo>
                    <a:lnTo>
                      <a:pt x="1243" y="377"/>
                    </a:lnTo>
                    <a:lnTo>
                      <a:pt x="1295" y="418"/>
                    </a:lnTo>
                    <a:lnTo>
                      <a:pt x="1343" y="456"/>
                    </a:lnTo>
                    <a:lnTo>
                      <a:pt x="1387" y="494"/>
                    </a:lnTo>
                    <a:lnTo>
                      <a:pt x="1424" y="535"/>
                    </a:lnTo>
                    <a:lnTo>
                      <a:pt x="1454" y="570"/>
                    </a:lnTo>
                    <a:lnTo>
                      <a:pt x="1478" y="608"/>
                    </a:lnTo>
                    <a:lnTo>
                      <a:pt x="1875" y="557"/>
                    </a:lnTo>
                    <a:lnTo>
                      <a:pt x="1819" y="584"/>
                    </a:lnTo>
                    <a:lnTo>
                      <a:pt x="1754" y="611"/>
                    </a:lnTo>
                    <a:lnTo>
                      <a:pt x="1703" y="635"/>
                    </a:lnTo>
                    <a:lnTo>
                      <a:pt x="1664" y="653"/>
                    </a:lnTo>
                    <a:lnTo>
                      <a:pt x="1622" y="676"/>
                    </a:lnTo>
                    <a:lnTo>
                      <a:pt x="1588" y="697"/>
                    </a:lnTo>
                    <a:lnTo>
                      <a:pt x="1555" y="718"/>
                    </a:lnTo>
                    <a:lnTo>
                      <a:pt x="1522" y="744"/>
                    </a:lnTo>
                    <a:lnTo>
                      <a:pt x="1490" y="771"/>
                    </a:lnTo>
                    <a:lnTo>
                      <a:pt x="1451" y="804"/>
                    </a:lnTo>
                    <a:lnTo>
                      <a:pt x="1413" y="839"/>
                    </a:lnTo>
                    <a:lnTo>
                      <a:pt x="1380" y="869"/>
                    </a:lnTo>
                    <a:lnTo>
                      <a:pt x="1343" y="907"/>
                    </a:lnTo>
                    <a:lnTo>
                      <a:pt x="1312" y="938"/>
                    </a:lnTo>
                    <a:lnTo>
                      <a:pt x="1281" y="925"/>
                    </a:lnTo>
                    <a:lnTo>
                      <a:pt x="1250" y="907"/>
                    </a:lnTo>
                    <a:lnTo>
                      <a:pt x="1217" y="893"/>
                    </a:lnTo>
                    <a:lnTo>
                      <a:pt x="1178" y="877"/>
                    </a:lnTo>
                    <a:lnTo>
                      <a:pt x="1139" y="861"/>
                    </a:lnTo>
                    <a:lnTo>
                      <a:pt x="1102" y="848"/>
                    </a:lnTo>
                    <a:lnTo>
                      <a:pt x="1067" y="838"/>
                    </a:lnTo>
                    <a:lnTo>
                      <a:pt x="1027" y="825"/>
                    </a:lnTo>
                    <a:lnTo>
                      <a:pt x="985" y="815"/>
                    </a:lnTo>
                    <a:lnTo>
                      <a:pt x="941" y="804"/>
                    </a:lnTo>
                    <a:lnTo>
                      <a:pt x="901" y="793"/>
                    </a:lnTo>
                    <a:lnTo>
                      <a:pt x="863" y="783"/>
                    </a:lnTo>
                    <a:lnTo>
                      <a:pt x="820" y="776"/>
                    </a:lnTo>
                    <a:lnTo>
                      <a:pt x="781" y="767"/>
                    </a:lnTo>
                    <a:lnTo>
                      <a:pt x="743" y="759"/>
                    </a:lnTo>
                    <a:lnTo>
                      <a:pt x="699" y="750"/>
                    </a:lnTo>
                    <a:lnTo>
                      <a:pt x="638" y="743"/>
                    </a:lnTo>
                    <a:lnTo>
                      <a:pt x="1048" y="673"/>
                    </a:lnTo>
                    <a:lnTo>
                      <a:pt x="1021" y="618"/>
                    </a:lnTo>
                    <a:lnTo>
                      <a:pt x="989" y="577"/>
                    </a:lnTo>
                    <a:lnTo>
                      <a:pt x="931" y="500"/>
                    </a:lnTo>
                    <a:lnTo>
                      <a:pt x="897" y="466"/>
                    </a:lnTo>
                    <a:lnTo>
                      <a:pt x="863" y="432"/>
                    </a:lnTo>
                    <a:lnTo>
                      <a:pt x="801" y="374"/>
                    </a:lnTo>
                    <a:lnTo>
                      <a:pt x="763" y="340"/>
                    </a:lnTo>
                    <a:lnTo>
                      <a:pt x="719" y="299"/>
                    </a:lnTo>
                    <a:lnTo>
                      <a:pt x="678" y="268"/>
                    </a:lnTo>
                    <a:lnTo>
                      <a:pt x="644" y="241"/>
                    </a:lnTo>
                    <a:lnTo>
                      <a:pt x="610" y="214"/>
                    </a:lnTo>
                    <a:lnTo>
                      <a:pt x="569" y="187"/>
                    </a:lnTo>
                    <a:lnTo>
                      <a:pt x="524" y="161"/>
                    </a:lnTo>
                    <a:lnTo>
                      <a:pt x="480" y="140"/>
                    </a:lnTo>
                    <a:lnTo>
                      <a:pt x="436" y="116"/>
                    </a:lnTo>
                    <a:lnTo>
                      <a:pt x="382" y="96"/>
                    </a:lnTo>
                    <a:lnTo>
                      <a:pt x="331" y="79"/>
                    </a:lnTo>
                    <a:lnTo>
                      <a:pt x="273" y="65"/>
                    </a:lnTo>
                    <a:lnTo>
                      <a:pt x="219" y="51"/>
                    </a:lnTo>
                    <a:lnTo>
                      <a:pt x="160" y="38"/>
                    </a:lnTo>
                    <a:lnTo>
                      <a:pt x="99" y="2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0504D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08" name="Rectangle 234">
                <a:extLst>
                  <a:ext uri="{FF2B5EF4-FFF2-40B4-BE49-F238E27FC236}">
                    <a16:creationId xmlns:a16="http://schemas.microsoft.com/office/drawing/2014/main" id="{1FA03A10-6740-481B-DEBE-935F25FF179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347522" y="3245319"/>
                <a:ext cx="288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en-US" altLang="ko-KR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Day</a:t>
                </a:r>
              </a:p>
            </p:txBody>
          </p:sp>
          <p:cxnSp>
            <p:nvCxnSpPr>
              <p:cNvPr id="209" name="직선 연결선 208">
                <a:extLst>
                  <a:ext uri="{FF2B5EF4-FFF2-40B4-BE49-F238E27FC236}">
                    <a16:creationId xmlns:a16="http://schemas.microsoft.com/office/drawing/2014/main" id="{A24D33D9-8700-6D79-EAD8-7CDDA210F7CC}"/>
                  </a:ext>
                </a:extLst>
              </p:cNvPr>
              <p:cNvCxnSpPr/>
              <p:nvPr/>
            </p:nvCxnSpPr>
            <p:spPr>
              <a:xfrm>
                <a:off x="13199846" y="3332536"/>
                <a:ext cx="684000" cy="483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210" name="직선 연결선 209">
                <a:extLst>
                  <a:ext uri="{FF2B5EF4-FFF2-40B4-BE49-F238E27FC236}">
                    <a16:creationId xmlns:a16="http://schemas.microsoft.com/office/drawing/2014/main" id="{A0E0F296-638B-41F9-427D-97D7400F05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379846" y="3789148"/>
                <a:ext cx="50400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211" name="직선 연결선 210">
                <a:extLst>
                  <a:ext uri="{FF2B5EF4-FFF2-40B4-BE49-F238E27FC236}">
                    <a16:creationId xmlns:a16="http://schemas.microsoft.com/office/drawing/2014/main" id="{F9EAA8CE-F568-922D-A69D-8E27BC6B25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739082" y="3345084"/>
                <a:ext cx="0" cy="43200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headEnd type="stealth" w="med" len="med"/>
                <a:tailEnd type="stealth" w="med" len="med"/>
              </a:ln>
              <a:effectLst/>
            </p:spPr>
          </p:cxn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AE0625F3-F79B-6587-240C-D421A3B69FA6}"/>
                  </a:ext>
                </a:extLst>
              </p:cNvPr>
              <p:cNvSpPr txBox="1"/>
              <p:nvPr/>
            </p:nvSpPr>
            <p:spPr>
              <a:xfrm>
                <a:off x="13614898" y="3471084"/>
                <a:ext cx="252000" cy="180000"/>
              </a:xfrm>
              <a:prstGeom prst="rect">
                <a:avLst/>
              </a:prstGeom>
              <a:solidFill>
                <a:srgbClr val="ECECEC"/>
              </a:solidFill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60%</a:t>
                </a:r>
                <a:endParaRPr kumimoji="0" lang="ko-KR" altLang="en-US" sz="1000" b="1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14" name="Rectangle 234">
                <a:extLst>
                  <a:ext uri="{FF2B5EF4-FFF2-40B4-BE49-F238E27FC236}">
                    <a16:creationId xmlns:a16="http://schemas.microsoft.com/office/drawing/2014/main" id="{2C947AA3-1006-4350-7620-2E9E2E0E812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635522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15" name="Rectangle 234">
                <a:extLst>
                  <a:ext uri="{FF2B5EF4-FFF2-40B4-BE49-F238E27FC236}">
                    <a16:creationId xmlns:a16="http://schemas.microsoft.com/office/drawing/2014/main" id="{89A01727-2D29-28E2-EF0E-374BB17CBA2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226846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</p:grpSp>
      <p:grpSp>
        <p:nvGrpSpPr>
          <p:cNvPr id="231" name="그룹 230">
            <a:extLst>
              <a:ext uri="{FF2B5EF4-FFF2-40B4-BE49-F238E27FC236}">
                <a16:creationId xmlns:a16="http://schemas.microsoft.com/office/drawing/2014/main" id="{34162275-F20E-E3E6-E673-F42638EC556E}"/>
              </a:ext>
            </a:extLst>
          </p:cNvPr>
          <p:cNvGrpSpPr/>
          <p:nvPr/>
        </p:nvGrpSpPr>
        <p:grpSpPr>
          <a:xfrm>
            <a:off x="10586970" y="3010318"/>
            <a:ext cx="4040570" cy="729070"/>
            <a:chOff x="5095244" y="4644122"/>
            <a:chExt cx="4040570" cy="729070"/>
          </a:xfrm>
        </p:grpSpPr>
        <p:grpSp>
          <p:nvGrpSpPr>
            <p:cNvPr id="232" name="그룹 231">
              <a:extLst>
                <a:ext uri="{FF2B5EF4-FFF2-40B4-BE49-F238E27FC236}">
                  <a16:creationId xmlns:a16="http://schemas.microsoft.com/office/drawing/2014/main" id="{EB8DBDEB-263C-0B9D-83C1-579373FB39DC}"/>
                </a:ext>
              </a:extLst>
            </p:cNvPr>
            <p:cNvGrpSpPr/>
            <p:nvPr/>
          </p:nvGrpSpPr>
          <p:grpSpPr>
            <a:xfrm>
              <a:off x="5095244" y="4653136"/>
              <a:ext cx="923685" cy="720056"/>
              <a:chOff x="5095244" y="4869160"/>
              <a:chExt cx="923685" cy="720056"/>
            </a:xfrm>
          </p:grpSpPr>
          <p:pic>
            <p:nvPicPr>
              <p:cNvPr id="234" name="그래픽 233" descr="남자 옆모습 단색으로 채워진">
                <a:extLst>
                  <a:ext uri="{FF2B5EF4-FFF2-40B4-BE49-F238E27FC236}">
                    <a16:creationId xmlns:a16="http://schemas.microsoft.com/office/drawing/2014/main" id="{E14452A5-AA59-FC26-A82C-FAD30E36B1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4C218802-EAB3-E348-4A9E-DA6FEE648E1D}"/>
                  </a:ext>
                </a:extLst>
              </p:cNvPr>
              <p:cNvSpPr txBox="1"/>
              <p:nvPr/>
            </p:nvSpPr>
            <p:spPr bwMode="auto">
              <a:xfrm>
                <a:off x="5095244" y="5373216"/>
                <a:ext cx="923685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noAutofit/>
              </a:bodyPr>
              <a:lstStyle/>
              <a:p>
                <a:pPr algn="ctr" defTabSz="984250" latinLnBrk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A</a:t>
                </a: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 설비관리자</a:t>
                </a:r>
              </a:p>
            </p:txBody>
          </p:sp>
        </p:grpSp>
        <p:sp>
          <p:nvSpPr>
            <p:cNvPr id="233" name="말풍선: 모서리가 둥근 사각형 232">
              <a:extLst>
                <a:ext uri="{FF2B5EF4-FFF2-40B4-BE49-F238E27FC236}">
                  <a16:creationId xmlns:a16="http://schemas.microsoft.com/office/drawing/2014/main" id="{FC44F128-ECF7-EBF4-971B-D048948FC376}"/>
                </a:ext>
              </a:extLst>
            </p:cNvPr>
            <p:cNvSpPr/>
            <p:nvPr/>
          </p:nvSpPr>
          <p:spPr>
            <a:xfrm>
              <a:off x="6272977" y="4644122"/>
              <a:ext cx="2862837" cy="720056"/>
            </a:xfrm>
            <a:prstGeom prst="wedgeRoundRectCallout">
              <a:avLst>
                <a:gd name="adj1" fmla="val -67454"/>
                <a:gd name="adj2" fmla="val -34225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현장에서 자체적으로 해결하기 어려운 설비 이슈가 발생해도 실시간 원격 협업을 통해 빠르게 해결할 수 있게 되었습니다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</p:txBody>
        </p:sp>
      </p:grpSp>
      <p:grpSp>
        <p:nvGrpSpPr>
          <p:cNvPr id="236" name="그룹 235">
            <a:extLst>
              <a:ext uri="{FF2B5EF4-FFF2-40B4-BE49-F238E27FC236}">
                <a16:creationId xmlns:a16="http://schemas.microsoft.com/office/drawing/2014/main" id="{126B16CA-324E-09C7-BDA0-735F42CF798F}"/>
              </a:ext>
            </a:extLst>
          </p:cNvPr>
          <p:cNvGrpSpPr/>
          <p:nvPr/>
        </p:nvGrpSpPr>
        <p:grpSpPr>
          <a:xfrm>
            <a:off x="10678026" y="4368124"/>
            <a:ext cx="4528773" cy="942150"/>
            <a:chOff x="5186300" y="5269713"/>
            <a:chExt cx="4528773" cy="942150"/>
          </a:xfrm>
        </p:grpSpPr>
        <p:grpSp>
          <p:nvGrpSpPr>
            <p:cNvPr id="237" name="그룹 236">
              <a:extLst>
                <a:ext uri="{FF2B5EF4-FFF2-40B4-BE49-F238E27FC236}">
                  <a16:creationId xmlns:a16="http://schemas.microsoft.com/office/drawing/2014/main" id="{BFE6BFC7-D49F-6CCC-3F03-C526D82A99D4}"/>
                </a:ext>
              </a:extLst>
            </p:cNvPr>
            <p:cNvGrpSpPr/>
            <p:nvPr/>
          </p:nvGrpSpPr>
          <p:grpSpPr>
            <a:xfrm>
              <a:off x="8362705" y="5481216"/>
              <a:ext cx="1352368" cy="730647"/>
              <a:chOff x="4880902" y="4869160"/>
              <a:chExt cx="1352368" cy="730647"/>
            </a:xfrm>
          </p:grpSpPr>
          <p:pic>
            <p:nvPicPr>
              <p:cNvPr id="239" name="그래픽 238" descr="남자 옆모습 단색으로 채워진">
                <a:extLst>
                  <a:ext uri="{FF2B5EF4-FFF2-40B4-BE49-F238E27FC236}">
                    <a16:creationId xmlns:a16="http://schemas.microsoft.com/office/drawing/2014/main" id="{72CDC993-6244-6564-802B-033EAD2E83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83330107-247F-434A-85F1-B0CF1714AD76}"/>
                  </a:ext>
                </a:extLst>
              </p:cNvPr>
              <p:cNvSpPr txBox="1"/>
              <p:nvPr/>
            </p:nvSpPr>
            <p:spPr bwMode="auto">
              <a:xfrm>
                <a:off x="4880902" y="5373216"/>
                <a:ext cx="1352368" cy="2265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spAutoFit/>
              </a:bodyPr>
              <a:lstStyle/>
              <a:p>
                <a:pPr algn="ctr" defTabSz="984250" latinLnBrk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B</a:t>
                </a: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 생산팀 현업</a:t>
                </a:r>
              </a:p>
            </p:txBody>
          </p:sp>
        </p:grpSp>
        <p:sp>
          <p:nvSpPr>
            <p:cNvPr id="238" name="말풍선: 모서리가 둥근 사각형 237">
              <a:extLst>
                <a:ext uri="{FF2B5EF4-FFF2-40B4-BE49-F238E27FC236}">
                  <a16:creationId xmlns:a16="http://schemas.microsoft.com/office/drawing/2014/main" id="{46A4C56C-736B-3BEE-8206-15C3E8A3EDBE}"/>
                </a:ext>
              </a:extLst>
            </p:cNvPr>
            <p:cNvSpPr/>
            <p:nvPr/>
          </p:nvSpPr>
          <p:spPr>
            <a:xfrm>
              <a:off x="5186300" y="5269713"/>
              <a:ext cx="3151076" cy="703327"/>
            </a:xfrm>
            <a:prstGeom prst="wedgeRoundRectCallout">
              <a:avLst>
                <a:gd name="adj1" fmla="val 67182"/>
                <a:gd name="adj2" fmla="val -5813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“Global ROS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도입 후 장애에 대한 빠른 대응과 효율적인 품질 검사로 인해 해외 법인에서의 생산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Loss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가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크게 감소하였습니다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241" name="Picture 6" descr="LG이노텍, 2834억원에 LG전자 A3공장 품는다 - 전자신문">
            <a:extLst>
              <a:ext uri="{FF2B5EF4-FFF2-40B4-BE49-F238E27FC236}">
                <a16:creationId xmlns:a16="http://schemas.microsoft.com/office/drawing/2014/main" id="{D19F1AD9-9BEC-8F5F-C0A8-85D972120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8950" y="6039094"/>
            <a:ext cx="991890" cy="26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2" name="Picture 10" descr="LG디스플레이 - 나무위키">
            <a:extLst>
              <a:ext uri="{FF2B5EF4-FFF2-40B4-BE49-F238E27FC236}">
                <a16:creationId xmlns:a16="http://schemas.microsoft.com/office/drawing/2014/main" id="{7EE8D205-E6A6-16B2-D794-04A729F64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2899" y="6072346"/>
            <a:ext cx="1102548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3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B3E2CB76-3E1C-12AF-ED7C-986DDF0351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0888864" y="6054346"/>
            <a:ext cx="1389728" cy="2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4" name="Picture 14" descr="LG화학 - 나무위키">
            <a:extLst>
              <a:ext uri="{FF2B5EF4-FFF2-40B4-BE49-F238E27FC236}">
                <a16:creationId xmlns:a16="http://schemas.microsoft.com/office/drawing/2014/main" id="{AF78D84F-E1B2-2247-FC28-B8A4EB2EA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1102" y="5848912"/>
            <a:ext cx="813675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" name="Picture 16" descr="재계 확대경] [LG전자] 비상경영체제에서도 전장사업은 재고 쌓기 중 - 딜사이트">
            <a:extLst>
              <a:ext uri="{FF2B5EF4-FFF2-40B4-BE49-F238E27FC236}">
                <a16:creationId xmlns:a16="http://schemas.microsoft.com/office/drawing/2014/main" id="{C118FDA5-BDCF-B7A4-B345-72F50E877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957" y="5837098"/>
            <a:ext cx="804414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907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413</Words>
  <Application>Microsoft Office PowerPoint</Application>
  <PresentationFormat>사용자 지정</PresentationFormat>
  <Paragraphs>70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LG스마트체 Regular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