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94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94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2B252-B62A-A314-4409-CCAA3B14F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04BBAF-56DF-1C03-3731-452E34871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4998A4C-5011-99EA-B9B4-9BABC5823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A007676-955E-67EC-4659-5827491CF8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709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A1489-303D-5D66-BF12-A6275948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1C66E0B-D23A-4502-4EA0-7F1E2EACF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2-4)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RMS - “Recipe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잘 하기”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5A34AB5A-B2B2-6C47-ADD9-BC136FF9AB9B}"/>
              </a:ext>
            </a:extLst>
          </p:cNvPr>
          <p:cNvSpPr/>
          <p:nvPr/>
        </p:nvSpPr>
        <p:spPr>
          <a:xfrm>
            <a:off x="430385" y="801688"/>
            <a:ext cx="4536512" cy="649934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">
            <a:extLst>
              <a:ext uri="{FF2B5EF4-FFF2-40B4-BE49-F238E27FC236}">
                <a16:creationId xmlns:a16="http://schemas.microsoft.com/office/drawing/2014/main" id="{721059FC-D655-A5B1-0C07-FEB10F1B1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0964" y="1910285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ptos" panose="020B0004020202020204" pitchFamily="34" charset="0"/>
              </a:rPr>
            </a:br>
            <a:endParaRPr lang="ko-KR" altLang="ko-KR" sz="1800">
              <a:latin typeface="Arial" panose="020B0604020202020204" pitchFamily="34" charset="0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19C9B12C-91EF-12DE-C056-C1A547088585}"/>
              </a:ext>
            </a:extLst>
          </p:cNvPr>
          <p:cNvSpPr/>
          <p:nvPr/>
        </p:nvSpPr>
        <p:spPr>
          <a:xfrm>
            <a:off x="5472747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DBB6899B-3C96-C789-75B6-8E008F7DA753}"/>
              </a:ext>
            </a:extLst>
          </p:cNvPr>
          <p:cNvGrpSpPr/>
          <p:nvPr/>
        </p:nvGrpSpPr>
        <p:grpSpPr>
          <a:xfrm>
            <a:off x="427038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A0AEAFA5-DAE6-9A46-6588-F5CB85BFC548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Q1. Why Recipe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관리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/>
                <a:ea typeface="LG스마트체 Regular"/>
                <a:cs typeface="Arial" panose="020B0604020202020204" pitchFamily="34" charset="0"/>
              </a:endParaRP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BFFC46FF-A8BF-800D-C7B0-6371F23B6FC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A2E1CA37-E693-B71C-37D5-8B03BC4BDE6E}"/>
              </a:ext>
            </a:extLst>
          </p:cNvPr>
          <p:cNvGrpSpPr/>
          <p:nvPr/>
        </p:nvGrpSpPr>
        <p:grpSpPr>
          <a:xfrm>
            <a:off x="5472747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1CA89EFB-BE8C-1C53-568C-B3628E93AA25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Q2. RMS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AF61FF60-7BE3-8EE4-F13E-DEBE6702D59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98B96BA-1C1F-865B-2D7F-1752522ACA0E}"/>
              </a:ext>
            </a:extLst>
          </p:cNvPr>
          <p:cNvSpPr/>
          <p:nvPr/>
        </p:nvSpPr>
        <p:spPr>
          <a:xfrm>
            <a:off x="5633802" y="3248051"/>
            <a:ext cx="4376020" cy="190821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공정 프로세스 표준화 및 설비 사양서 기반의 레시피 항목 관리</a:t>
            </a:r>
            <a:br>
              <a:rPr lang="en-US" altLang="ko-KR" sz="12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</a:br>
            <a:r>
              <a:rPr lang="en-US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- </a:t>
            </a:r>
            <a:r>
              <a:rPr lang="ko-KR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공정/설비/모델/버</a:t>
            </a:r>
            <a:r>
              <a:rPr lang="ko-KR" altLang="en-US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전</a:t>
            </a:r>
            <a:r>
              <a:rPr lang="ko-KR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별 </a:t>
            </a:r>
            <a:r>
              <a:rPr lang="ko-KR" altLang="en-US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레시피</a:t>
            </a:r>
            <a:r>
              <a:rPr lang="ko-KR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 관리</a:t>
            </a:r>
            <a:br>
              <a:rPr lang="en-US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</a:br>
            <a:r>
              <a:rPr lang="en-US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- </a:t>
            </a:r>
            <a:r>
              <a:rPr lang="ko-KR" altLang="en-US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레시피 항목의 표준화</a:t>
            </a:r>
            <a:endParaRPr lang="ko-KR" altLang="en-US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solidFill>
                  <a:prstClr val="black"/>
                </a:solidFill>
                <a:latin typeface="Arial Narrow"/>
                <a:ea typeface="LG스마트체 Regular"/>
              </a:rPr>
              <a:t>작업자의 경력/경험 정도와 관계없이 동일한 품질의 제품을 지속</a:t>
            </a:r>
            <a:br>
              <a:rPr lang="ko-KR" altLang="en-US" sz="1200" dirty="0">
                <a:solidFill>
                  <a:prstClr val="black"/>
                </a:solidFill>
                <a:latin typeface="Arial Narrow"/>
                <a:ea typeface="LG스마트체 Regular"/>
              </a:rPr>
            </a:br>
            <a:r>
              <a:rPr lang="ko-KR" altLang="en-US" sz="1200" dirty="0">
                <a:solidFill>
                  <a:prstClr val="black"/>
                </a:solidFill>
                <a:latin typeface="Arial Narrow"/>
                <a:ea typeface="LG스마트체 Regular"/>
              </a:rPr>
              <a:t>생산할 수 있도록 오적용 여부를 점검하여 품질 사고 사전 예방</a:t>
            </a:r>
            <a:br>
              <a:rPr lang="en-US" altLang="ko-KR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설비와 통신 연계</a:t>
            </a:r>
            <a:b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실시간 레시피 체크 </a:t>
            </a:r>
            <a:r>
              <a:rPr lang="en-US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(</a:t>
            </a:r>
            <a:r>
              <a:rPr lang="ko-KR" altLang="en-US" sz="1100" dirty="0" err="1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오설정</a:t>
            </a:r>
            <a:r>
              <a:rPr lang="ko-KR" altLang="en-US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 방지</a:t>
            </a:r>
            <a:r>
              <a:rPr lang="en-US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) </a:t>
            </a:r>
            <a:r>
              <a:rPr lang="ko-KR" altLang="en-US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및 레시피 </a:t>
            </a:r>
            <a:r>
              <a:rPr lang="en-US" altLang="ko-KR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Download </a:t>
            </a:r>
            <a:r>
              <a:rPr lang="ko-KR" altLang="en-US" sz="1100" dirty="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자동 적용 </a:t>
            </a:r>
            <a:endParaRPr lang="en-US" altLang="ko-KR" sz="1200" dirty="0">
              <a:solidFill>
                <a:prstClr val="black"/>
              </a:solidFill>
              <a:latin typeface="Arial Narrow"/>
              <a:ea typeface="LG스마트체 Regular"/>
              <a:cs typeface="Arial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제품 생산이력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제품 품질과 연계한 데이터를 제공하여 레시피 분석 및 최적화 활동을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지원</a:t>
            </a: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DEF4BAB-D634-DB00-96B5-3BC89E2A908D}"/>
              </a:ext>
            </a:extLst>
          </p:cNvPr>
          <p:cNvSpPr/>
          <p:nvPr/>
        </p:nvSpPr>
        <p:spPr>
          <a:xfrm>
            <a:off x="427038" y="1323654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생산성과 품질 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Curve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FB3337A-1F49-19AA-6F00-4FD1850970CD}"/>
              </a:ext>
            </a:extLst>
          </p:cNvPr>
          <p:cNvGrpSpPr/>
          <p:nvPr/>
        </p:nvGrpSpPr>
        <p:grpSpPr>
          <a:xfrm>
            <a:off x="453312" y="6345537"/>
            <a:ext cx="4519457" cy="634081"/>
            <a:chOff x="365888" y="5878870"/>
            <a:chExt cx="4519457" cy="634081"/>
          </a:xfrm>
        </p:grpSpPr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29F6BA1C-4F77-7673-EF09-FE2CAF0A9DBD}"/>
                </a:ext>
              </a:extLst>
            </p:cNvPr>
            <p:cNvSpPr/>
            <p:nvPr/>
          </p:nvSpPr>
          <p:spPr>
            <a:xfrm>
              <a:off x="365888" y="5989731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레시피를 잘못 입력으로 인한 제품 불량 발생을 원천적으로 방지할 수 있는 솔루션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1" name="Freeform 75">
              <a:extLst>
                <a:ext uri="{FF2B5EF4-FFF2-40B4-BE49-F238E27FC236}">
                  <a16:creationId xmlns:a16="http://schemas.microsoft.com/office/drawing/2014/main" id="{022B54DD-CBA3-C6C6-303B-DB8911CA0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6022071-80F8-CA12-C171-EF78F3C5BA74}"/>
              </a:ext>
            </a:extLst>
          </p:cNvPr>
          <p:cNvGrpSpPr/>
          <p:nvPr/>
        </p:nvGrpSpPr>
        <p:grpSpPr>
          <a:xfrm>
            <a:off x="5382424" y="1221026"/>
            <a:ext cx="4672762" cy="5770954"/>
            <a:chOff x="5382424" y="1221026"/>
            <a:chExt cx="4672762" cy="5770954"/>
          </a:xfrm>
        </p:grpSpPr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635C4721-79A9-0B8D-FD64-A46B28FDCA55}"/>
                </a:ext>
              </a:extLst>
            </p:cNvPr>
            <p:cNvGrpSpPr/>
            <p:nvPr/>
          </p:nvGrpSpPr>
          <p:grpSpPr>
            <a:xfrm>
              <a:off x="5490083" y="6350279"/>
              <a:ext cx="4519457" cy="641701"/>
              <a:chOff x="5024437" y="6846564"/>
              <a:chExt cx="4519457" cy="641701"/>
            </a:xfrm>
          </p:grpSpPr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897A6267-B1A6-A269-57F2-931E7F37C0A2}"/>
                  </a:ext>
                </a:extLst>
              </p:cNvPr>
              <p:cNvSpPr/>
              <p:nvPr/>
            </p:nvSpPr>
            <p:spPr>
              <a:xfrm>
                <a:off x="5024437" y="6965045"/>
                <a:ext cx="4519457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914342">
                  <a:spcBef>
                    <a:spcPts val="300"/>
                  </a:spcBef>
                  <a:defRPr/>
                </a:pPr>
                <a:r>
                  <a:rPr lang="ko-KR" altLang="en-US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제품 개발부터 설비까지 </a:t>
                </a:r>
                <a:r>
                  <a:rPr lang="en-US" altLang="ko-KR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Recipe</a:t>
                </a:r>
                <a:r>
                  <a:rPr lang="ko-KR" altLang="en-US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를 연계한 프로세스 기반의</a:t>
                </a:r>
                <a:r>
                  <a:rPr lang="en-US" altLang="ko-KR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 </a:t>
                </a:r>
                <a:r>
                  <a:rPr lang="ko-KR" altLang="en-US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자동화 </a:t>
                </a:r>
                <a:r>
                  <a:rPr lang="en-US" altLang="ko-KR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&amp; </a:t>
                </a:r>
                <a:r>
                  <a:rPr lang="ko-KR" altLang="en-US" sz="1400" b="1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고도화</a:t>
                </a:r>
                <a:endParaRPr lang="en-US" altLang="ko-KR" sz="1600" b="1" i="1" u="sng" dirty="0">
                  <a:solidFill>
                    <a:srgbClr val="A5003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94" name="Freeform 75">
                <a:extLst>
                  <a:ext uri="{FF2B5EF4-FFF2-40B4-BE49-F238E27FC236}">
                    <a16:creationId xmlns:a16="http://schemas.microsoft.com/office/drawing/2014/main" id="{B2746A13-8944-752E-804D-98D1762FD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5779" y="6846564"/>
                <a:ext cx="3956772" cy="83469"/>
              </a:xfrm>
              <a:custGeom>
                <a:avLst/>
                <a:gdLst>
                  <a:gd name="T0" fmla="*/ 0 w 5092"/>
                  <a:gd name="T1" fmla="*/ 0 h 105"/>
                  <a:gd name="T2" fmla="*/ 2437 w 5092"/>
                  <a:gd name="T3" fmla="*/ 0 h 105"/>
                  <a:gd name="T4" fmla="*/ 2560 w 5092"/>
                  <a:gd name="T5" fmla="*/ 105 h 105"/>
                  <a:gd name="T6" fmla="*/ 2681 w 5092"/>
                  <a:gd name="T7" fmla="*/ 0 h 105"/>
                  <a:gd name="T8" fmla="*/ 5092 w 5092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92" h="105">
                    <a:moveTo>
                      <a:pt x="0" y="0"/>
                    </a:moveTo>
                    <a:lnTo>
                      <a:pt x="2437" y="0"/>
                    </a:lnTo>
                    <a:lnTo>
                      <a:pt x="2560" y="105"/>
                    </a:lnTo>
                    <a:lnTo>
                      <a:pt x="2681" y="0"/>
                    </a:lnTo>
                    <a:lnTo>
                      <a:pt x="5092" y="0"/>
                    </a:lnTo>
                  </a:path>
                </a:pathLst>
              </a:custGeom>
              <a:noFill/>
              <a:ln w="19050">
                <a:solidFill>
                  <a:srgbClr val="C004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23" tIns="45712" rIns="91423" bIns="45712" numCol="1" anchor="t" anchorCtr="0" compatLnSpc="1">
                <a:prstTxWarp prst="textNoShape">
                  <a:avLst/>
                </a:prstTxWarp>
              </a:bodyPr>
              <a:lstStyle/>
              <a:p>
                <a:pPr defTabSz="914230" fontAlgn="base" latinLnBrk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 sz="1000" spc="-90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4BFEAD6E-9034-2394-571E-250748131D4B}"/>
                </a:ext>
              </a:extLst>
            </p:cNvPr>
            <p:cNvSpPr/>
            <p:nvPr/>
          </p:nvSpPr>
          <p:spPr>
            <a:xfrm>
              <a:off x="6108624" y="1915458"/>
              <a:ext cx="1020255" cy="42345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9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MES</a:t>
              </a:r>
              <a:br>
                <a:rPr lang="en-US" altLang="ko-KR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</a:br>
              <a:r>
                <a:rPr lang="en-US" altLang="ko-KR" sz="9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(</a:t>
              </a:r>
              <a:r>
                <a:rPr lang="ko-KR" altLang="en-US" sz="9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생산진척관리</a:t>
              </a:r>
              <a:r>
                <a:rPr lang="en-US" altLang="ko-KR" sz="9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</a:t>
              </a:r>
              <a:endParaRPr lang="ko-KR" altLang="en-US" sz="900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96" name="Picture 415" descr="Orbotech_PTN검사기(super_vision_sml)">
              <a:extLst>
                <a:ext uri="{FF2B5EF4-FFF2-40B4-BE49-F238E27FC236}">
                  <a16:creationId xmlns:a16="http://schemas.microsoft.com/office/drawing/2014/main" id="{5163932F-093D-4401-1005-BAFD0CC7E38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5313" y="2496386"/>
              <a:ext cx="900723" cy="404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49E3E06D-AC43-4789-DC09-3BDB6E3A1E61}"/>
                </a:ext>
              </a:extLst>
            </p:cNvPr>
            <p:cNvSpPr/>
            <p:nvPr/>
          </p:nvSpPr>
          <p:spPr>
            <a:xfrm>
              <a:off x="6221156" y="2874087"/>
              <a:ext cx="88025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생산 설비</a:t>
              </a:r>
              <a:endPara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8" name="AutoShape 137">
              <a:hlinkClick r:id="" action="ppaction://noaction"/>
              <a:extLst>
                <a:ext uri="{FF2B5EF4-FFF2-40B4-BE49-F238E27FC236}">
                  <a16:creationId xmlns:a16="http://schemas.microsoft.com/office/drawing/2014/main" id="{DB204D05-D576-018E-CA50-97EE9DB6E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4170" y="1974347"/>
              <a:ext cx="641446" cy="314032"/>
            </a:xfrm>
            <a:prstGeom prst="flowChartAlternateProcess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9pPr>
            </a:lstStyle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000" kern="0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레시피관리</a:t>
              </a:r>
              <a:br>
                <a:rPr kumimoji="0" lang="en-US" altLang="ko-KR" sz="1000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kumimoji="0" lang="en-US" altLang="ko-KR" sz="1000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(RMS)</a:t>
              </a:r>
            </a:p>
          </p:txBody>
        </p:sp>
        <p:sp>
          <p:nvSpPr>
            <p:cNvPr id="99" name="AutoShape 157">
              <a:hlinkClick r:id="" action="ppaction://noaction"/>
              <a:extLst>
                <a:ext uri="{FF2B5EF4-FFF2-40B4-BE49-F238E27FC236}">
                  <a16:creationId xmlns:a16="http://schemas.microsoft.com/office/drawing/2014/main" id="{1F4BBE95-B743-4E77-D2D3-947DDA73C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8029" y="1422213"/>
              <a:ext cx="641445" cy="211573"/>
            </a:xfrm>
            <a:prstGeom prst="flowChartAlternateProcess">
              <a:avLst/>
            </a:prstGeom>
            <a:solidFill>
              <a:schemeClr val="bg1"/>
            </a:solidFill>
            <a:ln w="3175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9pPr>
            </a:lstStyle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기준정보</a:t>
              </a:r>
              <a:endParaRPr kumimoji="0" lang="en-US" altLang="ko-KR" sz="900" kern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00" name="직선 화살표 연결선 99">
              <a:extLst>
                <a:ext uri="{FF2B5EF4-FFF2-40B4-BE49-F238E27FC236}">
                  <a16:creationId xmlns:a16="http://schemas.microsoft.com/office/drawing/2014/main" id="{1D08E4E0-1BE9-5F56-C0CF-7154E008F815}"/>
                </a:ext>
              </a:extLst>
            </p:cNvPr>
            <p:cNvCxnSpPr>
              <a:cxnSpLocks/>
              <a:stCxn id="95" idx="0"/>
              <a:endCxn id="99" idx="2"/>
            </p:cNvCxnSpPr>
            <p:nvPr/>
          </p:nvCxnSpPr>
          <p:spPr>
            <a:xfrm flipV="1">
              <a:off x="6618751" y="1633786"/>
              <a:ext cx="0" cy="281673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A3BBFB1-2EE2-37F2-686A-B82BE0E1F9A4}"/>
                </a:ext>
              </a:extLst>
            </p:cNvPr>
            <p:cNvSpPr txBox="1"/>
            <p:nvPr/>
          </p:nvSpPr>
          <p:spPr>
            <a:xfrm>
              <a:off x="6565286" y="1644429"/>
              <a:ext cx="62001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ko-KR" altLang="en-US" sz="80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설비정보</a:t>
              </a:r>
              <a:endParaRPr lang="en-US" altLang="ko-KR" sz="800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102" name="직선 화살표 연결선 101">
              <a:extLst>
                <a:ext uri="{FF2B5EF4-FFF2-40B4-BE49-F238E27FC236}">
                  <a16:creationId xmlns:a16="http://schemas.microsoft.com/office/drawing/2014/main" id="{157D04B2-69C9-1901-4632-5501A26D2A40}"/>
                </a:ext>
              </a:extLst>
            </p:cNvPr>
            <p:cNvCxnSpPr>
              <a:cxnSpLocks/>
              <a:stCxn id="95" idx="6"/>
              <a:endCxn id="98" idx="1"/>
            </p:cNvCxnSpPr>
            <p:nvPr/>
          </p:nvCxnSpPr>
          <p:spPr>
            <a:xfrm>
              <a:off x="7128878" y="2127187"/>
              <a:ext cx="995292" cy="4176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7C1DEFB-CF98-1D96-950D-3F47FBE83DE3}"/>
                </a:ext>
              </a:extLst>
            </p:cNvPr>
            <p:cNvSpPr txBox="1"/>
            <p:nvPr/>
          </p:nvSpPr>
          <p:spPr>
            <a:xfrm>
              <a:off x="7199545" y="1801444"/>
              <a:ext cx="803412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생산 </a:t>
              </a:r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LOT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정보</a:t>
              </a:r>
              <a:endParaRPr lang="en-US" altLang="ko-KR" sz="800">
                <a:latin typeface="LG스마트체 Regular" panose="020B0600000101010101" pitchFamily="50" charset="-127"/>
                <a:ea typeface="LG스마트체 Regular"/>
              </a:endParaRPr>
            </a:p>
            <a:p>
              <a:pPr algn="ctr"/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(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제품 등</a:t>
              </a:r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)</a:t>
              </a:r>
            </a:p>
          </p:txBody>
        </p:sp>
        <p:cxnSp>
          <p:nvCxnSpPr>
            <p:cNvPr id="104" name="직선 화살표 연결선 3">
              <a:extLst>
                <a:ext uri="{FF2B5EF4-FFF2-40B4-BE49-F238E27FC236}">
                  <a16:creationId xmlns:a16="http://schemas.microsoft.com/office/drawing/2014/main" id="{7C0BC921-84EF-376F-DEED-CF26D1449BB4}"/>
                </a:ext>
              </a:extLst>
            </p:cNvPr>
            <p:cNvCxnSpPr>
              <a:cxnSpLocks/>
              <a:stCxn id="98" idx="0"/>
            </p:cNvCxnSpPr>
            <p:nvPr/>
          </p:nvCxnSpPr>
          <p:spPr>
            <a:xfrm rot="16200000" flipV="1">
              <a:off x="7469011" y="998464"/>
              <a:ext cx="446349" cy="1505418"/>
            </a:xfrm>
            <a:prstGeom prst="bentConnector2">
              <a:avLst/>
            </a:prstGeom>
            <a:ln w="31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4A851AB-B074-3B8E-4FA9-B15F9979B1C3}"/>
                </a:ext>
              </a:extLst>
            </p:cNvPr>
            <p:cNvSpPr txBox="1"/>
            <p:nvPr/>
          </p:nvSpPr>
          <p:spPr>
            <a:xfrm>
              <a:off x="7625302" y="1221026"/>
              <a:ext cx="906207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설비정보</a:t>
              </a:r>
              <a:endParaRPr lang="en-US" altLang="ko-KR" sz="800">
                <a:latin typeface="LG스마트체 Regular" panose="020B0600000101010101" pitchFamily="50" charset="-127"/>
                <a:ea typeface="LG스마트체 Regular"/>
              </a:endParaRPr>
            </a:p>
            <a:p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Recipe 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관리항목</a:t>
              </a:r>
              <a:endParaRPr lang="en-US" altLang="ko-KR" sz="800">
                <a:latin typeface="LG스마트체 Regular" panose="020B0600000101010101" pitchFamily="50" charset="-127"/>
                <a:ea typeface="LG스마트체 Regular"/>
              </a:endParaRPr>
            </a:p>
          </p:txBody>
        </p:sp>
        <p:sp>
          <p:nvSpPr>
            <p:cNvPr id="106" name="AutoShape 157">
              <a:hlinkClick r:id="" action="ppaction://noaction"/>
              <a:extLst>
                <a:ext uri="{FF2B5EF4-FFF2-40B4-BE49-F238E27FC236}">
                  <a16:creationId xmlns:a16="http://schemas.microsoft.com/office/drawing/2014/main" id="{F7392725-3D7C-9110-5A42-061B9F51B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3205" y="1423289"/>
              <a:ext cx="745474" cy="214191"/>
            </a:xfrm>
            <a:prstGeom prst="flowChartAlternateProcess">
              <a:avLst/>
            </a:prstGeom>
            <a:solidFill>
              <a:schemeClr val="bg1"/>
            </a:solidFill>
            <a:ln w="3175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800" b="1" kern="1200">
                  <a:solidFill>
                    <a:schemeClr val="tx1"/>
                  </a:solidFill>
                  <a:latin typeface="돋움" pitchFamily="50" charset="-127"/>
                  <a:ea typeface="굴림" pitchFamily="50" charset="-127"/>
                  <a:cs typeface="+mn-cs"/>
                </a:defRPr>
              </a:lvl9pPr>
            </a:lstStyle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00" kern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제품개발</a:t>
              </a:r>
              <a:endParaRPr kumimoji="0" lang="en-US" altLang="ko-KR" sz="900" kern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07" name="직선 화살표 연결선 3">
              <a:extLst>
                <a:ext uri="{FF2B5EF4-FFF2-40B4-BE49-F238E27FC236}">
                  <a16:creationId xmlns:a16="http://schemas.microsoft.com/office/drawing/2014/main" id="{E5DDB08B-6E59-2EC8-AA23-7D695822B9DD}"/>
                </a:ext>
              </a:extLst>
            </p:cNvPr>
            <p:cNvCxnSpPr>
              <a:cxnSpLocks/>
              <a:stCxn id="98" idx="3"/>
              <a:endCxn id="106" idx="2"/>
            </p:cNvCxnSpPr>
            <p:nvPr/>
          </p:nvCxnSpPr>
          <p:spPr>
            <a:xfrm flipV="1">
              <a:off x="8765616" y="1637479"/>
              <a:ext cx="650326" cy="493884"/>
            </a:xfrm>
            <a:prstGeom prst="bentConnector2">
              <a:avLst/>
            </a:prstGeom>
            <a:ln w="31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8C0668D-9659-FBE2-688A-8396453EC780}"/>
                </a:ext>
              </a:extLst>
            </p:cNvPr>
            <p:cNvSpPr txBox="1"/>
            <p:nvPr/>
          </p:nvSpPr>
          <p:spPr>
            <a:xfrm>
              <a:off x="8890817" y="2112218"/>
              <a:ext cx="1164369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l"/>
              <a:r>
                <a:rPr lang="ko-KR" altLang="en-US" sz="800" err="1">
                  <a:latin typeface="LG스마트체 Regular" panose="020B0600000101010101" pitchFamily="50" charset="-127"/>
                  <a:ea typeface="LG스마트체 Regular"/>
                </a:rPr>
                <a:t>설비별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 </a:t>
              </a:r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Recipe 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정보</a:t>
              </a:r>
              <a:endParaRPr lang="en-US" altLang="ko-KR" sz="800">
                <a:latin typeface="LG스마트체 Regular" panose="020B0600000101010101" pitchFamily="50" charset="-127"/>
                <a:ea typeface="LG스마트체 Regular"/>
              </a:endParaRPr>
            </a:p>
            <a:p>
              <a:pPr algn="l"/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(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관리항목별 설정 값</a:t>
              </a:r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)</a:t>
              </a:r>
            </a:p>
          </p:txBody>
        </p:sp>
        <p:cxnSp>
          <p:nvCxnSpPr>
            <p:cNvPr id="109" name="직선 화살표 연결선 129">
              <a:extLst>
                <a:ext uri="{FF2B5EF4-FFF2-40B4-BE49-F238E27FC236}">
                  <a16:creationId xmlns:a16="http://schemas.microsoft.com/office/drawing/2014/main" id="{B2706B9B-843E-F951-7D27-D9F713DB4DB2}"/>
                </a:ext>
              </a:extLst>
            </p:cNvPr>
            <p:cNvCxnSpPr>
              <a:cxnSpLocks/>
              <a:stCxn id="98" idx="2"/>
              <a:endCxn id="96" idx="3"/>
            </p:cNvCxnSpPr>
            <p:nvPr/>
          </p:nvCxnSpPr>
          <p:spPr>
            <a:xfrm rot="5400000">
              <a:off x="7550394" y="1804021"/>
              <a:ext cx="410143" cy="1378858"/>
            </a:xfrm>
            <a:prstGeom prst="bentConnector2">
              <a:avLst/>
            </a:prstGeom>
            <a:ln w="31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381EB74-8EBA-0D9A-BC2C-2367EE963227}"/>
                </a:ext>
              </a:extLst>
            </p:cNvPr>
            <p:cNvSpPr txBox="1"/>
            <p:nvPr/>
          </p:nvSpPr>
          <p:spPr>
            <a:xfrm>
              <a:off x="6893455" y="2488108"/>
              <a:ext cx="1608634" cy="21544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r"/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Recipe Upload &amp; </a:t>
              </a:r>
              <a:r>
                <a:rPr lang="ko-KR" altLang="en-US" sz="800">
                  <a:solidFill>
                    <a:srgbClr val="0000FF"/>
                  </a:solidFill>
                  <a:latin typeface="LG스마트체 Regular" panose="020B0600000101010101" pitchFamily="50" charset="-127"/>
                  <a:ea typeface="LG스마트체 Regular"/>
                </a:rPr>
                <a:t>정합성 체크</a:t>
              </a:r>
              <a:endParaRPr lang="en-US" altLang="ko-KR" sz="800">
                <a:solidFill>
                  <a:srgbClr val="0000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E5EE231-6A5F-B242-762C-F4BEE105ECE0}"/>
                </a:ext>
              </a:extLst>
            </p:cNvPr>
            <p:cNvSpPr txBox="1"/>
            <p:nvPr/>
          </p:nvSpPr>
          <p:spPr>
            <a:xfrm>
              <a:off x="7330020" y="2778218"/>
              <a:ext cx="1357721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r"/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정합성 체크</a:t>
              </a:r>
              <a:r>
                <a:rPr lang="en-US" altLang="ko-KR" sz="800">
                  <a:latin typeface="LG스마트체 Regular" panose="020B0600000101010101" pitchFamily="50" charset="-127"/>
                  <a:ea typeface="LG스마트체 Regular"/>
                </a:rPr>
                <a:t> </a:t>
              </a:r>
              <a:r>
                <a:rPr lang="ko-KR" altLang="en-US" sz="800">
                  <a:latin typeface="LG스마트체 Regular" panose="020B0600000101010101" pitchFamily="50" charset="-127"/>
                  <a:ea typeface="LG스마트체 Regular"/>
                </a:rPr>
                <a:t>결과</a:t>
              </a:r>
              <a:endParaRPr lang="en-US" altLang="ko-KR" sz="800">
                <a:latin typeface="LG스마트체 Regular" panose="020B0600000101010101" pitchFamily="50" charset="-127"/>
                <a:ea typeface="LG스마트체 Regular"/>
              </a:endParaRPr>
            </a:p>
            <a:p>
              <a:pPr algn="r"/>
              <a:r>
                <a:rPr lang="en-US" altLang="ko-KR" sz="800">
                  <a:solidFill>
                    <a:srgbClr val="0000FF"/>
                  </a:solidFill>
                  <a:latin typeface="LG스마트체 Regular" panose="020B0600000101010101" pitchFamily="50" charset="-127"/>
                  <a:ea typeface="LG스마트체 Regular"/>
                </a:rPr>
                <a:t>Recipe </a:t>
              </a:r>
              <a:r>
                <a:rPr lang="ko-KR" altLang="en-US" sz="800">
                  <a:solidFill>
                    <a:srgbClr val="0000FF"/>
                  </a:solidFill>
                  <a:latin typeface="LG스마트체 Regular" panose="020B0600000101010101" pitchFamily="50" charset="-127"/>
                  <a:ea typeface="LG스마트체 Regular"/>
                </a:rPr>
                <a:t>정보</a:t>
              </a:r>
              <a:r>
                <a:rPr lang="en-US" altLang="ko-KR" sz="800">
                  <a:solidFill>
                    <a:srgbClr val="0000FF"/>
                  </a:solidFill>
                  <a:latin typeface="LG스마트체 Regular" panose="020B0600000101010101" pitchFamily="50" charset="-127"/>
                  <a:ea typeface="LG스마트체 Regular"/>
                </a:rPr>
                <a:t> Download</a:t>
              </a:r>
            </a:p>
          </p:txBody>
        </p:sp>
        <p:cxnSp>
          <p:nvCxnSpPr>
            <p:cNvPr id="112" name="직선 화살표 연결선 129">
              <a:extLst>
                <a:ext uri="{FF2B5EF4-FFF2-40B4-BE49-F238E27FC236}">
                  <a16:creationId xmlns:a16="http://schemas.microsoft.com/office/drawing/2014/main" id="{FCB3A902-2D1E-FA8E-FF95-BB02F071D07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064347" y="2288376"/>
              <a:ext cx="1480562" cy="519282"/>
            </a:xfrm>
            <a:prstGeom prst="bentConnector3">
              <a:avLst>
                <a:gd name="adj1" fmla="val 141"/>
              </a:avLst>
            </a:prstGeom>
            <a:ln w="31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929EAD4-B210-E004-0B76-561C519996B1}"/>
                </a:ext>
              </a:extLst>
            </p:cNvPr>
            <p:cNvSpPr txBox="1"/>
            <p:nvPr/>
          </p:nvSpPr>
          <p:spPr>
            <a:xfrm>
              <a:off x="5382424" y="2344190"/>
              <a:ext cx="980722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r"/>
              <a:r>
                <a:rPr lang="ko-KR" altLang="en-US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정합성 결과 </a:t>
              </a:r>
              <a:r>
                <a:rPr lang="en-US" altLang="ko-KR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OK</a:t>
              </a:r>
              <a:r>
                <a:rPr lang="ko-KR" altLang="en-US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시</a:t>
              </a:r>
              <a:endParaRPr lang="en-US" altLang="ko-KR" sz="8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/>
              </a:endParaRPr>
            </a:p>
            <a:p>
              <a:pPr algn="r"/>
              <a:r>
                <a:rPr lang="ko-KR" altLang="en-US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작업 진행</a:t>
              </a:r>
              <a:endParaRPr lang="en-US" altLang="ko-KR" sz="8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D4B085B-41A2-D90F-EECE-1B5AE6583C54}"/>
                </a:ext>
              </a:extLst>
            </p:cNvPr>
            <p:cNvSpPr txBox="1"/>
            <p:nvPr/>
          </p:nvSpPr>
          <p:spPr>
            <a:xfrm>
              <a:off x="5387183" y="2744248"/>
              <a:ext cx="980722" cy="338554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r"/>
              <a:r>
                <a:rPr lang="en-US" altLang="ko-KR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Recipe</a:t>
              </a:r>
              <a:r>
                <a:rPr lang="ko-KR" altLang="en-US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정보</a:t>
              </a:r>
              <a:endParaRPr lang="en-US" altLang="ko-KR" sz="8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/>
              </a:endParaRPr>
            </a:p>
            <a:p>
              <a:pPr algn="r"/>
              <a:r>
                <a:rPr lang="ko-KR" altLang="en-US" sz="80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/>
                </a:rPr>
                <a:t>설비 적용</a:t>
              </a:r>
              <a:endParaRPr lang="en-US" altLang="ko-KR" sz="8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/>
              </a:endParaRPr>
            </a:p>
          </p:txBody>
        </p:sp>
      </p:grp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9862A0F5-073F-9FE9-ABBD-9D6CD25506D5}"/>
              </a:ext>
            </a:extLst>
          </p:cNvPr>
          <p:cNvCxnSpPr>
            <a:cxnSpLocks/>
          </p:cNvCxnSpPr>
          <p:nvPr/>
        </p:nvCxnSpPr>
        <p:spPr>
          <a:xfrm flipV="1">
            <a:off x="933649" y="1806087"/>
            <a:ext cx="0" cy="107828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6A6ADDA9-2F0A-4E70-DC73-782372171239}"/>
              </a:ext>
            </a:extLst>
          </p:cNvPr>
          <p:cNvCxnSpPr>
            <a:cxnSpLocks/>
          </p:cNvCxnSpPr>
          <p:nvPr/>
        </p:nvCxnSpPr>
        <p:spPr>
          <a:xfrm>
            <a:off x="933650" y="2884369"/>
            <a:ext cx="161314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D3AA6F55-0053-0E2E-BD59-908E5808618A}"/>
              </a:ext>
            </a:extLst>
          </p:cNvPr>
          <p:cNvCxnSpPr>
            <a:cxnSpLocks/>
          </p:cNvCxnSpPr>
          <p:nvPr/>
        </p:nvCxnSpPr>
        <p:spPr>
          <a:xfrm flipV="1">
            <a:off x="931981" y="2005064"/>
            <a:ext cx="1166695" cy="3568"/>
          </a:xfrm>
          <a:prstGeom prst="lin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2A8C9822-BDF3-1EAF-C14C-DD31C28B7BAB}"/>
              </a:ext>
            </a:extLst>
          </p:cNvPr>
          <p:cNvSpPr txBox="1"/>
          <p:nvPr/>
        </p:nvSpPr>
        <p:spPr>
          <a:xfrm>
            <a:off x="2204530" y="2923431"/>
            <a:ext cx="3962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>
                <a:latin typeface="Calibri" panose="020F0502020204030204" pitchFamily="34" charset="0"/>
              </a:rPr>
              <a:t>Time</a:t>
            </a:r>
            <a:endParaRPr lang="ko-KR" altLang="en-US" sz="800" b="1">
              <a:latin typeface="Calibri" panose="020F050202020403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1F4E066-EF58-CD2F-B9A3-CF950DF12085}"/>
              </a:ext>
            </a:extLst>
          </p:cNvPr>
          <p:cNvSpPr txBox="1"/>
          <p:nvPr/>
        </p:nvSpPr>
        <p:spPr>
          <a:xfrm>
            <a:off x="593056" y="1675945"/>
            <a:ext cx="364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>
                <a:latin typeface="Calibri" panose="020F0502020204030204" pitchFamily="34" charset="0"/>
              </a:rPr>
              <a:t>제품</a:t>
            </a:r>
            <a:endParaRPr lang="en-US" altLang="ko-KR" sz="800" b="1">
              <a:latin typeface="Calibri" panose="020F0502020204030204" pitchFamily="34" charset="0"/>
            </a:endParaRPr>
          </a:p>
          <a:p>
            <a:pPr algn="ctr"/>
            <a:r>
              <a:rPr lang="ko-KR" altLang="en-US" sz="800" b="1" err="1">
                <a:latin typeface="Calibri" panose="020F0502020204030204" pitchFamily="34" charset="0"/>
              </a:rPr>
              <a:t>수율</a:t>
            </a:r>
            <a:endParaRPr lang="ko-KR" altLang="en-US" sz="800" b="1">
              <a:latin typeface="Calibri" panose="020F0502020204030204" pitchFamily="34" charset="0"/>
            </a:endParaRPr>
          </a:p>
        </p:txBody>
      </p: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66DCCCC7-9D33-05BD-3D99-543EA58D9882}"/>
              </a:ext>
            </a:extLst>
          </p:cNvPr>
          <p:cNvCxnSpPr>
            <a:cxnSpLocks/>
          </p:cNvCxnSpPr>
          <p:nvPr/>
        </p:nvCxnSpPr>
        <p:spPr>
          <a:xfrm flipV="1">
            <a:off x="2943131" y="1807656"/>
            <a:ext cx="0" cy="107828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5B12BA79-D147-3AE1-E7D0-CEA190A71ED9}"/>
              </a:ext>
            </a:extLst>
          </p:cNvPr>
          <p:cNvCxnSpPr>
            <a:cxnSpLocks/>
          </p:cNvCxnSpPr>
          <p:nvPr/>
        </p:nvCxnSpPr>
        <p:spPr>
          <a:xfrm>
            <a:off x="2943132" y="2885938"/>
            <a:ext cx="161314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CE2AFA6C-975F-2FE3-6824-E8CB23204197}"/>
              </a:ext>
            </a:extLst>
          </p:cNvPr>
          <p:cNvSpPr txBox="1"/>
          <p:nvPr/>
        </p:nvSpPr>
        <p:spPr>
          <a:xfrm>
            <a:off x="4204783" y="2918666"/>
            <a:ext cx="3962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>
                <a:latin typeface="Calibri" panose="020F0502020204030204" pitchFamily="34" charset="0"/>
              </a:rPr>
              <a:t>Time</a:t>
            </a:r>
            <a:endParaRPr lang="ko-KR" altLang="en-US" sz="800" b="1">
              <a:latin typeface="Calibri" panose="020F050202020403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ECB847F-1F57-1A7F-AC10-244CF30B796D}"/>
              </a:ext>
            </a:extLst>
          </p:cNvPr>
          <p:cNvSpPr txBox="1"/>
          <p:nvPr/>
        </p:nvSpPr>
        <p:spPr>
          <a:xfrm>
            <a:off x="2526832" y="1675945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>
                <a:latin typeface="Calibri" panose="020F0502020204030204" pitchFamily="34" charset="0"/>
              </a:rPr>
              <a:t>설비</a:t>
            </a:r>
            <a:endParaRPr lang="en-US" altLang="ko-KR" sz="800" b="1">
              <a:latin typeface="Calibri" panose="020F0502020204030204" pitchFamily="34" charset="0"/>
            </a:endParaRPr>
          </a:p>
          <a:p>
            <a:pPr algn="ctr"/>
            <a:r>
              <a:rPr lang="ko-KR" altLang="en-US" sz="800" b="1" err="1">
                <a:latin typeface="Calibri" panose="020F0502020204030204" pitchFamily="34" charset="0"/>
              </a:rPr>
              <a:t>가동율</a:t>
            </a:r>
            <a:endParaRPr lang="ko-KR" altLang="en-US" sz="800" b="1">
              <a:latin typeface="Calibri" panose="020F0502020204030204" pitchFamily="34" charset="0"/>
            </a:endParaRPr>
          </a:p>
        </p:txBody>
      </p:sp>
      <p:sp>
        <p:nvSpPr>
          <p:cNvPr id="125" name="타원 124">
            <a:extLst>
              <a:ext uri="{FF2B5EF4-FFF2-40B4-BE49-F238E27FC236}">
                <a16:creationId xmlns:a16="http://schemas.microsoft.com/office/drawing/2014/main" id="{B6B9ACDF-F3CF-A2F5-CE4A-35D120BCBAC5}"/>
              </a:ext>
            </a:extLst>
          </p:cNvPr>
          <p:cNvSpPr>
            <a:spLocks noChangeAspect="1"/>
          </p:cNvSpPr>
          <p:nvPr/>
        </p:nvSpPr>
        <p:spPr>
          <a:xfrm>
            <a:off x="6210445" y="5299962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7A3031F0-1418-4E98-2E3D-C1BBB7AEB7AF}"/>
              </a:ext>
            </a:extLst>
          </p:cNvPr>
          <p:cNvSpPr/>
          <p:nvPr/>
        </p:nvSpPr>
        <p:spPr>
          <a:xfrm>
            <a:off x="6522032" y="5316071"/>
            <a:ext cx="147156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레시피 적용 이력 관리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5EB73245-3F59-6AC4-8F8F-7BF8022D5752}"/>
              </a:ext>
            </a:extLst>
          </p:cNvPr>
          <p:cNvSpPr>
            <a:spLocks noChangeAspect="1"/>
          </p:cNvSpPr>
          <p:nvPr/>
        </p:nvSpPr>
        <p:spPr>
          <a:xfrm>
            <a:off x="6210445" y="5557134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9C060CE5-7D34-0830-A639-EBDF96631668}"/>
              </a:ext>
            </a:extLst>
          </p:cNvPr>
          <p:cNvSpPr/>
          <p:nvPr/>
        </p:nvSpPr>
        <p:spPr>
          <a:xfrm>
            <a:off x="6522032" y="5573243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레시피 설정 값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Validation &amp; Interlock</a:t>
            </a:r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8CE3106D-BA66-369E-82BF-78611A4EA12C}"/>
              </a:ext>
            </a:extLst>
          </p:cNvPr>
          <p:cNvSpPr>
            <a:spLocks noChangeAspect="1"/>
          </p:cNvSpPr>
          <p:nvPr/>
        </p:nvSpPr>
        <p:spPr>
          <a:xfrm>
            <a:off x="6210445" y="5832747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62EB559D-2027-260F-115C-42098B0F5131}"/>
              </a:ext>
            </a:extLst>
          </p:cNvPr>
          <p:cNvSpPr/>
          <p:nvPr/>
        </p:nvSpPr>
        <p:spPr>
          <a:xfrm>
            <a:off x="6522032" y="5851165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설비에 레시피 자동 설정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(Download &amp; Auto Apply)</a:t>
            </a: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75643C94-4F0B-8023-B37B-04A2998E9CB1}"/>
              </a:ext>
            </a:extLst>
          </p:cNvPr>
          <p:cNvSpPr>
            <a:spLocks noChangeAspect="1"/>
          </p:cNvSpPr>
          <p:nvPr/>
        </p:nvSpPr>
        <p:spPr>
          <a:xfrm rot="16200000">
            <a:off x="5596991" y="5536884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2" name="자유형: 도형 131">
            <a:extLst>
              <a:ext uri="{FF2B5EF4-FFF2-40B4-BE49-F238E27FC236}">
                <a16:creationId xmlns:a16="http://schemas.microsoft.com/office/drawing/2014/main" id="{288D3F84-0780-122D-2AC2-5B468A47DB00}"/>
              </a:ext>
            </a:extLst>
          </p:cNvPr>
          <p:cNvSpPr/>
          <p:nvPr/>
        </p:nvSpPr>
        <p:spPr>
          <a:xfrm>
            <a:off x="939801" y="2022593"/>
            <a:ext cx="1158875" cy="832899"/>
          </a:xfrm>
          <a:custGeom>
            <a:avLst/>
            <a:gdLst>
              <a:gd name="connsiteX0" fmla="*/ 0 w 1158875"/>
              <a:gd name="connsiteY0" fmla="*/ 0 h 635000"/>
              <a:gd name="connsiteX1" fmla="*/ 177800 w 1158875"/>
              <a:gd name="connsiteY1" fmla="*/ 0 h 635000"/>
              <a:gd name="connsiteX2" fmla="*/ 219075 w 1158875"/>
              <a:gd name="connsiteY2" fmla="*/ 635000 h 635000"/>
              <a:gd name="connsiteX3" fmla="*/ 384175 w 1158875"/>
              <a:gd name="connsiteY3" fmla="*/ 628650 h 635000"/>
              <a:gd name="connsiteX4" fmla="*/ 425450 w 1158875"/>
              <a:gd name="connsiteY4" fmla="*/ 9525 h 635000"/>
              <a:gd name="connsiteX5" fmla="*/ 739775 w 1158875"/>
              <a:gd name="connsiteY5" fmla="*/ 9525 h 635000"/>
              <a:gd name="connsiteX6" fmla="*/ 800100 w 1158875"/>
              <a:gd name="connsiteY6" fmla="*/ 628650 h 635000"/>
              <a:gd name="connsiteX7" fmla="*/ 993775 w 1158875"/>
              <a:gd name="connsiteY7" fmla="*/ 628650 h 635000"/>
              <a:gd name="connsiteX8" fmla="*/ 1022350 w 1158875"/>
              <a:gd name="connsiteY8" fmla="*/ 19050 h 635000"/>
              <a:gd name="connsiteX9" fmla="*/ 1025525 w 1158875"/>
              <a:gd name="connsiteY9" fmla="*/ 9525 h 635000"/>
              <a:gd name="connsiteX10" fmla="*/ 1158875 w 1158875"/>
              <a:gd name="connsiteY10" fmla="*/ 9525 h 635000"/>
              <a:gd name="connsiteX11" fmla="*/ 1155700 w 1158875"/>
              <a:gd name="connsiteY11" fmla="*/ 127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8875" h="635000">
                <a:moveTo>
                  <a:pt x="0" y="0"/>
                </a:moveTo>
                <a:lnTo>
                  <a:pt x="177800" y="0"/>
                </a:lnTo>
                <a:lnTo>
                  <a:pt x="219075" y="635000"/>
                </a:lnTo>
                <a:lnTo>
                  <a:pt x="384175" y="628650"/>
                </a:lnTo>
                <a:lnTo>
                  <a:pt x="425450" y="9525"/>
                </a:lnTo>
                <a:lnTo>
                  <a:pt x="739775" y="9525"/>
                </a:lnTo>
                <a:lnTo>
                  <a:pt x="800100" y="628650"/>
                </a:lnTo>
                <a:lnTo>
                  <a:pt x="993775" y="628650"/>
                </a:lnTo>
                <a:lnTo>
                  <a:pt x="1022350" y="19050"/>
                </a:lnTo>
                <a:lnTo>
                  <a:pt x="1025525" y="9525"/>
                </a:lnTo>
                <a:lnTo>
                  <a:pt x="1158875" y="9525"/>
                </a:lnTo>
                <a:lnTo>
                  <a:pt x="1155700" y="127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473B081-E08E-93E9-9BED-3560F9D6E5EB}"/>
              </a:ext>
            </a:extLst>
          </p:cNvPr>
          <p:cNvSpPr txBox="1"/>
          <p:nvPr/>
        </p:nvSpPr>
        <p:spPr>
          <a:xfrm>
            <a:off x="1173497" y="2278421"/>
            <a:ext cx="660758" cy="24622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500">
                <a:solidFill>
                  <a:srgbClr val="002060"/>
                </a:solidFill>
                <a:latin typeface="Calibri" panose="020F0502020204030204" pitchFamily="34" charset="0"/>
              </a:rPr>
              <a:t>레시피 </a:t>
            </a:r>
            <a:r>
              <a:rPr lang="ko-KR" altLang="en-US" sz="500" err="1">
                <a:solidFill>
                  <a:srgbClr val="002060"/>
                </a:solidFill>
                <a:latin typeface="Calibri" panose="020F0502020204030204" pitchFamily="34" charset="0"/>
              </a:rPr>
              <a:t>오설정으로</a:t>
            </a:r>
            <a:endParaRPr lang="en-US" altLang="ko-KR" sz="50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ko-KR" altLang="en-US" sz="500">
                <a:solidFill>
                  <a:srgbClr val="002060"/>
                </a:solidFill>
                <a:latin typeface="Calibri" panose="020F0502020204030204" pitchFamily="34" charset="0"/>
              </a:rPr>
              <a:t>인한 불량 발생</a:t>
            </a:r>
          </a:p>
        </p:txBody>
      </p:sp>
      <p:sp>
        <p:nvSpPr>
          <p:cNvPr id="134" name="자유형: 도형 133">
            <a:extLst>
              <a:ext uri="{FF2B5EF4-FFF2-40B4-BE49-F238E27FC236}">
                <a16:creationId xmlns:a16="http://schemas.microsoft.com/office/drawing/2014/main" id="{9D4DCFBF-1663-D13D-DE00-84F3A95A9951}"/>
              </a:ext>
            </a:extLst>
          </p:cNvPr>
          <p:cNvSpPr/>
          <p:nvPr/>
        </p:nvSpPr>
        <p:spPr>
          <a:xfrm>
            <a:off x="2932523" y="2020939"/>
            <a:ext cx="1289543" cy="869762"/>
          </a:xfrm>
          <a:custGeom>
            <a:avLst/>
            <a:gdLst>
              <a:gd name="connsiteX0" fmla="*/ 0 w 1158875"/>
              <a:gd name="connsiteY0" fmla="*/ 0 h 635000"/>
              <a:gd name="connsiteX1" fmla="*/ 177800 w 1158875"/>
              <a:gd name="connsiteY1" fmla="*/ 0 h 635000"/>
              <a:gd name="connsiteX2" fmla="*/ 219075 w 1158875"/>
              <a:gd name="connsiteY2" fmla="*/ 635000 h 635000"/>
              <a:gd name="connsiteX3" fmla="*/ 384175 w 1158875"/>
              <a:gd name="connsiteY3" fmla="*/ 628650 h 635000"/>
              <a:gd name="connsiteX4" fmla="*/ 425450 w 1158875"/>
              <a:gd name="connsiteY4" fmla="*/ 9525 h 635000"/>
              <a:gd name="connsiteX5" fmla="*/ 739775 w 1158875"/>
              <a:gd name="connsiteY5" fmla="*/ 9525 h 635000"/>
              <a:gd name="connsiteX6" fmla="*/ 800100 w 1158875"/>
              <a:gd name="connsiteY6" fmla="*/ 628650 h 635000"/>
              <a:gd name="connsiteX7" fmla="*/ 993775 w 1158875"/>
              <a:gd name="connsiteY7" fmla="*/ 628650 h 635000"/>
              <a:gd name="connsiteX8" fmla="*/ 1022350 w 1158875"/>
              <a:gd name="connsiteY8" fmla="*/ 19050 h 635000"/>
              <a:gd name="connsiteX9" fmla="*/ 1025525 w 1158875"/>
              <a:gd name="connsiteY9" fmla="*/ 9525 h 635000"/>
              <a:gd name="connsiteX10" fmla="*/ 1158875 w 1158875"/>
              <a:gd name="connsiteY10" fmla="*/ 9525 h 635000"/>
              <a:gd name="connsiteX11" fmla="*/ 1155700 w 1158875"/>
              <a:gd name="connsiteY11" fmla="*/ 127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8875" h="635000">
                <a:moveTo>
                  <a:pt x="0" y="0"/>
                </a:moveTo>
                <a:lnTo>
                  <a:pt x="177800" y="0"/>
                </a:lnTo>
                <a:lnTo>
                  <a:pt x="219075" y="635000"/>
                </a:lnTo>
                <a:lnTo>
                  <a:pt x="384175" y="628650"/>
                </a:lnTo>
                <a:lnTo>
                  <a:pt x="425450" y="9525"/>
                </a:lnTo>
                <a:lnTo>
                  <a:pt x="739775" y="9525"/>
                </a:lnTo>
                <a:lnTo>
                  <a:pt x="800100" y="628650"/>
                </a:lnTo>
                <a:lnTo>
                  <a:pt x="993775" y="628650"/>
                </a:lnTo>
                <a:lnTo>
                  <a:pt x="1022350" y="19050"/>
                </a:lnTo>
                <a:lnTo>
                  <a:pt x="1025525" y="9525"/>
                </a:lnTo>
                <a:lnTo>
                  <a:pt x="1158875" y="9525"/>
                </a:lnTo>
                <a:lnTo>
                  <a:pt x="1155700" y="127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자유형: 도형 134">
            <a:extLst>
              <a:ext uri="{FF2B5EF4-FFF2-40B4-BE49-F238E27FC236}">
                <a16:creationId xmlns:a16="http://schemas.microsoft.com/office/drawing/2014/main" id="{BA46D32B-7473-AB6A-DE7B-B7DD57232F7B}"/>
              </a:ext>
            </a:extLst>
          </p:cNvPr>
          <p:cNvSpPr/>
          <p:nvPr/>
        </p:nvSpPr>
        <p:spPr>
          <a:xfrm>
            <a:off x="2963864" y="2005064"/>
            <a:ext cx="1309688" cy="891702"/>
          </a:xfrm>
          <a:custGeom>
            <a:avLst/>
            <a:gdLst>
              <a:gd name="connsiteX0" fmla="*/ 0 w 1309688"/>
              <a:gd name="connsiteY0" fmla="*/ 9525 h 652462"/>
              <a:gd name="connsiteX1" fmla="*/ 157163 w 1309688"/>
              <a:gd name="connsiteY1" fmla="*/ 9525 h 652462"/>
              <a:gd name="connsiteX2" fmla="*/ 200025 w 1309688"/>
              <a:gd name="connsiteY2" fmla="*/ 647700 h 652462"/>
              <a:gd name="connsiteX3" fmla="*/ 233363 w 1309688"/>
              <a:gd name="connsiteY3" fmla="*/ 652462 h 652462"/>
              <a:gd name="connsiteX4" fmla="*/ 228600 w 1309688"/>
              <a:gd name="connsiteY4" fmla="*/ 9525 h 652462"/>
              <a:gd name="connsiteX5" fmla="*/ 790575 w 1309688"/>
              <a:gd name="connsiteY5" fmla="*/ 9525 h 652462"/>
              <a:gd name="connsiteX6" fmla="*/ 847725 w 1309688"/>
              <a:gd name="connsiteY6" fmla="*/ 638175 h 652462"/>
              <a:gd name="connsiteX7" fmla="*/ 900113 w 1309688"/>
              <a:gd name="connsiteY7" fmla="*/ 638175 h 652462"/>
              <a:gd name="connsiteX8" fmla="*/ 909638 w 1309688"/>
              <a:gd name="connsiteY8" fmla="*/ 4762 h 652462"/>
              <a:gd name="connsiteX9" fmla="*/ 1309688 w 1309688"/>
              <a:gd name="connsiteY9" fmla="*/ 0 h 65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9688" h="652462">
                <a:moveTo>
                  <a:pt x="0" y="9525"/>
                </a:moveTo>
                <a:lnTo>
                  <a:pt x="157163" y="9525"/>
                </a:lnTo>
                <a:lnTo>
                  <a:pt x="200025" y="647700"/>
                </a:lnTo>
                <a:lnTo>
                  <a:pt x="233363" y="652462"/>
                </a:lnTo>
                <a:cubicBezTo>
                  <a:pt x="231775" y="438150"/>
                  <a:pt x="230188" y="223837"/>
                  <a:pt x="228600" y="9525"/>
                </a:cubicBezTo>
                <a:lnTo>
                  <a:pt x="790575" y="9525"/>
                </a:lnTo>
                <a:lnTo>
                  <a:pt x="847725" y="638175"/>
                </a:lnTo>
                <a:lnTo>
                  <a:pt x="900113" y="638175"/>
                </a:lnTo>
                <a:lnTo>
                  <a:pt x="909638" y="4762"/>
                </a:lnTo>
                <a:lnTo>
                  <a:pt x="1309688" y="0"/>
                </a:lnTo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AF3843F5-6B4B-C598-AE07-4F66F6435EE3}"/>
              </a:ext>
            </a:extLst>
          </p:cNvPr>
          <p:cNvCxnSpPr>
            <a:cxnSpLocks/>
          </p:cNvCxnSpPr>
          <p:nvPr/>
        </p:nvCxnSpPr>
        <p:spPr>
          <a:xfrm flipH="1">
            <a:off x="3207685" y="2269703"/>
            <a:ext cx="160990" cy="0"/>
          </a:xfrm>
          <a:prstGeom prst="straightConnector1">
            <a:avLst/>
          </a:prstGeom>
          <a:ln w="6350">
            <a:solidFill>
              <a:srgbClr val="C0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화살표 연결선 136">
            <a:extLst>
              <a:ext uri="{FF2B5EF4-FFF2-40B4-BE49-F238E27FC236}">
                <a16:creationId xmlns:a16="http://schemas.microsoft.com/office/drawing/2014/main" id="{328377F7-5708-2D41-8D2A-69A815B0A405}"/>
              </a:ext>
            </a:extLst>
          </p:cNvPr>
          <p:cNvCxnSpPr>
            <a:cxnSpLocks/>
          </p:cNvCxnSpPr>
          <p:nvPr/>
        </p:nvCxnSpPr>
        <p:spPr>
          <a:xfrm flipH="1">
            <a:off x="3893489" y="2249693"/>
            <a:ext cx="160990" cy="0"/>
          </a:xfrm>
          <a:prstGeom prst="straightConnector1">
            <a:avLst/>
          </a:prstGeom>
          <a:ln w="6350">
            <a:solidFill>
              <a:srgbClr val="C0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화살표 연결선 137">
            <a:extLst>
              <a:ext uri="{FF2B5EF4-FFF2-40B4-BE49-F238E27FC236}">
                <a16:creationId xmlns:a16="http://schemas.microsoft.com/office/drawing/2014/main" id="{2034C8FB-CC28-79C9-FE55-5F2748D46A99}"/>
              </a:ext>
            </a:extLst>
          </p:cNvPr>
          <p:cNvCxnSpPr>
            <a:cxnSpLocks/>
          </p:cNvCxnSpPr>
          <p:nvPr/>
        </p:nvCxnSpPr>
        <p:spPr>
          <a:xfrm flipV="1">
            <a:off x="1236015" y="2041217"/>
            <a:ext cx="0" cy="814275"/>
          </a:xfrm>
          <a:prstGeom prst="straightConnector1">
            <a:avLst/>
          </a:prstGeom>
          <a:ln>
            <a:solidFill>
              <a:srgbClr val="C0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직선 화살표 연결선 138">
            <a:extLst>
              <a:ext uri="{FF2B5EF4-FFF2-40B4-BE49-F238E27FC236}">
                <a16:creationId xmlns:a16="http://schemas.microsoft.com/office/drawing/2014/main" id="{B13E3F5F-DA22-C67F-AD7D-93557122F795}"/>
              </a:ext>
            </a:extLst>
          </p:cNvPr>
          <p:cNvCxnSpPr>
            <a:cxnSpLocks/>
          </p:cNvCxnSpPr>
          <p:nvPr/>
        </p:nvCxnSpPr>
        <p:spPr>
          <a:xfrm flipV="1">
            <a:off x="1831334" y="2035195"/>
            <a:ext cx="0" cy="814275"/>
          </a:xfrm>
          <a:prstGeom prst="straightConnector1">
            <a:avLst/>
          </a:prstGeom>
          <a:ln>
            <a:solidFill>
              <a:srgbClr val="C0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070C9831-0BD5-1006-68A5-022F0201807A}"/>
              </a:ext>
            </a:extLst>
          </p:cNvPr>
          <p:cNvGrpSpPr/>
          <p:nvPr/>
        </p:nvGrpSpPr>
        <p:grpSpPr>
          <a:xfrm>
            <a:off x="402512" y="3341594"/>
            <a:ext cx="4465734" cy="2668380"/>
            <a:chOff x="281549" y="2538898"/>
            <a:chExt cx="4510159" cy="2668380"/>
          </a:xfrm>
        </p:grpSpPr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637CB7A2-DFDD-8C26-5CD1-20F45A992F74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43" name="그래픽 7213" descr="남자 옆모습 단색으로 채워진">
                <a:extLst>
                  <a:ext uri="{FF2B5EF4-FFF2-40B4-BE49-F238E27FC236}">
                    <a16:creationId xmlns:a16="http://schemas.microsoft.com/office/drawing/2014/main" id="{4A4D27E5-8154-AA1E-F1D6-900B3F650A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44" name="그래픽 721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22B6266B-B44F-8BE8-CD66-03BFF5813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42" name="말풍선: 모서리가 둥근 사각형 141">
              <a:extLst>
                <a:ext uri="{FF2B5EF4-FFF2-40B4-BE49-F238E27FC236}">
                  <a16:creationId xmlns:a16="http://schemas.microsoft.com/office/drawing/2014/main" id="{D5D8EAFD-541C-C3A2-4019-93FC7A640598}"/>
                </a:ext>
              </a:extLst>
            </p:cNvPr>
            <p:cNvSpPr/>
            <p:nvPr/>
          </p:nvSpPr>
          <p:spPr>
            <a:xfrm>
              <a:off x="1069991" y="2538898"/>
              <a:ext cx="3721717" cy="2668380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레시피 설정할 때 작업지도서를 보고 제대로 했다고 하는데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…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불량은 계속 발생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하고 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제품 바뀔 때마다 레시피를 바꿔야 하는데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설정 하고 체크하고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…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준비하는데 시간이 너무 많이 걸려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설비에 숫자를 잘 못 입력해서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품질사고가 </a:t>
              </a:r>
              <a:r>
                <a:rPr lang="ko-KR" altLang="en-US" sz="1200" i="1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발생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더 심각한 건  그 사실을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하루 지나서야 </a:t>
              </a:r>
              <a:r>
                <a:rPr lang="ko-KR" altLang="en-US" sz="1200" i="1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알게됬어</a:t>
              </a:r>
              <a:br>
                <a:rPr lang="en-US" altLang="ko-KR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납기도 못 맞추고 피해가</a:t>
              </a:r>
              <a:r>
                <a:rPr lang="en-US" altLang="ko-KR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고객사에서 품질이 왜 이렇게 다르냐고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레시피 제대로 했냐고 하는데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제출할 정보도 증명할 방법도 없네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 품질을 올려야 하는데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당최 무슨 값으로 레시피를 설정했는지 알 수가 없어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레시피 최적화를 어떻게 하지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09C42216-AF51-CB34-AC4D-3C9E077CD9D2}"/>
              </a:ext>
            </a:extLst>
          </p:cNvPr>
          <p:cNvSpPr txBox="1"/>
          <p:nvPr/>
        </p:nvSpPr>
        <p:spPr>
          <a:xfrm>
            <a:off x="1995159" y="1903628"/>
            <a:ext cx="201978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ko-KR" sz="600">
                <a:latin typeface="Calibri" panose="020F0502020204030204" pitchFamily="34" charset="0"/>
              </a:rPr>
              <a:t>Target</a:t>
            </a:r>
            <a:endParaRPr lang="ko-KR" altLang="en-US" sz="600">
              <a:latin typeface="Calibri" panose="020F050202020403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616C71B-DADA-720E-3364-7AF1F5B9FAA5}"/>
              </a:ext>
            </a:extLst>
          </p:cNvPr>
          <p:cNvSpPr txBox="1"/>
          <p:nvPr/>
        </p:nvSpPr>
        <p:spPr>
          <a:xfrm>
            <a:off x="4125584" y="1900453"/>
            <a:ext cx="201978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ko-KR" sz="600">
                <a:latin typeface="Calibri" panose="020F0502020204030204" pitchFamily="34" charset="0"/>
              </a:rPr>
              <a:t>Target</a:t>
            </a:r>
            <a:endParaRPr lang="ko-KR" altLang="en-US" sz="600">
              <a:latin typeface="Calibri" panose="020F050202020403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7932A03-4A1D-335D-FA97-A24C8DF8E48A}"/>
              </a:ext>
            </a:extLst>
          </p:cNvPr>
          <p:cNvSpPr txBox="1"/>
          <p:nvPr/>
        </p:nvSpPr>
        <p:spPr>
          <a:xfrm>
            <a:off x="3144264" y="2281758"/>
            <a:ext cx="689612" cy="24622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500">
                <a:solidFill>
                  <a:srgbClr val="002060"/>
                </a:solidFill>
                <a:latin typeface="Calibri" panose="020F0502020204030204" pitchFamily="34" charset="0"/>
              </a:defRPr>
            </a:lvl1pPr>
          </a:lstStyle>
          <a:p>
            <a:r>
              <a:rPr lang="ko-KR" altLang="en-US"/>
              <a:t>모델변경에 따른</a:t>
            </a:r>
            <a:endParaRPr lang="en-US" altLang="ko-KR"/>
          </a:p>
          <a:p>
            <a:r>
              <a:rPr lang="ko-KR" altLang="en-US"/>
              <a:t>공정 준비 시간 증가</a:t>
            </a:r>
          </a:p>
        </p:txBody>
      </p:sp>
      <p:sp>
        <p:nvSpPr>
          <p:cNvPr id="148" name="Rectangle 10">
            <a:extLst>
              <a:ext uri="{FF2B5EF4-FFF2-40B4-BE49-F238E27FC236}">
                <a16:creationId xmlns:a16="http://schemas.microsoft.com/office/drawing/2014/main" id="{4E725D1A-F74F-E639-7EAC-CBFD70C02848}"/>
              </a:ext>
            </a:extLst>
          </p:cNvPr>
          <p:cNvSpPr/>
          <p:nvPr/>
        </p:nvSpPr>
        <p:spPr>
          <a:xfrm>
            <a:off x="10516163" y="810067"/>
            <a:ext cx="4536512" cy="6499337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35A5D0C3-988D-DB33-5545-BA4885F95772}"/>
              </a:ext>
            </a:extLst>
          </p:cNvPr>
          <p:cNvGrpSpPr/>
          <p:nvPr/>
        </p:nvGrpSpPr>
        <p:grpSpPr>
          <a:xfrm>
            <a:off x="10516163" y="810069"/>
            <a:ext cx="4536512" cy="339239"/>
            <a:chOff x="5024437" y="494579"/>
            <a:chExt cx="4536512" cy="339239"/>
          </a:xfrm>
        </p:grpSpPr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A90D2755-4AF1-911D-31E4-0BBE8FEF7541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Q3. RMS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151" name="그림 150">
              <a:extLst>
                <a:ext uri="{FF2B5EF4-FFF2-40B4-BE49-F238E27FC236}">
                  <a16:creationId xmlns:a16="http://schemas.microsoft.com/office/drawing/2014/main" id="{DE4E2B0F-B1DB-6C86-5C07-C4365976781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AC1FBF39-1DAF-3EF4-BB93-8C0E0454A063}"/>
              </a:ext>
            </a:extLst>
          </p:cNvPr>
          <p:cNvSpPr/>
          <p:nvPr/>
        </p:nvSpPr>
        <p:spPr>
          <a:xfrm>
            <a:off x="10521473" y="6433769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작업자 실수에 의한 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Loss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사고예방으로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원가 절감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자동화된 시스템 활용을 통한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운영 효율 향상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3" name="Freeform 75">
            <a:extLst>
              <a:ext uri="{FF2B5EF4-FFF2-40B4-BE49-F238E27FC236}">
                <a16:creationId xmlns:a16="http://schemas.microsoft.com/office/drawing/2014/main" id="{B07DBC93-932E-7446-3F37-9C9DE2D484F1}"/>
              </a:ext>
            </a:extLst>
          </p:cNvPr>
          <p:cNvSpPr>
            <a:spLocks/>
          </p:cNvSpPr>
          <p:nvPr/>
        </p:nvSpPr>
        <p:spPr bwMode="auto">
          <a:xfrm>
            <a:off x="10802814" y="6363553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4A35292E-0089-5FB2-3B51-4183DE00DF57}"/>
              </a:ext>
            </a:extLst>
          </p:cNvPr>
          <p:cNvGrpSpPr/>
          <p:nvPr/>
        </p:nvGrpSpPr>
        <p:grpSpPr>
          <a:xfrm>
            <a:off x="10580465" y="3038793"/>
            <a:ext cx="923685" cy="720056"/>
            <a:chOff x="5095244" y="4869160"/>
            <a:chExt cx="923685" cy="720056"/>
          </a:xfrm>
        </p:grpSpPr>
        <p:pic>
          <p:nvPicPr>
            <p:cNvPr id="155" name="그래픽 154" descr="남자 옆모습 단색으로 채워진">
              <a:extLst>
                <a:ext uri="{FF2B5EF4-FFF2-40B4-BE49-F238E27FC236}">
                  <a16:creationId xmlns:a16="http://schemas.microsoft.com/office/drawing/2014/main" id="{96FCE11A-F6AB-17F2-BFEF-E0D005B9D1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5EB2468-2992-A6B0-C763-1A880477EC1F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</a:t>
              </a: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현업</a:t>
              </a:r>
            </a:p>
          </p:txBody>
        </p: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F49A890C-CD29-76DE-0ADD-ED5B5FCE2CEA}"/>
              </a:ext>
            </a:extLst>
          </p:cNvPr>
          <p:cNvGrpSpPr/>
          <p:nvPr/>
        </p:nvGrpSpPr>
        <p:grpSpPr>
          <a:xfrm>
            <a:off x="10586971" y="4601463"/>
            <a:ext cx="4528773" cy="1060006"/>
            <a:chOff x="5186300" y="5457817"/>
            <a:chExt cx="4528773" cy="826178"/>
          </a:xfrm>
        </p:grpSpPr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59407473-D32D-0E9E-EBE5-E3D708821581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00605"/>
              <a:chOff x="4880902" y="4869160"/>
              <a:chExt cx="1352368" cy="800605"/>
            </a:xfrm>
          </p:grpSpPr>
          <p:pic>
            <p:nvPicPr>
              <p:cNvPr id="162" name="그래픽 161" descr="남자 옆모습 단색으로 채워진">
                <a:extLst>
                  <a:ext uri="{FF2B5EF4-FFF2-40B4-BE49-F238E27FC236}">
                    <a16:creationId xmlns:a16="http://schemas.microsoft.com/office/drawing/2014/main" id="{EAAE9022-ABF3-DA0F-1E68-38DCA38878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43203BBB-B08A-8434-AF92-382E1D5D24A8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96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PI</a:t>
                </a:r>
                <a:endPara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1" name="말풍선: 모서리가 둥근 사각형 160">
              <a:extLst>
                <a:ext uri="{FF2B5EF4-FFF2-40B4-BE49-F238E27FC236}">
                  <a16:creationId xmlns:a16="http://schemas.microsoft.com/office/drawing/2014/main" id="{E07C5E8C-AB45-70F4-72F0-54BA0299AF28}"/>
                </a:ext>
              </a:extLst>
            </p:cNvPr>
            <p:cNvSpPr/>
            <p:nvPr/>
          </p:nvSpPr>
          <p:spPr>
            <a:xfrm>
              <a:off x="5186300" y="5457817"/>
              <a:ext cx="3151076" cy="826178"/>
            </a:xfrm>
            <a:prstGeom prst="wedgeRoundRectCallout">
              <a:avLst>
                <a:gd name="adj1" fmla="val 67730"/>
                <a:gd name="adj2" fmla="val -13137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“RMS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시스템에서 제공하는 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Validation Check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통해 공정 사고를 미리 예방할 수 있게 되었고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Coverage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관리를 통해  선택적으로 레시피 관리를 함으로써 생산 효율이 좋아졌습니다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.＂</a:t>
              </a:r>
              <a:endPara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60D44D82-1598-629C-5D0B-91A4A5E61740}"/>
              </a:ext>
            </a:extLst>
          </p:cNvPr>
          <p:cNvGrpSpPr/>
          <p:nvPr/>
        </p:nvGrpSpPr>
        <p:grpSpPr>
          <a:xfrm>
            <a:off x="10930146" y="1224353"/>
            <a:ext cx="3708546" cy="1382556"/>
            <a:chOff x="5492926" y="3035527"/>
            <a:chExt cx="3708546" cy="1382556"/>
          </a:xfrm>
        </p:grpSpPr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3B0DCD6E-6FCA-7BE3-AE7D-8696A3067FD0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240977"/>
              <a:chOff x="10523790" y="2972451"/>
              <a:chExt cx="1724631" cy="1240977"/>
            </a:xfrm>
          </p:grpSpPr>
          <p:sp>
            <p:nvSpPr>
              <p:cNvPr id="300" name="TextBox 299">
                <a:extLst>
                  <a:ext uri="{FF2B5EF4-FFF2-40B4-BE49-F238E27FC236}">
                    <a16:creationId xmlns:a16="http://schemas.microsoft.com/office/drawing/2014/main" id="{A31FDAB1-43A6-C26E-65E1-93BB51929C9E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불량율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301" name="직선 연결선 300">
                <a:extLst>
                  <a:ext uri="{FF2B5EF4-FFF2-40B4-BE49-F238E27FC236}">
                    <a16:creationId xmlns:a16="http://schemas.microsoft.com/office/drawing/2014/main" id="{F73A6EE3-BD52-0042-6C63-76D96A2163D4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302" name="직선 연결선 301">
                <a:extLst>
                  <a:ext uri="{FF2B5EF4-FFF2-40B4-BE49-F238E27FC236}">
                    <a16:creationId xmlns:a16="http://schemas.microsoft.com/office/drawing/2014/main" id="{182F78E5-E77E-797B-E3A6-7E975D2777F8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03" name="Rectangle 23">
                <a:extLst>
                  <a:ext uri="{FF2B5EF4-FFF2-40B4-BE49-F238E27FC236}">
                    <a16:creationId xmlns:a16="http://schemas.microsoft.com/office/drawing/2014/main" id="{8B489CE9-EA42-CF9E-D484-F6C617EBE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04" name="Rectangle 234">
                <a:extLst>
                  <a:ext uri="{FF2B5EF4-FFF2-40B4-BE49-F238E27FC236}">
                    <a16:creationId xmlns:a16="http://schemas.microsoft.com/office/drawing/2014/main" id="{E0A03500-3E2C-5697-3E7A-E31C542D755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05" name="Rectangle 234">
                <a:extLst>
                  <a:ext uri="{FF2B5EF4-FFF2-40B4-BE49-F238E27FC236}">
                    <a16:creationId xmlns:a16="http://schemas.microsoft.com/office/drawing/2014/main" id="{24F6AE99-FEAE-BD0C-193F-6D90CFA4E9D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06" name="Rectangle 234">
                <a:extLst>
                  <a:ext uri="{FF2B5EF4-FFF2-40B4-BE49-F238E27FC236}">
                    <a16:creationId xmlns:a16="http://schemas.microsoft.com/office/drawing/2014/main" id="{B0471D60-CBD2-50C3-705B-689DAE8321E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%</a:t>
                </a:r>
              </a:p>
            </p:txBody>
          </p:sp>
        </p:grpSp>
        <p:grpSp>
          <p:nvGrpSpPr>
            <p:cNvPr id="172" name="그룹 171">
              <a:extLst>
                <a:ext uri="{FF2B5EF4-FFF2-40B4-BE49-F238E27FC236}">
                  <a16:creationId xmlns:a16="http://schemas.microsoft.com/office/drawing/2014/main" id="{7CC5CBCE-C6CC-6F52-FDC4-55E3FE12D01B}"/>
                </a:ext>
              </a:extLst>
            </p:cNvPr>
            <p:cNvGrpSpPr/>
            <p:nvPr/>
          </p:nvGrpSpPr>
          <p:grpSpPr>
            <a:xfrm>
              <a:off x="7476841" y="3035527"/>
              <a:ext cx="1724631" cy="1382556"/>
              <a:chOff x="12347522" y="2972451"/>
              <a:chExt cx="1724631" cy="1382556"/>
            </a:xfrm>
          </p:grpSpPr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4B2668F8-F289-6A15-B24C-BD948D9D4CD2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폐기율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174" name="직선 연결선 173">
                <a:extLst>
                  <a:ext uri="{FF2B5EF4-FFF2-40B4-BE49-F238E27FC236}">
                    <a16:creationId xmlns:a16="http://schemas.microsoft.com/office/drawing/2014/main" id="{A435117F-C785-4CB8-CFE9-B142FB806409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175" name="직선 연결선 174">
                <a:extLst>
                  <a:ext uri="{FF2B5EF4-FFF2-40B4-BE49-F238E27FC236}">
                    <a16:creationId xmlns:a16="http://schemas.microsoft.com/office/drawing/2014/main" id="{31AE1CAB-E407-7AD0-0AAD-E30438AAC622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76" name="Rectangle 23">
                <a:extLst>
                  <a:ext uri="{FF2B5EF4-FFF2-40B4-BE49-F238E27FC236}">
                    <a16:creationId xmlns:a16="http://schemas.microsoft.com/office/drawing/2014/main" id="{C587566C-5A0C-C12F-C40D-26A1C952C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332536"/>
                <a:ext cx="234000" cy="66489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7" name="Rectangle 23">
                <a:extLst>
                  <a:ext uri="{FF2B5EF4-FFF2-40B4-BE49-F238E27FC236}">
                    <a16:creationId xmlns:a16="http://schemas.microsoft.com/office/drawing/2014/main" id="{D7CBDC14-4F0D-8DA8-17E2-CEE16C66C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572199"/>
                <a:ext cx="234000" cy="42522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8" name="Freeform 228">
                <a:extLst>
                  <a:ext uri="{FF2B5EF4-FFF2-40B4-BE49-F238E27FC236}">
                    <a16:creationId xmlns:a16="http://schemas.microsoft.com/office/drawing/2014/main" id="{5FAA170B-F7C2-2427-71EC-E5D407842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5758" y="3332535"/>
                <a:ext cx="648000" cy="231589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9" name="Rectangle 234">
                <a:extLst>
                  <a:ext uri="{FF2B5EF4-FFF2-40B4-BE49-F238E27FC236}">
                    <a16:creationId xmlns:a16="http://schemas.microsoft.com/office/drawing/2014/main" id="{FC506137-EF11-4116-6EF9-C4613FE180B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%</a:t>
                </a:r>
              </a:p>
            </p:txBody>
          </p:sp>
          <p:cxnSp>
            <p:nvCxnSpPr>
              <p:cNvPr id="180" name="직선 연결선 179">
                <a:extLst>
                  <a:ext uri="{FF2B5EF4-FFF2-40B4-BE49-F238E27FC236}">
                    <a16:creationId xmlns:a16="http://schemas.microsoft.com/office/drawing/2014/main" id="{1F5F8CB9-59F3-54D5-CDDA-FD9F147D7599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81" name="직선 연결선 180">
                <a:extLst>
                  <a:ext uri="{FF2B5EF4-FFF2-40B4-BE49-F238E27FC236}">
                    <a16:creationId xmlns:a16="http://schemas.microsoft.com/office/drawing/2014/main" id="{402D9BE3-DED4-A159-DE14-9AC1FDF84B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56627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82" name="직선 연결선 181">
                <a:extLst>
                  <a:ext uri="{FF2B5EF4-FFF2-40B4-BE49-F238E27FC236}">
                    <a16:creationId xmlns:a16="http://schemas.microsoft.com/office/drawing/2014/main" id="{60D1BB4A-4F86-C7EF-C5FC-B822D64940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21904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7037281-ADD3-1BE6-C5E6-9AE95DBF6563}"/>
                  </a:ext>
                </a:extLst>
              </p:cNvPr>
              <p:cNvSpPr txBox="1"/>
              <p:nvPr/>
            </p:nvSpPr>
            <p:spPr>
              <a:xfrm>
                <a:off x="13809001" y="3370403"/>
                <a:ext cx="252000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 defTabSz="914400">
                  <a:defRPr/>
                </a:pPr>
                <a:r>
                  <a:rPr lang="en-US" altLang="ko-KR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30%</a:t>
                </a:r>
                <a:endParaRPr lang="ko-KR" altLang="en-US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9B5A9CE7-68E4-D582-F36F-DEBA6598C03E}"/>
                  </a:ext>
                </a:extLst>
              </p:cNvPr>
              <p:cNvSpPr txBox="1"/>
              <p:nvPr/>
            </p:nvSpPr>
            <p:spPr bwMode="auto">
              <a:xfrm>
                <a:off x="12602234" y="4175007"/>
                <a:ext cx="119790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30% 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감소</a:t>
                </a:r>
                <a:endPara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98" name="Rectangle 234">
                <a:extLst>
                  <a:ext uri="{FF2B5EF4-FFF2-40B4-BE49-F238E27FC236}">
                    <a16:creationId xmlns:a16="http://schemas.microsoft.com/office/drawing/2014/main" id="{93BD440D-6DBD-5420-5EB5-960F9D83CD8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9" name="Rectangle 234">
                <a:extLst>
                  <a:ext uri="{FF2B5EF4-FFF2-40B4-BE49-F238E27FC236}">
                    <a16:creationId xmlns:a16="http://schemas.microsoft.com/office/drawing/2014/main" id="{469973C5-7E6B-C3CE-44BC-FFAC9580DFE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307" name="Rectangle 23">
            <a:extLst>
              <a:ext uri="{FF2B5EF4-FFF2-40B4-BE49-F238E27FC236}">
                <a16:creationId xmlns:a16="http://schemas.microsoft.com/office/drawing/2014/main" id="{D6E1A599-09C3-0082-7A2D-01B2E070B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933" y="2091769"/>
            <a:ext cx="234000" cy="15050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ko-KR" altLang="en-US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08" name="Freeform 228">
            <a:extLst>
              <a:ext uri="{FF2B5EF4-FFF2-40B4-BE49-F238E27FC236}">
                <a16:creationId xmlns:a16="http://schemas.microsoft.com/office/drawing/2014/main" id="{41CD5789-D3F9-2E37-09FB-C276D095DC29}"/>
              </a:ext>
            </a:extLst>
          </p:cNvPr>
          <p:cNvSpPr>
            <a:spLocks/>
          </p:cNvSpPr>
          <p:nvPr/>
        </p:nvSpPr>
        <p:spPr bwMode="auto">
          <a:xfrm>
            <a:off x="11564641" y="1585343"/>
            <a:ext cx="607722" cy="488519"/>
          </a:xfrm>
          <a:custGeom>
            <a:avLst/>
            <a:gdLst>
              <a:gd name="T0" fmla="*/ 102 w 1875"/>
              <a:gd name="T1" fmla="*/ 0 h 938"/>
              <a:gd name="T2" fmla="*/ 215 w 1875"/>
              <a:gd name="T3" fmla="*/ 0 h 938"/>
              <a:gd name="T4" fmla="*/ 331 w 1875"/>
              <a:gd name="T5" fmla="*/ 7 h 938"/>
              <a:gd name="T6" fmla="*/ 440 w 1875"/>
              <a:gd name="T7" fmla="*/ 24 h 938"/>
              <a:gd name="T8" fmla="*/ 565 w 1875"/>
              <a:gd name="T9" fmla="*/ 51 h 938"/>
              <a:gd name="T10" fmla="*/ 685 w 1875"/>
              <a:gd name="T11" fmla="*/ 89 h 938"/>
              <a:gd name="T12" fmla="*/ 811 w 1875"/>
              <a:gd name="T13" fmla="*/ 140 h 938"/>
              <a:gd name="T14" fmla="*/ 924 w 1875"/>
              <a:gd name="T15" fmla="*/ 194 h 938"/>
              <a:gd name="T16" fmla="*/ 1031 w 1875"/>
              <a:gd name="T17" fmla="*/ 247 h 938"/>
              <a:gd name="T18" fmla="*/ 1141 w 1875"/>
              <a:gd name="T19" fmla="*/ 309 h 938"/>
              <a:gd name="T20" fmla="*/ 1243 w 1875"/>
              <a:gd name="T21" fmla="*/ 377 h 938"/>
              <a:gd name="T22" fmla="*/ 1343 w 1875"/>
              <a:gd name="T23" fmla="*/ 456 h 938"/>
              <a:gd name="T24" fmla="*/ 1424 w 1875"/>
              <a:gd name="T25" fmla="*/ 535 h 938"/>
              <a:gd name="T26" fmla="*/ 1478 w 1875"/>
              <a:gd name="T27" fmla="*/ 608 h 938"/>
              <a:gd name="T28" fmla="*/ 1819 w 1875"/>
              <a:gd name="T29" fmla="*/ 584 h 938"/>
              <a:gd name="T30" fmla="*/ 1703 w 1875"/>
              <a:gd name="T31" fmla="*/ 635 h 938"/>
              <a:gd name="T32" fmla="*/ 1622 w 1875"/>
              <a:gd name="T33" fmla="*/ 676 h 938"/>
              <a:gd name="T34" fmla="*/ 1555 w 1875"/>
              <a:gd name="T35" fmla="*/ 718 h 938"/>
              <a:gd name="T36" fmla="*/ 1490 w 1875"/>
              <a:gd name="T37" fmla="*/ 771 h 938"/>
              <a:gd name="T38" fmla="*/ 1413 w 1875"/>
              <a:gd name="T39" fmla="*/ 839 h 938"/>
              <a:gd name="T40" fmla="*/ 1343 w 1875"/>
              <a:gd name="T41" fmla="*/ 907 h 938"/>
              <a:gd name="T42" fmla="*/ 1281 w 1875"/>
              <a:gd name="T43" fmla="*/ 925 h 938"/>
              <a:gd name="T44" fmla="*/ 1217 w 1875"/>
              <a:gd name="T45" fmla="*/ 893 h 938"/>
              <a:gd name="T46" fmla="*/ 1139 w 1875"/>
              <a:gd name="T47" fmla="*/ 861 h 938"/>
              <a:gd name="T48" fmla="*/ 1067 w 1875"/>
              <a:gd name="T49" fmla="*/ 838 h 938"/>
              <a:gd name="T50" fmla="*/ 985 w 1875"/>
              <a:gd name="T51" fmla="*/ 815 h 938"/>
              <a:gd name="T52" fmla="*/ 901 w 1875"/>
              <a:gd name="T53" fmla="*/ 793 h 938"/>
              <a:gd name="T54" fmla="*/ 820 w 1875"/>
              <a:gd name="T55" fmla="*/ 776 h 938"/>
              <a:gd name="T56" fmla="*/ 743 w 1875"/>
              <a:gd name="T57" fmla="*/ 759 h 938"/>
              <a:gd name="T58" fmla="*/ 638 w 1875"/>
              <a:gd name="T59" fmla="*/ 743 h 938"/>
              <a:gd name="T60" fmla="*/ 1021 w 1875"/>
              <a:gd name="T61" fmla="*/ 618 h 938"/>
              <a:gd name="T62" fmla="*/ 931 w 1875"/>
              <a:gd name="T63" fmla="*/ 500 h 938"/>
              <a:gd name="T64" fmla="*/ 863 w 1875"/>
              <a:gd name="T65" fmla="*/ 432 h 938"/>
              <a:gd name="T66" fmla="*/ 763 w 1875"/>
              <a:gd name="T67" fmla="*/ 340 h 938"/>
              <a:gd name="T68" fmla="*/ 678 w 1875"/>
              <a:gd name="T69" fmla="*/ 268 h 938"/>
              <a:gd name="T70" fmla="*/ 610 w 1875"/>
              <a:gd name="T71" fmla="*/ 214 h 938"/>
              <a:gd name="T72" fmla="*/ 524 w 1875"/>
              <a:gd name="T73" fmla="*/ 161 h 938"/>
              <a:gd name="T74" fmla="*/ 436 w 1875"/>
              <a:gd name="T75" fmla="*/ 116 h 938"/>
              <a:gd name="T76" fmla="*/ 331 w 1875"/>
              <a:gd name="T77" fmla="*/ 79 h 938"/>
              <a:gd name="T78" fmla="*/ 219 w 1875"/>
              <a:gd name="T79" fmla="*/ 51 h 938"/>
              <a:gd name="T80" fmla="*/ 99 w 1875"/>
              <a:gd name="T81" fmla="*/ 27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75" h="938">
                <a:moveTo>
                  <a:pt x="0" y="7"/>
                </a:moveTo>
                <a:lnTo>
                  <a:pt x="102" y="0"/>
                </a:lnTo>
                <a:lnTo>
                  <a:pt x="154" y="0"/>
                </a:lnTo>
                <a:lnTo>
                  <a:pt x="215" y="0"/>
                </a:lnTo>
                <a:lnTo>
                  <a:pt x="273" y="3"/>
                </a:lnTo>
                <a:lnTo>
                  <a:pt x="331" y="7"/>
                </a:lnTo>
                <a:lnTo>
                  <a:pt x="388" y="14"/>
                </a:lnTo>
                <a:lnTo>
                  <a:pt x="440" y="24"/>
                </a:lnTo>
                <a:lnTo>
                  <a:pt x="497" y="34"/>
                </a:lnTo>
                <a:lnTo>
                  <a:pt x="565" y="51"/>
                </a:lnTo>
                <a:lnTo>
                  <a:pt x="627" y="72"/>
                </a:lnTo>
                <a:lnTo>
                  <a:pt x="685" y="89"/>
                </a:lnTo>
                <a:lnTo>
                  <a:pt x="750" y="113"/>
                </a:lnTo>
                <a:lnTo>
                  <a:pt x="811" y="140"/>
                </a:lnTo>
                <a:lnTo>
                  <a:pt x="873" y="168"/>
                </a:lnTo>
                <a:lnTo>
                  <a:pt x="924" y="194"/>
                </a:lnTo>
                <a:lnTo>
                  <a:pt x="982" y="221"/>
                </a:lnTo>
                <a:lnTo>
                  <a:pt x="1031" y="247"/>
                </a:lnTo>
                <a:lnTo>
                  <a:pt x="1086" y="278"/>
                </a:lnTo>
                <a:lnTo>
                  <a:pt x="1141" y="309"/>
                </a:lnTo>
                <a:lnTo>
                  <a:pt x="1196" y="347"/>
                </a:lnTo>
                <a:lnTo>
                  <a:pt x="1243" y="377"/>
                </a:lnTo>
                <a:lnTo>
                  <a:pt x="1295" y="418"/>
                </a:lnTo>
                <a:lnTo>
                  <a:pt x="1343" y="456"/>
                </a:lnTo>
                <a:lnTo>
                  <a:pt x="1387" y="494"/>
                </a:lnTo>
                <a:lnTo>
                  <a:pt x="1424" y="535"/>
                </a:lnTo>
                <a:lnTo>
                  <a:pt x="1454" y="570"/>
                </a:lnTo>
                <a:lnTo>
                  <a:pt x="1478" y="608"/>
                </a:lnTo>
                <a:lnTo>
                  <a:pt x="1875" y="557"/>
                </a:lnTo>
                <a:lnTo>
                  <a:pt x="1819" y="584"/>
                </a:lnTo>
                <a:lnTo>
                  <a:pt x="1754" y="611"/>
                </a:lnTo>
                <a:lnTo>
                  <a:pt x="1703" y="635"/>
                </a:lnTo>
                <a:lnTo>
                  <a:pt x="1664" y="653"/>
                </a:lnTo>
                <a:lnTo>
                  <a:pt x="1622" y="676"/>
                </a:lnTo>
                <a:lnTo>
                  <a:pt x="1588" y="697"/>
                </a:lnTo>
                <a:lnTo>
                  <a:pt x="1555" y="718"/>
                </a:lnTo>
                <a:lnTo>
                  <a:pt x="1522" y="744"/>
                </a:lnTo>
                <a:lnTo>
                  <a:pt x="1490" y="771"/>
                </a:lnTo>
                <a:lnTo>
                  <a:pt x="1451" y="804"/>
                </a:lnTo>
                <a:lnTo>
                  <a:pt x="1413" y="839"/>
                </a:lnTo>
                <a:lnTo>
                  <a:pt x="1380" y="869"/>
                </a:lnTo>
                <a:lnTo>
                  <a:pt x="1343" y="907"/>
                </a:lnTo>
                <a:lnTo>
                  <a:pt x="1312" y="938"/>
                </a:lnTo>
                <a:lnTo>
                  <a:pt x="1281" y="925"/>
                </a:lnTo>
                <a:lnTo>
                  <a:pt x="1250" y="907"/>
                </a:lnTo>
                <a:lnTo>
                  <a:pt x="1217" y="893"/>
                </a:lnTo>
                <a:lnTo>
                  <a:pt x="1178" y="877"/>
                </a:lnTo>
                <a:lnTo>
                  <a:pt x="1139" y="861"/>
                </a:lnTo>
                <a:lnTo>
                  <a:pt x="1102" y="848"/>
                </a:lnTo>
                <a:lnTo>
                  <a:pt x="1067" y="838"/>
                </a:lnTo>
                <a:lnTo>
                  <a:pt x="1027" y="825"/>
                </a:lnTo>
                <a:lnTo>
                  <a:pt x="985" y="815"/>
                </a:lnTo>
                <a:lnTo>
                  <a:pt x="941" y="804"/>
                </a:lnTo>
                <a:lnTo>
                  <a:pt x="901" y="793"/>
                </a:lnTo>
                <a:lnTo>
                  <a:pt x="863" y="783"/>
                </a:lnTo>
                <a:lnTo>
                  <a:pt x="820" y="776"/>
                </a:lnTo>
                <a:lnTo>
                  <a:pt x="781" y="767"/>
                </a:lnTo>
                <a:lnTo>
                  <a:pt x="743" y="759"/>
                </a:lnTo>
                <a:lnTo>
                  <a:pt x="699" y="750"/>
                </a:lnTo>
                <a:lnTo>
                  <a:pt x="638" y="743"/>
                </a:lnTo>
                <a:lnTo>
                  <a:pt x="1048" y="673"/>
                </a:lnTo>
                <a:lnTo>
                  <a:pt x="1021" y="618"/>
                </a:lnTo>
                <a:lnTo>
                  <a:pt x="989" y="577"/>
                </a:lnTo>
                <a:lnTo>
                  <a:pt x="931" y="500"/>
                </a:lnTo>
                <a:lnTo>
                  <a:pt x="897" y="466"/>
                </a:lnTo>
                <a:lnTo>
                  <a:pt x="863" y="432"/>
                </a:lnTo>
                <a:lnTo>
                  <a:pt x="801" y="374"/>
                </a:lnTo>
                <a:lnTo>
                  <a:pt x="763" y="340"/>
                </a:lnTo>
                <a:lnTo>
                  <a:pt x="719" y="299"/>
                </a:lnTo>
                <a:lnTo>
                  <a:pt x="678" y="268"/>
                </a:lnTo>
                <a:lnTo>
                  <a:pt x="644" y="241"/>
                </a:lnTo>
                <a:lnTo>
                  <a:pt x="610" y="214"/>
                </a:lnTo>
                <a:lnTo>
                  <a:pt x="569" y="187"/>
                </a:lnTo>
                <a:lnTo>
                  <a:pt x="524" y="161"/>
                </a:lnTo>
                <a:lnTo>
                  <a:pt x="480" y="140"/>
                </a:lnTo>
                <a:lnTo>
                  <a:pt x="436" y="116"/>
                </a:lnTo>
                <a:lnTo>
                  <a:pt x="382" y="96"/>
                </a:lnTo>
                <a:lnTo>
                  <a:pt x="331" y="79"/>
                </a:lnTo>
                <a:lnTo>
                  <a:pt x="273" y="65"/>
                </a:lnTo>
                <a:lnTo>
                  <a:pt x="219" y="51"/>
                </a:lnTo>
                <a:lnTo>
                  <a:pt x="160" y="38"/>
                </a:lnTo>
                <a:lnTo>
                  <a:pt x="99" y="27"/>
                </a:lnTo>
                <a:lnTo>
                  <a:pt x="0" y="7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ko-KR" altLang="en-US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DBF59159-233D-8AB1-8962-DC414BCFEDC3}"/>
              </a:ext>
            </a:extLst>
          </p:cNvPr>
          <p:cNvSpPr txBox="1"/>
          <p:nvPr/>
        </p:nvSpPr>
        <p:spPr>
          <a:xfrm>
            <a:off x="12388942" y="1772671"/>
            <a:ext cx="252000" cy="180000"/>
          </a:xfrm>
          <a:prstGeom prst="rect">
            <a:avLst/>
          </a:prstGeom>
          <a:solidFill>
            <a:srgbClr val="ECECEC"/>
          </a:solidFill>
        </p:spPr>
        <p:txBody>
          <a:bodyPr wrap="square" lIns="18000" tIns="18000" rIns="18000" bIns="18000" rtlCol="0" anchor="ctr">
            <a:noAutofit/>
          </a:bodyPr>
          <a:lstStyle/>
          <a:p>
            <a:pPr algn="ctr" defTabSz="914400">
              <a:defRPr/>
            </a:pPr>
            <a:r>
              <a:rPr lang="en-US" altLang="ko-KR" sz="1000" b="1" kern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75%</a:t>
            </a:r>
            <a:endParaRPr lang="ko-KR" altLang="en-US" sz="1000" b="1" kern="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310" name="직선 연결선 309">
            <a:extLst>
              <a:ext uri="{FF2B5EF4-FFF2-40B4-BE49-F238E27FC236}">
                <a16:creationId xmlns:a16="http://schemas.microsoft.com/office/drawing/2014/main" id="{35F14A30-B053-E67D-E55F-C41D2A15EED1}"/>
              </a:ext>
            </a:extLst>
          </p:cNvPr>
          <p:cNvCxnSpPr/>
          <p:nvPr/>
        </p:nvCxnSpPr>
        <p:spPr>
          <a:xfrm>
            <a:off x="11837976" y="1583003"/>
            <a:ext cx="684000" cy="483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11" name="직선 연결선 310">
            <a:extLst>
              <a:ext uri="{FF2B5EF4-FFF2-40B4-BE49-F238E27FC236}">
                <a16:creationId xmlns:a16="http://schemas.microsoft.com/office/drawing/2014/main" id="{CFFD2F2D-69F1-D5FB-266B-77D532B3867C}"/>
              </a:ext>
            </a:extLst>
          </p:cNvPr>
          <p:cNvCxnSpPr>
            <a:cxnSpLocks/>
          </p:cNvCxnSpPr>
          <p:nvPr/>
        </p:nvCxnSpPr>
        <p:spPr>
          <a:xfrm flipV="1">
            <a:off x="11994933" y="2085926"/>
            <a:ext cx="504000" cy="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12" name="직선 연결선 311">
            <a:extLst>
              <a:ext uri="{FF2B5EF4-FFF2-40B4-BE49-F238E27FC236}">
                <a16:creationId xmlns:a16="http://schemas.microsoft.com/office/drawing/2014/main" id="{67311DF7-7585-4AC3-B43E-B0D184A77BB5}"/>
              </a:ext>
            </a:extLst>
          </p:cNvPr>
          <p:cNvCxnSpPr>
            <a:cxnSpLocks/>
          </p:cNvCxnSpPr>
          <p:nvPr/>
        </p:nvCxnSpPr>
        <p:spPr>
          <a:xfrm flipH="1">
            <a:off x="12350491" y="1595550"/>
            <a:ext cx="4435" cy="503502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headEnd type="stealth" w="med" len="med"/>
            <a:tailEnd type="stealth" w="med" len="med"/>
          </a:ln>
          <a:effectLst/>
        </p:spPr>
      </p:cxnSp>
      <p:sp>
        <p:nvSpPr>
          <p:cNvPr id="313" name="말풍선: 모서리가 둥근 사각형 312">
            <a:extLst>
              <a:ext uri="{FF2B5EF4-FFF2-40B4-BE49-F238E27FC236}">
                <a16:creationId xmlns:a16="http://schemas.microsoft.com/office/drawing/2014/main" id="{AFBED710-6806-C4B5-9FC5-0824FBCA57AB}"/>
              </a:ext>
            </a:extLst>
          </p:cNvPr>
          <p:cNvSpPr/>
          <p:nvPr/>
        </p:nvSpPr>
        <p:spPr>
          <a:xfrm>
            <a:off x="11777302" y="3020159"/>
            <a:ext cx="3151076" cy="1060006"/>
          </a:xfrm>
          <a:prstGeom prst="wedgeRoundRectCallout">
            <a:avLst>
              <a:gd name="adj1" fmla="val -66960"/>
              <a:gd name="adj2" fmla="val -31041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현장에서 레시피 관리에 대한 중요성에 대해 인지를 하게 되었고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RMS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시스템 사용으로 고객의 눈높이를 맞출 수 있었습니다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조금만 더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Spec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관리를 잘 하게 되면 훨씬 품질 관리에 도움이 될 거 같습니다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.＂</a:t>
            </a:r>
            <a:endParaRPr lang="ko-KR" altLang="en-US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14" name="Rectangle 234">
            <a:extLst>
              <a:ext uri="{FF2B5EF4-FFF2-40B4-BE49-F238E27FC236}">
                <a16:creationId xmlns:a16="http://schemas.microsoft.com/office/drawing/2014/main" id="{C5BA16E8-8141-DD99-B96B-DD795C2B0C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912396" y="1271810"/>
            <a:ext cx="564155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[</a:t>
            </a:r>
            <a:r>
              <a:rPr lang="ko-KR" altLang="en-US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연기준</a:t>
            </a:r>
            <a:r>
              <a:rPr lang="en-US" altLang="ko-KR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]</a:t>
            </a:r>
          </a:p>
        </p:txBody>
      </p:sp>
      <p:sp>
        <p:nvSpPr>
          <p:cNvPr id="315" name="Rectangle 234">
            <a:extLst>
              <a:ext uri="{FF2B5EF4-FFF2-40B4-BE49-F238E27FC236}">
                <a16:creationId xmlns:a16="http://schemas.microsoft.com/office/drawing/2014/main" id="{F68EB844-2356-329C-5813-A0048BBD475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2999" y="1275105"/>
            <a:ext cx="564155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[</a:t>
            </a:r>
            <a:r>
              <a:rPr lang="ko-KR" altLang="en-US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연기준</a:t>
            </a:r>
            <a:r>
              <a:rPr lang="en-US" altLang="ko-KR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]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8D0E87D6-90E8-AC48-A487-CF305D51C627}"/>
              </a:ext>
            </a:extLst>
          </p:cNvPr>
          <p:cNvSpPr txBox="1"/>
          <p:nvPr/>
        </p:nvSpPr>
        <p:spPr bwMode="auto">
          <a:xfrm>
            <a:off x="11193511" y="2469812"/>
            <a:ext cx="11979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 rtlCol="0" anchor="t" anchorCtr="0">
            <a:noAutofit/>
          </a:bodyPr>
          <a:lstStyle/>
          <a:p>
            <a:pPr algn="ctr" defTabSz="984250">
              <a:spcBef>
                <a:spcPts val="600"/>
              </a:spcBef>
              <a:spcAft>
                <a:spcPts val="600"/>
              </a:spcAft>
            </a:pPr>
            <a:r>
              <a:rPr lang="en-US" altLang="ko-KR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75% </a:t>
            </a:r>
            <a:r>
              <a: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감소</a:t>
            </a:r>
            <a:endParaRPr lang="ko-KR" altLang="en-US" sz="1200" b="1" spc="-2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17" name="Rectangle 234">
            <a:extLst>
              <a:ext uri="{FF2B5EF4-FFF2-40B4-BE49-F238E27FC236}">
                <a16:creationId xmlns:a16="http://schemas.microsoft.com/office/drawing/2014/main" id="{09D1525B-7E23-4964-7516-80D2BC00740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215840" y="1399135"/>
            <a:ext cx="564155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1.56%</a:t>
            </a:r>
          </a:p>
        </p:txBody>
      </p:sp>
      <p:sp>
        <p:nvSpPr>
          <p:cNvPr id="318" name="Rectangle 234">
            <a:extLst>
              <a:ext uri="{FF2B5EF4-FFF2-40B4-BE49-F238E27FC236}">
                <a16:creationId xmlns:a16="http://schemas.microsoft.com/office/drawing/2014/main" id="{C05FE43C-5EAB-71F6-58C9-1A555FE3163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861377" y="1929593"/>
            <a:ext cx="564155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7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0.38%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6852F927-C67F-D086-655B-244E60FBF9FB}"/>
              </a:ext>
            </a:extLst>
          </p:cNvPr>
          <p:cNvSpPr txBox="1"/>
          <p:nvPr/>
        </p:nvSpPr>
        <p:spPr>
          <a:xfrm>
            <a:off x="10620338" y="3663889"/>
            <a:ext cx="8980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RMS</a:t>
            </a:r>
            <a:endParaRPr lang="ko-KR" altLang="en-US" sz="3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70396F40-F108-4B83-2152-FFCD27275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571" y="5975390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88FDD748-4333-2534-6F0F-47CA1F45D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20" y="6008641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D0BBFCF4-4657-CF69-A6CC-709B5A29EB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925485" y="5990641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LG화학 - 나무위키">
            <a:extLst>
              <a:ext uri="{FF2B5EF4-FFF2-40B4-BE49-F238E27FC236}">
                <a16:creationId xmlns:a16="http://schemas.microsoft.com/office/drawing/2014/main" id="{DE51717B-FE2D-A574-BBED-E5AFA5280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724" y="5785207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7BCEBD69-15B1-DBFE-D837-0B2D1903A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578" y="5773393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69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470</Words>
  <Application>Microsoft Office PowerPoint</Application>
  <PresentationFormat>사용자 지정</PresentationFormat>
  <Paragraphs>79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Aptos</vt:lpstr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