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8"/>
  </p:notesMasterIdLst>
  <p:handoutMasterIdLst>
    <p:handoutMasterId r:id="rId9"/>
  </p:handoutMasterIdLst>
  <p:sldIdLst>
    <p:sldId id="2147479689" r:id="rId5"/>
    <p:sldId id="2147479691" r:id="rId6"/>
    <p:sldId id="2147479692" r:id="rId7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89"/>
            <p14:sldId id="2147479691"/>
            <p14:sldId id="2147479692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96925-4E11-514C-216E-1588FE51F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19F3C21-E12B-4CD9-6EAC-8289F39A9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B09657-EFF9-7B2E-079B-5CB970FF3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983002-8BDA-AE79-7481-A529B8628F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853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A1D20-D78F-8F89-2E40-B6DACEFE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15D4A42-616E-8108-E0FF-BE826A21DB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999FF90-1CF7-328A-AB1D-3265DA437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591EA1-5214-D479-CBB3-6537275DDC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343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E3D36-47FD-FD09-529E-78D008398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A4ABEF-2854-458F-97EC-2C478E4FF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A1F239-E68D-94A2-68B6-2AFF36E14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11B3AE-169A-DFBF-3D3B-973FA5063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473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651C1-3F88-F8D3-4C42-08C5F13CF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91F3C1D-45C4-2A56-CB70-E610A84D6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2-5)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R2R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실시간으로 최적 공정 조건 값으로 생산하기” 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7023F4A4-03EE-08DB-58E5-A66B6D63F2B9}"/>
              </a:ext>
            </a:extLst>
          </p:cNvPr>
          <p:cNvSpPr/>
          <p:nvPr/>
        </p:nvSpPr>
        <p:spPr>
          <a:xfrm>
            <a:off x="5467187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4902255-2D85-87D9-F9C7-8ED1686E5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303" y="1099349"/>
            <a:ext cx="3418945" cy="2223200"/>
          </a:xfrm>
          <a:prstGeom prst="rect">
            <a:avLst/>
          </a:prstGeom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BFA6C43D-64DB-2B70-27FF-3FF836308C5C}"/>
              </a:ext>
            </a:extLst>
          </p:cNvPr>
          <p:cNvSpPr/>
          <p:nvPr/>
        </p:nvSpPr>
        <p:spPr>
          <a:xfrm>
            <a:off x="422216" y="806506"/>
            <a:ext cx="4536512" cy="6453132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F716868-979A-B69F-6472-2BF322A0D3AD}"/>
              </a:ext>
            </a:extLst>
          </p:cNvPr>
          <p:cNvGrpSpPr/>
          <p:nvPr/>
        </p:nvGrpSpPr>
        <p:grpSpPr>
          <a:xfrm>
            <a:off x="453863" y="776289"/>
            <a:ext cx="4536512" cy="339239"/>
            <a:chOff x="344488" y="620713"/>
            <a:chExt cx="4536512" cy="339239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898B706-B2B7-8EC3-628B-1591B9984E6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R2R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F6EDB236-B2CB-C472-27A1-DD6687FB9C7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3F388BA-DA6F-F394-AE54-917054615D75}"/>
              </a:ext>
            </a:extLst>
          </p:cNvPr>
          <p:cNvGrpSpPr/>
          <p:nvPr/>
        </p:nvGrpSpPr>
        <p:grpSpPr>
          <a:xfrm>
            <a:off x="5467187" y="801689"/>
            <a:ext cx="4536512" cy="339239"/>
            <a:chOff x="5024437" y="494579"/>
            <a:chExt cx="4536512" cy="33923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9A92548-4790-759B-9B3B-2281419392B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R2R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무엇인가요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9F809E49-9FB8-8015-1375-0AC450B7FF0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3A0DDE9-4DA7-23AF-7462-0C6709C14B5F}"/>
              </a:ext>
            </a:extLst>
          </p:cNvPr>
          <p:cNvSpPr/>
          <p:nvPr/>
        </p:nvSpPr>
        <p:spPr>
          <a:xfrm>
            <a:off x="5628242" y="3220725"/>
            <a:ext cx="4376020" cy="1615827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85725" indent="-85725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R2R(Run to Run)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은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CTQ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및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CTP Data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를 이용하여 공정 조건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(Input Parameter)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을 자동 보정하는 시스템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 </a:t>
            </a:r>
          </a:p>
          <a:p>
            <a:pPr marL="85725" indent="-85725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To-be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공정 조건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레시피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Para)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을 자동 계산하여 설비 혹은 레시피에 반영하는 과정을 자동화한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Human Error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최소화 솔루션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85725" indent="-85725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공정 조건을 실시간 자동 보정하고 최적의 공정 상태 유지를  가능하게 해주는 제조 무인 자동화 시스템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85725" indent="-85725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endParaRPr lang="ko-KR" altLang="en-US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05BCE4D-C1CD-E40F-91BF-CAC9BA8A6169}"/>
              </a:ext>
            </a:extLst>
          </p:cNvPr>
          <p:cNvSpPr/>
          <p:nvPr/>
        </p:nvSpPr>
        <p:spPr>
          <a:xfrm>
            <a:off x="453863" y="1098229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 수동보정 현황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F8C512A-304A-FEDC-792D-B73C787A9D31}"/>
              </a:ext>
            </a:extLst>
          </p:cNvPr>
          <p:cNvGrpSpPr/>
          <p:nvPr/>
        </p:nvGrpSpPr>
        <p:grpSpPr>
          <a:xfrm>
            <a:off x="366340" y="4209029"/>
            <a:ext cx="4465734" cy="1970317"/>
            <a:chOff x="281549" y="2887920"/>
            <a:chExt cx="4510159" cy="1970317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91BC683-CEFE-192E-ABD2-97D69A301FA5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8" name="그래픽 17" descr="남자 옆모습 단색으로 채워진">
                <a:extLst>
                  <a:ext uri="{FF2B5EF4-FFF2-40B4-BE49-F238E27FC236}">
                    <a16:creationId xmlns:a16="http://schemas.microsoft.com/office/drawing/2014/main" id="{368A0C7E-4D54-50B8-AA31-AD52DC2EA1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9" name="그래픽 18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6D10AF4A-FDAF-FAFF-B5BE-F1E217E9E4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7" name="말풍선: 모서리가 둥근 사각형 16">
              <a:extLst>
                <a:ext uri="{FF2B5EF4-FFF2-40B4-BE49-F238E27FC236}">
                  <a16:creationId xmlns:a16="http://schemas.microsoft.com/office/drawing/2014/main" id="{5EECE73A-7525-E22D-0DF1-5097228997B8}"/>
                </a:ext>
              </a:extLst>
            </p:cNvPr>
            <p:cNvSpPr/>
            <p:nvPr/>
          </p:nvSpPr>
          <p:spPr>
            <a:xfrm>
              <a:off x="1069991" y="2887920"/>
              <a:ext cx="3721717" cy="1970317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“LCD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패널 하나하나마다 수동으로 조정해야 하니 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시간도 엄청 걸리고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불량률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은 왜 이렇게 높은 건지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…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“OLED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도 마찬가지야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이렇게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가다간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경쟁사에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밀릴거야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수율을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높이고 싶은데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수동보정으론 한계가 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어제도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Daily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보정할 때 숫자를 잘 못 입력해서 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품질 사고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발생 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손해액이 무려 </a:t>
              </a:r>
              <a:r>
                <a:rPr lang="en-US" altLang="ko-KR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8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억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이라고 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지난번 미팅 때 고객사에서 생산 단계에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R2R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을 적용하지 않으면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절대 우리 제품을</a:t>
              </a:r>
              <a:r>
                <a:rPr lang="en-US" altLang="ko-KR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구매하지 않겠다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 언급 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9817D2B1-9CAD-9708-71A8-5E56877ED181}"/>
              </a:ext>
            </a:extLst>
          </p:cNvPr>
          <p:cNvGrpSpPr/>
          <p:nvPr/>
        </p:nvGrpSpPr>
        <p:grpSpPr>
          <a:xfrm>
            <a:off x="475264" y="6349936"/>
            <a:ext cx="4519457" cy="502458"/>
            <a:chOff x="365888" y="5878870"/>
            <a:chExt cx="4519457" cy="502458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C4274DA-874D-B448-9EE1-B4B6CD82E1F7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altLang="ko-KR" sz="1400" b="1" i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조건 자동 보정을 통한 일관된 품질 유지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Freeform 75">
              <a:extLst>
                <a:ext uri="{FF2B5EF4-FFF2-40B4-BE49-F238E27FC236}">
                  <a16:creationId xmlns:a16="http://schemas.microsoft.com/office/drawing/2014/main" id="{E7049F7E-CE90-0C5B-4B68-976F3B15A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1ADC29E-B6EB-B14A-6FD8-E8D911CD523D}"/>
              </a:ext>
            </a:extLst>
          </p:cNvPr>
          <p:cNvGrpSpPr/>
          <p:nvPr/>
        </p:nvGrpSpPr>
        <p:grpSpPr>
          <a:xfrm>
            <a:off x="5467188" y="6375336"/>
            <a:ext cx="4519457" cy="502458"/>
            <a:chOff x="5024437" y="6846564"/>
            <a:chExt cx="4519457" cy="502458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60BE582-4B0E-9CF5-7312-09525FD6EFDB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 별 </a:t>
              </a:r>
              <a:r>
                <a:rPr lang="ko-KR" altLang="en-US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altLang="ko-KR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조건 자동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</a:t>
              </a:r>
              <a:endParaRPr lang="en-US" altLang="ko-KR" sz="1600" b="1" i="1" u="sng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Freeform 75">
              <a:extLst>
                <a:ext uri="{FF2B5EF4-FFF2-40B4-BE49-F238E27FC236}">
                  <a16:creationId xmlns:a16="http://schemas.microsoft.com/office/drawing/2014/main" id="{4230C6B4-FD5D-874D-A675-8C0C4FA2B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9CD89E28-E5ED-B398-5C03-B9C8822664B8}"/>
              </a:ext>
            </a:extLst>
          </p:cNvPr>
          <p:cNvGrpSpPr/>
          <p:nvPr/>
        </p:nvGrpSpPr>
        <p:grpSpPr>
          <a:xfrm>
            <a:off x="5836141" y="4608030"/>
            <a:ext cx="3781548" cy="580897"/>
            <a:chOff x="1075311" y="2629308"/>
            <a:chExt cx="3781548" cy="580897"/>
          </a:xfrm>
        </p:grpSpPr>
        <p:sp>
          <p:nvSpPr>
            <p:cNvPr id="27" name="오각형 21">
              <a:extLst>
                <a:ext uri="{FF2B5EF4-FFF2-40B4-BE49-F238E27FC236}">
                  <a16:creationId xmlns:a16="http://schemas.microsoft.com/office/drawing/2014/main" id="{CDD07EA8-B032-0AD5-B518-49D85C2A2368}"/>
                </a:ext>
              </a:extLst>
            </p:cNvPr>
            <p:cNvSpPr/>
            <p:nvPr/>
          </p:nvSpPr>
          <p:spPr>
            <a:xfrm>
              <a:off x="2569799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 Filtering </a:t>
              </a:r>
            </a:p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기준 설정</a:t>
              </a:r>
            </a:p>
          </p:txBody>
        </p:sp>
        <p:sp>
          <p:nvSpPr>
            <p:cNvPr id="28" name="오각형 19">
              <a:extLst>
                <a:ext uri="{FF2B5EF4-FFF2-40B4-BE49-F238E27FC236}">
                  <a16:creationId xmlns:a16="http://schemas.microsoft.com/office/drawing/2014/main" id="{08AD82D3-7CE9-04BF-C857-EDA8520652B4}"/>
                </a:ext>
              </a:extLst>
            </p:cNvPr>
            <p:cNvSpPr/>
            <p:nvPr/>
          </p:nvSpPr>
          <p:spPr>
            <a:xfrm>
              <a:off x="1822555" y="2629308"/>
              <a:ext cx="792000" cy="288000"/>
            </a:xfrm>
            <a:prstGeom prst="homePlate">
              <a:avLst>
                <a:gd name="adj" fmla="val 15810"/>
              </a:avLst>
            </a:prstGeom>
            <a:solidFill>
              <a:srgbClr val="F1CBD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Modeling</a:t>
              </a:r>
              <a:endPara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" name="오각형 20">
              <a:extLst>
                <a:ext uri="{FF2B5EF4-FFF2-40B4-BE49-F238E27FC236}">
                  <a16:creationId xmlns:a16="http://schemas.microsoft.com/office/drawing/2014/main" id="{4343980D-F6B1-2BBF-D171-03AD96EE1211}"/>
                </a:ext>
              </a:extLst>
            </p:cNvPr>
            <p:cNvSpPr/>
            <p:nvPr/>
          </p:nvSpPr>
          <p:spPr>
            <a:xfrm>
              <a:off x="1075311" y="2629308"/>
              <a:ext cx="792000" cy="288000"/>
            </a:xfrm>
            <a:prstGeom prst="homePlate">
              <a:avLst>
                <a:gd name="adj" fmla="val 15811"/>
              </a:avLst>
            </a:prstGeom>
            <a:solidFill>
              <a:srgbClr val="F7E2E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자동보정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대상선정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45486F3-C9BF-88C6-45EA-57BB1D75B163}"/>
                </a:ext>
              </a:extLst>
            </p:cNvPr>
            <p:cNvSpPr/>
            <p:nvPr/>
          </p:nvSpPr>
          <p:spPr>
            <a:xfrm>
              <a:off x="1128336" y="2961074"/>
              <a:ext cx="787109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CTQ.</a:t>
              </a: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선정</a:t>
              </a:r>
              <a:endPara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67347F32-CDE6-DCDF-6C1B-7672E846F91F}"/>
                </a:ext>
              </a:extLst>
            </p:cNvPr>
            <p:cNvSpPr/>
            <p:nvPr/>
          </p:nvSpPr>
          <p:spPr>
            <a:xfrm>
              <a:off x="1934119" y="2933206"/>
              <a:ext cx="536759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342">
                <a:spcBef>
                  <a:spcPts val="600"/>
                </a:spcBef>
                <a:defRPr/>
              </a:pP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자동보정</a:t>
              </a:r>
              <a:b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모델링</a:t>
              </a:r>
              <a:endPara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C929332-6047-B970-0968-E5D174748655}"/>
                </a:ext>
              </a:extLst>
            </p:cNvPr>
            <p:cNvSpPr/>
            <p:nvPr/>
          </p:nvSpPr>
          <p:spPr>
            <a:xfrm>
              <a:off x="4153979" y="2923306"/>
              <a:ext cx="702880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endParaRPr lang="en-US" altLang="ko-KR" sz="90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3" name="오각형 22">
              <a:extLst>
                <a:ext uri="{FF2B5EF4-FFF2-40B4-BE49-F238E27FC236}">
                  <a16:creationId xmlns:a16="http://schemas.microsoft.com/office/drawing/2014/main" id="{3019590A-10AA-5410-D2FD-ED235A00D54A}"/>
                </a:ext>
              </a:extLst>
            </p:cNvPr>
            <p:cNvSpPr/>
            <p:nvPr/>
          </p:nvSpPr>
          <p:spPr>
            <a:xfrm>
              <a:off x="4060250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BE494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보정</a:t>
              </a:r>
            </a:p>
          </p:txBody>
        </p:sp>
        <p:sp>
          <p:nvSpPr>
            <p:cNvPr id="34" name="오각형 22">
              <a:extLst>
                <a:ext uri="{FF2B5EF4-FFF2-40B4-BE49-F238E27FC236}">
                  <a16:creationId xmlns:a16="http://schemas.microsoft.com/office/drawing/2014/main" id="{AB0C3685-6329-DE3D-227A-E412F31EB3A3}"/>
                </a:ext>
              </a:extLst>
            </p:cNvPr>
            <p:cNvSpPr/>
            <p:nvPr/>
          </p:nvSpPr>
          <p:spPr>
            <a:xfrm>
              <a:off x="3317044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여부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 latinLnBrk="1"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Validation</a:t>
              </a:r>
              <a:endPara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7A68BCFD-7B0F-74DF-4890-FA572C389F9F}"/>
              </a:ext>
            </a:extLst>
          </p:cNvPr>
          <p:cNvGrpSpPr/>
          <p:nvPr/>
        </p:nvGrpSpPr>
        <p:grpSpPr>
          <a:xfrm>
            <a:off x="818131" y="1445507"/>
            <a:ext cx="3974005" cy="2617731"/>
            <a:chOff x="818131" y="1470907"/>
            <a:chExt cx="3974005" cy="261773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DE6CEDF-4882-D1E7-0085-851A90787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789" y="1879508"/>
              <a:ext cx="6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endParaRPr lang="ko-KR" altLang="ko-KR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5" name="직사각형 83">
              <a:extLst>
                <a:ext uri="{FF2B5EF4-FFF2-40B4-BE49-F238E27FC236}">
                  <a16:creationId xmlns:a16="http://schemas.microsoft.com/office/drawing/2014/main" id="{9A80C25C-60F5-FEB1-FE3C-992B88F4D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583" y="1691138"/>
              <a:ext cx="742503" cy="29017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prstShdw prst="shdw17">
                <a:srgbClr val="8C8C8C"/>
              </a:prstShdw>
            </a:effec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200" b="1">
                  <a:latin typeface="Arial Narrow" panose="020B0606020202030204" pitchFamily="34" charset="0"/>
                </a:rPr>
                <a:t>Operator</a:t>
              </a:r>
            </a:p>
          </p:txBody>
        </p:sp>
        <p:cxnSp>
          <p:nvCxnSpPr>
            <p:cNvPr id="36" name="AutoShape 38">
              <a:extLst>
                <a:ext uri="{FF2B5EF4-FFF2-40B4-BE49-F238E27FC236}">
                  <a16:creationId xmlns:a16="http://schemas.microsoft.com/office/drawing/2014/main" id="{875E2AA1-55F0-4434-5C8D-117440BC2B9D}"/>
                </a:ext>
              </a:extLst>
            </p:cNvPr>
            <p:cNvCxnSpPr>
              <a:cxnSpLocks noChangeShapeType="1"/>
              <a:stCxn id="40" idx="6"/>
              <a:endCxn id="38" idx="2"/>
            </p:cNvCxnSpPr>
            <p:nvPr/>
          </p:nvCxnSpPr>
          <p:spPr bwMode="auto">
            <a:xfrm>
              <a:off x="2336178" y="2463785"/>
              <a:ext cx="74761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38">
              <a:extLst>
                <a:ext uri="{FF2B5EF4-FFF2-40B4-BE49-F238E27FC236}">
                  <a16:creationId xmlns:a16="http://schemas.microsoft.com/office/drawing/2014/main" id="{295A3B57-4AF5-9FFE-D265-C51D3522C240}"/>
                </a:ext>
              </a:extLst>
            </p:cNvPr>
            <p:cNvCxnSpPr>
              <a:cxnSpLocks noChangeShapeType="1"/>
              <a:stCxn id="35" idx="2"/>
              <a:endCxn id="40" idx="0"/>
            </p:cNvCxnSpPr>
            <p:nvPr/>
          </p:nvCxnSpPr>
          <p:spPr bwMode="auto">
            <a:xfrm>
              <a:off x="2034834" y="1981312"/>
              <a:ext cx="4644" cy="30774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순서도: 연결자 288">
              <a:extLst>
                <a:ext uri="{FF2B5EF4-FFF2-40B4-BE49-F238E27FC236}">
                  <a16:creationId xmlns:a16="http://schemas.microsoft.com/office/drawing/2014/main" id="{AE99B530-861C-3A4E-2922-2BAE3BF9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3789" y="2289205"/>
              <a:ext cx="593189" cy="349341"/>
            </a:xfrm>
            <a:prstGeom prst="flowChartConnector">
              <a:avLst/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prstShdw prst="shdw17">
                <a:srgbClr val="8C8C8C"/>
              </a:prstShdw>
            </a:effec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계측 장비</a:t>
              </a:r>
              <a:endParaRPr lang="en-US" altLang="ko-KR" sz="1200" b="1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39" name="AutoShape 38">
              <a:extLst>
                <a:ext uri="{FF2B5EF4-FFF2-40B4-BE49-F238E27FC236}">
                  <a16:creationId xmlns:a16="http://schemas.microsoft.com/office/drawing/2014/main" id="{109DAC90-B570-9D16-C17E-1034C1975A83}"/>
                </a:ext>
              </a:extLst>
            </p:cNvPr>
            <p:cNvCxnSpPr>
              <a:cxnSpLocks noChangeShapeType="1"/>
              <a:stCxn id="38" idx="0"/>
              <a:endCxn id="35" idx="3"/>
            </p:cNvCxnSpPr>
            <p:nvPr/>
          </p:nvCxnSpPr>
          <p:spPr bwMode="auto">
            <a:xfrm rot="16200000" flipV="1">
              <a:off x="2666746" y="1575566"/>
              <a:ext cx="452979" cy="974298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순서도: 연결자 288">
              <a:extLst>
                <a:ext uri="{FF2B5EF4-FFF2-40B4-BE49-F238E27FC236}">
                  <a16:creationId xmlns:a16="http://schemas.microsoft.com/office/drawing/2014/main" id="{DE1BE713-BAC2-FDDD-5CBB-7E30BF813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779" y="2289052"/>
              <a:ext cx="593398" cy="349464"/>
            </a:xfrm>
            <a:prstGeom prst="flowChartConnector">
              <a:avLst/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prstShdw prst="shdw17">
                <a:srgbClr val="8C8C8C"/>
              </a:prstShdw>
            </a:effec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생산 장비</a:t>
              </a:r>
              <a:endParaRPr lang="en-US" altLang="ko-KR" sz="1200" b="1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직사각형 16">
              <a:extLst>
                <a:ext uri="{FF2B5EF4-FFF2-40B4-BE49-F238E27FC236}">
                  <a16:creationId xmlns:a16="http://schemas.microsoft.com/office/drawing/2014/main" id="{E4182193-06FB-D67D-9D5F-ADED04432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976" y="1470907"/>
              <a:ext cx="7725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  <a:latin typeface="Arial Narrow" panose="020B0606020202030204" pitchFamily="34" charset="0"/>
                </a:rPr>
                <a:t>Real CTQ</a:t>
              </a:r>
              <a:endParaRPr lang="ko-KR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2" name="평행 사변형 41">
              <a:extLst>
                <a:ext uri="{FF2B5EF4-FFF2-40B4-BE49-F238E27FC236}">
                  <a16:creationId xmlns:a16="http://schemas.microsoft.com/office/drawing/2014/main" id="{FEFB6710-2B53-A2AC-B575-85F2243395DF}"/>
                </a:ext>
              </a:extLst>
            </p:cNvPr>
            <p:cNvSpPr/>
            <p:nvPr/>
          </p:nvSpPr>
          <p:spPr>
            <a:xfrm>
              <a:off x="1499488" y="2915458"/>
              <a:ext cx="733157" cy="168615"/>
            </a:xfrm>
            <a:prstGeom prst="parallelogram">
              <a:avLst>
                <a:gd name="adj" fmla="val 134047"/>
              </a:avLst>
            </a:prstGeom>
            <a:gradFill>
              <a:gsLst>
                <a:gs pos="31000">
                  <a:srgbClr val="00B0F0"/>
                </a:gs>
                <a:gs pos="100000">
                  <a:srgbClr val="D7EAFB"/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92365E6E-A7C1-4D60-9A99-D746ED255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45855" y="1563220"/>
              <a:ext cx="194177" cy="206704"/>
            </a:xfrm>
            <a:prstGeom prst="rect">
              <a:avLst/>
            </a:prstGeom>
          </p:spPr>
        </p:pic>
        <p:sp>
          <p:nvSpPr>
            <p:cNvPr id="44" name="직사각형 16">
              <a:extLst>
                <a:ext uri="{FF2B5EF4-FFF2-40B4-BE49-F238E27FC236}">
                  <a16:creationId xmlns:a16="http://schemas.microsoft.com/office/drawing/2014/main" id="{D17FA83E-0D62-2A54-ECC3-56A4F0118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7632" y="1478948"/>
              <a:ext cx="9160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</a:rPr>
                <a:t>보정 </a:t>
              </a:r>
              <a:r>
                <a:rPr lang="en-US" altLang="ko-KR" sz="1200">
                  <a:solidFill>
                    <a:srgbClr val="000000"/>
                  </a:solidFill>
                  <a:latin typeface="Arial Narrow" panose="020B0606020202030204" pitchFamily="34" charset="0"/>
                </a:rPr>
                <a:t>Sheet</a:t>
              </a:r>
              <a:endParaRPr lang="ko-KR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5" name="직사각형 16">
              <a:extLst>
                <a:ext uri="{FF2B5EF4-FFF2-40B4-BE49-F238E27FC236}">
                  <a16:creationId xmlns:a16="http://schemas.microsoft.com/office/drawing/2014/main" id="{65B59E30-600A-0EE3-0243-067AFB02F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002" y="2018773"/>
              <a:ext cx="7495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sz="120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</a:rPr>
                <a:t>공정조건</a:t>
              </a:r>
            </a:p>
          </p:txBody>
        </p:sp>
        <p:sp>
          <p:nvSpPr>
            <p:cNvPr id="46" name="Line 551">
              <a:extLst>
                <a:ext uri="{FF2B5EF4-FFF2-40B4-BE49-F238E27FC236}">
                  <a16:creationId xmlns:a16="http://schemas.microsoft.com/office/drawing/2014/main" id="{0BB44135-37F6-46FC-CEB6-846F90E867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9478" y="3779693"/>
              <a:ext cx="2408710" cy="0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sz="2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직사각형 236">
              <a:extLst>
                <a:ext uri="{FF2B5EF4-FFF2-40B4-BE49-F238E27FC236}">
                  <a16:creationId xmlns:a16="http://schemas.microsoft.com/office/drawing/2014/main" id="{656805DE-CEFD-348D-8BA4-73216C96F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7601" y="2902199"/>
              <a:ext cx="551339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ko-KR" altLang="en-US" sz="10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수동</a:t>
              </a:r>
              <a:r>
                <a:rPr kumimoji="0" lang="en-US" altLang="ko-KR" sz="10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0" lang="ko-KR" altLang="en-US" sz="10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</a:t>
              </a: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AE9B1DA2-7639-155E-4B9D-8B47BAD04C9A}"/>
                </a:ext>
              </a:extLst>
            </p:cNvPr>
            <p:cNvCxnSpPr/>
            <p:nvPr/>
          </p:nvCxnSpPr>
          <p:spPr>
            <a:xfrm>
              <a:off x="1595574" y="3357543"/>
              <a:ext cx="2392615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236">
              <a:extLst>
                <a:ext uri="{FF2B5EF4-FFF2-40B4-BE49-F238E27FC236}">
                  <a16:creationId xmlns:a16="http://schemas.microsoft.com/office/drawing/2014/main" id="{E5598855-D00D-ECA9-ECC8-6CB2E49C6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9051" y="3290235"/>
              <a:ext cx="592498" cy="132526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SPC Limit</a:t>
              </a:r>
              <a:endParaRPr kumimoji="0"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0" name="직사각형 236">
              <a:extLst>
                <a:ext uri="{FF2B5EF4-FFF2-40B4-BE49-F238E27FC236}">
                  <a16:creationId xmlns:a16="http://schemas.microsoft.com/office/drawing/2014/main" id="{A7795CB5-9CE1-3242-166C-5155000F8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036" y="3697581"/>
              <a:ext cx="66712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en-US" altLang="ko-KR" sz="10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Target</a:t>
              </a:r>
              <a:endParaRPr kumimoji="0" lang="ko-KR" altLang="en-US" sz="1000" b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AB89D650-16EA-FF2C-3C08-F32DD8247A66}"/>
                </a:ext>
              </a:extLst>
            </p:cNvPr>
            <p:cNvCxnSpPr/>
            <p:nvPr/>
          </p:nvCxnSpPr>
          <p:spPr>
            <a:xfrm>
              <a:off x="2231350" y="3120781"/>
              <a:ext cx="1325" cy="217981"/>
            </a:xfrm>
            <a:prstGeom prst="line">
              <a:avLst/>
            </a:prstGeom>
            <a:ln w="63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1BE0A102-F3B6-8925-48A6-0D710794C911}"/>
                </a:ext>
              </a:extLst>
            </p:cNvPr>
            <p:cNvCxnSpPr/>
            <p:nvPr/>
          </p:nvCxnSpPr>
          <p:spPr>
            <a:xfrm>
              <a:off x="2552730" y="3120338"/>
              <a:ext cx="1325" cy="217981"/>
            </a:xfrm>
            <a:prstGeom prst="line">
              <a:avLst/>
            </a:prstGeom>
            <a:ln w="63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>
              <a:extLst>
                <a:ext uri="{FF2B5EF4-FFF2-40B4-BE49-F238E27FC236}">
                  <a16:creationId xmlns:a16="http://schemas.microsoft.com/office/drawing/2014/main" id="{B02F3A57-7F2B-0BF9-863D-88F0CA6CEC97}"/>
                </a:ext>
              </a:extLst>
            </p:cNvPr>
            <p:cNvCxnSpPr/>
            <p:nvPr/>
          </p:nvCxnSpPr>
          <p:spPr>
            <a:xfrm>
              <a:off x="2222582" y="3156047"/>
              <a:ext cx="325131" cy="0"/>
            </a:xfrm>
            <a:prstGeom prst="straightConnector1">
              <a:avLst/>
            </a:prstGeom>
            <a:ln w="6350">
              <a:solidFill>
                <a:srgbClr val="0066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72">
              <a:extLst>
                <a:ext uri="{FF2B5EF4-FFF2-40B4-BE49-F238E27FC236}">
                  <a16:creationId xmlns:a16="http://schemas.microsoft.com/office/drawing/2014/main" id="{042B0972-4A18-E1E6-165B-09395EFF5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3077" y="3640989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5" name="Oval 572">
              <a:extLst>
                <a:ext uri="{FF2B5EF4-FFF2-40B4-BE49-F238E27FC236}">
                  <a16:creationId xmlns:a16="http://schemas.microsoft.com/office/drawing/2014/main" id="{458F87CF-CA19-45C5-E048-1C82A2F5B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804" y="3385011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6" name="Oval 572">
              <a:extLst>
                <a:ext uri="{FF2B5EF4-FFF2-40B4-BE49-F238E27FC236}">
                  <a16:creationId xmlns:a16="http://schemas.microsoft.com/office/drawing/2014/main" id="{4AE57AED-EA99-4F08-6437-3432E858C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638" y="3336625"/>
              <a:ext cx="62944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7" name="Oval 569">
              <a:extLst>
                <a:ext uri="{FF2B5EF4-FFF2-40B4-BE49-F238E27FC236}">
                  <a16:creationId xmlns:a16="http://schemas.microsoft.com/office/drawing/2014/main" id="{8BABB416-D443-A3CE-585C-7ABFA3AD1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218" y="3282990"/>
              <a:ext cx="62944" cy="670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Oval 572">
              <a:extLst>
                <a:ext uri="{FF2B5EF4-FFF2-40B4-BE49-F238E27FC236}">
                  <a16:creationId xmlns:a16="http://schemas.microsoft.com/office/drawing/2014/main" id="{642D39DE-ADA7-DD71-B71F-DDF408DCD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641" y="3644015"/>
              <a:ext cx="62943" cy="6708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59" name="AutoShape 556">
              <a:extLst>
                <a:ext uri="{FF2B5EF4-FFF2-40B4-BE49-F238E27FC236}">
                  <a16:creationId xmlns:a16="http://schemas.microsoft.com/office/drawing/2014/main" id="{269A07FD-C8D5-95A6-AE29-0639A68365B1}"/>
                </a:ext>
              </a:extLst>
            </p:cNvPr>
            <p:cNvCxnSpPr>
              <a:cxnSpLocks noChangeShapeType="1"/>
              <a:stCxn id="56" idx="2"/>
              <a:endCxn id="57" idx="6"/>
            </p:cNvCxnSpPr>
            <p:nvPr/>
          </p:nvCxnSpPr>
          <p:spPr bwMode="auto">
            <a:xfrm flipH="1" flipV="1">
              <a:off x="2262163" y="3316531"/>
              <a:ext cx="19477" cy="5363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AutoShape 556">
              <a:extLst>
                <a:ext uri="{FF2B5EF4-FFF2-40B4-BE49-F238E27FC236}">
                  <a16:creationId xmlns:a16="http://schemas.microsoft.com/office/drawing/2014/main" id="{F29541CD-3797-99D8-513A-10EB6F1784BE}"/>
                </a:ext>
              </a:extLst>
            </p:cNvPr>
            <p:cNvCxnSpPr>
              <a:cxnSpLocks noChangeShapeType="1"/>
              <a:stCxn id="55" idx="2"/>
              <a:endCxn id="56" idx="6"/>
            </p:cNvCxnSpPr>
            <p:nvPr/>
          </p:nvCxnSpPr>
          <p:spPr bwMode="auto">
            <a:xfrm flipH="1" flipV="1">
              <a:off x="2344583" y="3370166"/>
              <a:ext cx="31221" cy="48387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556">
              <a:extLst>
                <a:ext uri="{FF2B5EF4-FFF2-40B4-BE49-F238E27FC236}">
                  <a16:creationId xmlns:a16="http://schemas.microsoft.com/office/drawing/2014/main" id="{440AD5D3-2C44-32BD-0075-E4B6321539A6}"/>
                </a:ext>
              </a:extLst>
            </p:cNvPr>
            <p:cNvCxnSpPr>
              <a:cxnSpLocks noChangeShapeType="1"/>
              <a:stCxn id="58" idx="0"/>
              <a:endCxn id="62" idx="5"/>
            </p:cNvCxnSpPr>
            <p:nvPr/>
          </p:nvCxnSpPr>
          <p:spPr bwMode="auto">
            <a:xfrm flipH="1" flipV="1">
              <a:off x="2522622" y="3427650"/>
              <a:ext cx="60490" cy="21636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" name="Oval 572">
              <a:extLst>
                <a:ext uri="{FF2B5EF4-FFF2-40B4-BE49-F238E27FC236}">
                  <a16:creationId xmlns:a16="http://schemas.microsoft.com/office/drawing/2014/main" id="{74EF775A-2892-4222-00C1-22D0CA44B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897" y="3370393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63" name="AutoShape 556">
              <a:extLst>
                <a:ext uri="{FF2B5EF4-FFF2-40B4-BE49-F238E27FC236}">
                  <a16:creationId xmlns:a16="http://schemas.microsoft.com/office/drawing/2014/main" id="{8677F655-D6E7-1D70-5D57-B07A9633DA12}"/>
                </a:ext>
              </a:extLst>
            </p:cNvPr>
            <p:cNvCxnSpPr>
              <a:cxnSpLocks noChangeShapeType="1"/>
              <a:stCxn id="62" idx="2"/>
              <a:endCxn id="55" idx="6"/>
            </p:cNvCxnSpPr>
            <p:nvPr/>
          </p:nvCxnSpPr>
          <p:spPr bwMode="auto">
            <a:xfrm flipH="1">
              <a:off x="2438747" y="3403932"/>
              <a:ext cx="30149" cy="1461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Oval 572">
              <a:extLst>
                <a:ext uri="{FF2B5EF4-FFF2-40B4-BE49-F238E27FC236}">
                  <a16:creationId xmlns:a16="http://schemas.microsoft.com/office/drawing/2014/main" id="{C47270EC-2612-B481-10CB-B861C5B27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3621" y="3616210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5" name="Oval 572">
              <a:extLst>
                <a:ext uri="{FF2B5EF4-FFF2-40B4-BE49-F238E27FC236}">
                  <a16:creationId xmlns:a16="http://schemas.microsoft.com/office/drawing/2014/main" id="{8800DC63-D2FA-CAF9-9D22-4D7767352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978" y="3538395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6" name="Oval 572">
              <a:extLst>
                <a:ext uri="{FF2B5EF4-FFF2-40B4-BE49-F238E27FC236}">
                  <a16:creationId xmlns:a16="http://schemas.microsoft.com/office/drawing/2014/main" id="{13D7BCA7-6CEE-7635-98E5-795A35790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679" y="3426456"/>
              <a:ext cx="62943" cy="670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7" name="Oval 572">
              <a:extLst>
                <a:ext uri="{FF2B5EF4-FFF2-40B4-BE49-F238E27FC236}">
                  <a16:creationId xmlns:a16="http://schemas.microsoft.com/office/drawing/2014/main" id="{1D997151-9098-5D7C-74DC-1B8988810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796" y="3470000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8" name="Oval 572">
              <a:extLst>
                <a:ext uri="{FF2B5EF4-FFF2-40B4-BE49-F238E27FC236}">
                  <a16:creationId xmlns:a16="http://schemas.microsoft.com/office/drawing/2014/main" id="{C96D47C4-5944-50C5-F844-36E25BCC4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7676" y="3311125"/>
              <a:ext cx="62944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9" name="Oval 572">
              <a:extLst>
                <a:ext uri="{FF2B5EF4-FFF2-40B4-BE49-F238E27FC236}">
                  <a16:creationId xmlns:a16="http://schemas.microsoft.com/office/drawing/2014/main" id="{5644EA46-4F0E-407E-90B8-791ED25C2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5078" y="3404553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0" name="Oval 572">
              <a:extLst>
                <a:ext uri="{FF2B5EF4-FFF2-40B4-BE49-F238E27FC236}">
                  <a16:creationId xmlns:a16="http://schemas.microsoft.com/office/drawing/2014/main" id="{59AC4824-193A-C21B-4CBB-55FA1AB92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382" y="3356499"/>
              <a:ext cx="62944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71" name="AutoShape 556">
              <a:extLst>
                <a:ext uri="{FF2B5EF4-FFF2-40B4-BE49-F238E27FC236}">
                  <a16:creationId xmlns:a16="http://schemas.microsoft.com/office/drawing/2014/main" id="{5A086570-5129-0EBF-A54D-FF38C026C550}"/>
                </a:ext>
              </a:extLst>
            </p:cNvPr>
            <p:cNvCxnSpPr>
              <a:cxnSpLocks noChangeShapeType="1"/>
              <a:stCxn id="68" idx="2"/>
              <a:endCxn id="185" idx="6"/>
            </p:cNvCxnSpPr>
            <p:nvPr/>
          </p:nvCxnSpPr>
          <p:spPr bwMode="auto">
            <a:xfrm flipH="1">
              <a:off x="3452727" y="3344666"/>
              <a:ext cx="24951" cy="1987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AutoShape 556">
              <a:extLst>
                <a:ext uri="{FF2B5EF4-FFF2-40B4-BE49-F238E27FC236}">
                  <a16:creationId xmlns:a16="http://schemas.microsoft.com/office/drawing/2014/main" id="{3B7FBCB6-243A-5D47-16BA-E7729BACF55D}"/>
                </a:ext>
              </a:extLst>
            </p:cNvPr>
            <p:cNvCxnSpPr>
              <a:cxnSpLocks noChangeShapeType="1"/>
              <a:stCxn id="189" idx="2"/>
              <a:endCxn id="58" idx="6"/>
            </p:cNvCxnSpPr>
            <p:nvPr/>
          </p:nvCxnSpPr>
          <p:spPr bwMode="auto">
            <a:xfrm flipH="1">
              <a:off x="2614583" y="3629013"/>
              <a:ext cx="40086" cy="48542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AutoShape 556">
              <a:extLst>
                <a:ext uri="{FF2B5EF4-FFF2-40B4-BE49-F238E27FC236}">
                  <a16:creationId xmlns:a16="http://schemas.microsoft.com/office/drawing/2014/main" id="{DEEE1B6C-1682-2E17-AC45-5224640E5FC5}"/>
                </a:ext>
              </a:extLst>
            </p:cNvPr>
            <p:cNvCxnSpPr>
              <a:cxnSpLocks noChangeShapeType="1"/>
              <a:stCxn id="64" idx="2"/>
              <a:endCxn id="54" idx="6"/>
            </p:cNvCxnSpPr>
            <p:nvPr/>
          </p:nvCxnSpPr>
          <p:spPr bwMode="auto">
            <a:xfrm flipH="1">
              <a:off x="2826020" y="3649750"/>
              <a:ext cx="27601" cy="2477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AutoShape 556">
              <a:extLst>
                <a:ext uri="{FF2B5EF4-FFF2-40B4-BE49-F238E27FC236}">
                  <a16:creationId xmlns:a16="http://schemas.microsoft.com/office/drawing/2014/main" id="{AA1E9FA4-0043-DF0F-119D-CCC46311369A}"/>
                </a:ext>
              </a:extLst>
            </p:cNvPr>
            <p:cNvCxnSpPr>
              <a:cxnSpLocks noChangeShapeType="1"/>
              <a:stCxn id="65" idx="3"/>
              <a:endCxn id="64" idx="7"/>
            </p:cNvCxnSpPr>
            <p:nvPr/>
          </p:nvCxnSpPr>
          <p:spPr bwMode="auto">
            <a:xfrm flipH="1">
              <a:off x="2907347" y="3595653"/>
              <a:ext cx="40849" cy="3038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AutoShape 556">
              <a:extLst>
                <a:ext uri="{FF2B5EF4-FFF2-40B4-BE49-F238E27FC236}">
                  <a16:creationId xmlns:a16="http://schemas.microsoft.com/office/drawing/2014/main" id="{D4D07E6E-3451-010A-934E-D849208A3E0E}"/>
                </a:ext>
              </a:extLst>
            </p:cNvPr>
            <p:cNvCxnSpPr>
              <a:cxnSpLocks noChangeShapeType="1"/>
              <a:stCxn id="67" idx="3"/>
              <a:endCxn id="65" idx="6"/>
            </p:cNvCxnSpPr>
            <p:nvPr/>
          </p:nvCxnSpPr>
          <p:spPr bwMode="auto">
            <a:xfrm flipH="1">
              <a:off x="3001921" y="3527257"/>
              <a:ext cx="40092" cy="4467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AutoShape 556">
              <a:extLst>
                <a:ext uri="{FF2B5EF4-FFF2-40B4-BE49-F238E27FC236}">
                  <a16:creationId xmlns:a16="http://schemas.microsoft.com/office/drawing/2014/main" id="{E82896EC-7E0D-9435-69B0-F1EB246E7C99}"/>
                </a:ext>
              </a:extLst>
            </p:cNvPr>
            <p:cNvCxnSpPr>
              <a:cxnSpLocks noChangeShapeType="1"/>
              <a:stCxn id="66" idx="2"/>
              <a:endCxn id="67" idx="6"/>
            </p:cNvCxnSpPr>
            <p:nvPr/>
          </p:nvCxnSpPr>
          <p:spPr bwMode="auto">
            <a:xfrm flipH="1">
              <a:off x="3095738" y="3459995"/>
              <a:ext cx="45940" cy="43544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AutoShape 556">
              <a:extLst>
                <a:ext uri="{FF2B5EF4-FFF2-40B4-BE49-F238E27FC236}">
                  <a16:creationId xmlns:a16="http://schemas.microsoft.com/office/drawing/2014/main" id="{4CD040B4-EDF0-5836-1705-249FBE85C578}"/>
                </a:ext>
              </a:extLst>
            </p:cNvPr>
            <p:cNvCxnSpPr>
              <a:cxnSpLocks noChangeShapeType="1"/>
              <a:stCxn id="69" idx="2"/>
              <a:endCxn id="66" idx="5"/>
            </p:cNvCxnSpPr>
            <p:nvPr/>
          </p:nvCxnSpPr>
          <p:spPr bwMode="auto">
            <a:xfrm flipH="1">
              <a:off x="3195405" y="3438094"/>
              <a:ext cx="29673" cy="4561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" name="AutoShape 556">
              <a:extLst>
                <a:ext uri="{FF2B5EF4-FFF2-40B4-BE49-F238E27FC236}">
                  <a16:creationId xmlns:a16="http://schemas.microsoft.com/office/drawing/2014/main" id="{33F9DF91-A61C-0241-BE89-657BF781E28F}"/>
                </a:ext>
              </a:extLst>
            </p:cNvPr>
            <p:cNvCxnSpPr>
              <a:cxnSpLocks noChangeShapeType="1"/>
              <a:stCxn id="70" idx="2"/>
              <a:endCxn id="69" idx="7"/>
            </p:cNvCxnSpPr>
            <p:nvPr/>
          </p:nvCxnSpPr>
          <p:spPr bwMode="auto">
            <a:xfrm flipH="1">
              <a:off x="3278803" y="3390039"/>
              <a:ext cx="25580" cy="2433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5" name="Oval 572">
              <a:extLst>
                <a:ext uri="{FF2B5EF4-FFF2-40B4-BE49-F238E27FC236}">
                  <a16:creationId xmlns:a16="http://schemas.microsoft.com/office/drawing/2014/main" id="{C15B1C5E-C9B9-120E-2F64-CE8291BCB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782" y="3331004"/>
              <a:ext cx="62944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86" name="AutoShape 556">
              <a:extLst>
                <a:ext uri="{FF2B5EF4-FFF2-40B4-BE49-F238E27FC236}">
                  <a16:creationId xmlns:a16="http://schemas.microsoft.com/office/drawing/2014/main" id="{1E86F5AF-8AC0-1795-6BC9-77F95E4F3154}"/>
                </a:ext>
              </a:extLst>
            </p:cNvPr>
            <p:cNvCxnSpPr>
              <a:cxnSpLocks noChangeShapeType="1"/>
              <a:stCxn id="185" idx="2"/>
              <a:endCxn id="70" idx="6"/>
            </p:cNvCxnSpPr>
            <p:nvPr/>
          </p:nvCxnSpPr>
          <p:spPr bwMode="auto">
            <a:xfrm flipH="1">
              <a:off x="3367326" y="3364545"/>
              <a:ext cx="22456" cy="2549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7" name="Oval 569">
              <a:extLst>
                <a:ext uri="{FF2B5EF4-FFF2-40B4-BE49-F238E27FC236}">
                  <a16:creationId xmlns:a16="http://schemas.microsoft.com/office/drawing/2014/main" id="{A9CE787A-58E4-AFDD-E6C4-B43F79F91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7664" y="3429460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88" name="AutoShape 556">
              <a:extLst>
                <a:ext uri="{FF2B5EF4-FFF2-40B4-BE49-F238E27FC236}">
                  <a16:creationId xmlns:a16="http://schemas.microsoft.com/office/drawing/2014/main" id="{9897487D-A2D5-2397-BEE5-BE381B2547CC}"/>
                </a:ext>
              </a:extLst>
            </p:cNvPr>
            <p:cNvCxnSpPr>
              <a:cxnSpLocks noChangeShapeType="1"/>
              <a:stCxn id="57" idx="3"/>
              <a:endCxn id="187" idx="7"/>
            </p:cNvCxnSpPr>
            <p:nvPr/>
          </p:nvCxnSpPr>
          <p:spPr bwMode="auto">
            <a:xfrm flipH="1">
              <a:off x="2191389" y="3340248"/>
              <a:ext cx="17047" cy="9903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9" name="Oval 572">
              <a:extLst>
                <a:ext uri="{FF2B5EF4-FFF2-40B4-BE49-F238E27FC236}">
                  <a16:creationId xmlns:a16="http://schemas.microsoft.com/office/drawing/2014/main" id="{F0F6FDDC-B126-7812-1DA5-88C41F94E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4670" y="3595473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0" name="AutoShape 556">
              <a:extLst>
                <a:ext uri="{FF2B5EF4-FFF2-40B4-BE49-F238E27FC236}">
                  <a16:creationId xmlns:a16="http://schemas.microsoft.com/office/drawing/2014/main" id="{6422F306-CA9D-5846-5787-D808AC6D86DF}"/>
                </a:ext>
              </a:extLst>
            </p:cNvPr>
            <p:cNvCxnSpPr>
              <a:cxnSpLocks noChangeShapeType="1"/>
              <a:stCxn id="54" idx="2"/>
              <a:endCxn id="189" idx="5"/>
            </p:cNvCxnSpPr>
            <p:nvPr/>
          </p:nvCxnSpPr>
          <p:spPr bwMode="auto">
            <a:xfrm flipH="1" flipV="1">
              <a:off x="2708396" y="3652730"/>
              <a:ext cx="54681" cy="2179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1" name="Oval 569">
              <a:extLst>
                <a:ext uri="{FF2B5EF4-FFF2-40B4-BE49-F238E27FC236}">
                  <a16:creationId xmlns:a16="http://schemas.microsoft.com/office/drawing/2014/main" id="{ECB55E83-9573-A1BF-DD54-F9032A67A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6100" y="3496854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2" name="AutoShape 556">
              <a:extLst>
                <a:ext uri="{FF2B5EF4-FFF2-40B4-BE49-F238E27FC236}">
                  <a16:creationId xmlns:a16="http://schemas.microsoft.com/office/drawing/2014/main" id="{CACDA462-9646-AAA6-18E1-C724609F0B49}"/>
                </a:ext>
              </a:extLst>
            </p:cNvPr>
            <p:cNvCxnSpPr>
              <a:cxnSpLocks noChangeShapeType="1"/>
              <a:stCxn id="187" idx="3"/>
              <a:endCxn id="191" idx="7"/>
            </p:cNvCxnSpPr>
            <p:nvPr/>
          </p:nvCxnSpPr>
          <p:spPr bwMode="auto">
            <a:xfrm flipH="1">
              <a:off x="2119825" y="3486717"/>
              <a:ext cx="27056" cy="1996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3" name="Oval 569">
              <a:extLst>
                <a:ext uri="{FF2B5EF4-FFF2-40B4-BE49-F238E27FC236}">
                  <a16:creationId xmlns:a16="http://schemas.microsoft.com/office/drawing/2014/main" id="{4AAC84A1-20FF-14CF-8A00-0AF1D70CE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224" y="3560007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4" name="AutoShape 556">
              <a:extLst>
                <a:ext uri="{FF2B5EF4-FFF2-40B4-BE49-F238E27FC236}">
                  <a16:creationId xmlns:a16="http://schemas.microsoft.com/office/drawing/2014/main" id="{C3E604C8-2BA1-2A75-6132-2B4ACF162EB4}"/>
                </a:ext>
              </a:extLst>
            </p:cNvPr>
            <p:cNvCxnSpPr>
              <a:cxnSpLocks noChangeShapeType="1"/>
              <a:stCxn id="191" idx="3"/>
              <a:endCxn id="193" idx="7"/>
            </p:cNvCxnSpPr>
            <p:nvPr/>
          </p:nvCxnSpPr>
          <p:spPr bwMode="auto">
            <a:xfrm flipH="1">
              <a:off x="2050950" y="3554110"/>
              <a:ext cx="24367" cy="1572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5" name="Oval 569">
              <a:extLst>
                <a:ext uri="{FF2B5EF4-FFF2-40B4-BE49-F238E27FC236}">
                  <a16:creationId xmlns:a16="http://schemas.microsoft.com/office/drawing/2014/main" id="{1121BFE7-14D9-ECD0-3018-696313351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3033" y="3516599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6" name="AutoShape 556">
              <a:extLst>
                <a:ext uri="{FF2B5EF4-FFF2-40B4-BE49-F238E27FC236}">
                  <a16:creationId xmlns:a16="http://schemas.microsoft.com/office/drawing/2014/main" id="{5BF8E73B-1993-2C54-BDAA-58E2E6A00DFE}"/>
                </a:ext>
              </a:extLst>
            </p:cNvPr>
            <p:cNvCxnSpPr>
              <a:cxnSpLocks noChangeShapeType="1"/>
              <a:stCxn id="193" idx="2"/>
              <a:endCxn id="195" idx="5"/>
            </p:cNvCxnSpPr>
            <p:nvPr/>
          </p:nvCxnSpPr>
          <p:spPr bwMode="auto">
            <a:xfrm flipH="1" flipV="1">
              <a:off x="1976758" y="3573855"/>
              <a:ext cx="20466" cy="19692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7" name="Oval 569">
              <a:extLst>
                <a:ext uri="{FF2B5EF4-FFF2-40B4-BE49-F238E27FC236}">
                  <a16:creationId xmlns:a16="http://schemas.microsoft.com/office/drawing/2014/main" id="{69971E3A-B77E-E2BF-C197-AD4E082AD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9319" y="3587579"/>
              <a:ext cx="62943" cy="6708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8" name="AutoShape 556">
              <a:extLst>
                <a:ext uri="{FF2B5EF4-FFF2-40B4-BE49-F238E27FC236}">
                  <a16:creationId xmlns:a16="http://schemas.microsoft.com/office/drawing/2014/main" id="{F9070DA5-372D-FB49-E152-EC0D928131FF}"/>
                </a:ext>
              </a:extLst>
            </p:cNvPr>
            <p:cNvCxnSpPr>
              <a:cxnSpLocks noChangeShapeType="1"/>
              <a:stCxn id="195" idx="3"/>
              <a:endCxn id="197" idx="7"/>
            </p:cNvCxnSpPr>
            <p:nvPr/>
          </p:nvCxnSpPr>
          <p:spPr bwMode="auto">
            <a:xfrm flipH="1">
              <a:off x="1913045" y="3573856"/>
              <a:ext cx="19205" cy="23547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9" name="직사각형 236">
              <a:extLst>
                <a:ext uri="{FF2B5EF4-FFF2-40B4-BE49-F238E27FC236}">
                  <a16:creationId xmlns:a16="http://schemas.microsoft.com/office/drawing/2014/main" id="{1470FDA2-DDE0-A425-C642-CAC411B17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7905" y="3199209"/>
              <a:ext cx="830561" cy="143258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80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Long Lead Time</a:t>
              </a:r>
              <a:endParaRPr kumimoji="0" lang="ko-KR" altLang="en-US" sz="8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95CA813C-62E6-3CBB-5083-EAA3916E6259}"/>
                </a:ext>
              </a:extLst>
            </p:cNvPr>
            <p:cNvSpPr txBox="1"/>
            <p:nvPr/>
          </p:nvSpPr>
          <p:spPr>
            <a:xfrm>
              <a:off x="2826008" y="3872168"/>
              <a:ext cx="1278710" cy="216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65593" eaLnBrk="0" hangingPunct="0">
                <a:lnSpc>
                  <a:spcPct val="8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10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공정조건 보정된 제품</a:t>
              </a:r>
              <a:endParaRPr lang="en-US" altLang="ko-KR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8DE278B-9CEF-E522-CE3D-A00C6EE187AE}"/>
                </a:ext>
              </a:extLst>
            </p:cNvPr>
            <p:cNvSpPr txBox="1"/>
            <p:nvPr/>
          </p:nvSpPr>
          <p:spPr>
            <a:xfrm>
              <a:off x="818131" y="2864045"/>
              <a:ext cx="853689" cy="124137"/>
            </a:xfrm>
            <a:prstGeom prst="rect">
              <a:avLst/>
            </a:prstGeom>
            <a:noFill/>
          </p:spPr>
          <p:txBody>
            <a:bodyPr wrap="square" lIns="33231" tIns="0" rIns="33231" bIns="0" rtlCol="0">
              <a:spAutoFit/>
            </a:bodyPr>
            <a:lstStyle/>
            <a:p>
              <a:pPr algn="ctr" defTabSz="165593" eaLnBrk="0" hangingPunct="0">
                <a:lnSpc>
                  <a:spcPct val="8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10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이상감지</a:t>
              </a:r>
              <a:endParaRPr lang="en-US" altLang="ko-KR" sz="10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02" name="구부러진 연결선 644">
              <a:extLst>
                <a:ext uri="{FF2B5EF4-FFF2-40B4-BE49-F238E27FC236}">
                  <a16:creationId xmlns:a16="http://schemas.microsoft.com/office/drawing/2014/main" id="{C53AEFC9-F700-CF7C-662B-21F8120BE86B}"/>
                </a:ext>
              </a:extLst>
            </p:cNvPr>
            <p:cNvCxnSpPr>
              <a:stCxn id="201" idx="2"/>
              <a:endCxn id="57" idx="1"/>
            </p:cNvCxnSpPr>
            <p:nvPr/>
          </p:nvCxnSpPr>
          <p:spPr>
            <a:xfrm rot="16200000" flipH="1">
              <a:off x="1574390" y="2658768"/>
              <a:ext cx="304632" cy="96346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구부러진 연결선 645">
              <a:extLst>
                <a:ext uri="{FF2B5EF4-FFF2-40B4-BE49-F238E27FC236}">
                  <a16:creationId xmlns:a16="http://schemas.microsoft.com/office/drawing/2014/main" id="{355FB70E-8441-B2B1-B8E7-39463699B171}"/>
                </a:ext>
              </a:extLst>
            </p:cNvPr>
            <p:cNvCxnSpPr>
              <a:stCxn id="200" idx="1"/>
              <a:endCxn id="58" idx="4"/>
            </p:cNvCxnSpPr>
            <p:nvPr/>
          </p:nvCxnSpPr>
          <p:spPr>
            <a:xfrm rot="10800000">
              <a:off x="2583114" y="3711097"/>
              <a:ext cx="242895" cy="269307"/>
            </a:xfrm>
            <a:prstGeom prst="curvedConnector2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 Box 121">
              <a:extLst>
                <a:ext uri="{FF2B5EF4-FFF2-40B4-BE49-F238E27FC236}">
                  <a16:creationId xmlns:a16="http://schemas.microsoft.com/office/drawing/2014/main" id="{18ADA19A-BFCD-67C2-0E88-857F46321E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2216" y="2845454"/>
              <a:ext cx="1599920" cy="455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4992" tIns="42497" rIns="84992" bIns="42497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9pPr>
            </a:lstStyle>
            <a:p>
              <a:pPr algn="ctr" eaLnBrk="1" hangingPunct="1"/>
              <a:r>
                <a:rPr lang="ko-KR" altLang="en-US" sz="12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샘플링 측정 </a:t>
              </a:r>
              <a:r>
                <a:rPr lang="en-US" altLang="ko-KR" sz="12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Run</a:t>
              </a:r>
              <a:r>
                <a:rPr lang="ko-KR" altLang="en-US" sz="12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 대한</a:t>
              </a:r>
              <a:endParaRPr lang="en-US" altLang="ko-KR" sz="120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eaLnBrk="1" hangingPunct="1"/>
              <a:r>
                <a:rPr lang="ko-KR" altLang="en-US" sz="12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수동</a:t>
              </a:r>
              <a:r>
                <a:rPr lang="en-US" altLang="ko-KR" sz="12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지연 보정</a:t>
              </a:r>
              <a:endParaRPr lang="en-US" altLang="ko-KR" sz="120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205" name="그림 204">
              <a:extLst>
                <a:ext uri="{FF2B5EF4-FFF2-40B4-BE49-F238E27FC236}">
                  <a16:creationId xmlns:a16="http://schemas.microsoft.com/office/drawing/2014/main" id="{144326DC-166E-D8BE-6B5E-4B810FA60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16090" y="2835112"/>
              <a:ext cx="227682" cy="242371"/>
            </a:xfrm>
            <a:prstGeom prst="rect">
              <a:avLst/>
            </a:prstGeom>
          </p:spPr>
        </p:pic>
        <p:cxnSp>
          <p:nvCxnSpPr>
            <p:cNvPr id="206" name="구부러진 연결선 644">
              <a:extLst>
                <a:ext uri="{FF2B5EF4-FFF2-40B4-BE49-F238E27FC236}">
                  <a16:creationId xmlns:a16="http://schemas.microsoft.com/office/drawing/2014/main" id="{9C2AD8E7-D5EF-0470-962B-1357BB83C52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551642" y="3052189"/>
              <a:ext cx="858116" cy="111623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직사각형 206">
            <a:extLst>
              <a:ext uri="{FF2B5EF4-FFF2-40B4-BE49-F238E27FC236}">
                <a16:creationId xmlns:a16="http://schemas.microsoft.com/office/drawing/2014/main" id="{D89320F0-B099-980E-D612-239CCDAD7843}"/>
              </a:ext>
            </a:extLst>
          </p:cNvPr>
          <p:cNvSpPr/>
          <p:nvPr/>
        </p:nvSpPr>
        <p:spPr>
          <a:xfrm>
            <a:off x="6300448" y="5279896"/>
            <a:ext cx="360776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Rule Based R2R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계산식을 활용한 자동 보정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단일 제어</a:t>
            </a:r>
            <a:endParaRPr lang="en-US" altLang="ko-KR" sz="1200" b="1">
              <a:solidFill>
                <a:srgbClr val="FF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08" name="타원 207">
            <a:extLst>
              <a:ext uri="{FF2B5EF4-FFF2-40B4-BE49-F238E27FC236}">
                <a16:creationId xmlns:a16="http://schemas.microsoft.com/office/drawing/2014/main" id="{C59A0FD4-C641-E853-BF4A-6068C2E2E3D8}"/>
              </a:ext>
            </a:extLst>
          </p:cNvPr>
          <p:cNvSpPr>
            <a:spLocks noChangeAspect="1"/>
          </p:cNvSpPr>
          <p:nvPr/>
        </p:nvSpPr>
        <p:spPr>
          <a:xfrm>
            <a:off x="5988861" y="5535151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96788B7B-C3B4-28C1-78B1-48CB1550E1B0}"/>
              </a:ext>
            </a:extLst>
          </p:cNvPr>
          <p:cNvSpPr/>
          <p:nvPr/>
        </p:nvSpPr>
        <p:spPr>
          <a:xfrm>
            <a:off x="6300448" y="5568818"/>
            <a:ext cx="355169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가상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R2R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가상계측 데이터를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활용한 자동 보정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단일 제어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10" name="타원 209">
            <a:extLst>
              <a:ext uri="{FF2B5EF4-FFF2-40B4-BE49-F238E27FC236}">
                <a16:creationId xmlns:a16="http://schemas.microsoft.com/office/drawing/2014/main" id="{CACE6009-5C50-F964-8741-4E697237A30A}"/>
              </a:ext>
            </a:extLst>
          </p:cNvPr>
          <p:cNvSpPr>
            <a:spLocks noChangeAspect="1"/>
          </p:cNvSpPr>
          <p:nvPr/>
        </p:nvSpPr>
        <p:spPr>
          <a:xfrm>
            <a:off x="5988861" y="5824072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F57A75FC-E879-1A59-C82E-399A00BE6093}"/>
              </a:ext>
            </a:extLst>
          </p:cNvPr>
          <p:cNvSpPr/>
          <p:nvPr/>
        </p:nvSpPr>
        <p:spPr>
          <a:xfrm>
            <a:off x="6300448" y="5857739"/>
            <a:ext cx="420787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R2ROps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 AI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모델을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활용한 자동 보정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복합제어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12" name="왼쪽 대괄호 211">
            <a:extLst>
              <a:ext uri="{FF2B5EF4-FFF2-40B4-BE49-F238E27FC236}">
                <a16:creationId xmlns:a16="http://schemas.microsoft.com/office/drawing/2014/main" id="{4A54A226-0399-E723-8381-83D7E1FF63F7}"/>
              </a:ext>
            </a:extLst>
          </p:cNvPr>
          <p:cNvSpPr/>
          <p:nvPr/>
        </p:nvSpPr>
        <p:spPr>
          <a:xfrm>
            <a:off x="5875060" y="5294596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27FEC999-A91C-C243-4962-CE4B61A53124}"/>
              </a:ext>
            </a:extLst>
          </p:cNvPr>
          <p:cNvSpPr>
            <a:spLocks noChangeAspect="1"/>
          </p:cNvSpPr>
          <p:nvPr/>
        </p:nvSpPr>
        <p:spPr>
          <a:xfrm rot="16200000">
            <a:off x="5375407" y="5500709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D02F54E9-3D2F-7BCB-E94A-C13C88AF2F57}"/>
              </a:ext>
            </a:extLst>
          </p:cNvPr>
          <p:cNvSpPr/>
          <p:nvPr/>
        </p:nvSpPr>
        <p:spPr>
          <a:xfrm>
            <a:off x="6594453" y="6054755"/>
            <a:ext cx="3452779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복합제어란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? 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서로 영향도가 존재하는 복수의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X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인자를 동시에 보정하는 방식 </a:t>
            </a:r>
            <a:endParaRPr lang="en-US" altLang="ko-KR" sz="900">
              <a:solidFill>
                <a:srgbClr val="0066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15" name="타원 214">
            <a:extLst>
              <a:ext uri="{FF2B5EF4-FFF2-40B4-BE49-F238E27FC236}">
                <a16:creationId xmlns:a16="http://schemas.microsoft.com/office/drawing/2014/main" id="{6F852874-C4DA-0E0E-A819-9300F9493650}"/>
              </a:ext>
            </a:extLst>
          </p:cNvPr>
          <p:cNvSpPr>
            <a:spLocks noChangeAspect="1"/>
          </p:cNvSpPr>
          <p:nvPr/>
        </p:nvSpPr>
        <p:spPr>
          <a:xfrm>
            <a:off x="5988861" y="5242467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6" name="Rectangle 10">
            <a:extLst>
              <a:ext uri="{FF2B5EF4-FFF2-40B4-BE49-F238E27FC236}">
                <a16:creationId xmlns:a16="http://schemas.microsoft.com/office/drawing/2014/main" id="{D7A8FC17-F1A6-0EA7-B7F1-AA0460DBDA60}"/>
              </a:ext>
            </a:extLst>
          </p:cNvPr>
          <p:cNvSpPr/>
          <p:nvPr/>
        </p:nvSpPr>
        <p:spPr>
          <a:xfrm>
            <a:off x="10523853" y="8150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29F8CAF5-90DC-5710-34AB-2AAF9647722B}"/>
              </a:ext>
            </a:extLst>
          </p:cNvPr>
          <p:cNvGrpSpPr/>
          <p:nvPr/>
        </p:nvGrpSpPr>
        <p:grpSpPr>
          <a:xfrm>
            <a:off x="10467502" y="784281"/>
            <a:ext cx="4536512" cy="339239"/>
            <a:chOff x="5024437" y="494579"/>
            <a:chExt cx="4536512" cy="339239"/>
          </a:xfrm>
        </p:grpSpPr>
        <p:sp>
          <p:nvSpPr>
            <p:cNvPr id="218" name="직사각형 217">
              <a:extLst>
                <a:ext uri="{FF2B5EF4-FFF2-40B4-BE49-F238E27FC236}">
                  <a16:creationId xmlns:a16="http://schemas.microsoft.com/office/drawing/2014/main" id="{C2698359-E083-6687-3FB1-0D5990EBE3B1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R2R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19" name="그림 218">
              <a:extLst>
                <a:ext uri="{FF2B5EF4-FFF2-40B4-BE49-F238E27FC236}">
                  <a16:creationId xmlns:a16="http://schemas.microsoft.com/office/drawing/2014/main" id="{299C848F-6D08-BA97-A295-9B6DD0D7521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20" name="직사각형 219">
            <a:extLst>
              <a:ext uri="{FF2B5EF4-FFF2-40B4-BE49-F238E27FC236}">
                <a16:creationId xmlns:a16="http://schemas.microsoft.com/office/drawing/2014/main" id="{110BC6D2-5B93-31A0-366B-7935D16F45F2}"/>
              </a:ext>
            </a:extLst>
          </p:cNvPr>
          <p:cNvSpPr/>
          <p:nvPr/>
        </p:nvSpPr>
        <p:spPr>
          <a:xfrm>
            <a:off x="10476031" y="6434904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작업자 실수로 인한 수작업 기인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 불량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</a:t>
            </a: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자동 보정으로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관리 업무 효율화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실시간으로 공정 상태의 변동을 감지하여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신속한 자동보정 조치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21" name="Freeform 75">
            <a:extLst>
              <a:ext uri="{FF2B5EF4-FFF2-40B4-BE49-F238E27FC236}">
                <a16:creationId xmlns:a16="http://schemas.microsoft.com/office/drawing/2014/main" id="{EE4F0709-14FF-3577-645D-5A019294FE1C}"/>
              </a:ext>
            </a:extLst>
          </p:cNvPr>
          <p:cNvSpPr>
            <a:spLocks/>
          </p:cNvSpPr>
          <p:nvPr/>
        </p:nvSpPr>
        <p:spPr bwMode="auto">
          <a:xfrm>
            <a:off x="10757372" y="6364689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22" name="그룹 221">
            <a:extLst>
              <a:ext uri="{FF2B5EF4-FFF2-40B4-BE49-F238E27FC236}">
                <a16:creationId xmlns:a16="http://schemas.microsoft.com/office/drawing/2014/main" id="{4232F952-B25E-D9A7-0C0B-C2418B53B5C4}"/>
              </a:ext>
            </a:extLst>
          </p:cNvPr>
          <p:cNvGrpSpPr/>
          <p:nvPr/>
        </p:nvGrpSpPr>
        <p:grpSpPr>
          <a:xfrm>
            <a:off x="10538418" y="3639745"/>
            <a:ext cx="923685" cy="720056"/>
            <a:chOff x="5095244" y="4869160"/>
            <a:chExt cx="923685" cy="720056"/>
          </a:xfrm>
        </p:grpSpPr>
        <p:pic>
          <p:nvPicPr>
            <p:cNvPr id="223" name="그래픽 222" descr="남자 옆모습 단색으로 채워진">
              <a:extLst>
                <a:ext uri="{FF2B5EF4-FFF2-40B4-BE49-F238E27FC236}">
                  <a16:creationId xmlns:a16="http://schemas.microsoft.com/office/drawing/2014/main" id="{83734E67-6363-9C75-CD1B-EA14ADD66F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68E5249-EA4E-F24A-511B-CCE494F5976B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</a:t>
              </a: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</a:t>
              </a:r>
              <a:b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자동보정 담당자</a:t>
              </a:r>
              <a:endParaRPr lang="en-US" altLang="ko-KR" sz="10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0BFBB375-70BB-9BE5-F227-FA76EC60D668}"/>
              </a:ext>
            </a:extLst>
          </p:cNvPr>
          <p:cNvGrpSpPr/>
          <p:nvPr/>
        </p:nvGrpSpPr>
        <p:grpSpPr>
          <a:xfrm>
            <a:off x="10668048" y="4993124"/>
            <a:ext cx="4528773" cy="884537"/>
            <a:chOff x="5186300" y="5481215"/>
            <a:chExt cx="4528773" cy="884537"/>
          </a:xfrm>
        </p:grpSpPr>
        <p:grpSp>
          <p:nvGrpSpPr>
            <p:cNvPr id="226" name="그룹 225">
              <a:extLst>
                <a:ext uri="{FF2B5EF4-FFF2-40B4-BE49-F238E27FC236}">
                  <a16:creationId xmlns:a16="http://schemas.microsoft.com/office/drawing/2014/main" id="{64D9B984-FAE5-8AA5-5CD8-9D8B892496B8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228" name="그래픽 227" descr="남자 옆모습 단색으로 채워진">
                <a:extLst>
                  <a:ext uri="{FF2B5EF4-FFF2-40B4-BE49-F238E27FC236}">
                    <a16:creationId xmlns:a16="http://schemas.microsoft.com/office/drawing/2014/main" id="{C34EE8E1-84C6-667E-EF81-354AA4179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220DBEB2-6C08-7D13-5C21-42F8A4C5032C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DX 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담당자</a:t>
                </a:r>
              </a:p>
            </p:txBody>
          </p:sp>
        </p:grpSp>
        <p:sp>
          <p:nvSpPr>
            <p:cNvPr id="227" name="말풍선: 모서리가 둥근 사각형 226">
              <a:extLst>
                <a:ext uri="{FF2B5EF4-FFF2-40B4-BE49-F238E27FC236}">
                  <a16:creationId xmlns:a16="http://schemas.microsoft.com/office/drawing/2014/main" id="{E607DC0B-DC81-E1D7-6AA2-751B083F5AF6}"/>
                </a:ext>
              </a:extLst>
            </p:cNvPr>
            <p:cNvSpPr/>
            <p:nvPr/>
          </p:nvSpPr>
          <p:spPr>
            <a:xfrm>
              <a:off x="5186300" y="5481215"/>
              <a:ext cx="3151076" cy="699361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라인의 효율성이 엄청나게 향상되었습니다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제품의 품질이 일정하게 유지되어 고객들의 만족도가 높아졌어요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87" name="말풍선: 모서리가 둥근 사각형 286">
            <a:extLst>
              <a:ext uri="{FF2B5EF4-FFF2-40B4-BE49-F238E27FC236}">
                <a16:creationId xmlns:a16="http://schemas.microsoft.com/office/drawing/2014/main" id="{BC0374C0-EBC3-44C6-10B5-04400F212576}"/>
              </a:ext>
            </a:extLst>
          </p:cNvPr>
          <p:cNvSpPr/>
          <p:nvPr/>
        </p:nvSpPr>
        <p:spPr>
          <a:xfrm>
            <a:off x="11702106" y="3580961"/>
            <a:ext cx="3151076" cy="1294729"/>
          </a:xfrm>
          <a:prstGeom prst="wedgeRoundRectCallout">
            <a:avLst>
              <a:gd name="adj1" fmla="val -67508"/>
              <a:gd name="adj2" fmla="val -31131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X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인자 동시 보정을 가능하게 만들어서 보정속도와 정확도를 많이 개선할 수 있었어요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b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endParaRPr lang="en-US" altLang="ko-KR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“Coater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기준 자동보정 활용율을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95%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까지 끌어올려 자사의 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Coater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담당 인원이 다른 공정 자동 보정 업무도 병행할 수 있었어요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</a:p>
        </p:txBody>
      </p:sp>
      <p:grpSp>
        <p:nvGrpSpPr>
          <p:cNvPr id="295" name="그룹 294">
            <a:extLst>
              <a:ext uri="{FF2B5EF4-FFF2-40B4-BE49-F238E27FC236}">
                <a16:creationId xmlns:a16="http://schemas.microsoft.com/office/drawing/2014/main" id="{F6FF0DCD-2668-4905-27D1-73081EE29BF2}"/>
              </a:ext>
            </a:extLst>
          </p:cNvPr>
          <p:cNvGrpSpPr/>
          <p:nvPr/>
        </p:nvGrpSpPr>
        <p:grpSpPr>
          <a:xfrm>
            <a:off x="10567959" y="1146432"/>
            <a:ext cx="4433580" cy="2207508"/>
            <a:chOff x="10929657" y="1214006"/>
            <a:chExt cx="3836183" cy="1910060"/>
          </a:xfrm>
        </p:grpSpPr>
        <p:sp>
          <p:nvSpPr>
            <p:cNvPr id="233" name="Text Box 121">
              <a:extLst>
                <a:ext uri="{FF2B5EF4-FFF2-40B4-BE49-F238E27FC236}">
                  <a16:creationId xmlns:a16="http://schemas.microsoft.com/office/drawing/2014/main" id="{90D51CAC-6263-4D62-0DBD-2D58BD1E49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61994" y="2244757"/>
              <a:ext cx="3282936" cy="447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992" tIns="42497" rIns="84992" bIns="42497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9pPr>
            </a:lstStyle>
            <a:p>
              <a:pPr eaLnBrk="1" hangingPunct="1"/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샘플링 측정 </a:t>
              </a:r>
              <a:r>
                <a:rPr lang="en-US" altLang="ko-KR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Run</a:t>
              </a:r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 대한</a:t>
              </a:r>
              <a:r>
                <a:rPr lang="en-US" altLang="ko-KR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 자동 보정으로</a:t>
              </a:r>
              <a:endParaRPr lang="en-US" altLang="ko-KR" sz="140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eaLnBrk="1" hangingPunct="1"/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산포 향상 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en-US" altLang="ko-KR" sz="1400" b="1" err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Ppk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16%, </a:t>
              </a:r>
              <a:r>
                <a:rPr lang="en-US" altLang="ko-KR" sz="1400" b="1" err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Cpk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24% </a:t>
              </a:r>
              <a:r>
                <a:rPr lang="ko-KR" altLang="en-US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향상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cxnSp>
          <p:nvCxnSpPr>
            <p:cNvPr id="234" name="직선 연결선 233">
              <a:extLst>
                <a:ext uri="{FF2B5EF4-FFF2-40B4-BE49-F238E27FC236}">
                  <a16:creationId xmlns:a16="http://schemas.microsoft.com/office/drawing/2014/main" id="{FEAA575B-8689-041B-CC0D-61DAB9F8E0AB}"/>
                </a:ext>
              </a:extLst>
            </p:cNvPr>
            <p:cNvCxnSpPr/>
            <p:nvPr/>
          </p:nvCxnSpPr>
          <p:spPr>
            <a:xfrm>
              <a:off x="11437338" y="1719534"/>
              <a:ext cx="193865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직선 연결선 234">
              <a:extLst>
                <a:ext uri="{FF2B5EF4-FFF2-40B4-BE49-F238E27FC236}">
                  <a16:creationId xmlns:a16="http://schemas.microsoft.com/office/drawing/2014/main" id="{CEA11B75-7027-B0E3-D778-2D586B139828}"/>
                </a:ext>
              </a:extLst>
            </p:cNvPr>
            <p:cNvCxnSpPr/>
            <p:nvPr/>
          </p:nvCxnSpPr>
          <p:spPr>
            <a:xfrm>
              <a:off x="11437338" y="1936411"/>
              <a:ext cx="193865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직사각형 236">
              <a:extLst>
                <a:ext uri="{FF2B5EF4-FFF2-40B4-BE49-F238E27FC236}">
                  <a16:creationId xmlns:a16="http://schemas.microsoft.com/office/drawing/2014/main" id="{FA7FF3F9-73A7-1D4B-1FF3-EB09232CE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57085" y="1541572"/>
              <a:ext cx="551339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9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SPC Limit</a:t>
              </a:r>
              <a:endParaRPr kumimoji="0" lang="ko-KR" altLang="en-US" sz="90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C492AE03-7B24-E109-6B78-BE9E254F8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71658" y="1765678"/>
              <a:ext cx="690138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900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 Control Limit</a:t>
              </a:r>
              <a:endParaRPr kumimoji="0" lang="ko-KR" altLang="en-US" sz="900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38" name="직선 연결선 237">
              <a:extLst>
                <a:ext uri="{FF2B5EF4-FFF2-40B4-BE49-F238E27FC236}">
                  <a16:creationId xmlns:a16="http://schemas.microsoft.com/office/drawing/2014/main" id="{A48B630C-DB5E-AEAC-4367-4A740AF12BFF}"/>
                </a:ext>
              </a:extLst>
            </p:cNvPr>
            <p:cNvCxnSpPr/>
            <p:nvPr/>
          </p:nvCxnSpPr>
          <p:spPr>
            <a:xfrm>
              <a:off x="12067575" y="1607355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직선 화살표 연결선 238">
              <a:extLst>
                <a:ext uri="{FF2B5EF4-FFF2-40B4-BE49-F238E27FC236}">
                  <a16:creationId xmlns:a16="http://schemas.microsoft.com/office/drawing/2014/main" id="{9B42A52C-8C24-FD06-173E-53A5ECDE6B77}"/>
                </a:ext>
              </a:extLst>
            </p:cNvPr>
            <p:cNvCxnSpPr/>
            <p:nvPr/>
          </p:nvCxnSpPr>
          <p:spPr>
            <a:xfrm>
              <a:off x="12069170" y="1560560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직선 연결선 239">
              <a:extLst>
                <a:ext uri="{FF2B5EF4-FFF2-40B4-BE49-F238E27FC236}">
                  <a16:creationId xmlns:a16="http://schemas.microsoft.com/office/drawing/2014/main" id="{E4D8ECD9-63DD-23E4-7CFB-B00BF9F0E5C9}"/>
                </a:ext>
              </a:extLst>
            </p:cNvPr>
            <p:cNvCxnSpPr/>
            <p:nvPr/>
          </p:nvCxnSpPr>
          <p:spPr>
            <a:xfrm>
              <a:off x="12184805" y="1607355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직선 연결선 240">
              <a:extLst>
                <a:ext uri="{FF2B5EF4-FFF2-40B4-BE49-F238E27FC236}">
                  <a16:creationId xmlns:a16="http://schemas.microsoft.com/office/drawing/2014/main" id="{B0FD4AED-5689-65E0-85C1-44C73DE9D625}"/>
                </a:ext>
              </a:extLst>
            </p:cNvPr>
            <p:cNvCxnSpPr/>
            <p:nvPr/>
          </p:nvCxnSpPr>
          <p:spPr>
            <a:xfrm>
              <a:off x="12744582" y="1607355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직선 화살표 연결선 241">
              <a:extLst>
                <a:ext uri="{FF2B5EF4-FFF2-40B4-BE49-F238E27FC236}">
                  <a16:creationId xmlns:a16="http://schemas.microsoft.com/office/drawing/2014/main" id="{665D9F97-1EDE-3647-D0B5-10644E29ADF7}"/>
                </a:ext>
              </a:extLst>
            </p:cNvPr>
            <p:cNvCxnSpPr/>
            <p:nvPr/>
          </p:nvCxnSpPr>
          <p:spPr>
            <a:xfrm>
              <a:off x="12746178" y="1560560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직선 연결선 242">
              <a:extLst>
                <a:ext uri="{FF2B5EF4-FFF2-40B4-BE49-F238E27FC236}">
                  <a16:creationId xmlns:a16="http://schemas.microsoft.com/office/drawing/2014/main" id="{D44E4761-4AE7-8328-C5D7-3FE4FD1A2609}"/>
                </a:ext>
              </a:extLst>
            </p:cNvPr>
            <p:cNvCxnSpPr/>
            <p:nvPr/>
          </p:nvCxnSpPr>
          <p:spPr>
            <a:xfrm>
              <a:off x="12861813" y="1607355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Oval 572">
              <a:extLst>
                <a:ext uri="{FF2B5EF4-FFF2-40B4-BE49-F238E27FC236}">
                  <a16:creationId xmlns:a16="http://schemas.microsoft.com/office/drawing/2014/main" id="{2AA8AF09-8C4E-1B85-3CDA-06D26A741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08571" y="1916680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5" name="Oval 572">
              <a:extLst>
                <a:ext uri="{FF2B5EF4-FFF2-40B4-BE49-F238E27FC236}">
                  <a16:creationId xmlns:a16="http://schemas.microsoft.com/office/drawing/2014/main" id="{3A984804-79D3-995E-C091-F042F7026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7129" y="2020858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6" name="Oval 572">
              <a:extLst>
                <a:ext uri="{FF2B5EF4-FFF2-40B4-BE49-F238E27FC236}">
                  <a16:creationId xmlns:a16="http://schemas.microsoft.com/office/drawing/2014/main" id="{25BAC256-88D8-98AB-B0F3-0679500F5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3478" y="2070409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7" name="Oval 572">
              <a:extLst>
                <a:ext uri="{FF2B5EF4-FFF2-40B4-BE49-F238E27FC236}">
                  <a16:creationId xmlns:a16="http://schemas.microsoft.com/office/drawing/2014/main" id="{11C975E8-45DF-8734-563D-D34BA286C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9935" y="2010600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8" name="Oval 572">
              <a:extLst>
                <a:ext uri="{FF2B5EF4-FFF2-40B4-BE49-F238E27FC236}">
                  <a16:creationId xmlns:a16="http://schemas.microsoft.com/office/drawing/2014/main" id="{188F71E8-82A4-0190-2C40-4B4827EA3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4227" y="1940119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9" name="Oval 572">
              <a:extLst>
                <a:ext uri="{FF2B5EF4-FFF2-40B4-BE49-F238E27FC236}">
                  <a16:creationId xmlns:a16="http://schemas.microsoft.com/office/drawing/2014/main" id="{01BEB111-AC36-B006-99B5-4D9C757A56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3143" y="1907683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0" name="Oval 572">
              <a:extLst>
                <a:ext uri="{FF2B5EF4-FFF2-40B4-BE49-F238E27FC236}">
                  <a16:creationId xmlns:a16="http://schemas.microsoft.com/office/drawing/2014/main" id="{42CC1204-566D-3CB3-936A-A6E3499F9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2462" y="1848298"/>
              <a:ext cx="66425" cy="683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1" name="Oval 572">
              <a:extLst>
                <a:ext uri="{FF2B5EF4-FFF2-40B4-BE49-F238E27FC236}">
                  <a16:creationId xmlns:a16="http://schemas.microsoft.com/office/drawing/2014/main" id="{45FB4C3D-3EF0-92DD-01CE-5E7C07DE8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76712" y="2029453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2" name="Oval 572">
              <a:extLst>
                <a:ext uri="{FF2B5EF4-FFF2-40B4-BE49-F238E27FC236}">
                  <a16:creationId xmlns:a16="http://schemas.microsoft.com/office/drawing/2014/main" id="{A60EE2DC-A3B1-8B06-BB15-97066B79D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83813" y="2012443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53" name="AutoShape 556">
              <a:extLst>
                <a:ext uri="{FF2B5EF4-FFF2-40B4-BE49-F238E27FC236}">
                  <a16:creationId xmlns:a16="http://schemas.microsoft.com/office/drawing/2014/main" id="{82BE713A-92E7-8EB1-D988-768CABA468EE}"/>
                </a:ext>
              </a:extLst>
            </p:cNvPr>
            <p:cNvCxnSpPr>
              <a:cxnSpLocks noChangeShapeType="1"/>
              <a:stCxn id="252" idx="2"/>
              <a:endCxn id="251" idx="6"/>
            </p:cNvCxnSpPr>
            <p:nvPr/>
          </p:nvCxnSpPr>
          <p:spPr bwMode="auto">
            <a:xfrm flipH="1">
              <a:off x="12243136" y="2046616"/>
              <a:ext cx="40676" cy="1701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4" name="Oval 572">
              <a:extLst>
                <a:ext uri="{FF2B5EF4-FFF2-40B4-BE49-F238E27FC236}">
                  <a16:creationId xmlns:a16="http://schemas.microsoft.com/office/drawing/2014/main" id="{35A7E01D-AE8D-605C-576C-B53F3A8BC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2944" y="2034471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5" name="Oval 572">
              <a:extLst>
                <a:ext uri="{FF2B5EF4-FFF2-40B4-BE49-F238E27FC236}">
                  <a16:creationId xmlns:a16="http://schemas.microsoft.com/office/drawing/2014/main" id="{BC514E09-0281-F52B-C695-B7A36857D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8598" y="1952972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6" name="Oval 572">
              <a:extLst>
                <a:ext uri="{FF2B5EF4-FFF2-40B4-BE49-F238E27FC236}">
                  <a16:creationId xmlns:a16="http://schemas.microsoft.com/office/drawing/2014/main" id="{C2B1AD42-322A-7E52-4DAA-68951438A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74831" y="1850552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7" name="Oval 572">
              <a:extLst>
                <a:ext uri="{FF2B5EF4-FFF2-40B4-BE49-F238E27FC236}">
                  <a16:creationId xmlns:a16="http://schemas.microsoft.com/office/drawing/2014/main" id="{4FE8D92D-D4BA-D4B5-5BFA-9DAFFADDF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8187" y="1835206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8" name="Oval 575">
              <a:extLst>
                <a:ext uri="{FF2B5EF4-FFF2-40B4-BE49-F238E27FC236}">
                  <a16:creationId xmlns:a16="http://schemas.microsoft.com/office/drawing/2014/main" id="{83BA8EF4-A22C-EA37-57A9-A37C7CEB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65283" y="1811253"/>
              <a:ext cx="66425" cy="68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59" name="AutoShape 556">
              <a:extLst>
                <a:ext uri="{FF2B5EF4-FFF2-40B4-BE49-F238E27FC236}">
                  <a16:creationId xmlns:a16="http://schemas.microsoft.com/office/drawing/2014/main" id="{130AB72D-816C-FC22-CE7A-07C43F4D6BF4}"/>
                </a:ext>
              </a:extLst>
            </p:cNvPr>
            <p:cNvCxnSpPr>
              <a:cxnSpLocks noChangeShapeType="1"/>
              <a:stCxn id="247" idx="3"/>
              <a:endCxn id="246" idx="7"/>
            </p:cNvCxnSpPr>
            <p:nvPr/>
          </p:nvCxnSpPr>
          <p:spPr bwMode="auto">
            <a:xfrm flipH="1">
              <a:off x="11720174" y="2068938"/>
              <a:ext cx="29488" cy="1147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0" name="AutoShape 556">
              <a:extLst>
                <a:ext uri="{FF2B5EF4-FFF2-40B4-BE49-F238E27FC236}">
                  <a16:creationId xmlns:a16="http://schemas.microsoft.com/office/drawing/2014/main" id="{DC53EE68-E330-3AAF-E5F4-1161073DA665}"/>
                </a:ext>
              </a:extLst>
            </p:cNvPr>
            <p:cNvCxnSpPr>
              <a:cxnSpLocks noChangeShapeType="1"/>
              <a:stCxn id="248" idx="3"/>
              <a:endCxn id="247" idx="7"/>
            </p:cNvCxnSpPr>
            <p:nvPr/>
          </p:nvCxnSpPr>
          <p:spPr bwMode="auto">
            <a:xfrm flipH="1">
              <a:off x="11796631" y="1998458"/>
              <a:ext cx="27323" cy="2215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1" name="AutoShape 556">
              <a:extLst>
                <a:ext uri="{FF2B5EF4-FFF2-40B4-BE49-F238E27FC236}">
                  <a16:creationId xmlns:a16="http://schemas.microsoft.com/office/drawing/2014/main" id="{D1EA6F63-CE0C-4712-BAC4-19AAF37EC21F}"/>
                </a:ext>
              </a:extLst>
            </p:cNvPr>
            <p:cNvCxnSpPr>
              <a:cxnSpLocks noChangeShapeType="1"/>
              <a:stCxn id="244" idx="2"/>
              <a:endCxn id="248" idx="6"/>
            </p:cNvCxnSpPr>
            <p:nvPr/>
          </p:nvCxnSpPr>
          <p:spPr bwMode="auto">
            <a:xfrm flipH="1">
              <a:off x="11880650" y="1950853"/>
              <a:ext cx="27920" cy="2344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2" name="AutoShape 556">
              <a:extLst>
                <a:ext uri="{FF2B5EF4-FFF2-40B4-BE49-F238E27FC236}">
                  <a16:creationId xmlns:a16="http://schemas.microsoft.com/office/drawing/2014/main" id="{C1004693-C2EA-B684-09D4-1E3E6A32EBDD}"/>
                </a:ext>
              </a:extLst>
            </p:cNvPr>
            <p:cNvCxnSpPr>
              <a:cxnSpLocks noChangeShapeType="1"/>
              <a:stCxn id="249" idx="2"/>
              <a:endCxn id="244" idx="6"/>
            </p:cNvCxnSpPr>
            <p:nvPr/>
          </p:nvCxnSpPr>
          <p:spPr bwMode="auto">
            <a:xfrm flipH="1">
              <a:off x="11974996" y="1941857"/>
              <a:ext cx="28147" cy="8997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3" name="AutoShape 556">
              <a:extLst>
                <a:ext uri="{FF2B5EF4-FFF2-40B4-BE49-F238E27FC236}">
                  <a16:creationId xmlns:a16="http://schemas.microsoft.com/office/drawing/2014/main" id="{AFC44EA9-B5CE-4F12-8648-25B5362EB9F5}"/>
                </a:ext>
              </a:extLst>
            </p:cNvPr>
            <p:cNvCxnSpPr>
              <a:cxnSpLocks noChangeShapeType="1"/>
              <a:stCxn id="250" idx="3"/>
              <a:endCxn id="249" idx="6"/>
            </p:cNvCxnSpPr>
            <p:nvPr/>
          </p:nvCxnSpPr>
          <p:spPr bwMode="auto">
            <a:xfrm flipH="1">
              <a:off x="12069567" y="1906636"/>
              <a:ext cx="32622" cy="3522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4" name="AutoShape 556">
              <a:extLst>
                <a:ext uri="{FF2B5EF4-FFF2-40B4-BE49-F238E27FC236}">
                  <a16:creationId xmlns:a16="http://schemas.microsoft.com/office/drawing/2014/main" id="{5D83E1FB-0DD2-CD82-1417-FC516F7EADA5}"/>
                </a:ext>
              </a:extLst>
            </p:cNvPr>
            <p:cNvCxnSpPr>
              <a:cxnSpLocks noChangeShapeType="1"/>
              <a:stCxn id="251" idx="1"/>
              <a:endCxn id="250" idx="5"/>
            </p:cNvCxnSpPr>
            <p:nvPr/>
          </p:nvCxnSpPr>
          <p:spPr bwMode="auto">
            <a:xfrm flipH="1" flipV="1">
              <a:off x="12149159" y="1906637"/>
              <a:ext cx="37281" cy="13282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5" name="AutoShape 556">
              <a:extLst>
                <a:ext uri="{FF2B5EF4-FFF2-40B4-BE49-F238E27FC236}">
                  <a16:creationId xmlns:a16="http://schemas.microsoft.com/office/drawing/2014/main" id="{9F47AB17-48F9-F599-32E0-C52E9EDDF913}"/>
                </a:ext>
              </a:extLst>
            </p:cNvPr>
            <p:cNvCxnSpPr>
              <a:cxnSpLocks noChangeShapeType="1"/>
              <a:stCxn id="254" idx="2"/>
              <a:endCxn id="252" idx="6"/>
            </p:cNvCxnSpPr>
            <p:nvPr/>
          </p:nvCxnSpPr>
          <p:spPr bwMode="auto">
            <a:xfrm flipH="1" flipV="1">
              <a:off x="12350237" y="2046616"/>
              <a:ext cx="32707" cy="2202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" name="AutoShape 556">
              <a:extLst>
                <a:ext uri="{FF2B5EF4-FFF2-40B4-BE49-F238E27FC236}">
                  <a16:creationId xmlns:a16="http://schemas.microsoft.com/office/drawing/2014/main" id="{0CAD9FB2-4593-04AB-486F-2CB63F560977}"/>
                </a:ext>
              </a:extLst>
            </p:cNvPr>
            <p:cNvCxnSpPr>
              <a:cxnSpLocks noChangeShapeType="1"/>
              <a:stCxn id="255" idx="3"/>
              <a:endCxn id="254" idx="6"/>
            </p:cNvCxnSpPr>
            <p:nvPr/>
          </p:nvCxnSpPr>
          <p:spPr bwMode="auto">
            <a:xfrm flipH="1">
              <a:off x="12449369" y="2011310"/>
              <a:ext cx="48957" cy="5733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7" name="AutoShape 556">
              <a:extLst>
                <a:ext uri="{FF2B5EF4-FFF2-40B4-BE49-F238E27FC236}">
                  <a16:creationId xmlns:a16="http://schemas.microsoft.com/office/drawing/2014/main" id="{D5359317-9CD7-1DF7-E5BF-024A42DA1577}"/>
                </a:ext>
              </a:extLst>
            </p:cNvPr>
            <p:cNvCxnSpPr>
              <a:cxnSpLocks noChangeShapeType="1"/>
              <a:stCxn id="256" idx="3"/>
              <a:endCxn id="255" idx="7"/>
            </p:cNvCxnSpPr>
            <p:nvPr/>
          </p:nvCxnSpPr>
          <p:spPr bwMode="auto">
            <a:xfrm flipH="1">
              <a:off x="12545296" y="1908891"/>
              <a:ext cx="39263" cy="5409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8" name="AutoShape 556">
              <a:extLst>
                <a:ext uri="{FF2B5EF4-FFF2-40B4-BE49-F238E27FC236}">
                  <a16:creationId xmlns:a16="http://schemas.microsoft.com/office/drawing/2014/main" id="{ED28889E-0D5D-2002-CD2D-7C8AED5F925C}"/>
                </a:ext>
              </a:extLst>
            </p:cNvPr>
            <p:cNvCxnSpPr>
              <a:cxnSpLocks noChangeShapeType="1"/>
              <a:stCxn id="257" idx="2"/>
              <a:endCxn id="256" idx="6"/>
            </p:cNvCxnSpPr>
            <p:nvPr/>
          </p:nvCxnSpPr>
          <p:spPr bwMode="auto">
            <a:xfrm flipH="1">
              <a:off x="12641256" y="1869379"/>
              <a:ext cx="26931" cy="1534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9" name="AutoShape 556">
              <a:extLst>
                <a:ext uri="{FF2B5EF4-FFF2-40B4-BE49-F238E27FC236}">
                  <a16:creationId xmlns:a16="http://schemas.microsoft.com/office/drawing/2014/main" id="{291E9DDF-D3BC-148E-4C0E-9F58E7EA8F4A}"/>
                </a:ext>
              </a:extLst>
            </p:cNvPr>
            <p:cNvCxnSpPr>
              <a:cxnSpLocks noChangeShapeType="1"/>
              <a:stCxn id="258" idx="2"/>
              <a:endCxn id="257" idx="6"/>
            </p:cNvCxnSpPr>
            <p:nvPr/>
          </p:nvCxnSpPr>
          <p:spPr bwMode="auto">
            <a:xfrm flipH="1">
              <a:off x="12734611" y="1845427"/>
              <a:ext cx="30672" cy="23952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0" name="AutoShape 556">
              <a:extLst>
                <a:ext uri="{FF2B5EF4-FFF2-40B4-BE49-F238E27FC236}">
                  <a16:creationId xmlns:a16="http://schemas.microsoft.com/office/drawing/2014/main" id="{7C89801E-C984-D6F9-9FB7-2044F5F74353}"/>
                </a:ext>
              </a:extLst>
            </p:cNvPr>
            <p:cNvCxnSpPr>
              <a:cxnSpLocks noChangeShapeType="1"/>
              <a:stCxn id="245" idx="0"/>
              <a:endCxn id="258" idx="5"/>
            </p:cNvCxnSpPr>
            <p:nvPr/>
          </p:nvCxnSpPr>
          <p:spPr bwMode="auto">
            <a:xfrm flipH="1" flipV="1">
              <a:off x="12821980" y="1869591"/>
              <a:ext cx="58360" cy="15126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1" name="Oval 572">
              <a:extLst>
                <a:ext uri="{FF2B5EF4-FFF2-40B4-BE49-F238E27FC236}">
                  <a16:creationId xmlns:a16="http://schemas.microsoft.com/office/drawing/2014/main" id="{909E01FB-EDC5-B7A1-FE42-1B2B2BA75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411" y="2030125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2" name="Oval 572">
              <a:extLst>
                <a:ext uri="{FF2B5EF4-FFF2-40B4-BE49-F238E27FC236}">
                  <a16:creationId xmlns:a16="http://schemas.microsoft.com/office/drawing/2014/main" id="{69D5E03C-51EF-F7FA-46A4-57987D5F8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0065" y="2067531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3" name="Oval 572">
              <a:extLst>
                <a:ext uri="{FF2B5EF4-FFF2-40B4-BE49-F238E27FC236}">
                  <a16:creationId xmlns:a16="http://schemas.microsoft.com/office/drawing/2014/main" id="{156C7811-BC64-4B84-2705-36152D953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6298" y="2012038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74" name="AutoShape 556">
              <a:extLst>
                <a:ext uri="{FF2B5EF4-FFF2-40B4-BE49-F238E27FC236}">
                  <a16:creationId xmlns:a16="http://schemas.microsoft.com/office/drawing/2014/main" id="{497FD7AA-940D-44D0-E60F-D8925468ECDB}"/>
                </a:ext>
              </a:extLst>
            </p:cNvPr>
            <p:cNvCxnSpPr>
              <a:cxnSpLocks noChangeShapeType="1"/>
              <a:stCxn id="272" idx="2"/>
              <a:endCxn id="271" idx="5"/>
            </p:cNvCxnSpPr>
            <p:nvPr/>
          </p:nvCxnSpPr>
          <p:spPr bwMode="auto">
            <a:xfrm flipH="1" flipV="1">
              <a:off x="13011108" y="2088464"/>
              <a:ext cx="48957" cy="1324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5" name="AutoShape 556">
              <a:extLst>
                <a:ext uri="{FF2B5EF4-FFF2-40B4-BE49-F238E27FC236}">
                  <a16:creationId xmlns:a16="http://schemas.microsoft.com/office/drawing/2014/main" id="{9F1B5A7E-196D-43B9-C9B8-9401157A3DC5}"/>
                </a:ext>
              </a:extLst>
            </p:cNvPr>
            <p:cNvCxnSpPr>
              <a:cxnSpLocks noChangeShapeType="1"/>
              <a:stCxn id="273" idx="3"/>
              <a:endCxn id="272" idx="6"/>
            </p:cNvCxnSpPr>
            <p:nvPr/>
          </p:nvCxnSpPr>
          <p:spPr bwMode="auto">
            <a:xfrm flipH="1">
              <a:off x="13126489" y="2070376"/>
              <a:ext cx="29536" cy="3132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" name="AutoShape 556">
              <a:extLst>
                <a:ext uri="{FF2B5EF4-FFF2-40B4-BE49-F238E27FC236}">
                  <a16:creationId xmlns:a16="http://schemas.microsoft.com/office/drawing/2014/main" id="{80FE9F10-CEFE-3AA6-8A0D-AD2CCC1464D6}"/>
                </a:ext>
              </a:extLst>
            </p:cNvPr>
            <p:cNvCxnSpPr>
              <a:cxnSpLocks noChangeShapeType="1"/>
              <a:stCxn id="271" idx="2"/>
              <a:endCxn id="245" idx="6"/>
            </p:cNvCxnSpPr>
            <p:nvPr/>
          </p:nvCxnSpPr>
          <p:spPr bwMode="auto">
            <a:xfrm flipH="1" flipV="1">
              <a:off x="12913554" y="2055031"/>
              <a:ext cx="40857" cy="926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" name="직사각형 236">
              <a:extLst>
                <a:ext uri="{FF2B5EF4-FFF2-40B4-BE49-F238E27FC236}">
                  <a16:creationId xmlns:a16="http://schemas.microsoft.com/office/drawing/2014/main" id="{81738AF1-4F3D-A3B5-A3C5-B3551C022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7256" y="1562772"/>
              <a:ext cx="41361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en-US" altLang="ko-KR" sz="900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Short </a:t>
              </a:r>
            </a:p>
            <a:p>
              <a:pPr algn="ctr" latinLnBrk="0">
                <a:lnSpc>
                  <a:spcPct val="80000"/>
                </a:lnSpc>
              </a:pPr>
              <a:r>
                <a:rPr kumimoji="0" lang="en-US" altLang="ko-KR" sz="900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Lead time</a:t>
              </a:r>
              <a:endParaRPr kumimoji="0" lang="ko-KR" altLang="en-US" sz="900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9BEABC8F-C85C-7525-8CC6-FAD1B49B24AC}"/>
                </a:ext>
              </a:extLst>
            </p:cNvPr>
            <p:cNvSpPr txBox="1"/>
            <p:nvPr/>
          </p:nvSpPr>
          <p:spPr>
            <a:xfrm>
              <a:off x="11014448" y="1214006"/>
              <a:ext cx="937591" cy="331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강화된 </a:t>
              </a:r>
              <a:endParaRPr lang="en-US" altLang="ko-KR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</a:t>
              </a:r>
              <a:r>
                <a:rPr lang="en-US" altLang="ko-KR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Limit</a:t>
              </a:r>
            </a:p>
          </p:txBody>
        </p:sp>
        <p:cxnSp>
          <p:nvCxnSpPr>
            <p:cNvPr id="279" name="직선 화살표 연결선 278">
              <a:extLst>
                <a:ext uri="{FF2B5EF4-FFF2-40B4-BE49-F238E27FC236}">
                  <a16:creationId xmlns:a16="http://schemas.microsoft.com/office/drawing/2014/main" id="{8ED3A500-9E40-1A95-BC7B-A27D7E66C7F5}"/>
                </a:ext>
              </a:extLst>
            </p:cNvPr>
            <p:cNvCxnSpPr>
              <a:endCxn id="278" idx="2"/>
            </p:cNvCxnSpPr>
            <p:nvPr/>
          </p:nvCxnSpPr>
          <p:spPr>
            <a:xfrm flipH="1" flipV="1">
              <a:off x="11483244" y="1545557"/>
              <a:ext cx="121241" cy="360816"/>
            </a:xfrm>
            <a:prstGeom prst="straightConnector1">
              <a:avLst/>
            </a:prstGeom>
            <a:ln w="6350">
              <a:solidFill>
                <a:schemeClr val="bg1">
                  <a:lumMod val="50000"/>
                </a:schemeClr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DF7EFDA5-E063-C441-E60D-24B59235CB82}"/>
                </a:ext>
              </a:extLst>
            </p:cNvPr>
            <p:cNvSpPr txBox="1"/>
            <p:nvPr/>
          </p:nvSpPr>
          <p:spPr>
            <a:xfrm>
              <a:off x="11673871" y="1214006"/>
              <a:ext cx="937591" cy="331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en-US" altLang="ko-KR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</a:t>
              </a:r>
            </a:p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  <a:endParaRPr lang="en-US" altLang="ko-KR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557A37A4-D421-C2D0-7D17-3BC3D40F3CF9}"/>
                </a:ext>
              </a:extLst>
            </p:cNvPr>
            <p:cNvSpPr txBox="1"/>
            <p:nvPr/>
          </p:nvSpPr>
          <p:spPr>
            <a:xfrm>
              <a:off x="12342087" y="1214006"/>
              <a:ext cx="937591" cy="331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en-US" altLang="ko-KR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</a:t>
              </a:r>
            </a:p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105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  <a:endParaRPr lang="en-US" altLang="ko-KR" sz="105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2" name="Line 551">
              <a:extLst>
                <a:ext uri="{FF2B5EF4-FFF2-40B4-BE49-F238E27FC236}">
                  <a16:creationId xmlns:a16="http://schemas.microsoft.com/office/drawing/2014/main" id="{2CC8C51E-CADD-AAD7-7B91-2761DA2385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28787" y="2145391"/>
              <a:ext cx="1947204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 sz="24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3" name="직사각형 236">
              <a:extLst>
                <a:ext uri="{FF2B5EF4-FFF2-40B4-BE49-F238E27FC236}">
                  <a16:creationId xmlns:a16="http://schemas.microsoft.com/office/drawing/2014/main" id="{D58A0842-7F5A-8649-98D4-27135B07A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9657" y="2061144"/>
              <a:ext cx="66712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en-US" altLang="ko-KR" sz="9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Target</a:t>
              </a:r>
              <a:endParaRPr kumimoji="0"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AF52A1E6-9022-EC9B-D6A2-F586E95948D0}"/>
                </a:ext>
              </a:extLst>
            </p:cNvPr>
            <p:cNvSpPr/>
            <p:nvPr/>
          </p:nvSpPr>
          <p:spPr bwMode="auto">
            <a:xfrm>
              <a:off x="11324027" y="2282778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6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6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285" name="Text Box 121">
              <a:extLst>
                <a:ext uri="{FF2B5EF4-FFF2-40B4-BE49-F238E27FC236}">
                  <a16:creationId xmlns:a16="http://schemas.microsoft.com/office/drawing/2014/main" id="{BB58A668-BF63-B541-EF51-3D72F6E97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61994" y="2676979"/>
              <a:ext cx="3303846" cy="447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992" tIns="42497" rIns="84992" bIns="42497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LG스마트체 Bold" pitchFamily="50" charset="-127"/>
                </a:defRPr>
              </a:lvl9pPr>
            </a:lstStyle>
            <a:p>
              <a:pPr eaLnBrk="1" hangingPunct="1"/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공정능력 증가</a:t>
              </a:r>
              <a:r>
                <a:rPr lang="en-US" altLang="ko-KR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Rework</a:t>
              </a:r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율 감소</a:t>
              </a:r>
              <a:br>
                <a:rPr lang="en-US" altLang="ko-KR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No Touch Operation </a:t>
              </a:r>
              <a:r>
                <a:rPr lang="ko-KR" altLang="en-US" sz="140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개선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배터리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</a:t>
              </a:r>
              <a:r>
                <a:rPr lang="ko-KR" altLang="en-US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 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2.88</a:t>
              </a:r>
              <a:r>
                <a:rPr lang="ko-KR" altLang="en-US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억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년</a:t>
              </a:r>
              <a:r>
                <a:rPr lang="en-US" altLang="ko-KR" sz="1400" b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sp>
          <p:nvSpPr>
            <p:cNvPr id="286" name="타원 285">
              <a:extLst>
                <a:ext uri="{FF2B5EF4-FFF2-40B4-BE49-F238E27FC236}">
                  <a16:creationId xmlns:a16="http://schemas.microsoft.com/office/drawing/2014/main" id="{EC9BC0ED-6B47-E3FA-387D-F2B9490A38D4}"/>
                </a:ext>
              </a:extLst>
            </p:cNvPr>
            <p:cNvSpPr/>
            <p:nvPr/>
          </p:nvSpPr>
          <p:spPr bwMode="auto">
            <a:xfrm>
              <a:off x="11324027" y="2715195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6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6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grpSp>
          <p:nvGrpSpPr>
            <p:cNvPr id="288" name="그룹 287">
              <a:extLst>
                <a:ext uri="{FF2B5EF4-FFF2-40B4-BE49-F238E27FC236}">
                  <a16:creationId xmlns:a16="http://schemas.microsoft.com/office/drawing/2014/main" id="{DC449787-E8BA-0E9E-CDBF-0BD67B9E5512}"/>
                </a:ext>
              </a:extLst>
            </p:cNvPr>
            <p:cNvGrpSpPr/>
            <p:nvPr/>
          </p:nvGrpSpPr>
          <p:grpSpPr>
            <a:xfrm>
              <a:off x="13765164" y="1504977"/>
              <a:ext cx="983460" cy="482765"/>
              <a:chOff x="7701060" y="3476688"/>
              <a:chExt cx="983460" cy="482765"/>
            </a:xfrm>
          </p:grpSpPr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AEEBCC07-5154-847D-15A8-DDFCD03E0560}"/>
                  </a:ext>
                </a:extLst>
              </p:cNvPr>
              <p:cNvSpPr txBox="1"/>
              <p:nvPr/>
            </p:nvSpPr>
            <p:spPr>
              <a:xfrm>
                <a:off x="7724432" y="3612626"/>
                <a:ext cx="960088" cy="213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: </a:t>
                </a:r>
                <a:r>
                  <a:rPr lang="ko-KR" altLang="en-US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실계측값</a:t>
                </a:r>
                <a:r>
                  <a:rPr lang="en-US" altLang="ko-KR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(</a:t>
                </a:r>
                <a:r>
                  <a:rPr lang="ko-KR" altLang="en-US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샘플링</a:t>
                </a:r>
                <a:r>
                  <a:rPr lang="en-US" altLang="ko-KR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)</a:t>
                </a:r>
                <a:endParaRPr lang="ko-KR" altLang="en-US" sz="10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0" name="Oval 575">
                <a:extLst>
                  <a:ext uri="{FF2B5EF4-FFF2-40B4-BE49-F238E27FC236}">
                    <a16:creationId xmlns:a16="http://schemas.microsoft.com/office/drawing/2014/main" id="{94FE2F76-1584-C43A-478A-E2A1676CF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1060" y="3686608"/>
                <a:ext cx="59594" cy="5874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endParaRPr lang="ko-KR" altLang="en-US" sz="105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1" name="Oval 575">
                <a:extLst>
                  <a:ext uri="{FF2B5EF4-FFF2-40B4-BE49-F238E27FC236}">
                    <a16:creationId xmlns:a16="http://schemas.microsoft.com/office/drawing/2014/main" id="{F4F01B97-BDA3-5218-CDCE-73F23232D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1060" y="3825160"/>
                <a:ext cx="59594" cy="58746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endParaRPr lang="ko-KR" altLang="en-US" sz="105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2" name="Oval 572">
                <a:extLst>
                  <a:ext uri="{FF2B5EF4-FFF2-40B4-BE49-F238E27FC236}">
                    <a16:creationId xmlns:a16="http://schemas.microsoft.com/office/drawing/2014/main" id="{2DF0C7E6-BBCA-76C3-34D5-9FBEDDFDE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1060" y="3555262"/>
                <a:ext cx="59594" cy="5874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231F2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endParaRPr lang="ko-KR" altLang="en-US" sz="1050" b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D02DC24E-7661-EEAC-F7DA-71C4C72BD634}"/>
                  </a:ext>
                </a:extLst>
              </p:cNvPr>
              <p:cNvSpPr txBox="1"/>
              <p:nvPr/>
            </p:nvSpPr>
            <p:spPr>
              <a:xfrm>
                <a:off x="7724432" y="3476688"/>
                <a:ext cx="788099" cy="213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: </a:t>
                </a:r>
                <a:r>
                  <a:rPr lang="ko-KR" altLang="en-US" sz="1000" err="1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미계측</a:t>
                </a:r>
                <a:r>
                  <a:rPr lang="ko-KR" altLang="en-US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Glass</a:t>
                </a:r>
                <a:r>
                  <a:rPr lang="ko-KR" altLang="en-US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 </a:t>
                </a:r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0B19615D-FA59-AD8A-CE7B-CB435C49E7E7}"/>
                  </a:ext>
                </a:extLst>
              </p:cNvPr>
              <p:cNvSpPr txBox="1"/>
              <p:nvPr/>
            </p:nvSpPr>
            <p:spPr>
              <a:xfrm>
                <a:off x="7724432" y="3746409"/>
                <a:ext cx="530115" cy="213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: </a:t>
                </a:r>
                <a:r>
                  <a:rPr lang="ko-KR" altLang="en-US" sz="100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보정 값</a:t>
                </a:r>
              </a:p>
            </p:txBody>
          </p:sp>
        </p:grpSp>
      </p:grpSp>
      <p:pic>
        <p:nvPicPr>
          <p:cNvPr id="72" name="Picture 10" descr="LG디스플레이 - 나무위키">
            <a:extLst>
              <a:ext uri="{FF2B5EF4-FFF2-40B4-BE49-F238E27FC236}">
                <a16:creationId xmlns:a16="http://schemas.microsoft.com/office/drawing/2014/main" id="{0BE78ABB-EA50-EBA2-803F-10A71EA11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300" y="6022112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0B58523E-D9E8-8822-77E3-83AC8A19D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1403265" y="6004112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295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675D5-A6C9-335A-5D49-DFDF4D149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80DDEC4-4948-8B69-F694-6359BF60F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2-5)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R2R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실시간으로 최적 공정 조건 값으로 생산하기”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 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제목 9">
            <a:extLst>
              <a:ext uri="{FF2B5EF4-FFF2-40B4-BE49-F238E27FC236}">
                <a16:creationId xmlns:a16="http://schemas.microsoft.com/office/drawing/2014/main" id="{A46B187D-5142-8877-B53E-075AEBF269AB}"/>
              </a:ext>
            </a:extLst>
          </p:cNvPr>
          <p:cNvSpPr txBox="1">
            <a:spLocks/>
          </p:cNvSpPr>
          <p:nvPr/>
        </p:nvSpPr>
        <p:spPr>
          <a:xfrm>
            <a:off x="427038" y="801688"/>
            <a:ext cx="2247106" cy="484745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>
            <a:lvl1pPr algn="l" defTabSz="914342" rtl="0" eaLnBrk="1" latinLnBrk="1" hangingPunct="1">
              <a:spcBef>
                <a:spcPct val="0"/>
              </a:spcBef>
              <a:buNone/>
              <a:defRPr sz="1800" b="1" kern="1200" baseline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/>
              <a:t>유첨</a:t>
            </a:r>
            <a:r>
              <a:rPr lang="en-US" altLang="ko-KR"/>
              <a:t>. R2R </a:t>
            </a:r>
            <a:r>
              <a:rPr lang="ko-KR" altLang="en-US"/>
              <a:t>추진 방법론</a:t>
            </a:r>
          </a:p>
        </p:txBody>
      </p:sp>
      <p:graphicFrame>
        <p:nvGraphicFramePr>
          <p:cNvPr id="80" name="표 79">
            <a:extLst>
              <a:ext uri="{FF2B5EF4-FFF2-40B4-BE49-F238E27FC236}">
                <a16:creationId xmlns:a16="http://schemas.microsoft.com/office/drawing/2014/main" id="{D2AD4BF5-19D3-1B57-7687-45E0574A4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286609"/>
              </p:ext>
            </p:extLst>
          </p:nvPr>
        </p:nvGraphicFramePr>
        <p:xfrm>
          <a:off x="657919" y="2016716"/>
          <a:ext cx="14166089" cy="4680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2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07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31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구분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타당성 검토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대상 확정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Data </a:t>
                      </a:r>
                      <a:r>
                        <a:rPr lang="ko-KR" altLang="en-US" sz="14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정비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R2R</a:t>
                      </a:r>
                      <a:r>
                        <a:rPr lang="en-US" altLang="ko-KR" sz="1400" baseline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400" baseline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모델링</a:t>
                      </a:r>
                      <a:endParaRPr lang="ko-KR" altLang="en-US" sz="14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58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Engineer</a:t>
                      </a: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465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>
                          <a:solidFill>
                            <a:srgbClr val="3333F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R2R Model</a:t>
                      </a:r>
                      <a:r>
                        <a:rPr lang="en-US" altLang="ko-KR" sz="1400" b="1" baseline="0">
                          <a:solidFill>
                            <a:srgbClr val="3333F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ing</a:t>
                      </a:r>
                    </a:p>
                    <a:p>
                      <a:pPr latinLnBrk="1"/>
                      <a:r>
                        <a:rPr lang="en-US" altLang="ko-KR" sz="1400" b="1">
                          <a:solidFill>
                            <a:srgbClr val="3333F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Group</a:t>
                      </a:r>
                      <a:endParaRPr lang="ko-KR" altLang="en-US" sz="1400" b="1">
                        <a:solidFill>
                          <a:srgbClr val="3333FF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858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PI / CNS</a:t>
                      </a:r>
                      <a:endParaRPr lang="ko-KR" altLang="en-US" sz="1400" b="1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3" name="텍스트 개체 틀 1">
            <a:extLst>
              <a:ext uri="{FF2B5EF4-FFF2-40B4-BE49-F238E27FC236}">
                <a16:creationId xmlns:a16="http://schemas.microsoft.com/office/drawing/2014/main" id="{8DDEE59E-12D7-F4E7-A9B8-6FCB16E57159}"/>
              </a:ext>
            </a:extLst>
          </p:cNvPr>
          <p:cNvSpPr txBox="1">
            <a:spLocks/>
          </p:cNvSpPr>
          <p:nvPr/>
        </p:nvSpPr>
        <p:spPr>
          <a:xfrm>
            <a:off x="430786" y="1299427"/>
            <a:ext cx="9298557" cy="3131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1pPr>
            <a:lvl2pPr marL="92075" indent="0" algn="l" defTabSz="914400" rtl="0" eaLnBrk="1" latinLnBrk="1" hangingPunct="1">
              <a:spcBef>
                <a:spcPct val="20000"/>
              </a:spcBef>
              <a:buFontTx/>
              <a:buNone/>
              <a:defRPr sz="14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2pPr>
            <a:lvl3pPr marL="182563" indent="0" algn="l" defTabSz="914400" rtl="0" eaLnBrk="1" latinLnBrk="1" hangingPunct="1">
              <a:spcBef>
                <a:spcPct val="200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3pPr>
            <a:lvl4pPr marL="263525" indent="0" algn="l" defTabSz="914400" rtl="0" eaLnBrk="1" latinLnBrk="1" hangingPunct="1">
              <a:spcBef>
                <a:spcPct val="20000"/>
              </a:spcBef>
              <a:buFontTx/>
              <a:buNone/>
              <a:defRPr sz="11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4pPr>
            <a:lvl5pPr marL="354013" indent="0" algn="l" defTabSz="914400" rtl="0" eaLnBrk="1" latinLnBrk="1" hangingPunct="1">
              <a:spcBef>
                <a:spcPct val="20000"/>
              </a:spcBef>
              <a:buFontTx/>
              <a:buNone/>
              <a:defRPr sz="1100" b="1" kern="1200">
                <a:solidFill>
                  <a:schemeClr val="tx1"/>
                </a:solidFill>
                <a:latin typeface="+mj-lt"/>
                <a:ea typeface="+mj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선결조건 </a:t>
            </a:r>
            <a:r>
              <a:rPr lang="en-US" altLang="ko-KR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 </a:t>
            </a:r>
            <a:b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계측 값인 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CTQ/CTP Data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가 실시간 수집 가능 해야 하고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설비로 </a:t>
            </a:r>
            <a:r>
              <a:rPr lang="ko-KR" altLang="en-US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보정값을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 적용 할 수 있는 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I/F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가능 해야 함</a:t>
            </a: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322355EE-AF7B-5AC2-4B94-2EFBBC48EA2A}"/>
              </a:ext>
            </a:extLst>
          </p:cNvPr>
          <p:cNvGrpSpPr/>
          <p:nvPr/>
        </p:nvGrpSpPr>
        <p:grpSpPr>
          <a:xfrm>
            <a:off x="2227138" y="1907373"/>
            <a:ext cx="12341014" cy="4526555"/>
            <a:chOff x="1666032" y="1810640"/>
            <a:chExt cx="8092470" cy="4526555"/>
          </a:xfrm>
        </p:grpSpPr>
        <p:sp>
          <p:nvSpPr>
            <p:cNvPr id="72" name="Rectangle 1">
              <a:extLst>
                <a:ext uri="{FF2B5EF4-FFF2-40B4-BE49-F238E27FC236}">
                  <a16:creationId xmlns:a16="http://schemas.microsoft.com/office/drawing/2014/main" id="{58B74EC6-ADDD-0BEF-B6C7-C370DE305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838" y="1810640"/>
              <a:ext cx="40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16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endParaRPr lang="ko-KR" altLang="ko-KR" sz="24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6636CB44-59AE-2D2A-F6A0-EFB988C21FA3}"/>
                </a:ext>
              </a:extLst>
            </p:cNvPr>
            <p:cNvSpPr/>
            <p:nvPr/>
          </p:nvSpPr>
          <p:spPr>
            <a:xfrm>
              <a:off x="1666032" y="3490345"/>
              <a:ext cx="792088" cy="3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ROI 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검토</a:t>
              </a: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4CCEC546-F517-6742-8003-59BDE91E2A6F}"/>
                </a:ext>
              </a:extLst>
            </p:cNvPr>
            <p:cNvSpPr/>
            <p:nvPr/>
          </p:nvSpPr>
          <p:spPr>
            <a:xfrm>
              <a:off x="1666032" y="2482233"/>
              <a:ext cx="792088" cy="3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사고사례 수집</a:t>
              </a:r>
              <a:endParaRPr lang="en-US" altLang="ko-KR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400" latinLnBrk="1"/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사고 비용</a:t>
              </a:r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8128EBD2-23D4-CE59-9CBB-4779C5E06F9F}"/>
                </a:ext>
              </a:extLst>
            </p:cNvPr>
            <p:cNvSpPr/>
            <p:nvPr/>
          </p:nvSpPr>
          <p:spPr>
            <a:xfrm>
              <a:off x="1666032" y="5146529"/>
              <a:ext cx="792088" cy="3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비용 검토</a:t>
              </a:r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7370B69F-A732-C65A-BC7F-2AE154C62582}"/>
                </a:ext>
              </a:extLst>
            </p:cNvPr>
            <p:cNvSpPr/>
            <p:nvPr/>
          </p:nvSpPr>
          <p:spPr>
            <a:xfrm>
              <a:off x="2890168" y="2482233"/>
              <a:ext cx="792088" cy="54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대상 </a:t>
              </a:r>
              <a:endParaRPr lang="en-US" altLang="ko-KR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 설비</a:t>
              </a:r>
              <a:endParaRPr lang="en-US" altLang="ko-KR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400" latinLnBrk="1"/>
              <a:r>
                <a:rPr lang="ko-KR" altLang="en-US" sz="11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보정식</a:t>
              </a:r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(DOE)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확정</a:t>
              </a:r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194E3AE2-3947-56F2-48A9-872EC7C9C90F}"/>
                </a:ext>
              </a:extLst>
            </p:cNvPr>
            <p:cNvSpPr/>
            <p:nvPr/>
          </p:nvSpPr>
          <p:spPr>
            <a:xfrm>
              <a:off x="2890168" y="5797195"/>
              <a:ext cx="792088" cy="54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CTQ/CTP Data 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수집</a:t>
              </a: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CB8969D8-2979-86E1-400E-3FAE0637F10E}"/>
                </a:ext>
              </a:extLst>
            </p:cNvPr>
            <p:cNvSpPr/>
            <p:nvPr/>
          </p:nvSpPr>
          <p:spPr>
            <a:xfrm>
              <a:off x="4114304" y="3490345"/>
              <a:ext cx="792088" cy="6840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en-US" altLang="ko-KR" sz="1100" b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CTQ/CTP Data </a:t>
              </a:r>
              <a:r>
                <a:rPr lang="ko-KR" altLang="en-US" sz="1100" b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확보 및</a:t>
              </a:r>
              <a:r>
                <a:rPr lang="en-US" altLang="ko-KR" sz="1100" b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Cleansing</a:t>
              </a:r>
              <a:endParaRPr lang="ko-KR" altLang="en-US" sz="1100" b="1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4C9F1E83-3815-787E-AEFF-2D916FD64A69}"/>
                </a:ext>
              </a:extLst>
            </p:cNvPr>
            <p:cNvSpPr/>
            <p:nvPr/>
          </p:nvSpPr>
          <p:spPr>
            <a:xfrm>
              <a:off x="4114304" y="2482233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오류항목 수정</a:t>
              </a: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C9EC94C7-01AD-9494-6668-ED85C098973E}"/>
                </a:ext>
              </a:extLst>
            </p:cNvPr>
            <p:cNvSpPr/>
            <p:nvPr/>
          </p:nvSpPr>
          <p:spPr>
            <a:xfrm>
              <a:off x="2833436" y="3490346"/>
              <a:ext cx="899622" cy="45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 시</a:t>
              </a:r>
              <a:endParaRPr lang="en-US" altLang="ko-KR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제약 조건 파악</a:t>
              </a: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38043532-9ECB-0673-17BE-667E454B5CB7}"/>
                </a:ext>
              </a:extLst>
            </p:cNvPr>
            <p:cNvSpPr/>
            <p:nvPr/>
          </p:nvSpPr>
          <p:spPr>
            <a:xfrm>
              <a:off x="2890168" y="5146529"/>
              <a:ext cx="792088" cy="54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DC Set Up</a:t>
              </a:r>
              <a:endParaRPr lang="ko-KR" altLang="en-US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5780FBB1-38E2-4623-2790-E85C0339D2F2}"/>
                </a:ext>
              </a:extLst>
            </p:cNvPr>
            <p:cNvSpPr/>
            <p:nvPr/>
          </p:nvSpPr>
          <p:spPr>
            <a:xfrm>
              <a:off x="5288585" y="5179879"/>
              <a:ext cx="913951" cy="3266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100" b="1" err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보정값</a:t>
              </a:r>
              <a:r>
                <a:rPr lang="ko-KR" altLang="en-US" sz="1100" b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산출 </a:t>
              </a:r>
              <a:r>
                <a:rPr lang="en-US" altLang="ko-KR" sz="1100" b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Flow </a:t>
              </a:r>
              <a:r>
                <a:rPr lang="ko-KR" altLang="en-US" sz="1100" b="1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</a:t>
              </a:r>
              <a:endParaRPr lang="en-US" altLang="ko-KR" sz="1100" b="1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D9B56745-0781-156D-9539-5711E8F8F54A}"/>
                </a:ext>
              </a:extLst>
            </p:cNvPr>
            <p:cNvSpPr/>
            <p:nvPr/>
          </p:nvSpPr>
          <p:spPr>
            <a:xfrm>
              <a:off x="5206318" y="3526329"/>
              <a:ext cx="1354134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  </a:t>
              </a:r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 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처리 </a:t>
              </a:r>
              <a:r>
                <a:rPr lang="ko-KR" altLang="en-US" sz="11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로직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정의</a:t>
              </a: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91CD243A-6DD9-A8B6-CAF6-5A77BE8A7291}"/>
                </a:ext>
              </a:extLst>
            </p:cNvPr>
            <p:cNvSpPr/>
            <p:nvPr/>
          </p:nvSpPr>
          <p:spPr>
            <a:xfrm>
              <a:off x="5288111" y="6010625"/>
              <a:ext cx="914897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Solution</a:t>
              </a:r>
            </a:p>
            <a:p>
              <a:pPr algn="ctr" defTabSz="914400" latinLnBrk="1"/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Set Up</a:t>
              </a:r>
              <a:endParaRPr lang="ko-KR" altLang="en-US" sz="11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4312EFC9-25C0-3952-928E-74B3959C18D1}"/>
                </a:ext>
              </a:extLst>
            </p:cNvPr>
            <p:cNvSpPr/>
            <p:nvPr/>
          </p:nvSpPr>
          <p:spPr>
            <a:xfrm>
              <a:off x="6902327" y="3521125"/>
              <a:ext cx="1295822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보정값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체크 </a:t>
              </a:r>
              <a:r>
                <a:rPr lang="ko-KR" altLang="en-US" sz="11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로직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정의</a:t>
              </a: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9745FA7C-91AD-55D4-CDAC-AD20ADB2ED97}"/>
                </a:ext>
              </a:extLst>
            </p:cNvPr>
            <p:cNvSpPr/>
            <p:nvPr/>
          </p:nvSpPr>
          <p:spPr>
            <a:xfrm>
              <a:off x="6396683" y="5179879"/>
              <a:ext cx="885662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 개발</a:t>
              </a: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81722395-B713-E90D-575E-1D0B18D1B3FE}"/>
                </a:ext>
              </a:extLst>
            </p:cNvPr>
            <p:cNvSpPr/>
            <p:nvPr/>
          </p:nvSpPr>
          <p:spPr>
            <a:xfrm>
              <a:off x="8146752" y="2448763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 호기 전개</a:t>
              </a: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57203DF9-572D-9229-0E3A-3058E8FDCAD0}"/>
                </a:ext>
              </a:extLst>
            </p:cNvPr>
            <p:cNvSpPr/>
            <p:nvPr/>
          </p:nvSpPr>
          <p:spPr>
            <a:xfrm>
              <a:off x="7472550" y="6010625"/>
              <a:ext cx="935000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운영전환</a:t>
              </a: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2B1DC74-9C94-4FC5-9048-0E448E04D93B}"/>
                </a:ext>
              </a:extLst>
            </p:cNvPr>
            <p:cNvSpPr/>
            <p:nvPr/>
          </p:nvSpPr>
          <p:spPr>
            <a:xfrm>
              <a:off x="8742488" y="3484118"/>
              <a:ext cx="1016014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지표정의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D579D478-574D-5AEF-CA26-47BD919D412D}"/>
                </a:ext>
              </a:extLst>
            </p:cNvPr>
            <p:cNvSpPr/>
            <p:nvPr/>
          </p:nvSpPr>
          <p:spPr>
            <a:xfrm>
              <a:off x="8854451" y="5179879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지표 </a:t>
              </a:r>
              <a:r>
                <a:rPr lang="en-US" altLang="ko-KR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UI </a:t>
              </a:r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개발</a:t>
              </a:r>
            </a:p>
          </p:txBody>
        </p:sp>
        <p:cxnSp>
          <p:nvCxnSpPr>
            <p:cNvPr id="99" name="직선 화살표 연결선 98">
              <a:extLst>
                <a:ext uri="{FF2B5EF4-FFF2-40B4-BE49-F238E27FC236}">
                  <a16:creationId xmlns:a16="http://schemas.microsoft.com/office/drawing/2014/main" id="{DAFCB2C5-E9A1-D3F7-9E5D-668EC708D1E0}"/>
                </a:ext>
              </a:extLst>
            </p:cNvPr>
            <p:cNvCxnSpPr>
              <a:stCxn id="82" idx="2"/>
              <a:endCxn id="81" idx="0"/>
            </p:cNvCxnSpPr>
            <p:nvPr/>
          </p:nvCxnSpPr>
          <p:spPr>
            <a:xfrm>
              <a:off x="2062076" y="2842233"/>
              <a:ext cx="0" cy="648112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화살표 연결선 99">
              <a:extLst>
                <a:ext uri="{FF2B5EF4-FFF2-40B4-BE49-F238E27FC236}">
                  <a16:creationId xmlns:a16="http://schemas.microsoft.com/office/drawing/2014/main" id="{40BF2876-9B7C-0821-2ACA-41A096E10E61}"/>
                </a:ext>
              </a:extLst>
            </p:cNvPr>
            <p:cNvCxnSpPr>
              <a:stCxn id="83" idx="0"/>
              <a:endCxn id="81" idx="2"/>
            </p:cNvCxnSpPr>
            <p:nvPr/>
          </p:nvCxnSpPr>
          <p:spPr>
            <a:xfrm flipV="1">
              <a:off x="2062076" y="3850345"/>
              <a:ext cx="0" cy="129618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꺾인 연결선 12">
              <a:extLst>
                <a:ext uri="{FF2B5EF4-FFF2-40B4-BE49-F238E27FC236}">
                  <a16:creationId xmlns:a16="http://schemas.microsoft.com/office/drawing/2014/main" id="{B5D14D0C-0669-BFA5-61AE-D165468D26A2}"/>
                </a:ext>
              </a:extLst>
            </p:cNvPr>
            <p:cNvCxnSpPr>
              <a:stCxn id="81" idx="3"/>
              <a:endCxn id="84" idx="1"/>
            </p:cNvCxnSpPr>
            <p:nvPr/>
          </p:nvCxnSpPr>
          <p:spPr>
            <a:xfrm flipV="1">
              <a:off x="2458120" y="2752233"/>
              <a:ext cx="432048" cy="91811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화살표 연결선 101">
              <a:extLst>
                <a:ext uri="{FF2B5EF4-FFF2-40B4-BE49-F238E27FC236}">
                  <a16:creationId xmlns:a16="http://schemas.microsoft.com/office/drawing/2014/main" id="{6E1A3E6B-D9D9-810E-58C6-756F85A23EBC}"/>
                </a:ext>
              </a:extLst>
            </p:cNvPr>
            <p:cNvCxnSpPr>
              <a:stCxn id="84" idx="2"/>
              <a:endCxn id="88" idx="0"/>
            </p:cNvCxnSpPr>
            <p:nvPr/>
          </p:nvCxnSpPr>
          <p:spPr>
            <a:xfrm flipH="1">
              <a:off x="3283248" y="3022234"/>
              <a:ext cx="2965" cy="468113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78FF9DDC-3FF3-04F8-2B9E-CD9FE5F7D5E4}"/>
                </a:ext>
              </a:extLst>
            </p:cNvPr>
            <p:cNvSpPr/>
            <p:nvPr/>
          </p:nvSpPr>
          <p:spPr>
            <a:xfrm>
              <a:off x="1666032" y="5869203"/>
              <a:ext cx="792088" cy="360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아키텍처 검토</a:t>
              </a:r>
            </a:p>
          </p:txBody>
        </p:sp>
        <p:cxnSp>
          <p:nvCxnSpPr>
            <p:cNvPr id="104" name="직선 화살표 연결선 103">
              <a:extLst>
                <a:ext uri="{FF2B5EF4-FFF2-40B4-BE49-F238E27FC236}">
                  <a16:creationId xmlns:a16="http://schemas.microsoft.com/office/drawing/2014/main" id="{AF32CBFF-68DA-EC30-A5E9-7CEFFAEFB943}"/>
                </a:ext>
              </a:extLst>
            </p:cNvPr>
            <p:cNvCxnSpPr>
              <a:stCxn id="103" idx="0"/>
              <a:endCxn id="83" idx="2"/>
            </p:cNvCxnSpPr>
            <p:nvPr/>
          </p:nvCxnSpPr>
          <p:spPr>
            <a:xfrm flipV="1">
              <a:off x="2062076" y="5506529"/>
              <a:ext cx="0" cy="36267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화살표 연결선 104">
              <a:extLst>
                <a:ext uri="{FF2B5EF4-FFF2-40B4-BE49-F238E27FC236}">
                  <a16:creationId xmlns:a16="http://schemas.microsoft.com/office/drawing/2014/main" id="{2599F445-1D5E-FBD9-33EF-A7D1B0C377D1}"/>
                </a:ext>
              </a:extLst>
            </p:cNvPr>
            <p:cNvCxnSpPr>
              <a:stCxn id="89" idx="2"/>
              <a:endCxn id="85" idx="0"/>
            </p:cNvCxnSpPr>
            <p:nvPr/>
          </p:nvCxnSpPr>
          <p:spPr>
            <a:xfrm>
              <a:off x="3286212" y="5686529"/>
              <a:ext cx="0" cy="110666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꺾인 연결선 25">
              <a:extLst>
                <a:ext uri="{FF2B5EF4-FFF2-40B4-BE49-F238E27FC236}">
                  <a16:creationId xmlns:a16="http://schemas.microsoft.com/office/drawing/2014/main" id="{3A379537-D2E2-0A9C-199E-9A4F9FF07D3B}"/>
                </a:ext>
              </a:extLst>
            </p:cNvPr>
            <p:cNvCxnSpPr>
              <a:stCxn id="85" idx="3"/>
              <a:endCxn id="86" idx="1"/>
            </p:cNvCxnSpPr>
            <p:nvPr/>
          </p:nvCxnSpPr>
          <p:spPr>
            <a:xfrm flipV="1">
              <a:off x="3682256" y="3832383"/>
              <a:ext cx="432048" cy="223481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>
              <a:extLst>
                <a:ext uri="{FF2B5EF4-FFF2-40B4-BE49-F238E27FC236}">
                  <a16:creationId xmlns:a16="http://schemas.microsoft.com/office/drawing/2014/main" id="{43A6E9A7-A700-9C39-DF1B-D65340AD1873}"/>
                </a:ext>
              </a:extLst>
            </p:cNvPr>
            <p:cNvCxnSpPr>
              <a:stCxn id="86" idx="0"/>
              <a:endCxn id="87" idx="2"/>
            </p:cNvCxnSpPr>
            <p:nvPr/>
          </p:nvCxnSpPr>
          <p:spPr>
            <a:xfrm flipV="1">
              <a:off x="4510348" y="2770265"/>
              <a:ext cx="0" cy="720080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꺾인 연결선 136">
              <a:extLst>
                <a:ext uri="{FF2B5EF4-FFF2-40B4-BE49-F238E27FC236}">
                  <a16:creationId xmlns:a16="http://schemas.microsoft.com/office/drawing/2014/main" id="{04E034B8-B3E2-5AAC-F596-57891D3670DB}"/>
                </a:ext>
              </a:extLst>
            </p:cNvPr>
            <p:cNvCxnSpPr>
              <a:stCxn id="87" idx="3"/>
              <a:endCxn id="92" idx="1"/>
            </p:cNvCxnSpPr>
            <p:nvPr/>
          </p:nvCxnSpPr>
          <p:spPr>
            <a:xfrm>
              <a:off x="4906392" y="2626249"/>
              <a:ext cx="381718" cy="352839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3CADBC4A-FE7B-D49A-A01F-702F8FF848E7}"/>
                </a:ext>
              </a:extLst>
            </p:cNvPr>
            <p:cNvSpPr/>
            <p:nvPr/>
          </p:nvSpPr>
          <p:spPr>
            <a:xfrm>
              <a:off x="7714704" y="3960931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모델운영</a:t>
              </a:r>
            </a:p>
          </p:txBody>
        </p:sp>
        <p:cxnSp>
          <p:nvCxnSpPr>
            <p:cNvPr id="110" name="직선 화살표 연결선 109">
              <a:extLst>
                <a:ext uri="{FF2B5EF4-FFF2-40B4-BE49-F238E27FC236}">
                  <a16:creationId xmlns:a16="http://schemas.microsoft.com/office/drawing/2014/main" id="{5AE151E3-45C4-F916-7604-05235688E6F0}"/>
                </a:ext>
              </a:extLst>
            </p:cNvPr>
            <p:cNvCxnSpPr>
              <a:stCxn id="88" idx="2"/>
              <a:endCxn id="89" idx="0"/>
            </p:cNvCxnSpPr>
            <p:nvPr/>
          </p:nvCxnSpPr>
          <p:spPr>
            <a:xfrm>
              <a:off x="3283248" y="3940347"/>
              <a:ext cx="2965" cy="1206183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2F23CB4D-656C-BE2A-1C1A-C816DFE8270B}"/>
                </a:ext>
              </a:extLst>
            </p:cNvPr>
            <p:cNvSpPr/>
            <p:nvPr/>
          </p:nvSpPr>
          <p:spPr>
            <a:xfrm>
              <a:off x="8854451" y="6010625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 관리</a:t>
              </a:r>
            </a:p>
          </p:txBody>
        </p:sp>
        <p:cxnSp>
          <p:nvCxnSpPr>
            <p:cNvPr id="112" name="직선 화살표 연결선 111">
              <a:extLst>
                <a:ext uri="{FF2B5EF4-FFF2-40B4-BE49-F238E27FC236}">
                  <a16:creationId xmlns:a16="http://schemas.microsoft.com/office/drawing/2014/main" id="{0520F8AA-F394-2B35-6B34-CF98F04E087D}"/>
                </a:ext>
              </a:extLst>
            </p:cNvPr>
            <p:cNvCxnSpPr>
              <a:stCxn id="98" idx="2"/>
              <a:endCxn id="111" idx="0"/>
            </p:cNvCxnSpPr>
            <p:nvPr/>
          </p:nvCxnSpPr>
          <p:spPr>
            <a:xfrm>
              <a:off x="9250495" y="5467911"/>
              <a:ext cx="0" cy="54271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B0D1D477-5363-C8B4-4F28-88AB10AF46CC}"/>
                </a:ext>
              </a:extLst>
            </p:cNvPr>
            <p:cNvSpPr/>
            <p:nvPr/>
          </p:nvSpPr>
          <p:spPr>
            <a:xfrm>
              <a:off x="7472550" y="5179879"/>
              <a:ext cx="935001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 시뮬레이션</a:t>
              </a:r>
            </a:p>
          </p:txBody>
        </p:sp>
        <p:cxnSp>
          <p:nvCxnSpPr>
            <p:cNvPr id="115" name="꺾인 연결선 105">
              <a:extLst>
                <a:ext uri="{FF2B5EF4-FFF2-40B4-BE49-F238E27FC236}">
                  <a16:creationId xmlns:a16="http://schemas.microsoft.com/office/drawing/2014/main" id="{3D3137E0-EA7B-FDAC-536F-5B5948F25A2D}"/>
                </a:ext>
              </a:extLst>
            </p:cNvPr>
            <p:cNvCxnSpPr>
              <a:stCxn id="87" idx="3"/>
              <a:endCxn id="91" idx="0"/>
            </p:cNvCxnSpPr>
            <p:nvPr/>
          </p:nvCxnSpPr>
          <p:spPr>
            <a:xfrm>
              <a:off x="4906393" y="2626249"/>
              <a:ext cx="976993" cy="900080"/>
            </a:xfrm>
            <a:prstGeom prst="bentConnector2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꺾인 연결선 124">
              <a:extLst>
                <a:ext uri="{FF2B5EF4-FFF2-40B4-BE49-F238E27FC236}">
                  <a16:creationId xmlns:a16="http://schemas.microsoft.com/office/drawing/2014/main" id="{7D30C09D-1B04-2582-6474-164253ECF4A5}"/>
                </a:ext>
              </a:extLst>
            </p:cNvPr>
            <p:cNvCxnSpPr>
              <a:stCxn id="93" idx="2"/>
              <a:endCxn id="90" idx="0"/>
            </p:cNvCxnSpPr>
            <p:nvPr/>
          </p:nvCxnSpPr>
          <p:spPr>
            <a:xfrm rot="5400000">
              <a:off x="5962538" y="3592179"/>
              <a:ext cx="1370722" cy="1804678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꺾인 연결선 126">
              <a:extLst>
                <a:ext uri="{FF2B5EF4-FFF2-40B4-BE49-F238E27FC236}">
                  <a16:creationId xmlns:a16="http://schemas.microsoft.com/office/drawing/2014/main" id="{BE4B1C8B-6A62-65B6-BFE7-B82BDDA8DF6A}"/>
                </a:ext>
              </a:extLst>
            </p:cNvPr>
            <p:cNvCxnSpPr>
              <a:stCxn id="92" idx="0"/>
              <a:endCxn id="90" idx="2"/>
            </p:cNvCxnSpPr>
            <p:nvPr/>
          </p:nvCxnSpPr>
          <p:spPr>
            <a:xfrm rot="5400000" flipH="1" flipV="1">
              <a:off x="5493511" y="5758578"/>
              <a:ext cx="504096" cy="1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꺾인 연결선 130">
              <a:extLst>
                <a:ext uri="{FF2B5EF4-FFF2-40B4-BE49-F238E27FC236}">
                  <a16:creationId xmlns:a16="http://schemas.microsoft.com/office/drawing/2014/main" id="{8DAA26A4-9589-B8C1-52E8-8A12FFCD4A93}"/>
                </a:ext>
              </a:extLst>
            </p:cNvPr>
            <p:cNvCxnSpPr>
              <a:stCxn id="90" idx="3"/>
              <a:endCxn id="94" idx="1"/>
            </p:cNvCxnSpPr>
            <p:nvPr/>
          </p:nvCxnSpPr>
          <p:spPr>
            <a:xfrm flipV="1">
              <a:off x="6202535" y="5323896"/>
              <a:ext cx="194148" cy="19309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9F3068B0-F7D1-2604-0C18-D5C684AAE006}"/>
                </a:ext>
              </a:extLst>
            </p:cNvPr>
            <p:cNvSpPr/>
            <p:nvPr/>
          </p:nvSpPr>
          <p:spPr>
            <a:xfrm>
              <a:off x="6407743" y="6010625"/>
              <a:ext cx="863545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latinLnBrk="1"/>
              <a:r>
                <a:rPr lang="ko-KR" altLang="en-US" sz="11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컨트롤 화면 개발</a:t>
              </a:r>
            </a:p>
          </p:txBody>
        </p:sp>
        <p:cxnSp>
          <p:nvCxnSpPr>
            <p:cNvPr id="121" name="꺾인 연결선 153">
              <a:extLst>
                <a:ext uri="{FF2B5EF4-FFF2-40B4-BE49-F238E27FC236}">
                  <a16:creationId xmlns:a16="http://schemas.microsoft.com/office/drawing/2014/main" id="{61722EE7-4E07-2B99-E920-2356DFBD65FF}"/>
                </a:ext>
              </a:extLst>
            </p:cNvPr>
            <p:cNvCxnSpPr>
              <a:stCxn id="120" idx="3"/>
              <a:endCxn id="114" idx="0"/>
            </p:cNvCxnSpPr>
            <p:nvPr/>
          </p:nvCxnSpPr>
          <p:spPr>
            <a:xfrm flipV="1">
              <a:off x="7271288" y="5179879"/>
              <a:ext cx="668763" cy="974762"/>
            </a:xfrm>
            <a:prstGeom prst="bentConnector4">
              <a:avLst>
                <a:gd name="adj1" fmla="val 15047"/>
                <a:gd name="adj2" fmla="val 123452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꺾인 연결선 207">
              <a:extLst>
                <a:ext uri="{FF2B5EF4-FFF2-40B4-BE49-F238E27FC236}">
                  <a16:creationId xmlns:a16="http://schemas.microsoft.com/office/drawing/2014/main" id="{C2004BB5-61CC-5266-4BBA-CEB0D0F0D8E3}"/>
                </a:ext>
              </a:extLst>
            </p:cNvPr>
            <p:cNvCxnSpPr>
              <a:stCxn id="96" idx="3"/>
              <a:endCxn id="97" idx="1"/>
            </p:cNvCxnSpPr>
            <p:nvPr/>
          </p:nvCxnSpPr>
          <p:spPr>
            <a:xfrm flipV="1">
              <a:off x="8407550" y="3628135"/>
              <a:ext cx="334938" cy="2526507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꺾인 연결선 223">
              <a:extLst>
                <a:ext uri="{FF2B5EF4-FFF2-40B4-BE49-F238E27FC236}">
                  <a16:creationId xmlns:a16="http://schemas.microsoft.com/office/drawing/2014/main" id="{A118CA9D-C944-D835-15A6-06E801620B7F}"/>
                </a:ext>
              </a:extLst>
            </p:cNvPr>
            <p:cNvCxnSpPr>
              <a:stCxn id="96" idx="3"/>
              <a:endCxn id="109" idx="2"/>
            </p:cNvCxnSpPr>
            <p:nvPr/>
          </p:nvCxnSpPr>
          <p:spPr>
            <a:xfrm flipH="1" flipV="1">
              <a:off x="8110748" y="4248963"/>
              <a:ext cx="296802" cy="1905678"/>
            </a:xfrm>
            <a:prstGeom prst="bentConnector4">
              <a:avLst>
                <a:gd name="adj1" fmla="val -77021"/>
                <a:gd name="adj2" fmla="val 53779"/>
              </a:avLst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꺾인 연결선 239">
              <a:extLst>
                <a:ext uri="{FF2B5EF4-FFF2-40B4-BE49-F238E27FC236}">
                  <a16:creationId xmlns:a16="http://schemas.microsoft.com/office/drawing/2014/main" id="{33125E4F-020A-E7AE-E41C-835428645CCD}"/>
                </a:ext>
              </a:extLst>
            </p:cNvPr>
            <p:cNvCxnSpPr>
              <a:stCxn id="109" idx="3"/>
              <a:endCxn id="95" idx="2"/>
            </p:cNvCxnSpPr>
            <p:nvPr/>
          </p:nvCxnSpPr>
          <p:spPr>
            <a:xfrm flipV="1">
              <a:off x="8506792" y="2736795"/>
              <a:ext cx="36004" cy="1368152"/>
            </a:xfrm>
            <a:prstGeom prst="bentConnector2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>
              <a:extLst>
                <a:ext uri="{FF2B5EF4-FFF2-40B4-BE49-F238E27FC236}">
                  <a16:creationId xmlns:a16="http://schemas.microsoft.com/office/drawing/2014/main" id="{E11CA547-AFD1-7E7E-1DC4-B0FBEADB8FC6}"/>
                </a:ext>
              </a:extLst>
            </p:cNvPr>
            <p:cNvCxnSpPr>
              <a:cxnSpLocks/>
              <a:stCxn id="91" idx="3"/>
              <a:endCxn id="93" idx="1"/>
            </p:cNvCxnSpPr>
            <p:nvPr/>
          </p:nvCxnSpPr>
          <p:spPr>
            <a:xfrm flipV="1">
              <a:off x="6560453" y="3665141"/>
              <a:ext cx="341875" cy="520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화살표 연결선 125">
              <a:extLst>
                <a:ext uri="{FF2B5EF4-FFF2-40B4-BE49-F238E27FC236}">
                  <a16:creationId xmlns:a16="http://schemas.microsoft.com/office/drawing/2014/main" id="{D8E68DFF-1934-8B06-6BE4-188594ACAA2E}"/>
                </a:ext>
              </a:extLst>
            </p:cNvPr>
            <p:cNvCxnSpPr>
              <a:stCxn id="94" idx="2"/>
              <a:endCxn id="120" idx="0"/>
            </p:cNvCxnSpPr>
            <p:nvPr/>
          </p:nvCxnSpPr>
          <p:spPr>
            <a:xfrm>
              <a:off x="6839515" y="5467911"/>
              <a:ext cx="1" cy="54271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화살표 연결선 126">
              <a:extLst>
                <a:ext uri="{FF2B5EF4-FFF2-40B4-BE49-F238E27FC236}">
                  <a16:creationId xmlns:a16="http://schemas.microsoft.com/office/drawing/2014/main" id="{9576F90A-42E1-21F5-A73E-ED44D263192F}"/>
                </a:ext>
              </a:extLst>
            </p:cNvPr>
            <p:cNvCxnSpPr>
              <a:endCxn id="96" idx="0"/>
            </p:cNvCxnSpPr>
            <p:nvPr/>
          </p:nvCxnSpPr>
          <p:spPr>
            <a:xfrm>
              <a:off x="7940050" y="5467911"/>
              <a:ext cx="0" cy="54271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화살표 연결선 127">
              <a:extLst>
                <a:ext uri="{FF2B5EF4-FFF2-40B4-BE49-F238E27FC236}">
                  <a16:creationId xmlns:a16="http://schemas.microsoft.com/office/drawing/2014/main" id="{8EB0EC5B-8E62-AFDA-3BE3-BA5F72C56D74}"/>
                </a:ext>
              </a:extLst>
            </p:cNvPr>
            <p:cNvCxnSpPr>
              <a:stCxn id="97" idx="2"/>
              <a:endCxn id="98" idx="0"/>
            </p:cNvCxnSpPr>
            <p:nvPr/>
          </p:nvCxnSpPr>
          <p:spPr>
            <a:xfrm>
              <a:off x="9250495" y="3772151"/>
              <a:ext cx="0" cy="1407729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4756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2BAF6-72B2-2496-6814-1B6CDCD2C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A833A43-B5AA-16F9-F70B-7B9DA7E25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2-5)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R2R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실시간으로 최적 공정 조건 값으로 생산하기”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 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제목 9">
            <a:extLst>
              <a:ext uri="{FF2B5EF4-FFF2-40B4-BE49-F238E27FC236}">
                <a16:creationId xmlns:a16="http://schemas.microsoft.com/office/drawing/2014/main" id="{EBBC2B02-73A3-D32B-206B-7DC6424E15F7}"/>
              </a:ext>
            </a:extLst>
          </p:cNvPr>
          <p:cNvSpPr txBox="1">
            <a:spLocks/>
          </p:cNvSpPr>
          <p:nvPr/>
        </p:nvSpPr>
        <p:spPr>
          <a:xfrm>
            <a:off x="425288" y="801688"/>
            <a:ext cx="2247106" cy="484745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>
            <a:lvl1pPr algn="l" defTabSz="914342" rtl="0" eaLnBrk="1" latinLnBrk="1" hangingPunct="1">
              <a:spcBef>
                <a:spcPct val="0"/>
              </a:spcBef>
              <a:buNone/>
              <a:defRPr sz="1800" b="1" kern="1200" baseline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/>
              <a:t>유첨</a:t>
            </a:r>
            <a:r>
              <a:rPr lang="en-US" altLang="ko-KR"/>
              <a:t>. R2R </a:t>
            </a:r>
            <a:r>
              <a:rPr lang="ko-KR" altLang="en-US"/>
              <a:t>지표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BBCD80D-577B-80B2-6F96-057D67ED4F9A}"/>
              </a:ext>
            </a:extLst>
          </p:cNvPr>
          <p:cNvSpPr txBox="1"/>
          <p:nvPr/>
        </p:nvSpPr>
        <p:spPr>
          <a:xfrm>
            <a:off x="425288" y="7195629"/>
            <a:ext cx="7343357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* </a:t>
            </a:r>
            <a:r>
              <a:rPr lang="en-US" altLang="ko-KR" sz="105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FeedBack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 : 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후행공정으로 선행공정을 보정하는 행위            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*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EAPD(Event base Actual Processing Data) : 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설비에서 실제 처리된 데이터를 뜻함</a:t>
            </a:r>
            <a:endParaRPr lang="en-US" altLang="ko-KR" sz="105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* </a:t>
            </a:r>
            <a:r>
              <a:rPr lang="en-US" altLang="ko-KR" sz="105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FeedForward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 : 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선행공정으로 후행공정을 보정하는 행위       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* 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: 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설비에서 진행한 특정 파라메터의 값을 조정하는 행위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</a:rPr>
              <a:t>조정할 값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A41A54-9EB2-69FF-75C9-924C39423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0348" y="1748093"/>
            <a:ext cx="6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2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aphicFrame>
        <p:nvGraphicFramePr>
          <p:cNvPr id="4" name="Group 268">
            <a:extLst>
              <a:ext uri="{FF2B5EF4-FFF2-40B4-BE49-F238E27FC236}">
                <a16:creationId xmlns:a16="http://schemas.microsoft.com/office/drawing/2014/main" id="{9D3B3089-848F-005B-F5A0-940A2F3B8F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857674"/>
              </p:ext>
            </p:extLst>
          </p:nvPr>
        </p:nvGraphicFramePr>
        <p:xfrm>
          <a:off x="1034695" y="1362633"/>
          <a:ext cx="9730118" cy="5639696"/>
        </p:xfrm>
        <a:graphic>
          <a:graphicData uri="http://schemas.openxmlformats.org/drawingml/2006/table">
            <a:tbl>
              <a:tblPr/>
              <a:tblGrid>
                <a:gridCol w="1472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5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9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48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1734"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Data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의 형태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Data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의 전송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생성 </a:t>
                      </a: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Flow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+mn-cs"/>
                        </a:rPr>
                        <a:t>유관 지표</a:t>
                      </a:r>
                      <a:endParaRPr kumimoji="1" lang="en-US" altLang="ko-KR" sz="10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+mn-cs"/>
                        </a:rPr>
                        <a:t>지표 수식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9465"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보정값</a:t>
                      </a: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생성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전송</a:t>
                      </a:r>
                      <a:b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kumimoji="1" lang="en-US" altLang="ko-KR" sz="12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FeedBack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en-US" altLang="ko-KR" sz="12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FeedForward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7577"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실처리 수집 및 </a:t>
                      </a:r>
                      <a:b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E3 </a:t>
                      </a: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전달  </a:t>
                      </a:r>
                      <a:endParaRPr kumimoji="1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4056"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실처리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(EAPD)</a:t>
                      </a:r>
                    </a:p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생성</a:t>
                      </a: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</a:t>
                      </a: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전송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6864"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설비 데이터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1" hangingPunct="0">
                        <a:spcBef>
                          <a:spcPct val="20000"/>
                        </a:spcBef>
                        <a:defRPr kumimoji="1"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457200" algn="l" defTabSz="914400" rtl="0" eaLnBrk="0" latinLnBrk="1" hangingPunct="0">
                        <a:spcBef>
                          <a:spcPct val="20000"/>
                        </a:spcBef>
                        <a:defRPr kumimoji="1"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914400" algn="l" defTabSz="914400" rtl="0" eaLnBrk="0" latinLnBrk="1" hangingPunct="0">
                        <a:spcBef>
                          <a:spcPct val="20000"/>
                        </a:spcBef>
                        <a:defRPr kumimoji="1"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3716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1828800" algn="l" defTabSz="914400" rtl="0" eaLnBrk="0" latinLnBrk="1" hangingPunct="0">
                        <a:spcBef>
                          <a:spcPct val="20000"/>
                        </a:spcBef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2860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7432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2004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657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돋움" panose="020B0600000101010101" pitchFamily="50" charset="-127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oup 40">
            <a:extLst>
              <a:ext uri="{FF2B5EF4-FFF2-40B4-BE49-F238E27FC236}">
                <a16:creationId xmlns:a16="http://schemas.microsoft.com/office/drawing/2014/main" id="{37D46252-B5A0-5EF5-33EB-9390C7A2FDEF}"/>
              </a:ext>
            </a:extLst>
          </p:cNvPr>
          <p:cNvGrpSpPr>
            <a:grpSpLocks/>
          </p:cNvGrpSpPr>
          <p:nvPr/>
        </p:nvGrpSpPr>
        <p:grpSpPr bwMode="auto">
          <a:xfrm>
            <a:off x="3620089" y="3645052"/>
            <a:ext cx="1465712" cy="699036"/>
            <a:chOff x="1933" y="2258"/>
            <a:chExt cx="724" cy="381"/>
          </a:xfrm>
        </p:grpSpPr>
        <p:sp>
          <p:nvSpPr>
            <p:cNvPr id="7" name="Text Box 41">
              <a:extLst>
                <a:ext uri="{FF2B5EF4-FFF2-40B4-BE49-F238E27FC236}">
                  <a16:creationId xmlns:a16="http://schemas.microsoft.com/office/drawing/2014/main" id="{67A3C69C-B74F-7A2F-028E-AD3DB4BB8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3" y="2362"/>
              <a:ext cx="424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fontAlgn="base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en-US" altLang="ko-KR" sz="12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 Collector</a:t>
              </a:r>
            </a:p>
            <a:p>
              <a:pPr algn="ctr" fontAlgn="base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en-US" altLang="ko-KR" sz="12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(Adaptor)</a:t>
              </a:r>
            </a:p>
          </p:txBody>
        </p:sp>
        <p:pic>
          <p:nvPicPr>
            <p:cNvPr id="8" name="Picture 42" descr="server">
              <a:extLst>
                <a:ext uri="{FF2B5EF4-FFF2-40B4-BE49-F238E27FC236}">
                  <a16:creationId xmlns:a16="http://schemas.microsoft.com/office/drawing/2014/main" id="{84976C18-BB56-8F95-3B35-36B2FE2DA68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" y="2258"/>
              <a:ext cx="28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id="{CDB513F5-B6C5-0093-4242-D09AC0BC0715}"/>
              </a:ext>
            </a:extLst>
          </p:cNvPr>
          <p:cNvGrpSpPr>
            <a:grpSpLocks/>
          </p:cNvGrpSpPr>
          <p:nvPr/>
        </p:nvGrpSpPr>
        <p:grpSpPr bwMode="auto">
          <a:xfrm>
            <a:off x="3085936" y="6191656"/>
            <a:ext cx="642160" cy="669682"/>
            <a:chOff x="1774" y="3385"/>
            <a:chExt cx="292" cy="365"/>
          </a:xfrm>
        </p:grpSpPr>
        <p:pic>
          <p:nvPicPr>
            <p:cNvPr id="10" name="Picture 44" descr="KCTeck_WET">
              <a:extLst>
                <a:ext uri="{FF2B5EF4-FFF2-40B4-BE49-F238E27FC236}">
                  <a16:creationId xmlns:a16="http://schemas.microsoft.com/office/drawing/2014/main" id="{A12C3E49-6CBE-41A4-6E8F-7581D280454E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4" y="3385"/>
              <a:ext cx="292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45">
              <a:extLst>
                <a:ext uri="{FF2B5EF4-FFF2-40B4-BE49-F238E27FC236}">
                  <a16:creationId xmlns:a16="http://schemas.microsoft.com/office/drawing/2014/main" id="{25205AE7-226D-FEC3-F3A2-02DA0E2EEB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0" y="3664"/>
              <a:ext cx="241" cy="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ko-KR" altLang="en-US" sz="11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생산설비</a:t>
              </a:r>
            </a:p>
          </p:txBody>
        </p:sp>
      </p:grpSp>
      <p:grpSp>
        <p:nvGrpSpPr>
          <p:cNvPr id="12" name="Group 46">
            <a:extLst>
              <a:ext uri="{FF2B5EF4-FFF2-40B4-BE49-F238E27FC236}">
                <a16:creationId xmlns:a16="http://schemas.microsoft.com/office/drawing/2014/main" id="{16D2FC57-368A-D4A9-1D91-010DB2A34C36}"/>
              </a:ext>
            </a:extLst>
          </p:cNvPr>
          <p:cNvGrpSpPr>
            <a:grpSpLocks/>
          </p:cNvGrpSpPr>
          <p:nvPr/>
        </p:nvGrpSpPr>
        <p:grpSpPr bwMode="auto">
          <a:xfrm>
            <a:off x="5905995" y="6189815"/>
            <a:ext cx="640325" cy="669682"/>
            <a:chOff x="1774" y="3385"/>
            <a:chExt cx="292" cy="365"/>
          </a:xfrm>
        </p:grpSpPr>
        <p:pic>
          <p:nvPicPr>
            <p:cNvPr id="13" name="Picture 47" descr="KCTeck_WET">
              <a:extLst>
                <a:ext uri="{FF2B5EF4-FFF2-40B4-BE49-F238E27FC236}">
                  <a16:creationId xmlns:a16="http://schemas.microsoft.com/office/drawing/2014/main" id="{3F449E45-0F28-6B0C-FB6C-2A64A1C8F3BD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4" y="3385"/>
              <a:ext cx="292" cy="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48">
              <a:extLst>
                <a:ext uri="{FF2B5EF4-FFF2-40B4-BE49-F238E27FC236}">
                  <a16:creationId xmlns:a16="http://schemas.microsoft.com/office/drawing/2014/main" id="{44A49D96-C029-6498-6E8A-278DFFE45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" y="3664"/>
              <a:ext cx="242" cy="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ko-KR" altLang="en-US" sz="11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계측설비</a:t>
              </a:r>
            </a:p>
          </p:txBody>
        </p:sp>
      </p:grpSp>
      <p:cxnSp>
        <p:nvCxnSpPr>
          <p:cNvPr id="15" name="AutoShape 49">
            <a:extLst>
              <a:ext uri="{FF2B5EF4-FFF2-40B4-BE49-F238E27FC236}">
                <a16:creationId xmlns:a16="http://schemas.microsoft.com/office/drawing/2014/main" id="{D35FED37-BF4C-1EC0-F7D4-4ED8D8198CB2}"/>
              </a:ext>
            </a:extLst>
          </p:cNvPr>
          <p:cNvCxnSpPr>
            <a:cxnSpLocks noChangeShapeType="1"/>
            <a:stCxn id="13" idx="0"/>
          </p:cNvCxnSpPr>
          <p:nvPr/>
        </p:nvCxnSpPr>
        <p:spPr bwMode="auto">
          <a:xfrm flipV="1">
            <a:off x="6226157" y="5523827"/>
            <a:ext cx="7619" cy="665982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AutoShape 50">
            <a:extLst>
              <a:ext uri="{FF2B5EF4-FFF2-40B4-BE49-F238E27FC236}">
                <a16:creationId xmlns:a16="http://schemas.microsoft.com/office/drawing/2014/main" id="{7C217A9B-A0F3-AAE8-D90A-881346F78F39}"/>
              </a:ext>
            </a:extLst>
          </p:cNvPr>
          <p:cNvCxnSpPr>
            <a:cxnSpLocks noChangeShapeType="1"/>
            <a:stCxn id="22" idx="0"/>
            <a:endCxn id="8" idx="2"/>
          </p:cNvCxnSpPr>
          <p:nvPr/>
        </p:nvCxnSpPr>
        <p:spPr bwMode="auto">
          <a:xfrm rot="16200000">
            <a:off x="3820749" y="3930353"/>
            <a:ext cx="565100" cy="1392568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AutoShape 51">
            <a:extLst>
              <a:ext uri="{FF2B5EF4-FFF2-40B4-BE49-F238E27FC236}">
                <a16:creationId xmlns:a16="http://schemas.microsoft.com/office/drawing/2014/main" id="{132E141A-6323-A300-48BF-81B021356321}"/>
              </a:ext>
            </a:extLst>
          </p:cNvPr>
          <p:cNvCxnSpPr>
            <a:cxnSpLocks noChangeShapeType="1"/>
            <a:stCxn id="31" idx="0"/>
            <a:endCxn id="8" idx="2"/>
          </p:cNvCxnSpPr>
          <p:nvPr/>
        </p:nvCxnSpPr>
        <p:spPr bwMode="auto">
          <a:xfrm rot="5400000" flipH="1">
            <a:off x="5199557" y="3944113"/>
            <a:ext cx="596292" cy="1396239"/>
          </a:xfrm>
          <a:prstGeom prst="curvedConnector3">
            <a:avLst>
              <a:gd name="adj1" fmla="val 50153"/>
            </a:avLst>
          </a:prstGeom>
          <a:noFill/>
          <a:ln w="19050">
            <a:solidFill>
              <a:srgbClr val="00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grpSp>
        <p:nvGrpSpPr>
          <p:cNvPr id="18" name="Group 52">
            <a:extLst>
              <a:ext uri="{FF2B5EF4-FFF2-40B4-BE49-F238E27FC236}">
                <a16:creationId xmlns:a16="http://schemas.microsoft.com/office/drawing/2014/main" id="{B3C7355D-B734-E820-FACA-CCD79A7C2623}"/>
              </a:ext>
            </a:extLst>
          </p:cNvPr>
          <p:cNvGrpSpPr>
            <a:grpSpLocks/>
          </p:cNvGrpSpPr>
          <p:nvPr/>
        </p:nvGrpSpPr>
        <p:grpSpPr bwMode="auto">
          <a:xfrm>
            <a:off x="2825402" y="4909188"/>
            <a:ext cx="4349807" cy="583448"/>
            <a:chOff x="2239" y="2939"/>
            <a:chExt cx="2152" cy="318"/>
          </a:xfrm>
        </p:grpSpPr>
        <p:sp>
          <p:nvSpPr>
            <p:cNvPr id="19" name="Text Box 53">
              <a:extLst>
                <a:ext uri="{FF2B5EF4-FFF2-40B4-BE49-F238E27FC236}">
                  <a16:creationId xmlns:a16="http://schemas.microsoft.com/office/drawing/2014/main" id="{325EEDF2-1FD3-6A5F-A111-BE8091832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1" y="3059"/>
              <a:ext cx="345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80808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9933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en-US" altLang="ko-KR" sz="12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ECS, …</a:t>
              </a:r>
            </a:p>
          </p:txBody>
        </p:sp>
        <p:grpSp>
          <p:nvGrpSpPr>
            <p:cNvPr id="20" name="Group 54">
              <a:extLst>
                <a:ext uri="{FF2B5EF4-FFF2-40B4-BE49-F238E27FC236}">
                  <a16:creationId xmlns:a16="http://schemas.microsoft.com/office/drawing/2014/main" id="{97200D9C-730A-FDE3-D35F-AB1988156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9" y="2939"/>
              <a:ext cx="424" cy="318"/>
              <a:chOff x="2239" y="2939"/>
              <a:chExt cx="424" cy="318"/>
            </a:xfrm>
          </p:grpSpPr>
          <p:pic>
            <p:nvPicPr>
              <p:cNvPr id="22" name="Picture 55" descr="server">
                <a:extLst>
                  <a:ext uri="{FF2B5EF4-FFF2-40B4-BE49-F238E27FC236}">
                    <a16:creationId xmlns:a16="http://schemas.microsoft.com/office/drawing/2014/main" id="{D98DF37B-FE60-9F12-D233-D59C6A45A91D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 cstate="print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1" y="2939"/>
                <a:ext cx="272" cy="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56">
                <a:extLst>
                  <a:ext uri="{FF2B5EF4-FFF2-40B4-BE49-F238E27FC236}">
                    <a16:creationId xmlns:a16="http://schemas.microsoft.com/office/drawing/2014/main" id="{EA2D2DB3-6D65-6E6D-3A30-580A95683D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9" y="3010"/>
                <a:ext cx="152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1" name="Text Box 53">
              <a:extLst>
                <a:ext uri="{FF2B5EF4-FFF2-40B4-BE49-F238E27FC236}">
                  <a16:creationId xmlns:a16="http://schemas.microsoft.com/office/drawing/2014/main" id="{3EC74DC8-CC8E-3EF3-5F2E-FA45AA0F28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6" y="3058"/>
              <a:ext cx="345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80808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9933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en-US" altLang="ko-KR" sz="12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ECS, …</a:t>
              </a:r>
            </a:p>
          </p:txBody>
        </p:sp>
      </p:grpSp>
      <p:cxnSp>
        <p:nvCxnSpPr>
          <p:cNvPr id="24" name="AutoShape 57">
            <a:extLst>
              <a:ext uri="{FF2B5EF4-FFF2-40B4-BE49-F238E27FC236}">
                <a16:creationId xmlns:a16="http://schemas.microsoft.com/office/drawing/2014/main" id="{F4BA9BC5-F46C-C3E0-0C9E-2C57AC8F3199}"/>
              </a:ext>
            </a:extLst>
          </p:cNvPr>
          <p:cNvCxnSpPr>
            <a:cxnSpLocks noChangeShapeType="1"/>
            <a:stCxn id="8" idx="3"/>
            <a:endCxn id="26" idx="1"/>
          </p:cNvCxnSpPr>
          <p:nvPr/>
        </p:nvCxnSpPr>
        <p:spPr bwMode="auto">
          <a:xfrm>
            <a:off x="5085803" y="3994569"/>
            <a:ext cx="1064213" cy="918"/>
          </a:xfrm>
          <a:prstGeom prst="straightConnector1">
            <a:avLst/>
          </a:prstGeom>
          <a:noFill/>
          <a:ln w="19050">
            <a:solidFill>
              <a:srgbClr val="808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grpSp>
        <p:nvGrpSpPr>
          <p:cNvPr id="25" name="Group 58">
            <a:extLst>
              <a:ext uri="{FF2B5EF4-FFF2-40B4-BE49-F238E27FC236}">
                <a16:creationId xmlns:a16="http://schemas.microsoft.com/office/drawing/2014/main" id="{468742B7-EBC8-5F2B-C23C-D4A952DEEC33}"/>
              </a:ext>
            </a:extLst>
          </p:cNvPr>
          <p:cNvGrpSpPr>
            <a:grpSpLocks/>
          </p:cNvGrpSpPr>
          <p:nvPr/>
        </p:nvGrpSpPr>
        <p:grpSpPr bwMode="auto">
          <a:xfrm>
            <a:off x="6150008" y="3729450"/>
            <a:ext cx="1007549" cy="532075"/>
            <a:chOff x="3371" y="2296"/>
            <a:chExt cx="498" cy="290"/>
          </a:xfrm>
        </p:grpSpPr>
        <p:pic>
          <p:nvPicPr>
            <p:cNvPr id="26" name="Picture 59" descr="server">
              <a:extLst>
                <a:ext uri="{FF2B5EF4-FFF2-40B4-BE49-F238E27FC236}">
                  <a16:creationId xmlns:a16="http://schemas.microsoft.com/office/drawing/2014/main" id="{51A3754B-A857-3883-668F-EDED87B2946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" y="2296"/>
              <a:ext cx="22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60">
              <a:extLst>
                <a:ext uri="{FF2B5EF4-FFF2-40B4-BE49-F238E27FC236}">
                  <a16:creationId xmlns:a16="http://schemas.microsoft.com/office/drawing/2014/main" id="{FC747A56-B4F1-463F-C4D6-2352F8FE52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6" y="2412"/>
              <a:ext cx="233" cy="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fontAlgn="base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en-US" altLang="ko-KR" sz="12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Storage</a:t>
              </a:r>
            </a:p>
          </p:txBody>
        </p:sp>
      </p:grpSp>
      <p:grpSp>
        <p:nvGrpSpPr>
          <p:cNvPr id="28" name="Group 61">
            <a:extLst>
              <a:ext uri="{FF2B5EF4-FFF2-40B4-BE49-F238E27FC236}">
                <a16:creationId xmlns:a16="http://schemas.microsoft.com/office/drawing/2014/main" id="{29154AEB-21E8-81DE-5310-18FF455D6FD5}"/>
              </a:ext>
            </a:extLst>
          </p:cNvPr>
          <p:cNvGrpSpPr>
            <a:grpSpLocks/>
          </p:cNvGrpSpPr>
          <p:nvPr/>
        </p:nvGrpSpPr>
        <p:grpSpPr bwMode="auto">
          <a:xfrm>
            <a:off x="5612376" y="4940380"/>
            <a:ext cx="1572373" cy="583448"/>
            <a:chOff x="2239" y="2939"/>
            <a:chExt cx="777" cy="318"/>
          </a:xfrm>
        </p:grpSpPr>
        <p:sp>
          <p:nvSpPr>
            <p:cNvPr id="29" name="Text Box 62">
              <a:extLst>
                <a:ext uri="{FF2B5EF4-FFF2-40B4-BE49-F238E27FC236}">
                  <a16:creationId xmlns:a16="http://schemas.microsoft.com/office/drawing/2014/main" id="{6200F9C9-E969-F001-3AF7-DD55F26BD5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1" y="3058"/>
              <a:ext cx="345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80808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9933"/>
                  </a:solidFill>
                  <a:prstDash val="dash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endParaRPr kumimoji="1" lang="en-US" altLang="ko-KR" sz="12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30" name="Group 63">
              <a:extLst>
                <a:ext uri="{FF2B5EF4-FFF2-40B4-BE49-F238E27FC236}">
                  <a16:creationId xmlns:a16="http://schemas.microsoft.com/office/drawing/2014/main" id="{9F8106F8-850D-109F-48F6-053CFAAF90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9" y="2939"/>
              <a:ext cx="424" cy="318"/>
              <a:chOff x="2239" y="2939"/>
              <a:chExt cx="424" cy="318"/>
            </a:xfrm>
          </p:grpSpPr>
          <p:pic>
            <p:nvPicPr>
              <p:cNvPr id="31" name="Picture 64" descr="server">
                <a:extLst>
                  <a:ext uri="{FF2B5EF4-FFF2-40B4-BE49-F238E27FC236}">
                    <a16:creationId xmlns:a16="http://schemas.microsoft.com/office/drawing/2014/main" id="{7AEA0D2B-074C-D6E3-A95A-3A498CD556D7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 cstate="print">
                <a:clrChange>
                  <a:clrFrom>
                    <a:srgbClr val="08369A"/>
                  </a:clrFrom>
                  <a:clrTo>
                    <a:srgbClr val="08369A">
                      <a:alpha val="0"/>
                    </a:srgbClr>
                  </a:clrTo>
                </a:clrChange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1" y="2939"/>
                <a:ext cx="272" cy="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65">
                <a:extLst>
                  <a:ext uri="{FF2B5EF4-FFF2-40B4-BE49-F238E27FC236}">
                    <a16:creationId xmlns:a16="http://schemas.microsoft.com/office/drawing/2014/main" id="{47E7B2E1-5BA4-E845-DA8E-243DC6DCF5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9" y="3010"/>
                <a:ext cx="152" cy="1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3" name="Text Box 68">
            <a:extLst>
              <a:ext uri="{FF2B5EF4-FFF2-40B4-BE49-F238E27FC236}">
                <a16:creationId xmlns:a16="http://schemas.microsoft.com/office/drawing/2014/main" id="{140B3F74-9501-5AFE-BE53-3873DF4BD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752" y="5773696"/>
            <a:ext cx="158056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Stream Function(SECS</a:t>
            </a:r>
            <a:r>
              <a:rPr kumimoji="1" lang="ko-KR" altLang="en-US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통신</a:t>
            </a:r>
            <a:r>
              <a:rPr kumimoji="1"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grpSp>
        <p:nvGrpSpPr>
          <p:cNvPr id="34" name="Group 69">
            <a:extLst>
              <a:ext uri="{FF2B5EF4-FFF2-40B4-BE49-F238E27FC236}">
                <a16:creationId xmlns:a16="http://schemas.microsoft.com/office/drawing/2014/main" id="{AB732C4E-9C13-E8DC-FA24-DB4B09CDEFF8}"/>
              </a:ext>
            </a:extLst>
          </p:cNvPr>
          <p:cNvGrpSpPr>
            <a:grpSpLocks/>
          </p:cNvGrpSpPr>
          <p:nvPr/>
        </p:nvGrpSpPr>
        <p:grpSpPr bwMode="auto">
          <a:xfrm>
            <a:off x="4429424" y="1880030"/>
            <a:ext cx="1342332" cy="1082498"/>
            <a:chOff x="2167" y="1252"/>
            <a:chExt cx="664" cy="590"/>
          </a:xfrm>
        </p:grpSpPr>
        <p:pic>
          <p:nvPicPr>
            <p:cNvPr id="35" name="Picture 70" descr="server">
              <a:extLst>
                <a:ext uri="{FF2B5EF4-FFF2-40B4-BE49-F238E27FC236}">
                  <a16:creationId xmlns:a16="http://schemas.microsoft.com/office/drawing/2014/main" id="{396C1941-306C-EA6B-212C-1ED3B3838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" y="1389"/>
              <a:ext cx="372" cy="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 Box 71">
              <a:extLst>
                <a:ext uri="{FF2B5EF4-FFF2-40B4-BE49-F238E27FC236}">
                  <a16:creationId xmlns:a16="http://schemas.microsoft.com/office/drawing/2014/main" id="{D0A32127-6425-6996-C0BB-C6B9781C621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167" y="1252"/>
              <a:ext cx="664" cy="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en-US" altLang="ko-KR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</a:t>
              </a:r>
              <a:r>
                <a:rPr kumimoji="1" lang="ko-KR" altLang="en-US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</a:t>
              </a:r>
              <a:r>
                <a:rPr kumimoji="1" lang="en-US" altLang="ko-KR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(E3)</a:t>
              </a:r>
            </a:p>
          </p:txBody>
        </p:sp>
      </p:grpSp>
      <p:grpSp>
        <p:nvGrpSpPr>
          <p:cNvPr id="37" name="Group 72">
            <a:extLst>
              <a:ext uri="{FF2B5EF4-FFF2-40B4-BE49-F238E27FC236}">
                <a16:creationId xmlns:a16="http://schemas.microsoft.com/office/drawing/2014/main" id="{6D5EBBD5-7892-29EC-E2EB-C136E04D7C82}"/>
              </a:ext>
            </a:extLst>
          </p:cNvPr>
          <p:cNvGrpSpPr>
            <a:grpSpLocks/>
          </p:cNvGrpSpPr>
          <p:nvPr/>
        </p:nvGrpSpPr>
        <p:grpSpPr bwMode="auto">
          <a:xfrm>
            <a:off x="6845321" y="2155238"/>
            <a:ext cx="601795" cy="693531"/>
            <a:chOff x="1071" y="1481"/>
            <a:chExt cx="298" cy="378"/>
          </a:xfrm>
        </p:grpSpPr>
        <p:pic>
          <p:nvPicPr>
            <p:cNvPr id="38" name="Picture 73" descr="컴퓨터와사람">
              <a:extLst>
                <a:ext uri="{FF2B5EF4-FFF2-40B4-BE49-F238E27FC236}">
                  <a16:creationId xmlns:a16="http://schemas.microsoft.com/office/drawing/2014/main" id="{42D10E88-DE94-3CB5-8BF0-207BA8490D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" y="1481"/>
              <a:ext cx="298" cy="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 Box 74">
              <a:extLst>
                <a:ext uri="{FF2B5EF4-FFF2-40B4-BE49-F238E27FC236}">
                  <a16:creationId xmlns:a16="http://schemas.microsoft.com/office/drawing/2014/main" id="{DC9A9812-AFF3-1FCF-5928-05F597E60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7" y="1758"/>
              <a:ext cx="267" cy="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  <a:buFont typeface="Wingdings" panose="05000000000000000000" pitchFamily="2" charset="2"/>
                <a:buNone/>
              </a:pPr>
              <a:r>
                <a:rPr kumimoji="1" lang="ko-KR" altLang="en-US" sz="12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엔지니어</a:t>
              </a:r>
            </a:p>
          </p:txBody>
        </p:sp>
      </p:grpSp>
      <p:sp>
        <p:nvSpPr>
          <p:cNvPr id="40" name="Text Box 75">
            <a:extLst>
              <a:ext uri="{FF2B5EF4-FFF2-40B4-BE49-F238E27FC236}">
                <a16:creationId xmlns:a16="http://schemas.microsoft.com/office/drawing/2014/main" id="{2684A145-684B-43E3-4660-6EEB85117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3286" y="2078182"/>
            <a:ext cx="120385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05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 정보 및 이력 조회</a:t>
            </a:r>
          </a:p>
        </p:txBody>
      </p:sp>
      <p:sp>
        <p:nvSpPr>
          <p:cNvPr id="41" name="Text Box 76">
            <a:extLst>
              <a:ext uri="{FF2B5EF4-FFF2-40B4-BE49-F238E27FC236}">
                <a16:creationId xmlns:a16="http://schemas.microsoft.com/office/drawing/2014/main" id="{F8BAA105-D899-12A2-B8EE-512404AEA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2362" y="2602918"/>
            <a:ext cx="726161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05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R2R</a:t>
            </a:r>
            <a:r>
              <a:rPr kumimoji="1" lang="ko-KR" altLang="en-US" sz="105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기준정보</a:t>
            </a:r>
          </a:p>
        </p:txBody>
      </p:sp>
      <p:cxnSp>
        <p:nvCxnSpPr>
          <p:cNvPr id="42" name="AutoShape 79">
            <a:extLst>
              <a:ext uri="{FF2B5EF4-FFF2-40B4-BE49-F238E27FC236}">
                <a16:creationId xmlns:a16="http://schemas.microsoft.com/office/drawing/2014/main" id="{2E1A04DF-0A80-385F-8050-6F0A0818CA27}"/>
              </a:ext>
            </a:extLst>
          </p:cNvPr>
          <p:cNvCxnSpPr>
            <a:cxnSpLocks noChangeShapeType="1"/>
            <a:stCxn id="8" idx="0"/>
            <a:endCxn id="35" idx="2"/>
          </p:cNvCxnSpPr>
          <p:nvPr/>
        </p:nvCxnSpPr>
        <p:spPr bwMode="auto">
          <a:xfrm rot="5400000" flipH="1" flipV="1">
            <a:off x="4606686" y="3155187"/>
            <a:ext cx="682523" cy="297206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Line 80">
            <a:extLst>
              <a:ext uri="{FF2B5EF4-FFF2-40B4-BE49-F238E27FC236}">
                <a16:creationId xmlns:a16="http://schemas.microsoft.com/office/drawing/2014/main" id="{85ECF051-C2CD-DADE-3C57-F789953F10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4489" y="2426783"/>
            <a:ext cx="1190748" cy="1834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4" name="Line 81">
            <a:extLst>
              <a:ext uri="{FF2B5EF4-FFF2-40B4-BE49-F238E27FC236}">
                <a16:creationId xmlns:a16="http://schemas.microsoft.com/office/drawing/2014/main" id="{EC2D0F66-CFD2-DFE5-E0BB-10A10AE156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58257" y="2544207"/>
            <a:ext cx="1157721" cy="1834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5" name="AutoShape 84">
            <a:extLst>
              <a:ext uri="{FF2B5EF4-FFF2-40B4-BE49-F238E27FC236}">
                <a16:creationId xmlns:a16="http://schemas.microsoft.com/office/drawing/2014/main" id="{01619004-6CCA-318F-62AC-ADE7F47C3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067" y="3067106"/>
            <a:ext cx="458685" cy="543084"/>
          </a:xfrm>
          <a:prstGeom prst="upArrow">
            <a:avLst>
              <a:gd name="adj1" fmla="val 50000"/>
              <a:gd name="adj2" fmla="val 45400"/>
            </a:avLst>
          </a:prstGeom>
          <a:solidFill>
            <a:srgbClr val="DDDDDD"/>
          </a:solidFill>
          <a:ln w="952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6" name="Picture 92" descr="server">
            <a:extLst>
              <a:ext uri="{FF2B5EF4-FFF2-40B4-BE49-F238E27FC236}">
                <a16:creationId xmlns:a16="http://schemas.microsoft.com/office/drawing/2014/main" id="{EFD2550D-C05D-940D-4E3E-41B590D37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lum bright="30000"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465" y="1810310"/>
            <a:ext cx="377957" cy="46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93">
            <a:extLst>
              <a:ext uri="{FF2B5EF4-FFF2-40B4-BE49-F238E27FC236}">
                <a16:creationId xmlns:a16="http://schemas.microsoft.com/office/drawing/2014/main" id="{72297DDF-9A41-DE43-AC4D-D028564C4AB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584985" y="1922229"/>
            <a:ext cx="238848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2B2B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en-US" altLang="ko-KR" sz="1050" b="1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SMS</a:t>
            </a:r>
          </a:p>
        </p:txBody>
      </p:sp>
      <p:cxnSp>
        <p:nvCxnSpPr>
          <p:cNvPr id="48" name="AutoShape 94">
            <a:extLst>
              <a:ext uri="{FF2B5EF4-FFF2-40B4-BE49-F238E27FC236}">
                <a16:creationId xmlns:a16="http://schemas.microsoft.com/office/drawing/2014/main" id="{22CDA552-429C-1672-E307-69E6B247B16A}"/>
              </a:ext>
            </a:extLst>
          </p:cNvPr>
          <p:cNvCxnSpPr>
            <a:cxnSpLocks noChangeShapeType="1"/>
            <a:stCxn id="46" idx="3"/>
            <a:endCxn id="35" idx="1"/>
          </p:cNvCxnSpPr>
          <p:nvPr/>
        </p:nvCxnSpPr>
        <p:spPr bwMode="auto">
          <a:xfrm>
            <a:off x="3935421" y="2043323"/>
            <a:ext cx="785112" cy="503637"/>
          </a:xfrm>
          <a:prstGeom prst="curvedConnector3">
            <a:avLst>
              <a:gd name="adj1" fmla="val 50000"/>
            </a:avLst>
          </a:prstGeom>
          <a:noFill/>
          <a:ln w="6350">
            <a:solidFill>
              <a:srgbClr val="808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pic>
        <p:nvPicPr>
          <p:cNvPr id="49" name="Picture 95" descr="server">
            <a:extLst>
              <a:ext uri="{FF2B5EF4-FFF2-40B4-BE49-F238E27FC236}">
                <a16:creationId xmlns:a16="http://schemas.microsoft.com/office/drawing/2014/main" id="{A13CD018-78FB-860C-BB70-A520F188A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lum bright="30000"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577" y="2026810"/>
            <a:ext cx="376121" cy="46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AutoShape 96">
            <a:extLst>
              <a:ext uri="{FF2B5EF4-FFF2-40B4-BE49-F238E27FC236}">
                <a16:creationId xmlns:a16="http://schemas.microsoft.com/office/drawing/2014/main" id="{DCFD93F4-1AAE-A84C-D9A9-7B6C4AA706BC}"/>
              </a:ext>
            </a:extLst>
          </p:cNvPr>
          <p:cNvCxnSpPr>
            <a:cxnSpLocks noChangeShapeType="1"/>
            <a:stCxn id="49" idx="3"/>
            <a:endCxn id="35" idx="1"/>
          </p:cNvCxnSpPr>
          <p:nvPr/>
        </p:nvCxnSpPr>
        <p:spPr bwMode="auto">
          <a:xfrm>
            <a:off x="3210699" y="2259821"/>
            <a:ext cx="1509836" cy="287137"/>
          </a:xfrm>
          <a:prstGeom prst="curvedConnector3">
            <a:avLst>
              <a:gd name="adj1" fmla="val 50000"/>
            </a:avLst>
          </a:prstGeom>
          <a:noFill/>
          <a:ln w="6350">
            <a:solidFill>
              <a:srgbClr val="808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51" name="Text Box 97">
            <a:extLst>
              <a:ext uri="{FF2B5EF4-FFF2-40B4-BE49-F238E27FC236}">
                <a16:creationId xmlns:a16="http://schemas.microsoft.com/office/drawing/2014/main" id="{1570F4F7-882E-0BF0-4223-373AC80F5B8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834576" y="2193770"/>
            <a:ext cx="325410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2B2B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en-US" altLang="ko-KR" sz="1050" b="1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GMES</a:t>
            </a:r>
          </a:p>
        </p:txBody>
      </p:sp>
      <p:pic>
        <p:nvPicPr>
          <p:cNvPr id="52" name="Picture 98" descr="server">
            <a:extLst>
              <a:ext uri="{FF2B5EF4-FFF2-40B4-BE49-F238E27FC236}">
                <a16:creationId xmlns:a16="http://schemas.microsoft.com/office/drawing/2014/main" id="{A3F34CA5-49DA-0585-DE7F-A4FF8E8A0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8369A"/>
              </a:clrFrom>
              <a:clrTo>
                <a:srgbClr val="08369A">
                  <a:alpha val="0"/>
                </a:srgbClr>
              </a:clrTo>
            </a:clrChange>
            <a:lum bright="30000"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771" y="2643283"/>
            <a:ext cx="377957" cy="46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 Box 99">
            <a:extLst>
              <a:ext uri="{FF2B5EF4-FFF2-40B4-BE49-F238E27FC236}">
                <a16:creationId xmlns:a16="http://schemas.microsoft.com/office/drawing/2014/main" id="{02021336-CFC8-BF63-E78E-CA633561AE9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146482" y="2746028"/>
            <a:ext cx="213200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2B2B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en-US" altLang="ko-KR" sz="1050" b="1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Mail</a:t>
            </a:r>
          </a:p>
        </p:txBody>
      </p:sp>
      <p:cxnSp>
        <p:nvCxnSpPr>
          <p:cNvPr id="54" name="AutoShape 100">
            <a:extLst>
              <a:ext uri="{FF2B5EF4-FFF2-40B4-BE49-F238E27FC236}">
                <a16:creationId xmlns:a16="http://schemas.microsoft.com/office/drawing/2014/main" id="{318A0DB3-B723-4BF6-C1B8-2CBC97DC900D}"/>
              </a:ext>
            </a:extLst>
          </p:cNvPr>
          <p:cNvCxnSpPr>
            <a:cxnSpLocks noChangeShapeType="1"/>
            <a:stCxn id="52" idx="3"/>
            <a:endCxn id="35" idx="1"/>
          </p:cNvCxnSpPr>
          <p:nvPr/>
        </p:nvCxnSpPr>
        <p:spPr bwMode="auto">
          <a:xfrm flipV="1">
            <a:off x="3465727" y="2546959"/>
            <a:ext cx="1254806" cy="329336"/>
          </a:xfrm>
          <a:prstGeom prst="curvedConnector3">
            <a:avLst>
              <a:gd name="adj1" fmla="val 50000"/>
            </a:avLst>
          </a:prstGeom>
          <a:noFill/>
          <a:ln w="6350">
            <a:solidFill>
              <a:srgbClr val="80808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55" name="Text Box 101">
            <a:extLst>
              <a:ext uri="{FF2B5EF4-FFF2-40B4-BE49-F238E27FC236}">
                <a16:creationId xmlns:a16="http://schemas.microsoft.com/office/drawing/2014/main" id="{4C991297-E03E-8E0B-C927-5F1AF8E673C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609961" y="2391923"/>
            <a:ext cx="1263166" cy="312073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914400"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defRPr/>
            </a:pPr>
            <a:r>
              <a:rPr kumimoji="1" lang="ko-KR" altLang="en-US" sz="1050" b="1" kern="0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r>
              <a:rPr kumimoji="1" lang="en-US" altLang="ko-KR" sz="1050" b="1" kern="0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Interface</a:t>
            </a:r>
          </a:p>
          <a:p>
            <a:pPr defTabSz="914400"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defRPr/>
            </a:pPr>
            <a:r>
              <a:rPr kumimoji="1" lang="en-US" altLang="ko-KR" sz="1050" b="1" kern="0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kumimoji="1" lang="ko-KR" altLang="en-US" sz="1050" b="1" kern="0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 정보 및 이력 송신</a:t>
            </a:r>
            <a:r>
              <a:rPr kumimoji="1" lang="en-US" altLang="ko-KR" sz="1050" b="1" kern="0">
                <a:solidFill>
                  <a:srgbClr val="333333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57" name="Rectangle 105">
            <a:extLst>
              <a:ext uri="{FF2B5EF4-FFF2-40B4-BE49-F238E27FC236}">
                <a16:creationId xmlns:a16="http://schemas.microsoft.com/office/drawing/2014/main" id="{CEC4FD41-1B5E-E065-E927-44F3D8C6E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4" y="6105439"/>
            <a:ext cx="89479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R2R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적용율</a:t>
            </a:r>
            <a:endParaRPr kumimoji="1" lang="ko-KR" altLang="en-US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8" name="Rectangle 193">
            <a:extLst>
              <a:ext uri="{FF2B5EF4-FFF2-40B4-BE49-F238E27FC236}">
                <a16:creationId xmlns:a16="http://schemas.microsoft.com/office/drawing/2014/main" id="{011AE5EA-475B-B6D1-37D9-143033FF0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20" y="6065075"/>
            <a:ext cx="106792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R2R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등록 </a:t>
            </a: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설비수</a:t>
            </a:r>
            <a:endParaRPr kumimoji="1" lang="ko-KR" altLang="en-US" sz="105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9" name="Line 194">
            <a:extLst>
              <a:ext uri="{FF2B5EF4-FFF2-40B4-BE49-F238E27FC236}">
                <a16:creationId xmlns:a16="http://schemas.microsoft.com/office/drawing/2014/main" id="{6B85E3B5-A826-26CA-E00E-39651F420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5794" y="6281574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" name="Rectangle 195">
            <a:extLst>
              <a:ext uri="{FF2B5EF4-FFF2-40B4-BE49-F238E27FC236}">
                <a16:creationId xmlns:a16="http://schemas.microsoft.com/office/drawing/2014/main" id="{D3197EAF-76F7-B3C2-7251-E6A64121A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6243" y="6259557"/>
            <a:ext cx="84670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전체 설비 수</a:t>
            </a:r>
          </a:p>
        </p:txBody>
      </p:sp>
      <p:sp>
        <p:nvSpPr>
          <p:cNvPr id="61" name="Text Box 197">
            <a:extLst>
              <a:ext uri="{FF2B5EF4-FFF2-40B4-BE49-F238E27FC236}">
                <a16:creationId xmlns:a16="http://schemas.microsoft.com/office/drawing/2014/main" id="{DA0E1D5C-E479-FE98-08F2-2C31005E2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0899" y="6122065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2" name="AutoShape 247">
            <a:extLst>
              <a:ext uri="{FF2B5EF4-FFF2-40B4-BE49-F238E27FC236}">
                <a16:creationId xmlns:a16="http://schemas.microsoft.com/office/drawing/2014/main" id="{D4E61E5F-334F-DB37-BD08-E25945865EF6}"/>
              </a:ext>
            </a:extLst>
          </p:cNvPr>
          <p:cNvSpPr>
            <a:spLocks/>
          </p:cNvSpPr>
          <p:nvPr/>
        </p:nvSpPr>
        <p:spPr bwMode="auto">
          <a:xfrm>
            <a:off x="10840059" y="1868091"/>
            <a:ext cx="245350" cy="3722717"/>
          </a:xfrm>
          <a:prstGeom prst="rightBrace">
            <a:avLst>
              <a:gd name="adj1" fmla="val 75061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" name="AutoShape 248">
            <a:extLst>
              <a:ext uri="{FF2B5EF4-FFF2-40B4-BE49-F238E27FC236}">
                <a16:creationId xmlns:a16="http://schemas.microsoft.com/office/drawing/2014/main" id="{A62DDB8A-F268-8698-ED4D-E615A568DF7A}"/>
              </a:ext>
            </a:extLst>
          </p:cNvPr>
          <p:cNvSpPr>
            <a:spLocks/>
          </p:cNvSpPr>
          <p:nvPr/>
        </p:nvSpPr>
        <p:spPr bwMode="auto">
          <a:xfrm>
            <a:off x="10837719" y="5607249"/>
            <a:ext cx="247691" cy="1287130"/>
          </a:xfrm>
          <a:prstGeom prst="rightBrace">
            <a:avLst>
              <a:gd name="adj1" fmla="val 6948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4" name="Text Box 251">
            <a:extLst>
              <a:ext uri="{FF2B5EF4-FFF2-40B4-BE49-F238E27FC236}">
                <a16:creationId xmlns:a16="http://schemas.microsoft.com/office/drawing/2014/main" id="{D5CDBBE4-E274-0947-6FC5-3B80413A7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5601" y="3535511"/>
            <a:ext cx="246862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2B2B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ko-KR" altLang="en-US" sz="1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ko-KR" altLang="en-US" sz="1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LG스마트체 Regular" panose="020B0600000101010101" pitchFamily="50" charset="-127"/>
              </a:rPr>
              <a:t>지표</a:t>
            </a:r>
          </a:p>
        </p:txBody>
      </p:sp>
      <p:sp>
        <p:nvSpPr>
          <p:cNvPr id="65" name="Text Box 252">
            <a:extLst>
              <a:ext uri="{FF2B5EF4-FFF2-40B4-BE49-F238E27FC236}">
                <a16:creationId xmlns:a16="http://schemas.microsoft.com/office/drawing/2014/main" id="{3B2FFCF5-DF81-E94A-E0A9-BFDC2C6CA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77173" y="6039303"/>
            <a:ext cx="370294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2B2B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ko-KR" altLang="en-US" sz="1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kumimoji="1" lang="ko-KR" altLang="en-US" sz="1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LG스마트체 Regular" panose="020B0600000101010101" pitchFamily="50" charset="-127"/>
              </a:rPr>
              <a:t>지표</a:t>
            </a:r>
          </a:p>
        </p:txBody>
      </p:sp>
      <p:sp>
        <p:nvSpPr>
          <p:cNvPr id="66" name="Text Box 68">
            <a:extLst>
              <a:ext uri="{FF2B5EF4-FFF2-40B4-BE49-F238E27FC236}">
                <a16:creationId xmlns:a16="http://schemas.microsoft.com/office/drawing/2014/main" id="{6690A838-461E-1EA6-5A2B-BE15B48CE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7185" y="5773696"/>
            <a:ext cx="1580561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Stream Function(SECS</a:t>
            </a:r>
            <a:r>
              <a:rPr kumimoji="1" lang="ko-KR" altLang="en-US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통신</a:t>
            </a:r>
            <a:r>
              <a:rPr kumimoji="1"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67" name="Text Box 68">
            <a:extLst>
              <a:ext uri="{FF2B5EF4-FFF2-40B4-BE49-F238E27FC236}">
                <a16:creationId xmlns:a16="http://schemas.microsoft.com/office/drawing/2014/main" id="{00494F0D-49A8-DF46-8057-E5447504A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203" y="4698176"/>
            <a:ext cx="1242328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EAPD </a:t>
            </a:r>
            <a:r>
              <a:rPr kumimoji="1" lang="ko-KR" altLang="en-US" sz="1100" b="1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실처리</a:t>
            </a:r>
            <a:r>
              <a:rPr kumimoji="1" lang="ko-KR" altLang="en-US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Message</a:t>
            </a:r>
          </a:p>
        </p:txBody>
      </p:sp>
      <p:cxnSp>
        <p:nvCxnSpPr>
          <p:cNvPr id="68" name="AutoShape 49">
            <a:extLst>
              <a:ext uri="{FF2B5EF4-FFF2-40B4-BE49-F238E27FC236}">
                <a16:creationId xmlns:a16="http://schemas.microsoft.com/office/drawing/2014/main" id="{3C1D5422-F002-6858-7E05-E4D20994045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47529" y="5523827"/>
            <a:ext cx="7619" cy="665982"/>
          </a:xfrm>
          <a:prstGeom prst="straightConnector1">
            <a:avLst/>
          </a:prstGeom>
          <a:noFill/>
          <a:ln w="22225">
            <a:solidFill>
              <a:srgbClr val="00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69" name="AutoShape 84">
            <a:extLst>
              <a:ext uri="{FF2B5EF4-FFF2-40B4-BE49-F238E27FC236}">
                <a16:creationId xmlns:a16="http://schemas.microsoft.com/office/drawing/2014/main" id="{0D315C30-3675-1DE6-BB16-244F74EEF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067" y="4145918"/>
            <a:ext cx="458685" cy="543084"/>
          </a:xfrm>
          <a:prstGeom prst="upArrow">
            <a:avLst>
              <a:gd name="adj1" fmla="val 50000"/>
              <a:gd name="adj2" fmla="val 45400"/>
            </a:avLst>
          </a:prstGeom>
          <a:solidFill>
            <a:srgbClr val="DDDDDD"/>
          </a:solidFill>
          <a:ln w="952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0" name="AutoShape 84">
            <a:extLst>
              <a:ext uri="{FF2B5EF4-FFF2-40B4-BE49-F238E27FC236}">
                <a16:creationId xmlns:a16="http://schemas.microsoft.com/office/drawing/2014/main" id="{160A4196-0E5B-31AB-4463-6C557A15D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067" y="5426584"/>
            <a:ext cx="458685" cy="543084"/>
          </a:xfrm>
          <a:prstGeom prst="upArrow">
            <a:avLst>
              <a:gd name="adj1" fmla="val 50000"/>
              <a:gd name="adj2" fmla="val 45400"/>
            </a:avLst>
          </a:prstGeom>
          <a:solidFill>
            <a:srgbClr val="DDDDDD"/>
          </a:solidFill>
          <a:ln w="952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b="1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4" name="Rectangle 108">
            <a:extLst>
              <a:ext uri="{FF2B5EF4-FFF2-40B4-BE49-F238E27FC236}">
                <a16:creationId xmlns:a16="http://schemas.microsoft.com/office/drawing/2014/main" id="{7078494C-C82A-A8C4-CAE5-821FECF33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3" y="4934210"/>
            <a:ext cx="144622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양산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실처리</a:t>
            </a: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업로드율</a:t>
            </a:r>
            <a:endParaRPr kumimoji="1" lang="en-US" altLang="ko-KR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5" name="Rectangle 210">
            <a:extLst>
              <a:ext uri="{FF2B5EF4-FFF2-40B4-BE49-F238E27FC236}">
                <a16:creationId xmlns:a16="http://schemas.microsoft.com/office/drawing/2014/main" id="{A3EC41BF-6B70-EB74-FDEE-BB14A0CE1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9660" y="4855317"/>
            <a:ext cx="135806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양산 </a:t>
            </a: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실처리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수집 건수</a:t>
            </a:r>
          </a:p>
        </p:txBody>
      </p:sp>
      <p:sp>
        <p:nvSpPr>
          <p:cNvPr id="76" name="Line 211">
            <a:extLst>
              <a:ext uri="{FF2B5EF4-FFF2-40B4-BE49-F238E27FC236}">
                <a16:creationId xmlns:a16="http://schemas.microsoft.com/office/drawing/2014/main" id="{8FFD7DED-9CFC-F419-3349-66AECB21C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6747" y="5071816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7" name="Rectangle 212">
            <a:extLst>
              <a:ext uri="{FF2B5EF4-FFF2-40B4-BE49-F238E27FC236}">
                <a16:creationId xmlns:a16="http://schemas.microsoft.com/office/drawing/2014/main" id="{2EC28C70-DFF5-6F26-729D-605CFB6D4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6748" y="5044295"/>
            <a:ext cx="135806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전체 </a:t>
            </a: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실처리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수집 건수</a:t>
            </a:r>
          </a:p>
        </p:txBody>
      </p:sp>
      <p:sp>
        <p:nvSpPr>
          <p:cNvPr id="78" name="Text Box 213">
            <a:extLst>
              <a:ext uri="{FF2B5EF4-FFF2-40B4-BE49-F238E27FC236}">
                <a16:creationId xmlns:a16="http://schemas.microsoft.com/office/drawing/2014/main" id="{AA22FDB6-4956-8C7B-EA40-5C83FEFF3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583" y="4921369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9" name="Rectangle 108">
            <a:extLst>
              <a:ext uri="{FF2B5EF4-FFF2-40B4-BE49-F238E27FC236}">
                <a16:creationId xmlns:a16="http://schemas.microsoft.com/office/drawing/2014/main" id="{C70634C7-9151-DA2B-E24B-C319FD178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3" y="4132427"/>
            <a:ext cx="13853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레시피</a:t>
            </a: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자동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보정율</a:t>
            </a: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endParaRPr kumimoji="1" lang="en-US" altLang="ko-KR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6" name="Rectangle 210">
            <a:extLst>
              <a:ext uri="{FF2B5EF4-FFF2-40B4-BE49-F238E27FC236}">
                <a16:creationId xmlns:a16="http://schemas.microsoft.com/office/drawing/2014/main" id="{1B5EF637-46AD-C136-514B-929CD3F2F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1713" y="4051839"/>
            <a:ext cx="87395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R2R ON 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일수</a:t>
            </a:r>
          </a:p>
        </p:txBody>
      </p:sp>
      <p:sp>
        <p:nvSpPr>
          <p:cNvPr id="130" name="Line 211">
            <a:extLst>
              <a:ext uri="{FF2B5EF4-FFF2-40B4-BE49-F238E27FC236}">
                <a16:creationId xmlns:a16="http://schemas.microsoft.com/office/drawing/2014/main" id="{CA6280B4-BA6B-4EC8-1626-C33C2BCA0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6747" y="4268338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1" name="Rectangle 212">
            <a:extLst>
              <a:ext uri="{FF2B5EF4-FFF2-40B4-BE49-F238E27FC236}">
                <a16:creationId xmlns:a16="http://schemas.microsoft.com/office/drawing/2014/main" id="{C267894D-089D-6295-E345-9E111B032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2458" y="4240816"/>
            <a:ext cx="6960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일수</a:t>
            </a:r>
          </a:p>
        </p:txBody>
      </p:sp>
      <p:sp>
        <p:nvSpPr>
          <p:cNvPr id="132" name="Text Box 213">
            <a:extLst>
              <a:ext uri="{FF2B5EF4-FFF2-40B4-BE49-F238E27FC236}">
                <a16:creationId xmlns:a16="http://schemas.microsoft.com/office/drawing/2014/main" id="{113A3B25-F629-093F-0B87-43F0CD4AD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583" y="4117891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3" name="Rectangle 108">
            <a:extLst>
              <a:ext uri="{FF2B5EF4-FFF2-40B4-BE49-F238E27FC236}">
                <a16:creationId xmlns:a16="http://schemas.microsoft.com/office/drawing/2014/main" id="{1286939B-EE1B-24F4-FA37-F69B21949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4" y="3703431"/>
            <a:ext cx="103906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</a:t>
            </a: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ko-KR" altLang="en-US" sz="110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산출율</a:t>
            </a:r>
            <a:endParaRPr kumimoji="1" lang="en-US" altLang="ko-KR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4" name="Rectangle 210">
            <a:extLst>
              <a:ext uri="{FF2B5EF4-FFF2-40B4-BE49-F238E27FC236}">
                <a16:creationId xmlns:a16="http://schemas.microsoft.com/office/drawing/2014/main" id="{50FD031D-C1DC-8899-0A12-591EC8913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5115" y="3622842"/>
            <a:ext cx="108715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산출 건수</a:t>
            </a:r>
          </a:p>
        </p:txBody>
      </p:sp>
      <p:sp>
        <p:nvSpPr>
          <p:cNvPr id="135" name="Line 211">
            <a:extLst>
              <a:ext uri="{FF2B5EF4-FFF2-40B4-BE49-F238E27FC236}">
                <a16:creationId xmlns:a16="http://schemas.microsoft.com/office/drawing/2014/main" id="{95A7A2E7-A892-F8BC-8D06-17B88ECAA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6747" y="3839341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6" name="Rectangle 212">
            <a:extLst>
              <a:ext uri="{FF2B5EF4-FFF2-40B4-BE49-F238E27FC236}">
                <a16:creationId xmlns:a16="http://schemas.microsoft.com/office/drawing/2014/main" id="{B54A2BE0-E311-E21B-7790-CC9E97457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5680" y="3811820"/>
            <a:ext cx="6960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계측 건수</a:t>
            </a:r>
          </a:p>
        </p:txBody>
      </p:sp>
      <p:sp>
        <p:nvSpPr>
          <p:cNvPr id="137" name="Text Box 213">
            <a:extLst>
              <a:ext uri="{FF2B5EF4-FFF2-40B4-BE49-F238E27FC236}">
                <a16:creationId xmlns:a16="http://schemas.microsoft.com/office/drawing/2014/main" id="{218C75A2-9975-0E19-C8CD-5045948DF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583" y="3688894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8" name="Rectangle 108">
            <a:extLst>
              <a:ext uri="{FF2B5EF4-FFF2-40B4-BE49-F238E27FC236}">
                <a16:creationId xmlns:a16="http://schemas.microsoft.com/office/drawing/2014/main" id="{CCBBA0B8-9ECC-FA88-9A2F-1315A39DC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4" y="3208123"/>
            <a:ext cx="91403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다운로드 율</a:t>
            </a:r>
            <a:endParaRPr kumimoji="1" lang="en-US" altLang="ko-KR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9" name="Rectangle 210">
            <a:extLst>
              <a:ext uri="{FF2B5EF4-FFF2-40B4-BE49-F238E27FC236}">
                <a16:creationId xmlns:a16="http://schemas.microsoft.com/office/drawing/2014/main" id="{60700BB3-45CF-7809-6A9D-D54EC1048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4889" y="3127534"/>
            <a:ext cx="132760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다운로드 건수</a:t>
            </a:r>
          </a:p>
        </p:txBody>
      </p:sp>
      <p:sp>
        <p:nvSpPr>
          <p:cNvPr id="140" name="Line 211">
            <a:extLst>
              <a:ext uri="{FF2B5EF4-FFF2-40B4-BE49-F238E27FC236}">
                <a16:creationId xmlns:a16="http://schemas.microsoft.com/office/drawing/2014/main" id="{12CADE3A-EDB0-77D4-7BD9-D517C40C2FE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6747" y="3344034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1" name="Rectangle 212">
            <a:extLst>
              <a:ext uri="{FF2B5EF4-FFF2-40B4-BE49-F238E27FC236}">
                <a16:creationId xmlns:a16="http://schemas.microsoft.com/office/drawing/2014/main" id="{BF6E2A0B-F5CB-147E-3C6D-6B060382D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9235" y="3316512"/>
            <a:ext cx="108715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산출 건수</a:t>
            </a:r>
          </a:p>
        </p:txBody>
      </p:sp>
      <p:sp>
        <p:nvSpPr>
          <p:cNvPr id="142" name="Text Box 213">
            <a:extLst>
              <a:ext uri="{FF2B5EF4-FFF2-40B4-BE49-F238E27FC236}">
                <a16:creationId xmlns:a16="http://schemas.microsoft.com/office/drawing/2014/main" id="{544DF785-EAF2-29A8-361D-087A22EED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583" y="3193586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3" name="Rectangle 108">
            <a:extLst>
              <a:ext uri="{FF2B5EF4-FFF2-40B4-BE49-F238E27FC236}">
                <a16:creationId xmlns:a16="http://schemas.microsoft.com/office/drawing/2014/main" id="{C1778632-39E2-E14E-F411-392DE8A06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4" y="2690688"/>
            <a:ext cx="89479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Spec Out</a:t>
            </a: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율</a:t>
            </a:r>
            <a:endParaRPr kumimoji="1" lang="en-US" altLang="ko-KR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4" name="Rectangle 210">
            <a:extLst>
              <a:ext uri="{FF2B5EF4-FFF2-40B4-BE49-F238E27FC236}">
                <a16:creationId xmlns:a16="http://schemas.microsoft.com/office/drawing/2014/main" id="{FA777179-9AAE-232B-CCAA-3DE64DE76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1560" y="2610099"/>
            <a:ext cx="10342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Spec Out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된 건수</a:t>
            </a:r>
          </a:p>
        </p:txBody>
      </p:sp>
      <p:sp>
        <p:nvSpPr>
          <p:cNvPr id="145" name="Line 211">
            <a:extLst>
              <a:ext uri="{FF2B5EF4-FFF2-40B4-BE49-F238E27FC236}">
                <a16:creationId xmlns:a16="http://schemas.microsoft.com/office/drawing/2014/main" id="{CCEC85E9-09E3-ACBC-0639-5E3CC2C1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6747" y="2826599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6" name="Rectangle 212">
            <a:extLst>
              <a:ext uri="{FF2B5EF4-FFF2-40B4-BE49-F238E27FC236}">
                <a16:creationId xmlns:a16="http://schemas.microsoft.com/office/drawing/2014/main" id="{5A1CCA7D-5210-7FE0-1812-92DE03B63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5680" y="2799077"/>
            <a:ext cx="6960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계측 건수</a:t>
            </a:r>
          </a:p>
        </p:txBody>
      </p:sp>
      <p:sp>
        <p:nvSpPr>
          <p:cNvPr id="147" name="Text Box 213">
            <a:extLst>
              <a:ext uri="{FF2B5EF4-FFF2-40B4-BE49-F238E27FC236}">
                <a16:creationId xmlns:a16="http://schemas.microsoft.com/office/drawing/2014/main" id="{04D831EF-0122-B6D9-7812-3AEE4BBE6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583" y="2676151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8" name="Rectangle 108">
            <a:extLst>
              <a:ext uri="{FF2B5EF4-FFF2-40B4-BE49-F238E27FC236}">
                <a16:creationId xmlns:a16="http://schemas.microsoft.com/office/drawing/2014/main" id="{F4930FDC-6CCF-E859-728D-96510455D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934" y="2064222"/>
            <a:ext cx="103586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장비 </a:t>
            </a:r>
            <a:r>
              <a:rPr kumimoji="1" lang="en-US" altLang="ko-KR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Update</a:t>
            </a:r>
            <a:r>
              <a:rPr kumimoji="1" lang="ko-KR" altLang="en-US" sz="11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율</a:t>
            </a:r>
            <a:endParaRPr kumimoji="1" lang="en-US" altLang="ko-KR" sz="11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9" name="Rectangle 210">
            <a:extLst>
              <a:ext uri="{FF2B5EF4-FFF2-40B4-BE49-F238E27FC236}">
                <a16:creationId xmlns:a16="http://schemas.microsoft.com/office/drawing/2014/main" id="{E15DF0AD-A3E3-FB4F-79D9-15046A0BC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8324" y="1983633"/>
            <a:ext cx="108074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</a:t>
            </a:r>
            <a:r>
              <a:rPr kumimoji="1"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Update 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건수</a:t>
            </a:r>
          </a:p>
        </p:txBody>
      </p:sp>
      <p:sp>
        <p:nvSpPr>
          <p:cNvPr id="150" name="Line 211">
            <a:extLst>
              <a:ext uri="{FF2B5EF4-FFF2-40B4-BE49-F238E27FC236}">
                <a16:creationId xmlns:a16="http://schemas.microsoft.com/office/drawing/2014/main" id="{5688C607-44DF-CAD0-25F9-8EA0481FA3F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6747" y="2200133"/>
            <a:ext cx="124762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b="1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1" name="Rectangle 212">
            <a:extLst>
              <a:ext uri="{FF2B5EF4-FFF2-40B4-BE49-F238E27FC236}">
                <a16:creationId xmlns:a16="http://schemas.microsoft.com/office/drawing/2014/main" id="{4A9DF5AF-078E-BD51-52BF-C1F91BB49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2789" y="2172611"/>
            <a:ext cx="132760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5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보정값</a:t>
            </a:r>
            <a:r>
              <a:rPr kumimoji="1"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다운로드 건수</a:t>
            </a:r>
          </a:p>
        </p:txBody>
      </p:sp>
      <p:sp>
        <p:nvSpPr>
          <p:cNvPr id="152" name="Text Box 213">
            <a:extLst>
              <a:ext uri="{FF2B5EF4-FFF2-40B4-BE49-F238E27FC236}">
                <a16:creationId xmlns:a16="http://schemas.microsoft.com/office/drawing/2014/main" id="{9240A1ED-6BEF-5FDA-CF3E-CF353ADAD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583" y="2049685"/>
            <a:ext cx="4315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</a:t>
            </a:r>
            <a:endParaRPr kumimoji="1" lang="en-US" altLang="ko-KR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1379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849</Words>
  <Application>Microsoft Office PowerPoint</Application>
  <PresentationFormat>사용자 지정</PresentationFormat>
  <Paragraphs>185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