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03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03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8DD4F-A4FB-34DE-3A48-5667F35D5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E71D8E0-160D-7160-8F70-D039B6E55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153C9F7-61BF-210C-AE43-AF02D50D9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C9A8F4-C01C-2AF4-09F9-899C3A3F6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69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jpe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C2A71-9A4C-06D2-BCCC-F3D91FDFC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10">
            <a:extLst>
              <a:ext uri="{FF2B5EF4-FFF2-40B4-BE49-F238E27FC236}">
                <a16:creationId xmlns:a16="http://schemas.microsoft.com/office/drawing/2014/main" id="{4618C04B-428B-AB20-AD87-52078B4538E9}"/>
              </a:ext>
            </a:extLst>
          </p:cNvPr>
          <p:cNvSpPr/>
          <p:nvPr/>
        </p:nvSpPr>
        <p:spPr>
          <a:xfrm>
            <a:off x="5486069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C6A67CC-9665-AA45-F4F4-C11EC6CAC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4-2)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PPM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개발의 시작은 제품전략 관리로부터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8" name="Rectangle 10">
            <a:extLst>
              <a:ext uri="{FF2B5EF4-FFF2-40B4-BE49-F238E27FC236}">
                <a16:creationId xmlns:a16="http://schemas.microsoft.com/office/drawing/2014/main" id="{11D366E7-8E50-AB59-9133-09ECEA7B974C}"/>
              </a:ext>
            </a:extLst>
          </p:cNvPr>
          <p:cNvSpPr/>
          <p:nvPr/>
        </p:nvSpPr>
        <p:spPr>
          <a:xfrm>
            <a:off x="425461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B08A7508-7275-DC72-F786-02EF38769C62}"/>
              </a:ext>
            </a:extLst>
          </p:cNvPr>
          <p:cNvGrpSpPr/>
          <p:nvPr/>
        </p:nvGrpSpPr>
        <p:grpSpPr>
          <a:xfrm>
            <a:off x="425288" y="801688"/>
            <a:ext cx="4536512" cy="339239"/>
            <a:chOff x="344488" y="620713"/>
            <a:chExt cx="4536512" cy="339239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8545E4E3-1C79-36C1-8ADB-AAD7DF5FC043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Q1. Why PPM(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제품전략관리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필요한가요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  <a:endPara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FEF6C2F7-E0A8-D3FC-2AC1-C104AFC9B83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777D6BF7-3968-6162-0559-FFC10CF6F412}"/>
              </a:ext>
            </a:extLst>
          </p:cNvPr>
          <p:cNvGrpSpPr/>
          <p:nvPr/>
        </p:nvGrpSpPr>
        <p:grpSpPr>
          <a:xfrm>
            <a:off x="5417657" y="799307"/>
            <a:ext cx="4536512" cy="339239"/>
            <a:chOff x="5024437" y="494579"/>
            <a:chExt cx="4536512" cy="339239"/>
          </a:xfrm>
        </p:grpSpPr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19984EC0-C10C-3CF5-4E2F-B3122B6341D4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Q2. PPM(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제품전략관리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)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이 무엇인가요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3ADE58CB-D732-8526-A03A-093E84F1897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6C25C46D-3616-80EE-CCCA-745B3547EC5F}"/>
              </a:ext>
            </a:extLst>
          </p:cNvPr>
          <p:cNvSpPr/>
          <p:nvPr/>
        </p:nvSpPr>
        <p:spPr>
          <a:xfrm>
            <a:off x="666270" y="6426763"/>
            <a:ext cx="40690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고객이 요구하는 제품을 만들기 위해서 제품 전략 수립이 필요합니다 </a:t>
            </a:r>
            <a:endParaRPr kumimoji="0" lang="en-US" altLang="ko-KR" sz="12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31" name="Freeform 75">
            <a:extLst>
              <a:ext uri="{FF2B5EF4-FFF2-40B4-BE49-F238E27FC236}">
                <a16:creationId xmlns:a16="http://schemas.microsoft.com/office/drawing/2014/main" id="{C2A2CBF1-7DC6-E325-B7C3-EC467EA13D7E}"/>
              </a:ext>
            </a:extLst>
          </p:cNvPr>
          <p:cNvSpPr>
            <a:spLocks/>
          </p:cNvSpPr>
          <p:nvPr/>
        </p:nvSpPr>
        <p:spPr bwMode="auto">
          <a:xfrm>
            <a:off x="641189" y="6363920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5B5A14F3-E7CB-E9FB-F3D1-A6B65173B6D1}"/>
              </a:ext>
            </a:extLst>
          </p:cNvPr>
          <p:cNvSpPr/>
          <p:nvPr/>
        </p:nvSpPr>
        <p:spPr>
          <a:xfrm>
            <a:off x="5682468" y="6476227"/>
            <a:ext cx="4069081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아이디어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포트폴리오 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PTMC Roadmap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 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Resource</a:t>
            </a:r>
            <a:endParaRPr lang="en-US" altLang="ko-KR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할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당까지의 가시화로 제품 전략 수립을 용이하게 합니다</a:t>
            </a:r>
            <a:endParaRPr kumimoji="0" lang="en-US" altLang="ko-KR" sz="12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55" name="Freeform 75">
            <a:extLst>
              <a:ext uri="{FF2B5EF4-FFF2-40B4-BE49-F238E27FC236}">
                <a16:creationId xmlns:a16="http://schemas.microsoft.com/office/drawing/2014/main" id="{874A47AF-0606-6B99-571C-EB67E8C72E80}"/>
              </a:ext>
            </a:extLst>
          </p:cNvPr>
          <p:cNvSpPr>
            <a:spLocks/>
          </p:cNvSpPr>
          <p:nvPr/>
        </p:nvSpPr>
        <p:spPr bwMode="auto">
          <a:xfrm>
            <a:off x="5625637" y="6363917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2" name="Rectangle 10">
            <a:extLst>
              <a:ext uri="{FF2B5EF4-FFF2-40B4-BE49-F238E27FC236}">
                <a16:creationId xmlns:a16="http://schemas.microsoft.com/office/drawing/2014/main" id="{79584C67-21FA-16AC-84CB-869EA476D86C}"/>
              </a:ext>
            </a:extLst>
          </p:cNvPr>
          <p:cNvSpPr/>
          <p:nvPr/>
        </p:nvSpPr>
        <p:spPr>
          <a:xfrm>
            <a:off x="10524459" y="812847"/>
            <a:ext cx="4536512" cy="6472186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3" name="그룹 212">
            <a:extLst>
              <a:ext uri="{FF2B5EF4-FFF2-40B4-BE49-F238E27FC236}">
                <a16:creationId xmlns:a16="http://schemas.microsoft.com/office/drawing/2014/main" id="{B1468D45-4B85-B9A7-C765-1BD4ECA73899}"/>
              </a:ext>
            </a:extLst>
          </p:cNvPr>
          <p:cNvGrpSpPr/>
          <p:nvPr/>
        </p:nvGrpSpPr>
        <p:grpSpPr>
          <a:xfrm>
            <a:off x="10522522" y="810094"/>
            <a:ext cx="4564413" cy="339047"/>
            <a:chOff x="5024437" y="494579"/>
            <a:chExt cx="4564413" cy="339047"/>
          </a:xfrm>
        </p:grpSpPr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F71C5E56-6B0E-9552-3953-501804A0675F}"/>
                </a:ext>
              </a:extLst>
            </p:cNvPr>
            <p:cNvSpPr/>
            <p:nvPr/>
          </p:nvSpPr>
          <p:spPr>
            <a:xfrm>
              <a:off x="5087686" y="502958"/>
              <a:ext cx="4501164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Q3. PPM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을 쓰면 무엇이 좋아지나요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E35C10B0-8204-E37D-1369-45F16F96344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45" name="Freeform 75">
            <a:extLst>
              <a:ext uri="{FF2B5EF4-FFF2-40B4-BE49-F238E27FC236}">
                <a16:creationId xmlns:a16="http://schemas.microsoft.com/office/drawing/2014/main" id="{347CFBF5-CDF3-6295-058D-B80D12AD7F56}"/>
              </a:ext>
            </a:extLst>
          </p:cNvPr>
          <p:cNvSpPr>
            <a:spLocks/>
          </p:cNvSpPr>
          <p:nvPr/>
        </p:nvSpPr>
        <p:spPr bwMode="auto">
          <a:xfrm>
            <a:off x="10666443" y="6357173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68" name="직사각형 267">
            <a:extLst>
              <a:ext uri="{FF2B5EF4-FFF2-40B4-BE49-F238E27FC236}">
                <a16:creationId xmlns:a16="http://schemas.microsoft.com/office/drawing/2014/main" id="{1A98129C-ABA2-CEB1-DFD8-479E0EA24D15}"/>
              </a:ext>
            </a:extLst>
          </p:cNvPr>
          <p:cNvSpPr/>
          <p:nvPr/>
        </p:nvSpPr>
        <p:spPr>
          <a:xfrm>
            <a:off x="10462112" y="6460148"/>
            <a:ext cx="4537075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Tech Sensing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정보를 반영하여 제품개발 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Road Map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전략수립 용이</a:t>
            </a:r>
            <a:endParaRPr kumimoji="0" lang="en-US" altLang="ko-KR" sz="12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기술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부품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en-US" altLang="ko-KR" sz="12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Road Map</a:t>
            </a:r>
            <a:r>
              <a:rPr kumimoji="0" lang="ko-KR" altLang="en-US" sz="12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간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Align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용이</a:t>
            </a:r>
            <a:endParaRPr kumimoji="0" lang="en-US" altLang="ko-KR" sz="12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Portfolio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와 프로젝트 가시화로 </a:t>
            </a:r>
            <a:r>
              <a:rPr kumimoji="0" lang="ko-KR" altLang="en-US" sz="12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리소스 활용 최적화</a:t>
            </a:r>
            <a:endParaRPr kumimoji="0" lang="en-US" altLang="ko-KR" sz="12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AA42229A-B2A9-5660-577C-8D52300FD669}"/>
              </a:ext>
            </a:extLst>
          </p:cNvPr>
          <p:cNvGrpSpPr/>
          <p:nvPr/>
        </p:nvGrpSpPr>
        <p:grpSpPr>
          <a:xfrm>
            <a:off x="427441" y="1353261"/>
            <a:ext cx="4557872" cy="4881073"/>
            <a:chOff x="-10062677" y="1238283"/>
            <a:chExt cx="4557872" cy="4881073"/>
          </a:xfrm>
        </p:grpSpPr>
        <p:sp>
          <p:nvSpPr>
            <p:cNvPr id="30" name="Rectangle 239">
              <a:extLst>
                <a:ext uri="{FF2B5EF4-FFF2-40B4-BE49-F238E27FC236}">
                  <a16:creationId xmlns:a16="http://schemas.microsoft.com/office/drawing/2014/main" id="{FA0C474E-9DE3-7DCF-F8D9-B4FAA1DD0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632604" y="5886342"/>
              <a:ext cx="1646902" cy="23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90000" tIns="46800" rIns="90000" bIns="46800" anchor="ctr">
              <a:spAutoFit/>
            </a:bodyPr>
            <a:lstStyle/>
            <a:p>
              <a:pPr marL="180975" indent="-180975" algn="ctr"/>
              <a:r>
                <a:rPr lang="ko-KR" altLang="en-US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수익성</a:t>
              </a:r>
              <a:r>
                <a:rPr lang="en-US" altLang="ko-KR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(X) Vs. </a:t>
              </a:r>
              <a:r>
                <a:rPr lang="ko-KR" altLang="en-US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투자규모</a:t>
              </a:r>
              <a:r>
                <a:rPr lang="en-US" altLang="ko-KR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(Y)</a:t>
              </a:r>
            </a:p>
          </p:txBody>
        </p:sp>
        <p:sp>
          <p:nvSpPr>
            <p:cNvPr id="35" name="Rectangle 240">
              <a:extLst>
                <a:ext uri="{FF2B5EF4-FFF2-40B4-BE49-F238E27FC236}">
                  <a16:creationId xmlns:a16="http://schemas.microsoft.com/office/drawing/2014/main" id="{AFBA39BE-DE2D-ABE7-E458-D91278723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616289" y="5885903"/>
              <a:ext cx="1646902" cy="23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marL="180975" indent="-180975" algn="ctr"/>
              <a:r>
                <a:rPr lang="ko-KR" altLang="en-US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시장요구</a:t>
              </a:r>
              <a:r>
                <a:rPr lang="en-US" altLang="ko-KR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(X) Vs. </a:t>
              </a:r>
              <a:r>
                <a:rPr lang="ko-KR" altLang="en-US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실행가능성</a:t>
              </a:r>
              <a:r>
                <a:rPr lang="en-US" altLang="ko-KR" sz="9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(Y)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1025E47-C66D-5B80-1B1D-D1761CD47A24}"/>
                </a:ext>
              </a:extLst>
            </p:cNvPr>
            <p:cNvGrpSpPr/>
            <p:nvPr/>
          </p:nvGrpSpPr>
          <p:grpSpPr>
            <a:xfrm>
              <a:off x="-10062677" y="1238283"/>
              <a:ext cx="4437466" cy="808447"/>
              <a:chOff x="281549" y="3577468"/>
              <a:chExt cx="4437466" cy="808447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48F1833D-4833-746E-01DA-2D6878B6E9C6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14" name="그래픽 13" descr="남자 옆모습 단색으로 채워진">
                  <a:extLst>
                    <a:ext uri="{FF2B5EF4-FFF2-40B4-BE49-F238E27FC236}">
                      <a16:creationId xmlns:a16="http://schemas.microsoft.com/office/drawing/2014/main" id="{81D1C5FA-5F8C-9573-3CB8-696A78D0B9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15" name="그래픽 14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25C1C0E3-F588-2757-A546-70ABD44800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13" name="말풍선: 모서리가 둥근 사각형 12">
                <a:extLst>
                  <a:ext uri="{FF2B5EF4-FFF2-40B4-BE49-F238E27FC236}">
                    <a16:creationId xmlns:a16="http://schemas.microsoft.com/office/drawing/2014/main" id="{C7B92646-F477-1FF3-1AE5-991677FE1B94}"/>
                  </a:ext>
                </a:extLst>
              </p:cNvPr>
              <p:cNvSpPr/>
              <p:nvPr/>
            </p:nvSpPr>
            <p:spPr>
              <a:xfrm>
                <a:off x="1069991" y="3577468"/>
                <a:ext cx="3649024" cy="59121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신제품 개발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의 방향이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시장의 요구에 맞는 것인지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,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                         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실현 가능성은 있는지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,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전략적 고려는 되고 있는지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,                               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객관적인 자료나 지표가 부족해요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endPara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791A9A2C-BCE7-B298-C1A0-A458C4385DA6}"/>
                </a:ext>
              </a:extLst>
            </p:cNvPr>
            <p:cNvGrpSpPr/>
            <p:nvPr/>
          </p:nvGrpSpPr>
          <p:grpSpPr>
            <a:xfrm>
              <a:off x="-9550089" y="4872026"/>
              <a:ext cx="1489075" cy="1036638"/>
              <a:chOff x="970336" y="4683802"/>
              <a:chExt cx="1489075" cy="1036638"/>
            </a:xfrm>
          </p:grpSpPr>
          <p:pic>
            <p:nvPicPr>
              <p:cNvPr id="32" name="Picture 231">
                <a:extLst>
                  <a:ext uri="{FF2B5EF4-FFF2-40B4-BE49-F238E27FC236}">
                    <a16:creationId xmlns:a16="http://schemas.microsoft.com/office/drawing/2014/main" id="{EB3DA173-4133-62E1-530C-DD5752460D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970336" y="4683802"/>
                <a:ext cx="1489075" cy="1036638"/>
              </a:xfrm>
              <a:prstGeom prst="rect">
                <a:avLst/>
              </a:prstGeom>
              <a:noFill/>
              <a:ln w="9525" algn="ctr">
                <a:solidFill>
                  <a:srgbClr val="080808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33" name="Oval 235">
                <a:extLst>
                  <a:ext uri="{FF2B5EF4-FFF2-40B4-BE49-F238E27FC236}">
                    <a16:creationId xmlns:a16="http://schemas.microsoft.com/office/drawing/2014/main" id="{4C36D1F0-B208-C1CE-F129-D0BB200B5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7286" y="4731607"/>
                <a:ext cx="276225" cy="250825"/>
              </a:xfrm>
              <a:prstGeom prst="ellipse">
                <a:avLst/>
              </a:prstGeom>
              <a:noFill/>
              <a:ln w="25400" algn="ctr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lIns="18000" tIns="18000" rIns="18000" bIns="18000" anchor="ctr"/>
              <a:lstStyle/>
              <a:p>
                <a:pPr algn="ctr"/>
                <a:endParaRPr lang="ko-KR" altLang="en-US" sz="14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endParaRPr>
              </a:p>
            </p:txBody>
          </p:sp>
          <p:sp>
            <p:nvSpPr>
              <p:cNvPr id="34" name="AutoShape 243">
                <a:extLst>
                  <a:ext uri="{FF2B5EF4-FFF2-40B4-BE49-F238E27FC236}">
                    <a16:creationId xmlns:a16="http://schemas.microsoft.com/office/drawing/2014/main" id="{E1A972F5-8B42-7681-A07F-E532CFC60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8605" y="4730628"/>
                <a:ext cx="503237" cy="144463"/>
              </a:xfrm>
              <a:prstGeom prst="rightArrow">
                <a:avLst>
                  <a:gd name="adj1" fmla="val 50000"/>
                  <a:gd name="adj2" fmla="val 87088"/>
                </a:avLst>
              </a:prstGeom>
              <a:solidFill>
                <a:srgbClr val="B8CFDE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lIns="18000" tIns="18000" rIns="18000" bIns="1800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G스마트체2.0 Regular" panose="020B0600000101010101" pitchFamily="50" charset="-127"/>
                  <a:ea typeface="LG스마트체2.0 Regular" panose="020B0600000101010101" pitchFamily="50" charset="-127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49AECD62-A135-C73E-EF02-4ABE70F48DAD}"/>
                </a:ext>
              </a:extLst>
            </p:cNvPr>
            <p:cNvGrpSpPr/>
            <p:nvPr/>
          </p:nvGrpSpPr>
          <p:grpSpPr>
            <a:xfrm>
              <a:off x="-7569971" y="4867109"/>
              <a:ext cx="1582738" cy="1036638"/>
              <a:chOff x="2905593" y="4668160"/>
              <a:chExt cx="1582738" cy="1036638"/>
            </a:xfrm>
          </p:grpSpPr>
          <p:pic>
            <p:nvPicPr>
              <p:cNvPr id="37" name="Picture 230">
                <a:extLst>
                  <a:ext uri="{FF2B5EF4-FFF2-40B4-BE49-F238E27FC236}">
                    <a16:creationId xmlns:a16="http://schemas.microsoft.com/office/drawing/2014/main" id="{2AD86BFC-9EA7-DC90-CE3C-A618049732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905593" y="4668160"/>
                <a:ext cx="1492250" cy="1036638"/>
              </a:xfrm>
              <a:prstGeom prst="rect">
                <a:avLst/>
              </a:prstGeom>
              <a:noFill/>
              <a:ln w="9525" algn="ctr">
                <a:solidFill>
                  <a:srgbClr val="080808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38" name="Oval 234">
                <a:extLst>
                  <a:ext uri="{FF2B5EF4-FFF2-40B4-BE49-F238E27FC236}">
                    <a16:creationId xmlns:a16="http://schemas.microsoft.com/office/drawing/2014/main" id="{8588FC6C-2AA0-52F7-DB5C-19BE8F317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1881" y="5337964"/>
                <a:ext cx="276225" cy="250825"/>
              </a:xfrm>
              <a:prstGeom prst="ellipse">
                <a:avLst/>
              </a:prstGeom>
              <a:noFill/>
              <a:ln w="25400" algn="ctr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lIns="18000" tIns="18000" rIns="18000" bIns="18000" anchor="ctr"/>
              <a:lstStyle/>
              <a:p>
                <a:pPr algn="ctr"/>
                <a:endParaRPr lang="ko-KR" altLang="en-US" sz="1400" b="1">
                  <a:latin typeface="LG스마트체2.0 Regular" panose="020B0600000101010101" pitchFamily="50" charset="-127"/>
                  <a:ea typeface="LG스마트체2.0 Regular" panose="020B0600000101010101" pitchFamily="50" charset="-127"/>
                </a:endParaRPr>
              </a:p>
            </p:txBody>
          </p:sp>
          <p:sp>
            <p:nvSpPr>
              <p:cNvPr id="39" name="AutoShape 242">
                <a:extLst>
                  <a:ext uri="{FF2B5EF4-FFF2-40B4-BE49-F238E27FC236}">
                    <a16:creationId xmlns:a16="http://schemas.microsoft.com/office/drawing/2014/main" id="{03BF19A3-DEE1-AF4C-108E-532C05EC1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5093" y="5431748"/>
                <a:ext cx="503238" cy="144462"/>
              </a:xfrm>
              <a:prstGeom prst="leftArrow">
                <a:avLst>
                  <a:gd name="adj1" fmla="val 50000"/>
                  <a:gd name="adj2" fmla="val 87088"/>
                </a:avLst>
              </a:prstGeom>
              <a:solidFill>
                <a:srgbClr val="B8CFDE"/>
              </a:soli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lIns="18000" tIns="18000" rIns="18000" bIns="1800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G스마트체2.0 Regular" panose="020B0600000101010101" pitchFamily="50" charset="-127"/>
                  <a:ea typeface="LG스마트체2.0 Regular" panose="020B0600000101010101" pitchFamily="50" charset="-127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05837802-F344-D590-D805-BCDF0362D8C9}"/>
                </a:ext>
              </a:extLst>
            </p:cNvPr>
            <p:cNvGrpSpPr/>
            <p:nvPr/>
          </p:nvGrpSpPr>
          <p:grpSpPr>
            <a:xfrm flipH="1">
              <a:off x="-9382229" y="2236707"/>
              <a:ext cx="3877424" cy="808445"/>
              <a:chOff x="281549" y="3577470"/>
              <a:chExt cx="3934157" cy="808445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497E362A-9087-B58C-8DA8-6AFB7E2D73AE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43" name="그래픽 42" descr="남자 옆모습 단색으로 채워진">
                  <a:extLst>
                    <a:ext uri="{FF2B5EF4-FFF2-40B4-BE49-F238E27FC236}">
                      <a16:creationId xmlns:a16="http://schemas.microsoft.com/office/drawing/2014/main" id="{39916EBA-7EAD-51D5-F99B-C1B2D4FB9E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44" name="그래픽 43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EBCC5CBA-6DB1-17C9-8A16-6C925B450B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42" name="말풍선: 모서리가 둥근 사각형 41">
                <a:extLst>
                  <a:ext uri="{FF2B5EF4-FFF2-40B4-BE49-F238E27FC236}">
                    <a16:creationId xmlns:a16="http://schemas.microsoft.com/office/drawing/2014/main" id="{21DB4110-B9A9-712D-1DC0-717B70B97691}"/>
                  </a:ext>
                </a:extLst>
              </p:cNvPr>
              <p:cNvSpPr/>
              <p:nvPr/>
            </p:nvSpPr>
            <p:spPr>
              <a:xfrm>
                <a:off x="1069993" y="3577470"/>
                <a:ext cx="3145713" cy="59121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“Id</a:t>
                </a:r>
                <a:r>
                  <a:rPr lang="en-US" altLang="ko-KR" sz="1000" i="1" err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ea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가 제품화 되기 위해서  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PTMC(Product/Technology/Manufacturing/Component)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Roadmap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Planning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이 고려되어야 해요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endPara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F10AAE9E-2302-2803-5250-D158D97F0A5B}"/>
                </a:ext>
              </a:extLst>
            </p:cNvPr>
            <p:cNvGrpSpPr/>
            <p:nvPr/>
          </p:nvGrpSpPr>
          <p:grpSpPr>
            <a:xfrm>
              <a:off x="-10055455" y="3248511"/>
              <a:ext cx="4207969" cy="808447"/>
              <a:chOff x="281549" y="3577468"/>
              <a:chExt cx="4161286" cy="808447"/>
            </a:xfrm>
          </p:grpSpPr>
          <p:grpSp>
            <p:nvGrpSpPr>
              <p:cNvPr id="46" name="그룹 45">
                <a:extLst>
                  <a:ext uri="{FF2B5EF4-FFF2-40B4-BE49-F238E27FC236}">
                    <a16:creationId xmlns:a16="http://schemas.microsoft.com/office/drawing/2014/main" id="{B5A84E6C-0351-E0C7-400F-528F4E7F1129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48" name="그래픽 47" descr="남자 옆모습 단색으로 채워진">
                  <a:extLst>
                    <a:ext uri="{FF2B5EF4-FFF2-40B4-BE49-F238E27FC236}">
                      <a16:creationId xmlns:a16="http://schemas.microsoft.com/office/drawing/2014/main" id="{6C6D9980-D167-9373-7F2A-A645B19AB3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49" name="그래픽 48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00AB29AE-70C3-7EA7-83B9-F14053A2B9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47" name="말풍선: 모서리가 둥근 사각형 46">
                <a:extLst>
                  <a:ext uri="{FF2B5EF4-FFF2-40B4-BE49-F238E27FC236}">
                    <a16:creationId xmlns:a16="http://schemas.microsoft.com/office/drawing/2014/main" id="{744F11FD-9CA5-5FCA-DC6A-C599146BB872}"/>
                  </a:ext>
                </a:extLst>
              </p:cNvPr>
              <p:cNvSpPr/>
              <p:nvPr/>
            </p:nvSpPr>
            <p:spPr>
              <a:xfrm>
                <a:off x="1069990" y="3577468"/>
                <a:ext cx="3372845" cy="59121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신제품 전략을 수립 시 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사내의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인적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물적 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Resource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가           적절하게 분배되어 있는지 알 수 없는 상황이라면                       실행에 대한 문제가 발생 할 수 있어요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endPara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086946D2-F29C-81D2-FDCF-8635EFEC1E5A}"/>
                </a:ext>
              </a:extLst>
            </p:cNvPr>
            <p:cNvGrpSpPr/>
            <p:nvPr/>
          </p:nvGrpSpPr>
          <p:grpSpPr>
            <a:xfrm flipH="1">
              <a:off x="-9693975" y="4209450"/>
              <a:ext cx="4179997" cy="685156"/>
              <a:chOff x="281549" y="3700759"/>
              <a:chExt cx="4241157" cy="685156"/>
            </a:xfrm>
          </p:grpSpPr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CC050CF4-D20C-BF2D-EA48-9A4A408D3DC0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54" name="그래픽 53" descr="남자 옆모습 단색으로 채워진">
                  <a:extLst>
                    <a:ext uri="{FF2B5EF4-FFF2-40B4-BE49-F238E27FC236}">
                      <a16:creationId xmlns:a16="http://schemas.microsoft.com/office/drawing/2014/main" id="{B064C698-E67D-8189-FB1A-3C6BB5D550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55" name="그래픽 54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9657F1CE-71ED-40A2-206A-09F1DC5CBC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53" name="말풍선: 모서리가 둥근 사각형 52">
                <a:extLst>
                  <a:ext uri="{FF2B5EF4-FFF2-40B4-BE49-F238E27FC236}">
                    <a16:creationId xmlns:a16="http://schemas.microsoft.com/office/drawing/2014/main" id="{1F539399-ACF0-7814-F07D-D7CF1332B5D0}"/>
                  </a:ext>
                </a:extLst>
              </p:cNvPr>
              <p:cNvSpPr/>
              <p:nvPr/>
            </p:nvSpPr>
            <p:spPr>
              <a:xfrm>
                <a:off x="1069991" y="3747729"/>
                <a:ext cx="3452715" cy="250697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kumimoji="0" lang="ko-KR" alt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제품 선정 우선순위에 대한 평가 툴이 필요합니다</a:t>
                </a:r>
                <a:r>
                  <a:rPr kumimoji="0" lang="en-US" altLang="ko-KR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"</a:t>
                </a:r>
                <a:endPara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EF0CD718-8446-D781-EC1E-1B492CA989FA}"/>
              </a:ext>
            </a:extLst>
          </p:cNvPr>
          <p:cNvGrpSpPr/>
          <p:nvPr/>
        </p:nvGrpSpPr>
        <p:grpSpPr>
          <a:xfrm>
            <a:off x="5898586" y="4225384"/>
            <a:ext cx="3799561" cy="895441"/>
            <a:chOff x="5087830" y="4558762"/>
            <a:chExt cx="3799561" cy="895441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466878D-F835-2CEE-1B62-EA15A9C33F5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830" y="4558762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</a:t>
              </a:r>
              <a:endParaRPr kumimoji="0" lang="ko-KR" alt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D3192A-1E4A-F84A-3B76-10C9616EFEFD}"/>
                </a:ext>
              </a:extLst>
            </p:cNvPr>
            <p:cNvSpPr/>
            <p:nvPr/>
          </p:nvSpPr>
          <p:spPr>
            <a:xfrm>
              <a:off x="5404566" y="4592429"/>
              <a:ext cx="3482825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 전략 가시화</a:t>
              </a:r>
              <a:endParaRPr kumimoji="0" lang="en-US" altLang="ko-K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자사 및 경쟁사의 제품 개발 </a:t>
              </a: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Road Map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의 시계열 라인업 검토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제품 개발에 맞춘 핵심 기술에 대한 선행 연구</a:t>
              </a: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/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개발 </a:t>
              </a: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Road Map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구축</a:t>
              </a:r>
              <a:endParaRPr lang="ko-KR" altLang="en-US" sz="1000" b="1">
                <a:latin typeface="Calibri" panose="020F050202020403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0762485-C9FD-66E7-1C4D-C63E521F1C7E}"/>
              </a:ext>
            </a:extLst>
          </p:cNvPr>
          <p:cNvGrpSpPr/>
          <p:nvPr/>
        </p:nvGrpSpPr>
        <p:grpSpPr>
          <a:xfrm>
            <a:off x="5898586" y="4997465"/>
            <a:ext cx="4509919" cy="664609"/>
            <a:chOff x="5087686" y="4944271"/>
            <a:chExt cx="4509919" cy="664609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E22DC512-B9B1-578A-94EE-CFD06A7A3B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49442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II</a:t>
              </a:r>
              <a:endParaRPr kumimoji="0" lang="ko-KR" alt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6B63A7A-8EBF-A21B-AC89-C2A0B0D3DDAE}"/>
                </a:ext>
              </a:extLst>
            </p:cNvPr>
            <p:cNvSpPr/>
            <p:nvPr/>
          </p:nvSpPr>
          <p:spPr>
            <a:xfrm>
              <a:off x="5404566" y="4977938"/>
              <a:ext cx="4193039" cy="6309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</a:t>
              </a: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제조</a:t>
              </a: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기술</a:t>
              </a: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부품 상호연결 관리</a:t>
              </a:r>
              <a:endParaRPr kumimoji="0" lang="en-US" altLang="ko-K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기술 간의 </a:t>
              </a: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Portfolio 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현황 조회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부품개발 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및 수급 계획을 제품 전략과 연결하여 관리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95D62E7-7A10-4E60-2F49-1BC75A71F4A7}"/>
              </a:ext>
            </a:extLst>
          </p:cNvPr>
          <p:cNvGrpSpPr/>
          <p:nvPr/>
        </p:nvGrpSpPr>
        <p:grpSpPr>
          <a:xfrm>
            <a:off x="5898592" y="5776685"/>
            <a:ext cx="3497230" cy="679998"/>
            <a:chOff x="5087686" y="5274771"/>
            <a:chExt cx="3411179" cy="679998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FBAB39A2-95F6-932C-5659-8DBCFF61AB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2747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III</a:t>
              </a:r>
              <a:endParaRPr kumimoji="0" lang="ko-KR" alt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B5B004D-8FA6-A16C-9B59-F568A0F69F73}"/>
                </a:ext>
              </a:extLst>
            </p:cNvPr>
            <p:cNvSpPr/>
            <p:nvPr/>
          </p:nvSpPr>
          <p:spPr>
            <a:xfrm>
              <a:off x="5416796" y="5308438"/>
              <a:ext cx="3082069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포트폴리오 기반 전사 </a:t>
              </a: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Resource 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계획 및 관리</a:t>
              </a:r>
              <a:endParaRPr kumimoji="0" lang="en-US" altLang="ko-K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전사의 인적</a:t>
              </a: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/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물적 </a:t>
              </a: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Resource </a:t>
              </a: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할당 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B115B34-3043-CCFC-12F5-1C769A5F3B7C}"/>
              </a:ext>
            </a:extLst>
          </p:cNvPr>
          <p:cNvSpPr>
            <a:spLocks noChangeAspect="1"/>
          </p:cNvSpPr>
          <p:nvPr/>
        </p:nvSpPr>
        <p:spPr>
          <a:xfrm>
            <a:off x="6992983" y="3994818"/>
            <a:ext cx="1309649" cy="18466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34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Grade (</a:t>
            </a:r>
            <a:r>
              <a:rPr kumimoji="0" lang="ko-KR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성숙도</a:t>
            </a: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)</a:t>
            </a: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60C5F4EF-D2EB-4796-153C-A943D62D8D53}"/>
              </a:ext>
            </a:extLst>
          </p:cNvPr>
          <p:cNvGrpSpPr/>
          <p:nvPr/>
        </p:nvGrpSpPr>
        <p:grpSpPr>
          <a:xfrm>
            <a:off x="5500559" y="1487116"/>
            <a:ext cx="4525794" cy="2398384"/>
            <a:chOff x="5305647" y="1462745"/>
            <a:chExt cx="4976019" cy="2465086"/>
          </a:xfrm>
        </p:grpSpPr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EC4EBDEC-2402-BE1D-82B7-4CB422E1D8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7431"/>
            <a:stretch/>
          </p:blipFill>
          <p:spPr>
            <a:xfrm>
              <a:off x="5315170" y="1462745"/>
              <a:ext cx="4900221" cy="2456008"/>
            </a:xfrm>
            <a:prstGeom prst="rect">
              <a:avLst/>
            </a:prstGeom>
          </p:spPr>
        </p:pic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CE236DD-506C-16FC-95E2-FD09F8D04E6C}"/>
                </a:ext>
              </a:extLst>
            </p:cNvPr>
            <p:cNvSpPr/>
            <p:nvPr/>
          </p:nvSpPr>
          <p:spPr>
            <a:xfrm>
              <a:off x="5305647" y="2210155"/>
              <a:ext cx="1089025" cy="1717675"/>
            </a:xfrm>
            <a:prstGeom prst="rect">
              <a:avLst/>
            </a:prstGeom>
            <a:solidFill>
              <a:srgbClr val="F2F2F2">
                <a:alpha val="69804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50791" tIns="75396" rIns="150791" bIns="7539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49" b="1">
                <a:solidFill>
                  <a:schemeClr val="tx1"/>
                </a:solidFill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A649942-D952-FC38-7322-E632CE432682}"/>
                </a:ext>
              </a:extLst>
            </p:cNvPr>
            <p:cNvSpPr/>
            <p:nvPr/>
          </p:nvSpPr>
          <p:spPr>
            <a:xfrm>
              <a:off x="6393878" y="3388081"/>
              <a:ext cx="2271713" cy="539750"/>
            </a:xfrm>
            <a:prstGeom prst="rect">
              <a:avLst/>
            </a:prstGeom>
            <a:solidFill>
              <a:srgbClr val="F2F2F2">
                <a:alpha val="69804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50791" tIns="75396" rIns="150791" bIns="7539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49" b="1">
                <a:solidFill>
                  <a:schemeClr val="tx1"/>
                </a:solidFill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EFC7D0E1-4874-9501-7643-C4D830055095}"/>
                </a:ext>
              </a:extLst>
            </p:cNvPr>
            <p:cNvSpPr/>
            <p:nvPr/>
          </p:nvSpPr>
          <p:spPr>
            <a:xfrm>
              <a:off x="7413847" y="1511656"/>
              <a:ext cx="2844800" cy="668338"/>
            </a:xfrm>
            <a:prstGeom prst="rect">
              <a:avLst/>
            </a:prstGeom>
            <a:solidFill>
              <a:srgbClr val="F2F2F2">
                <a:alpha val="69804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50791" tIns="75396" rIns="150791" bIns="7539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49" b="1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9D3BD6D4-1249-3CCF-9C00-F221062706C9}"/>
                </a:ext>
              </a:extLst>
            </p:cNvPr>
            <p:cNvSpPr/>
            <p:nvPr/>
          </p:nvSpPr>
          <p:spPr>
            <a:xfrm>
              <a:off x="8665591" y="2179993"/>
              <a:ext cx="1616075" cy="1747838"/>
            </a:xfrm>
            <a:prstGeom prst="rect">
              <a:avLst/>
            </a:prstGeom>
            <a:solidFill>
              <a:srgbClr val="F2F2F2">
                <a:alpha val="69804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50791" tIns="75396" rIns="150791" bIns="7539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49" b="1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7FEEE20A-A9A4-6E34-8F27-5CA33BC855A5}"/>
                </a:ext>
              </a:extLst>
            </p:cNvPr>
            <p:cNvSpPr/>
            <p:nvPr/>
          </p:nvSpPr>
          <p:spPr>
            <a:xfrm>
              <a:off x="5515198" y="3291244"/>
              <a:ext cx="146050" cy="120650"/>
            </a:xfrm>
            <a:prstGeom prst="rect">
              <a:avLst/>
            </a:prstGeom>
            <a:solidFill>
              <a:srgbClr val="F2F2F2">
                <a:alpha val="69804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50791" tIns="75396" rIns="150791" bIns="7539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49" b="1">
                <a:solidFill>
                  <a:schemeClr val="tx1"/>
                </a:solidFill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EBAEF84A-45AD-A618-9CFF-952AF4813816}"/>
                </a:ext>
              </a:extLst>
            </p:cNvPr>
            <p:cNvSpPr/>
            <p:nvPr/>
          </p:nvSpPr>
          <p:spPr>
            <a:xfrm>
              <a:off x="5737448" y="3262669"/>
              <a:ext cx="146050" cy="120650"/>
            </a:xfrm>
            <a:prstGeom prst="rect">
              <a:avLst/>
            </a:prstGeom>
            <a:solidFill>
              <a:srgbClr val="F2F2F2">
                <a:alpha val="69804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50791" tIns="75396" rIns="150791" bIns="75396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649" b="1">
                <a:solidFill>
                  <a:schemeClr val="tx1"/>
                </a:solidFill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8E41493-75C2-DA6C-9BF1-FD197F0C2AD1}"/>
              </a:ext>
            </a:extLst>
          </p:cNvPr>
          <p:cNvSpPr txBox="1"/>
          <p:nvPr/>
        </p:nvSpPr>
        <p:spPr>
          <a:xfrm>
            <a:off x="6904874" y="1213360"/>
            <a:ext cx="14814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u="sng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PPM</a:t>
            </a:r>
            <a:r>
              <a:rPr lang="ko-KR" altLang="en-US" sz="1200" b="1" u="sng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200" b="1" u="sng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Coverage </a:t>
            </a:r>
            <a:r>
              <a:rPr lang="ko-KR" altLang="en-US" sz="1200" b="1" u="sng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영역</a:t>
            </a:r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A1B04C0-E4F4-F2D7-C7E9-30400285D9A2}"/>
              </a:ext>
            </a:extLst>
          </p:cNvPr>
          <p:cNvCxnSpPr>
            <a:cxnSpLocks/>
            <a:stCxn id="21" idx="4"/>
            <a:endCxn id="24" idx="0"/>
          </p:cNvCxnSpPr>
          <p:nvPr/>
        </p:nvCxnSpPr>
        <p:spPr>
          <a:xfrm>
            <a:off x="6024586" y="4477384"/>
            <a:ext cx="0" cy="520081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4F6228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DFFC0A72-5111-A040-7D6D-3228DF400816}"/>
              </a:ext>
            </a:extLst>
          </p:cNvPr>
          <p:cNvCxnSpPr>
            <a:cxnSpLocks/>
            <a:stCxn id="24" idx="4"/>
            <a:endCxn id="27" idx="0"/>
          </p:cNvCxnSpPr>
          <p:nvPr/>
        </p:nvCxnSpPr>
        <p:spPr>
          <a:xfrm>
            <a:off x="6024586" y="5249465"/>
            <a:ext cx="3179" cy="527220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4F6228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D1AD7F16-11C6-C3D2-35B5-97C35CD30505}"/>
              </a:ext>
            </a:extLst>
          </p:cNvPr>
          <p:cNvGrpSpPr/>
          <p:nvPr/>
        </p:nvGrpSpPr>
        <p:grpSpPr>
          <a:xfrm>
            <a:off x="10848599" y="1674886"/>
            <a:ext cx="1724631" cy="1382556"/>
            <a:chOff x="10523790" y="2972451"/>
            <a:chExt cx="1724631" cy="138255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F1B338B-0E2F-5926-5DE8-1EBD1047EB47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8425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로드맵 파악 및 현행화</a:t>
              </a:r>
              <a:r>
                <a:rPr kumimoji="0" lang="ko-KR" altLang="en-US" sz="11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1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kumimoji="0" lang="ko-KR" altLang="en-US" sz="1100" b="1" i="0" u="none" strike="noStrike" kern="120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FDD79F4D-4076-EE3F-B8BF-E138BE28D183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32953C79-7C1E-7B09-4F3A-D8F9DD8F1C96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78" name="Rectangle 23">
              <a:extLst>
                <a:ext uri="{FF2B5EF4-FFF2-40B4-BE49-F238E27FC236}">
                  <a16:creationId xmlns:a16="http://schemas.microsoft.com/office/drawing/2014/main" id="{C0618977-295A-432A-1DD9-7140C10F3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79" name="Rectangle 23">
              <a:extLst>
                <a:ext uri="{FF2B5EF4-FFF2-40B4-BE49-F238E27FC236}">
                  <a16:creationId xmlns:a16="http://schemas.microsoft.com/office/drawing/2014/main" id="{243B62DC-46C4-D9D8-DE5F-DAE1BD22A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951708"/>
              <a:ext cx="23400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0" name="Freeform 228">
              <a:extLst>
                <a:ext uri="{FF2B5EF4-FFF2-40B4-BE49-F238E27FC236}">
                  <a16:creationId xmlns:a16="http://schemas.microsoft.com/office/drawing/2014/main" id="{25F80BC8-6583-449B-0775-2A63DFC26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653507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1" name="Rectangle 234">
              <a:extLst>
                <a:ext uri="{FF2B5EF4-FFF2-40B4-BE49-F238E27FC236}">
                  <a16:creationId xmlns:a16="http://schemas.microsoft.com/office/drawing/2014/main" id="{9305BBE8-6DB0-FF63-D348-BFD7AC1C763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구축 전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2" name="Rectangle 234">
              <a:extLst>
                <a:ext uri="{FF2B5EF4-FFF2-40B4-BE49-F238E27FC236}">
                  <a16:creationId xmlns:a16="http://schemas.microsoft.com/office/drawing/2014/main" id="{BF9975EE-2952-9F00-FB47-16E5E28F4DD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구축 후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3" name="Rectangle 234">
              <a:extLst>
                <a:ext uri="{FF2B5EF4-FFF2-40B4-BE49-F238E27FC236}">
                  <a16:creationId xmlns:a16="http://schemas.microsoft.com/office/drawing/2014/main" id="{7DDC9747-3DC6-F6FB-0983-FCED92C6C56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523790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Day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23F953-31D8-69C8-F7E0-BB87DB864B92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marL="0" marR="0" lvl="0" indent="0" algn="ctr" defTabSz="98425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20</a:t>
              </a:r>
              <a:r>
                <a:rPr kumimoji="0" lang="ko-KR" altLang="en-US" sz="1100" b="0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</a:t>
              </a:r>
              <a:r>
                <a:rPr kumimoji="0" lang="en-US" altLang="ko-KR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kumimoji="0" lang="ko-KR" altLang="en-US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kumimoji="0" lang="ko-KR" altLang="en-US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실시간</a:t>
              </a:r>
              <a:endParaRPr kumimoji="0" lang="ko-KR" altLang="en-US" sz="1200" b="1" i="0" u="none" strike="noStrike" kern="1200" cap="none" spc="-2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A3573C35-4B3C-9483-F4D8-9CE4B45AFDE5}"/>
              </a:ext>
            </a:extLst>
          </p:cNvPr>
          <p:cNvGrpSpPr/>
          <p:nvPr/>
        </p:nvGrpSpPr>
        <p:grpSpPr>
          <a:xfrm>
            <a:off x="10523896" y="4572534"/>
            <a:ext cx="4376512" cy="874173"/>
            <a:chOff x="5095244" y="4653136"/>
            <a:chExt cx="4304976" cy="884382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D1FE5350-BC51-16FE-E5CC-F62F9D0A9C6F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884382"/>
              <a:chOff x="5095244" y="4869160"/>
              <a:chExt cx="923685" cy="884382"/>
            </a:xfrm>
          </p:grpSpPr>
          <p:pic>
            <p:nvPicPr>
              <p:cNvPr id="88" name="그래픽 87" descr="남자 옆모습 단색으로 채워진">
                <a:extLst>
                  <a:ext uri="{FF2B5EF4-FFF2-40B4-BE49-F238E27FC236}">
                    <a16:creationId xmlns:a16="http://schemas.microsoft.com/office/drawing/2014/main" id="{F3CC36C2-5BFF-9034-31EB-EBF60D004D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11615A9-9EF8-9168-4AAE-5D0D2B59B345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</a:t>
                </a:r>
                <a:r>
                  <a:rPr kumimoji="0" lang="ko-KR" altLang="en-US" sz="1000" b="1" i="0" u="none" strike="noStrike" kern="1200" cap="none" spc="-2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차전지</a:t>
                </a: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L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경영층</a:t>
                </a:r>
                <a:endParaRPr kumimoji="0" lang="en-US" altLang="ko-KR" sz="10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7" name="말풍선: 모서리가 둥근 사각형 86">
              <a:extLst>
                <a:ext uri="{FF2B5EF4-FFF2-40B4-BE49-F238E27FC236}">
                  <a16:creationId xmlns:a16="http://schemas.microsoft.com/office/drawing/2014/main" id="{FB194902-6E82-BA26-3B08-C63D72A59F71}"/>
                </a:ext>
              </a:extLst>
            </p:cNvPr>
            <p:cNvSpPr/>
            <p:nvPr/>
          </p:nvSpPr>
          <p:spPr>
            <a:xfrm>
              <a:off x="6249144" y="4653136"/>
              <a:ext cx="3151076" cy="764942"/>
            </a:xfrm>
            <a:prstGeom prst="wedgeRoundRectCallout">
              <a:avLst>
                <a:gd name="adj1" fmla="val -63851"/>
                <a:gd name="adj2" fmla="val -33494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“Product Roadmap</a:t>
              </a:r>
              <a:r>
                <a: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과 </a:t>
              </a: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Technology Roadmap, Manufacturing Roadmap</a:t>
              </a:r>
              <a:r>
                <a: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 서로 연결되어 </a:t>
              </a: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Display</a:t>
              </a:r>
              <a:r>
                <a: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되고                              실제 수행 프로젝트가 연결되어 한 </a:t>
              </a: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View</a:t>
              </a:r>
              <a:r>
                <a:rPr kumimoji="0" lang="ko-KR" altLang="en-US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로 제공되니 제품개발 상황을 파악하기에 용이하며</a:t>
              </a: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..”</a:t>
              </a:r>
              <a:endParaRPr kumimoji="0" lang="ko-KR" altLang="en-US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C2EDF610-4A12-A8DF-61BB-793014A4A186}"/>
              </a:ext>
            </a:extLst>
          </p:cNvPr>
          <p:cNvGrpSpPr/>
          <p:nvPr/>
        </p:nvGrpSpPr>
        <p:grpSpPr>
          <a:xfrm>
            <a:off x="11055030" y="3416525"/>
            <a:ext cx="3707401" cy="884537"/>
            <a:chOff x="6007672" y="5481215"/>
            <a:chExt cx="3707401" cy="884537"/>
          </a:xfrm>
        </p:grpSpPr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56D306E8-E1D7-CE0E-F73C-7454EE8ED9CF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93" name="그래픽 92" descr="남자 옆모습 단색으로 채워진">
                <a:extLst>
                  <a:ext uri="{FF2B5EF4-FFF2-40B4-BE49-F238E27FC236}">
                    <a16:creationId xmlns:a16="http://schemas.microsoft.com/office/drawing/2014/main" id="{F08F6593-7079-5E21-5278-9F5ADC4FF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08F0EE6-E860-7A4B-3091-94063DCAC4FE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</a:t>
                </a:r>
                <a:r>
                  <a:rPr lang="ko-KR" altLang="en-US" sz="1000" b="1" spc="-20" err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차전지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기획팀원</a:t>
                </a:r>
              </a:p>
            </p:txBody>
          </p:sp>
        </p:grpSp>
        <p:sp>
          <p:nvSpPr>
            <p:cNvPr id="92" name="말풍선: 모서리가 둥근 사각형 91">
              <a:extLst>
                <a:ext uri="{FF2B5EF4-FFF2-40B4-BE49-F238E27FC236}">
                  <a16:creationId xmlns:a16="http://schemas.microsoft.com/office/drawing/2014/main" id="{F29A7AF8-9898-8281-E6F4-C60E92AA3E1B}"/>
                </a:ext>
              </a:extLst>
            </p:cNvPr>
            <p:cNvSpPr/>
            <p:nvPr/>
          </p:nvSpPr>
          <p:spPr>
            <a:xfrm>
              <a:off x="6007672" y="5481215"/>
              <a:ext cx="2329703" cy="678131"/>
            </a:xfrm>
            <a:prstGeom prst="wedgeRoundRectCallout">
              <a:avLst>
                <a:gd name="adj1" fmla="val 64646"/>
                <a:gd name="adj2" fmla="val -26142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분기별로 작성하던 전략자료를                                                  쉽게 만들 수 있게 되었어요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EA591B-3B35-723E-94E6-031955BEFE78}"/>
              </a:ext>
            </a:extLst>
          </p:cNvPr>
          <p:cNvSpPr/>
          <p:nvPr/>
        </p:nvSpPr>
        <p:spPr>
          <a:xfrm>
            <a:off x="12569129" y="2052649"/>
            <a:ext cx="2373987" cy="553998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88900" indent="-88900">
              <a:buFont typeface="Wingdings" panose="05000000000000000000" pitchFamily="2" charset="2"/>
              <a:buChar char="§"/>
              <a:defRPr/>
            </a:pPr>
            <a:r>
              <a:rPr lang="ko-KR" altLang="en-US" sz="1000" b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내외부</a:t>
            </a:r>
            <a:r>
              <a:rPr lang="ko-KR" altLang="en-US" sz="10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업무 시간 단축 및 수작업 업무 해소</a:t>
            </a:r>
            <a:br>
              <a:rPr lang="en-US" altLang="ko-KR" sz="10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외부 시장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기술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Trend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 조사 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-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내부 프로젝트 수행 현황 관련 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Report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작성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FF58DABB-18F6-6F90-DAD0-6744CB74010A}"/>
              </a:ext>
            </a:extLst>
          </p:cNvPr>
          <p:cNvGrpSpPr/>
          <p:nvPr/>
        </p:nvGrpSpPr>
        <p:grpSpPr>
          <a:xfrm>
            <a:off x="11775691" y="5961528"/>
            <a:ext cx="1854925" cy="193388"/>
            <a:chOff x="5055826" y="6231743"/>
            <a:chExt cx="1854925" cy="193388"/>
          </a:xfrm>
        </p:grpSpPr>
        <p:pic>
          <p:nvPicPr>
            <p:cNvPr id="97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BDB015A1-9982-539B-36F7-02D1FE8EFC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5055826" y="6231743"/>
              <a:ext cx="1148535" cy="19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C5656D5A-9DA0-87CC-EAF4-43392B72F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6383" y="6247295"/>
              <a:ext cx="604368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120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353</Words>
  <Application>Microsoft Office PowerPoint</Application>
  <PresentationFormat>사용자 지정</PresentationFormat>
  <Paragraphs>41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LG스마트체 Regular</vt:lpstr>
      <vt:lpstr>LG스마트체2.0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