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683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83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A7CCE-50B0-99FD-9C3A-FB0BA97B6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6D82D73-E4D8-837F-119F-2B565C9257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8C469AD-794E-E83A-58CF-E3B2897EA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933E38F-09E6-77A9-400A-80697F95D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8256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16084-F088-9B94-DE81-07936AEF7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A5CFA00-0AD8-DCB5-92BA-A0322B7EBE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4-1)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PMS 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프로젝트의 시작과 끝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요구사항관리와 프로젝트 관리”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00434A-61FD-2A3E-7531-6D7CE48F3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0964" y="1910284"/>
            <a:ext cx="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200">
                <a:solidFill>
                  <a:srgbClr val="000000"/>
                </a:solidFill>
                <a:latin typeface="Aptos" panose="020B0004020202020204" pitchFamily="34" charset="0"/>
              </a:rPr>
            </a:br>
            <a:endParaRPr lang="ko-KR" altLang="ko-KR" sz="1800">
              <a:latin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CAC3A4C0-9BE1-337D-CA06-BD351E6C30C8}"/>
              </a:ext>
            </a:extLst>
          </p:cNvPr>
          <p:cNvSpPr/>
          <p:nvPr/>
        </p:nvSpPr>
        <p:spPr>
          <a:xfrm>
            <a:off x="429616" y="802621"/>
            <a:ext cx="4536512" cy="6482417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CC5587C-E1E1-0BAC-15D2-362D96B86A56}"/>
              </a:ext>
            </a:extLst>
          </p:cNvPr>
          <p:cNvGrpSpPr/>
          <p:nvPr/>
        </p:nvGrpSpPr>
        <p:grpSpPr>
          <a:xfrm>
            <a:off x="427038" y="801688"/>
            <a:ext cx="4536512" cy="339239"/>
            <a:chOff x="344488" y="620713"/>
            <a:chExt cx="4536512" cy="339239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E0F9EDE7-447F-6518-D106-55324473121E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개발 프로젝트관리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(PMS)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필요한가요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5B421012-C450-1080-8731-BF3AADEF056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368CAE1-C6D6-7D99-4DF4-A5642C514DE9}"/>
              </a:ext>
            </a:extLst>
          </p:cNvPr>
          <p:cNvGrpSpPr/>
          <p:nvPr/>
        </p:nvGrpSpPr>
        <p:grpSpPr>
          <a:xfrm>
            <a:off x="386291" y="2871478"/>
            <a:ext cx="4510159" cy="821215"/>
            <a:chOff x="281549" y="3564700"/>
            <a:chExt cx="4510159" cy="821215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522D81FE-A713-6AED-DF0E-1BFDE70B7E3F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1" name="그래픽 10" descr="남자 옆모습 단색으로 채워진">
                <a:extLst>
                  <a:ext uri="{FF2B5EF4-FFF2-40B4-BE49-F238E27FC236}">
                    <a16:creationId xmlns:a16="http://schemas.microsoft.com/office/drawing/2014/main" id="{47D21C4B-4AC8-451A-9C20-376FC8C2C1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2" name="그래픽 11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1462B39F-F59A-3C9C-DF4E-90AA924587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0" name="말풍선: 모서리가 둥근 사각형 9">
              <a:extLst>
                <a:ext uri="{FF2B5EF4-FFF2-40B4-BE49-F238E27FC236}">
                  <a16:creationId xmlns:a16="http://schemas.microsoft.com/office/drawing/2014/main" id="{088DACF4-86EE-8E07-DA5C-9810DB1CB509}"/>
                </a:ext>
              </a:extLst>
            </p:cNvPr>
            <p:cNvSpPr/>
            <p:nvPr/>
          </p:nvSpPr>
          <p:spPr>
            <a:xfrm>
              <a:off x="1069991" y="3564700"/>
              <a:ext cx="3721717" cy="616755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57200">
                <a:spcBef>
                  <a:spcPts val="600"/>
                </a:spcBef>
                <a:defRPr/>
              </a:pP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경영층을 포함하여 프로젝트에 관련된 멤버들 간에 커뮤니케이션이 원활하지 않으며 잘못된 정보로 의사를 결정할 수 있는 오류를 범할 수 있습니다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5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BB38488-4F70-18B2-4A92-18897BBEEE1D}"/>
              </a:ext>
            </a:extLst>
          </p:cNvPr>
          <p:cNvGrpSpPr/>
          <p:nvPr/>
        </p:nvGrpSpPr>
        <p:grpSpPr>
          <a:xfrm flipH="1">
            <a:off x="1154716" y="4077195"/>
            <a:ext cx="3852540" cy="821214"/>
            <a:chOff x="281549" y="3564701"/>
            <a:chExt cx="3908910" cy="821214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85F60301-1F6D-313D-1173-8DB744A4EF2E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6" name="그래픽 15" descr="남자 옆모습 단색으로 채워진">
                <a:extLst>
                  <a:ext uri="{FF2B5EF4-FFF2-40B4-BE49-F238E27FC236}">
                    <a16:creationId xmlns:a16="http://schemas.microsoft.com/office/drawing/2014/main" id="{C1EA627C-1E89-F9D6-B1C1-36308E6C29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7" name="그래픽 16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54C37D7A-0DFC-3B01-2CA9-47B859AADE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5" name="말풍선: 모서리가 둥근 사각형 14">
              <a:extLst>
                <a:ext uri="{FF2B5EF4-FFF2-40B4-BE49-F238E27FC236}">
                  <a16:creationId xmlns:a16="http://schemas.microsoft.com/office/drawing/2014/main" id="{57219B03-F5F6-5C34-AE27-70960E6E9211}"/>
                </a:ext>
              </a:extLst>
            </p:cNvPr>
            <p:cNvSpPr/>
            <p:nvPr/>
          </p:nvSpPr>
          <p:spPr>
            <a:xfrm>
              <a:off x="1069991" y="3564701"/>
              <a:ext cx="3120468" cy="616755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57200">
                <a:spcBef>
                  <a:spcPts val="600"/>
                </a:spcBef>
                <a:defRPr/>
              </a:pP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이전에 진행했던 프로젝트를 참고하고 싶지만                    해당 프로젝트에 참여했던 인원이 없으면                                              자료를 찾을 수 있는 방법이 없어요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5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8" name="Freeform 75">
            <a:extLst>
              <a:ext uri="{FF2B5EF4-FFF2-40B4-BE49-F238E27FC236}">
                <a16:creationId xmlns:a16="http://schemas.microsoft.com/office/drawing/2014/main" id="{01B6B142-A567-FEE4-6B7C-101EBC572864}"/>
              </a:ext>
            </a:extLst>
          </p:cNvPr>
          <p:cNvSpPr>
            <a:spLocks/>
          </p:cNvSpPr>
          <p:nvPr/>
        </p:nvSpPr>
        <p:spPr bwMode="auto">
          <a:xfrm>
            <a:off x="635319" y="6360055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F14239D-00F9-0B62-DEC8-49E7F511189E}"/>
              </a:ext>
            </a:extLst>
          </p:cNvPr>
          <p:cNvSpPr/>
          <p:nvPr/>
        </p:nvSpPr>
        <p:spPr>
          <a:xfrm>
            <a:off x="440789" y="6468769"/>
            <a:ext cx="4519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프로젝트 진행상황의 가시화하고 리스크를 최소화하여 개발 프로젝트의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QCD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를 확보할 수 있습니다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FABD9544-6B14-6572-0431-0AC13E6608DA}"/>
              </a:ext>
            </a:extLst>
          </p:cNvPr>
          <p:cNvGrpSpPr/>
          <p:nvPr/>
        </p:nvGrpSpPr>
        <p:grpSpPr>
          <a:xfrm flipH="1">
            <a:off x="561396" y="1662311"/>
            <a:ext cx="4445118" cy="821212"/>
            <a:chOff x="281549" y="3564703"/>
            <a:chExt cx="4510159" cy="821212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4CB9C169-9026-6E82-169F-CA5738AC0486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23" name="그래픽 22" descr="남자 옆모습 단색으로 채워진">
                <a:extLst>
                  <a:ext uri="{FF2B5EF4-FFF2-40B4-BE49-F238E27FC236}">
                    <a16:creationId xmlns:a16="http://schemas.microsoft.com/office/drawing/2014/main" id="{4DFEFE3A-F8C4-36FD-AB04-2A241E7DC0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24" name="그래픽 23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4E918114-90DE-88B5-B0E6-49329C91ED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2" name="말풍선: 모서리가 둥근 사각형 21">
              <a:extLst>
                <a:ext uri="{FF2B5EF4-FFF2-40B4-BE49-F238E27FC236}">
                  <a16:creationId xmlns:a16="http://schemas.microsoft.com/office/drawing/2014/main" id="{E84B2251-E579-4AEB-D981-93872FC82513}"/>
                </a:ext>
              </a:extLst>
            </p:cNvPr>
            <p:cNvSpPr/>
            <p:nvPr/>
          </p:nvSpPr>
          <p:spPr>
            <a:xfrm>
              <a:off x="1069991" y="3564703"/>
              <a:ext cx="3721717" cy="616755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57200">
                <a:spcBef>
                  <a:spcPts val="600"/>
                </a:spcBef>
                <a:defRPr/>
              </a:pP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프로젝트 리더마다 프로젝트를 운영하는 방법이 상이하고 수작업으로 관리하다 보니 진행상황을 파악하기에 시간이 많이 걸립니다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5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240CFBE-1083-65EB-DE55-9986352DB804}"/>
              </a:ext>
            </a:extLst>
          </p:cNvPr>
          <p:cNvGrpSpPr/>
          <p:nvPr/>
        </p:nvGrpSpPr>
        <p:grpSpPr>
          <a:xfrm>
            <a:off x="387171" y="5346100"/>
            <a:ext cx="4510159" cy="731829"/>
            <a:chOff x="281549" y="3654086"/>
            <a:chExt cx="4510159" cy="731829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67ED7885-FB17-B844-C232-27B286177CAE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28" name="그래픽 27" descr="남자 옆모습 단색으로 채워진">
                <a:extLst>
                  <a:ext uri="{FF2B5EF4-FFF2-40B4-BE49-F238E27FC236}">
                    <a16:creationId xmlns:a16="http://schemas.microsoft.com/office/drawing/2014/main" id="{FF1E202A-A7C8-1A3C-8F7A-0DEBA25408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29" name="그래픽 28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2604459D-9B57-C318-D2E5-FE9BEEE64B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7" name="말풍선: 모서리가 둥근 사각형 26">
              <a:extLst>
                <a:ext uri="{FF2B5EF4-FFF2-40B4-BE49-F238E27FC236}">
                  <a16:creationId xmlns:a16="http://schemas.microsoft.com/office/drawing/2014/main" id="{7E690785-2B14-B92E-CC04-530CC4199A2F}"/>
                </a:ext>
              </a:extLst>
            </p:cNvPr>
            <p:cNvSpPr/>
            <p:nvPr/>
          </p:nvSpPr>
          <p:spPr>
            <a:xfrm>
              <a:off x="1069991" y="3654086"/>
              <a:ext cx="3721717" cy="43798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57200">
                <a:spcBef>
                  <a:spcPts val="600"/>
                </a:spcBef>
                <a:defRPr/>
              </a:pP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프로젝트의 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QCD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파악과 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Gate 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관리의 이력을 찾는데 시간이 많이 소요되거나 없는 정보가 많습니다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5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30" name="Rectangle 10">
            <a:extLst>
              <a:ext uri="{FF2B5EF4-FFF2-40B4-BE49-F238E27FC236}">
                <a16:creationId xmlns:a16="http://schemas.microsoft.com/office/drawing/2014/main" id="{59ED3804-C78C-1F9D-34FB-75B06091DB9E}"/>
              </a:ext>
            </a:extLst>
          </p:cNvPr>
          <p:cNvSpPr/>
          <p:nvPr/>
        </p:nvSpPr>
        <p:spPr>
          <a:xfrm>
            <a:off x="5471411" y="786448"/>
            <a:ext cx="4536512" cy="649859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714D2E7A-A9D3-5545-C14C-FF3ACAA94687}"/>
              </a:ext>
            </a:extLst>
          </p:cNvPr>
          <p:cNvGrpSpPr/>
          <p:nvPr/>
        </p:nvGrpSpPr>
        <p:grpSpPr>
          <a:xfrm>
            <a:off x="5471411" y="786449"/>
            <a:ext cx="4536512" cy="339239"/>
            <a:chOff x="5024437" y="494579"/>
            <a:chExt cx="4536512" cy="339239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D80F7293-6B57-4D94-498A-924B9DDE7C3D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PMS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무엇인가요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91A3B4F8-EC80-AE5D-7704-68E6C3A1C921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6CA95CC5-A774-5A19-5902-693C829CB66E}"/>
              </a:ext>
            </a:extLst>
          </p:cNvPr>
          <p:cNvSpPr/>
          <p:nvPr/>
        </p:nvSpPr>
        <p:spPr>
          <a:xfrm>
            <a:off x="5476791" y="6541443"/>
            <a:ext cx="45194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프로젝트 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Lifecycle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전체를 관리 및 통제하는 시스템 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DFAC3055-B92C-1593-166C-CB11078263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3544"/>
          <a:stretch/>
        </p:blipFill>
        <p:spPr>
          <a:xfrm>
            <a:off x="5505813" y="1174165"/>
            <a:ext cx="4465094" cy="2478811"/>
          </a:xfrm>
          <a:prstGeom prst="rect">
            <a:avLst/>
          </a:prstGeom>
        </p:spPr>
      </p:pic>
      <p:sp>
        <p:nvSpPr>
          <p:cNvPr id="36" name="Freeform 75">
            <a:extLst>
              <a:ext uri="{FF2B5EF4-FFF2-40B4-BE49-F238E27FC236}">
                <a16:creationId xmlns:a16="http://schemas.microsoft.com/office/drawing/2014/main" id="{C8FE7550-78E0-DE5E-F7D0-8A7AC7893144}"/>
              </a:ext>
            </a:extLst>
          </p:cNvPr>
          <p:cNvSpPr>
            <a:spLocks/>
          </p:cNvSpPr>
          <p:nvPr/>
        </p:nvSpPr>
        <p:spPr bwMode="auto">
          <a:xfrm>
            <a:off x="5678423" y="6360056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E1414C01-5F49-6C9A-4D08-12E2716A0D46}"/>
              </a:ext>
            </a:extLst>
          </p:cNvPr>
          <p:cNvGrpSpPr/>
          <p:nvPr/>
        </p:nvGrpSpPr>
        <p:grpSpPr>
          <a:xfrm>
            <a:off x="5690061" y="4029401"/>
            <a:ext cx="4280846" cy="1510995"/>
            <a:chOff x="5087830" y="4558762"/>
            <a:chExt cx="4280846" cy="1510995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483C21E9-6BC2-A5CA-0A17-A905864D3C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830" y="4558762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en-US" altLang="ko-KR" sz="11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1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3A946F09-C3A7-4E76-9275-B68BE3516882}"/>
                </a:ext>
              </a:extLst>
            </p:cNvPr>
            <p:cNvSpPr/>
            <p:nvPr/>
          </p:nvSpPr>
          <p:spPr>
            <a:xfrm>
              <a:off x="5404566" y="4592429"/>
              <a:ext cx="3964110" cy="147732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표준화된 </a:t>
              </a:r>
              <a:r>
                <a:rPr lang="en-US" altLang="ko-KR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Tool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로 프로젝트 관리</a:t>
              </a:r>
              <a:endPara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요구사항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인원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일정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Risk, 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목표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비용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변경이력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산출물 등을 관리하는 절차 문서화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표준화</a:t>
              </a:r>
              <a:endPara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유사 또는 파생 프로젝트의 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Lesson Learned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endParaRPr lang="en-US" altLang="ko-KR" sz="1000">
                <a:solidFill>
                  <a:srgbClr val="7030A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endParaRPr lang="en-US" altLang="ko-KR" sz="1000">
                <a:solidFill>
                  <a:srgbClr val="7030A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endParaRPr lang="en-US" altLang="ko-KR" sz="1000">
                <a:solidFill>
                  <a:srgbClr val="7030A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56B21984-26BE-DC0A-5031-0FC123888368}"/>
              </a:ext>
            </a:extLst>
          </p:cNvPr>
          <p:cNvGrpSpPr/>
          <p:nvPr/>
        </p:nvGrpSpPr>
        <p:grpSpPr>
          <a:xfrm>
            <a:off x="5690061" y="4960966"/>
            <a:ext cx="3715403" cy="818497"/>
            <a:chOff x="5087686" y="4944271"/>
            <a:chExt cx="3715403" cy="818497"/>
          </a:xfrm>
        </p:grpSpPr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07D11C6C-FAE8-6F51-B2E1-9490CC3BEF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4944271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en-US" altLang="ko-KR" sz="11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1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583DA903-551D-21D3-72A8-7D0B8D8ED44F}"/>
                </a:ext>
              </a:extLst>
            </p:cNvPr>
            <p:cNvSpPr/>
            <p:nvPr/>
          </p:nvSpPr>
          <p:spPr>
            <a:xfrm>
              <a:off x="5404567" y="4977938"/>
              <a:ext cx="3398522" cy="7848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프로젝트 가시화 및 동일 데이터로 효과적인 커뮤니케이션</a:t>
              </a:r>
              <a:endPara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전사 프로젝트 실시간 모니터링으로 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Issue 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및 주요 성과지표    적시 점검 및 원인 파악</a:t>
              </a: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대책 수립 용이</a:t>
              </a:r>
              <a:endPara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endParaRPr lang="ko-KR" altLang="en-US" sz="1000">
                <a:solidFill>
                  <a:srgbClr val="7030A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2C6F44A-17CC-A4D6-EB7A-0A8F47D9FA56}"/>
              </a:ext>
            </a:extLst>
          </p:cNvPr>
          <p:cNvGrpSpPr/>
          <p:nvPr/>
        </p:nvGrpSpPr>
        <p:grpSpPr>
          <a:xfrm>
            <a:off x="5690061" y="5681710"/>
            <a:ext cx="4271541" cy="679998"/>
            <a:chOff x="5087686" y="5274771"/>
            <a:chExt cx="4166442" cy="679998"/>
          </a:xfrm>
        </p:grpSpPr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039CD14E-F43C-7BC9-50E9-16D306E9AA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274771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en-US" altLang="ko-KR" sz="11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1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B925625F-DB8D-BF14-E529-E98AB8D34A0D}"/>
                </a:ext>
              </a:extLst>
            </p:cNvPr>
            <p:cNvSpPr/>
            <p:nvPr/>
          </p:nvSpPr>
          <p:spPr>
            <a:xfrm>
              <a:off x="5416795" y="5308438"/>
              <a:ext cx="3837333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유사 프로젝트를 기반으로 한 리스크 사전 감지</a:t>
              </a:r>
              <a:endPara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과거 프로젝트를 기반으로 유사 프로젝트에 리스크 사전 대응 및 품질 향상 </a:t>
              </a:r>
              <a:endPara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endParaRPr lang="en-US" altLang="ko-KR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75AC831-8B7D-6C9A-4661-8E9977A17D0B}"/>
              </a:ext>
            </a:extLst>
          </p:cNvPr>
          <p:cNvSpPr>
            <a:spLocks noChangeAspect="1"/>
          </p:cNvSpPr>
          <p:nvPr/>
        </p:nvSpPr>
        <p:spPr>
          <a:xfrm>
            <a:off x="6810210" y="3761141"/>
            <a:ext cx="1309649" cy="184666"/>
          </a:xfrm>
          <a:prstGeom prst="rect">
            <a:avLst/>
          </a:prstGeom>
          <a:solidFill>
            <a:srgbClr val="4F6228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914342" latinLnBrk="1">
              <a:defRPr/>
            </a:pPr>
            <a:r>
              <a:rPr lang="en-US" altLang="ko-KR" sz="12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 (</a:t>
            </a:r>
            <a:r>
              <a:rPr lang="ko-KR" altLang="en-US" sz="12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2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75D311B3-A19C-5202-0923-F9A056243CE7}"/>
              </a:ext>
            </a:extLst>
          </p:cNvPr>
          <p:cNvCxnSpPr>
            <a:cxnSpLocks/>
            <a:stCxn id="38" idx="4"/>
            <a:endCxn id="41" idx="0"/>
          </p:cNvCxnSpPr>
          <p:nvPr/>
        </p:nvCxnSpPr>
        <p:spPr>
          <a:xfrm>
            <a:off x="5816060" y="4281401"/>
            <a:ext cx="0" cy="679565"/>
          </a:xfrm>
          <a:prstGeom prst="straightConnector1">
            <a:avLst/>
          </a:prstGeom>
          <a:ln w="31750">
            <a:gradFill>
              <a:gsLst>
                <a:gs pos="0">
                  <a:srgbClr val="ECECEC"/>
                </a:gs>
                <a:gs pos="100000">
                  <a:srgbClr val="4F6228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57E26725-9E2A-BDEB-F257-BC8AB6E7C204}"/>
              </a:ext>
            </a:extLst>
          </p:cNvPr>
          <p:cNvCxnSpPr>
            <a:cxnSpLocks/>
            <a:stCxn id="41" idx="4"/>
            <a:endCxn id="44" idx="0"/>
          </p:cNvCxnSpPr>
          <p:nvPr/>
        </p:nvCxnSpPr>
        <p:spPr>
          <a:xfrm>
            <a:off x="5816061" y="5212966"/>
            <a:ext cx="3179" cy="468745"/>
          </a:xfrm>
          <a:prstGeom prst="straightConnector1">
            <a:avLst/>
          </a:prstGeom>
          <a:ln w="31750">
            <a:gradFill>
              <a:gsLst>
                <a:gs pos="0">
                  <a:srgbClr val="ECECEC"/>
                </a:gs>
                <a:gs pos="100000">
                  <a:srgbClr val="4F6228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10">
            <a:extLst>
              <a:ext uri="{FF2B5EF4-FFF2-40B4-BE49-F238E27FC236}">
                <a16:creationId xmlns:a16="http://schemas.microsoft.com/office/drawing/2014/main" id="{AB0FF39A-91BD-FB15-C9F9-942DA525313A}"/>
              </a:ext>
            </a:extLst>
          </p:cNvPr>
          <p:cNvSpPr/>
          <p:nvPr/>
        </p:nvSpPr>
        <p:spPr>
          <a:xfrm>
            <a:off x="10516163" y="786448"/>
            <a:ext cx="4536512" cy="649859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3B577964-61E2-7312-1E09-E7AEA35FE784}"/>
              </a:ext>
            </a:extLst>
          </p:cNvPr>
          <p:cNvGrpSpPr/>
          <p:nvPr/>
        </p:nvGrpSpPr>
        <p:grpSpPr>
          <a:xfrm>
            <a:off x="10516163" y="786449"/>
            <a:ext cx="4536512" cy="339239"/>
            <a:chOff x="5024437" y="494579"/>
            <a:chExt cx="4536512" cy="339239"/>
          </a:xfrm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7F949C4-7E96-D0D9-C0CB-6F5C555A468F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PMS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를 쓰면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52" name="그림 51">
              <a:extLst>
                <a:ext uri="{FF2B5EF4-FFF2-40B4-BE49-F238E27FC236}">
                  <a16:creationId xmlns:a16="http://schemas.microsoft.com/office/drawing/2014/main" id="{4B674E3A-4E3F-F23E-8009-EFF66E42FBD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pic>
        <p:nvPicPr>
          <p:cNvPr id="53" name="그림 52">
            <a:extLst>
              <a:ext uri="{FF2B5EF4-FFF2-40B4-BE49-F238E27FC236}">
                <a16:creationId xmlns:a16="http://schemas.microsoft.com/office/drawing/2014/main" id="{E5612438-143E-264D-2ABE-5989320553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4874" y="1398693"/>
            <a:ext cx="4464170" cy="995824"/>
          </a:xfrm>
          <a:prstGeom prst="rect">
            <a:avLst/>
          </a:prstGeom>
        </p:spPr>
      </p:pic>
      <p:sp>
        <p:nvSpPr>
          <p:cNvPr id="54" name="직사각형 53">
            <a:extLst>
              <a:ext uri="{FF2B5EF4-FFF2-40B4-BE49-F238E27FC236}">
                <a16:creationId xmlns:a16="http://schemas.microsoft.com/office/drawing/2014/main" id="{149E8FE4-4A0E-AE98-7711-B9D47F6906FF}"/>
              </a:ext>
            </a:extLst>
          </p:cNvPr>
          <p:cNvSpPr/>
          <p:nvPr/>
        </p:nvSpPr>
        <p:spPr>
          <a:xfrm>
            <a:off x="10519212" y="1135781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시스템에 의한 프로젝트 진행 관리</a:t>
            </a:r>
          </a:p>
        </p:txBody>
      </p:sp>
      <p:sp>
        <p:nvSpPr>
          <p:cNvPr id="55" name="Freeform 75">
            <a:extLst>
              <a:ext uri="{FF2B5EF4-FFF2-40B4-BE49-F238E27FC236}">
                <a16:creationId xmlns:a16="http://schemas.microsoft.com/office/drawing/2014/main" id="{BFBADF01-1CA5-EB7C-AE34-6BC262EF5C98}"/>
              </a:ext>
            </a:extLst>
          </p:cNvPr>
          <p:cNvSpPr>
            <a:spLocks/>
          </p:cNvSpPr>
          <p:nvPr/>
        </p:nvSpPr>
        <p:spPr bwMode="auto">
          <a:xfrm>
            <a:off x="10701656" y="6360055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51081BE7-31C7-1A01-FA4F-31C1FD7ABD47}"/>
              </a:ext>
            </a:extLst>
          </p:cNvPr>
          <p:cNvSpPr/>
          <p:nvPr/>
        </p:nvSpPr>
        <p:spPr>
          <a:xfrm>
            <a:off x="10504488" y="6491501"/>
            <a:ext cx="451945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프로젝트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Process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표준화 및 시스템화를 통한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체계적인 프로젝트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</a:t>
            </a:r>
            <a:endParaRPr lang="en-US" altLang="ko-KR" sz="1200" b="1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전사 프로젝트 진행사항 및 상태 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모니터링으로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이슈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리스크 감소</a:t>
            </a:r>
            <a:endParaRPr lang="ko-KR" altLang="en-US" sz="1200" b="1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>
              <a:spcBef>
                <a:spcPts val="300"/>
              </a:spcBef>
              <a:defRPr/>
            </a:pP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시스템화 된 </a:t>
            </a:r>
            <a: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Data 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타 프로젝트 적용 용이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C945BA41-0B5D-D5F2-314E-C48CA978D57D}"/>
              </a:ext>
            </a:extLst>
          </p:cNvPr>
          <p:cNvGrpSpPr/>
          <p:nvPr/>
        </p:nvGrpSpPr>
        <p:grpSpPr>
          <a:xfrm>
            <a:off x="10587956" y="4858226"/>
            <a:ext cx="4319825" cy="884382"/>
            <a:chOff x="5095244" y="4653136"/>
            <a:chExt cx="4319825" cy="884382"/>
          </a:xfrm>
        </p:grpSpPr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EBEA37D1-7744-1D0D-CAD4-757EE66058C5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884382"/>
              <a:chOff x="5095244" y="4869160"/>
              <a:chExt cx="923685" cy="884382"/>
            </a:xfrm>
          </p:grpSpPr>
          <p:pic>
            <p:nvPicPr>
              <p:cNvPr id="66" name="그래픽 65" descr="남자 옆모습 단색으로 채워진">
                <a:extLst>
                  <a:ext uri="{FF2B5EF4-FFF2-40B4-BE49-F238E27FC236}">
                    <a16:creationId xmlns:a16="http://schemas.microsoft.com/office/drawing/2014/main" id="{F3526EC9-D72E-E61E-1DE7-041E308F5D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0944B7C-96D4-9FFB-F276-8F88612FD9B4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380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신입사원</a:t>
                </a:r>
                <a:endParaRPr lang="en-US" altLang="ko-KR" sz="1000" b="1" spc="-2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5" name="말풍선: 모서리가 둥근 사각형 64">
              <a:extLst>
                <a:ext uri="{FF2B5EF4-FFF2-40B4-BE49-F238E27FC236}">
                  <a16:creationId xmlns:a16="http://schemas.microsoft.com/office/drawing/2014/main" id="{0DA785F7-53EF-8C09-72C7-CCEAA6B5AC27}"/>
                </a:ext>
              </a:extLst>
            </p:cNvPr>
            <p:cNvSpPr/>
            <p:nvPr/>
          </p:nvSpPr>
          <p:spPr>
            <a:xfrm>
              <a:off x="6048413" y="4653136"/>
              <a:ext cx="3366656" cy="530387"/>
            </a:xfrm>
            <a:prstGeom prst="wedgeRoundRectCallout">
              <a:avLst>
                <a:gd name="adj1" fmla="val -61248"/>
                <a:gd name="adj2" fmla="val -20140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ctr" defTabSz="457200">
                <a:defRPr/>
              </a:pP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과거 프로젝트 및 현재 프로젝트의 진행상황을               단계별로 볼 수 있어서 다른 프로젝트에 적용하기가 용이해요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126608D6-8857-36CC-20E9-B0E123F8C8E3}"/>
              </a:ext>
            </a:extLst>
          </p:cNvPr>
          <p:cNvGrpSpPr/>
          <p:nvPr/>
        </p:nvGrpSpPr>
        <p:grpSpPr>
          <a:xfrm>
            <a:off x="10762227" y="3611827"/>
            <a:ext cx="4528773" cy="1019106"/>
            <a:chOff x="5186300" y="5346646"/>
            <a:chExt cx="4528773" cy="1019106"/>
          </a:xfrm>
        </p:grpSpPr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2559A3CD-9D6F-BC61-AED8-C6EA7DD29C20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884536"/>
              <a:chOff x="4880902" y="4869160"/>
              <a:chExt cx="1352368" cy="884536"/>
            </a:xfrm>
          </p:grpSpPr>
          <p:pic>
            <p:nvPicPr>
              <p:cNvPr id="71" name="그래픽 70" descr="남자 옆모습 단색으로 채워진">
                <a:extLst>
                  <a:ext uri="{FF2B5EF4-FFF2-40B4-BE49-F238E27FC236}">
                    <a16:creationId xmlns:a16="http://schemas.microsoft.com/office/drawing/2014/main" id="{E6AF70AB-2861-0E80-DC3D-CA849CA94D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BE05555-4330-7BBF-D154-78007985FEBF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2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차 전지 </a:t>
                </a: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L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경영층</a:t>
                </a:r>
              </a:p>
            </p:txBody>
          </p:sp>
        </p:grpSp>
        <p:sp>
          <p:nvSpPr>
            <p:cNvPr id="70" name="말풍선: 모서리가 둥근 사각형 69">
              <a:extLst>
                <a:ext uri="{FF2B5EF4-FFF2-40B4-BE49-F238E27FC236}">
                  <a16:creationId xmlns:a16="http://schemas.microsoft.com/office/drawing/2014/main" id="{8C4C05DE-25C1-7EF9-401F-77BD663C7884}"/>
                </a:ext>
              </a:extLst>
            </p:cNvPr>
            <p:cNvSpPr/>
            <p:nvPr/>
          </p:nvSpPr>
          <p:spPr>
            <a:xfrm>
              <a:off x="5186300" y="5346646"/>
              <a:ext cx="3151076" cy="555556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각 프로젝트별 진행사항을 실시간으로               모니터링을 할 수 있어서 이슈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리스크를                         사전에 예방할 수 있어요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5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5CEAF84B-78BA-4744-DDB4-D1E3DF01D86C}"/>
              </a:ext>
            </a:extLst>
          </p:cNvPr>
          <p:cNvGrpSpPr/>
          <p:nvPr/>
        </p:nvGrpSpPr>
        <p:grpSpPr>
          <a:xfrm>
            <a:off x="10371700" y="2440093"/>
            <a:ext cx="4546687" cy="947311"/>
            <a:chOff x="4795773" y="5429773"/>
            <a:chExt cx="4546687" cy="947311"/>
          </a:xfrm>
        </p:grpSpPr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85C1D83F-D2FC-C734-67D7-4E9A530556DD}"/>
                </a:ext>
              </a:extLst>
            </p:cNvPr>
            <p:cNvGrpSpPr/>
            <p:nvPr/>
          </p:nvGrpSpPr>
          <p:grpSpPr>
            <a:xfrm>
              <a:off x="4795773" y="5492548"/>
              <a:ext cx="1352368" cy="884536"/>
              <a:chOff x="1313970" y="4880492"/>
              <a:chExt cx="1352368" cy="884536"/>
            </a:xfrm>
          </p:grpSpPr>
          <p:pic>
            <p:nvPicPr>
              <p:cNvPr id="78" name="그래픽 77" descr="남자 옆모습 단색으로 채워진">
                <a:extLst>
                  <a:ext uri="{FF2B5EF4-FFF2-40B4-BE49-F238E27FC236}">
                    <a16:creationId xmlns:a16="http://schemas.microsoft.com/office/drawing/2014/main" id="{5E7FEFB2-CDC4-1372-B474-6745FBA4B2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706269" y="4880492"/>
                <a:ext cx="567771" cy="567771"/>
              </a:xfrm>
              <a:prstGeom prst="rect">
                <a:avLst/>
              </a:prstGeom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932827C-B564-5FBC-B3EB-FF25C49C2282}"/>
                  </a:ext>
                </a:extLst>
              </p:cNvPr>
              <p:cNvSpPr txBox="1"/>
              <p:nvPr/>
            </p:nvSpPr>
            <p:spPr bwMode="auto">
              <a:xfrm>
                <a:off x="1313970" y="5384548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2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차 전지 </a:t>
                </a: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L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개발자</a:t>
                </a:r>
              </a:p>
            </p:txBody>
          </p:sp>
        </p:grpSp>
        <p:sp>
          <p:nvSpPr>
            <p:cNvPr id="77" name="말풍선: 모서리가 둥근 사각형 76">
              <a:extLst>
                <a:ext uri="{FF2B5EF4-FFF2-40B4-BE49-F238E27FC236}">
                  <a16:creationId xmlns:a16="http://schemas.microsoft.com/office/drawing/2014/main" id="{110BAA90-F11C-5215-BEC3-183F77FB2F3A}"/>
                </a:ext>
              </a:extLst>
            </p:cNvPr>
            <p:cNvSpPr/>
            <p:nvPr/>
          </p:nvSpPr>
          <p:spPr>
            <a:xfrm>
              <a:off x="6191384" y="5429773"/>
              <a:ext cx="3151076" cy="682556"/>
            </a:xfrm>
            <a:prstGeom prst="wedgeRoundRectCallout">
              <a:avLst>
                <a:gd name="adj1" fmla="val -64601"/>
                <a:gd name="adj2" fmla="val -8028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프로젝트 절차가 표준화되어 처음 접하는 것도 쉽게 따라갈 수 있고 리더로서 관리가 훨씬 편해졌어요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  </a:t>
              </a:r>
              <a:endParaRPr lang="ko-KR" altLang="en-US" sz="105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72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641ECD3C-5C62-2A14-6740-790F91581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5571" y="5975390"/>
            <a:ext cx="991890" cy="2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0" descr="LG디스플레이 - 나무위키">
            <a:extLst>
              <a:ext uri="{FF2B5EF4-FFF2-40B4-BE49-F238E27FC236}">
                <a16:creationId xmlns:a16="http://schemas.microsoft.com/office/drawing/2014/main" id="{FEC85A1F-0C2A-254D-C0F8-91FC63B3B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20" y="6008641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4685893E-B825-CE14-DF51-2B07A33D4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0925485" y="5990641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14" descr="LG화학 - 나무위키">
            <a:extLst>
              <a:ext uri="{FF2B5EF4-FFF2-40B4-BE49-F238E27FC236}">
                <a16:creationId xmlns:a16="http://schemas.microsoft.com/office/drawing/2014/main" id="{DFD90D98-6A13-AA1E-BDAB-B6C663876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724" y="5785207"/>
            <a:ext cx="813675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D0413301-DD2E-D763-49DE-97B2CB493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4578" y="5773393"/>
            <a:ext cx="804414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03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311</Words>
  <Application>Microsoft Office PowerPoint</Application>
  <PresentationFormat>사용자 지정</PresentationFormat>
  <Paragraphs>34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Aptos</vt:lpstr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