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9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9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EB17F-C5F0-7A68-77AA-E105AD41B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AD82E72-738F-AC5F-E7D4-A70A067AF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CB76494-1050-635D-E50A-EE33D6B74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0E086CA-3F73-624D-A8AB-26687A564A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965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jpe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B8DB6-1204-FC93-5B34-012BB5D9C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10">
            <a:extLst>
              <a:ext uri="{FF2B5EF4-FFF2-40B4-BE49-F238E27FC236}">
                <a16:creationId xmlns:a16="http://schemas.microsoft.com/office/drawing/2014/main" id="{3E50BC59-C672-5583-C3C3-CD509D4030E8}"/>
              </a:ext>
            </a:extLst>
          </p:cNvPr>
          <p:cNvSpPr/>
          <p:nvPr/>
        </p:nvSpPr>
        <p:spPr>
          <a:xfrm>
            <a:off x="5486069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0516E67-CEBE-512F-563D-8085B5897A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/>
                <a:ea typeface="LG스마트체 Regular"/>
              </a:rPr>
              <a:t>4-5) </a:t>
            </a:r>
            <a:r>
              <a:rPr lang="en-US" altLang="ko-KR" dirty="0" err="1">
                <a:latin typeface="Arial Narrow"/>
                <a:ea typeface="LG스마트체 Regular"/>
              </a:rPr>
              <a:t>Factova</a:t>
            </a:r>
            <a:r>
              <a:rPr lang="en-US" altLang="ko-KR" dirty="0">
                <a:latin typeface="Arial Narrow"/>
                <a:ea typeface="LG스마트체 Regular"/>
              </a:rPr>
              <a:t> PDM - “</a:t>
            </a:r>
            <a:r>
              <a:rPr lang="en-US" altLang="ko-KR" dirty="0" err="1">
                <a:latin typeface="Arial Narrow"/>
                <a:ea typeface="LG스마트체 Regular"/>
              </a:rPr>
              <a:t>설계</a:t>
            </a:r>
            <a:r>
              <a:rPr lang="en-US" altLang="ko-KR" dirty="0">
                <a:latin typeface="Arial Narrow"/>
                <a:ea typeface="LG스마트체 Regular"/>
              </a:rPr>
              <a:t> </a:t>
            </a:r>
            <a:r>
              <a:rPr lang="en-US" altLang="ko-KR" dirty="0" err="1">
                <a:latin typeface="Arial Narrow"/>
                <a:ea typeface="LG스마트체 Regular"/>
              </a:rPr>
              <a:t>Data의</a:t>
            </a:r>
            <a:r>
              <a:rPr lang="en-US" altLang="ko-KR" dirty="0">
                <a:latin typeface="Arial Narrow"/>
                <a:ea typeface="LG스마트체 Regular"/>
              </a:rPr>
              <a:t> </a:t>
            </a:r>
            <a:r>
              <a:rPr lang="en-US" altLang="ko-KR" dirty="0" err="1">
                <a:latin typeface="Arial Narrow"/>
                <a:ea typeface="LG스마트체 Regular"/>
              </a:rPr>
              <a:t>핵심과</a:t>
            </a:r>
            <a:r>
              <a:rPr lang="en-US" altLang="ko-KR" dirty="0">
                <a:latin typeface="Arial Narrow"/>
                <a:ea typeface="LG스마트체 Regular"/>
              </a:rPr>
              <a:t> </a:t>
            </a:r>
            <a:r>
              <a:rPr lang="en-US" altLang="ko-KR" dirty="0" err="1">
                <a:latin typeface="Arial Narrow"/>
                <a:ea typeface="LG스마트체 Regular"/>
              </a:rPr>
              <a:t>기본을</a:t>
            </a:r>
            <a:r>
              <a:rPr lang="en-US" altLang="ko-KR" dirty="0">
                <a:latin typeface="Arial Narrow"/>
                <a:ea typeface="LG스마트체 Regular"/>
              </a:rPr>
              <a:t> </a:t>
            </a:r>
            <a:r>
              <a:rPr lang="en-US" altLang="ko-KR" dirty="0" err="1">
                <a:latin typeface="Arial Narrow"/>
                <a:ea typeface="LG스마트체 Regular"/>
              </a:rPr>
              <a:t>체계적으로</a:t>
            </a:r>
            <a:r>
              <a:rPr lang="en-US" altLang="ko-KR" dirty="0">
                <a:latin typeface="Arial Narrow"/>
                <a:ea typeface="LG스마트체 Regular"/>
              </a:rPr>
              <a:t> </a:t>
            </a:r>
            <a:r>
              <a:rPr lang="ko-KR" altLang="en-US" dirty="0">
                <a:latin typeface="Arial Narrow"/>
                <a:ea typeface="LG스마트체 Regular"/>
              </a:rPr>
              <a:t>관리한다</a:t>
            </a:r>
            <a:r>
              <a:rPr lang="en-US" altLang="ko-KR" dirty="0">
                <a:latin typeface="Arial Narrow"/>
                <a:ea typeface="LG스마트체 Regular"/>
              </a:rPr>
              <a:t>”</a:t>
            </a:r>
            <a:endParaRPr lang="ko-KR" altLang="en-US" dirty="0">
              <a:latin typeface="Arial Narrow"/>
              <a:ea typeface="LG스마트체 Regular"/>
            </a:endParaRPr>
          </a:p>
        </p:txBody>
      </p:sp>
      <p:sp>
        <p:nvSpPr>
          <p:cNvPr id="118" name="Rectangle 10">
            <a:extLst>
              <a:ext uri="{FF2B5EF4-FFF2-40B4-BE49-F238E27FC236}">
                <a16:creationId xmlns:a16="http://schemas.microsoft.com/office/drawing/2014/main" id="{4AC2EC87-CDA0-A5E5-F880-67160B2B2888}"/>
              </a:ext>
            </a:extLst>
          </p:cNvPr>
          <p:cNvSpPr/>
          <p:nvPr/>
        </p:nvSpPr>
        <p:spPr>
          <a:xfrm>
            <a:off x="425461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B2434F2B-BC99-F02B-A29D-19B1C9F416AC}"/>
              </a:ext>
            </a:extLst>
          </p:cNvPr>
          <p:cNvGrpSpPr/>
          <p:nvPr/>
        </p:nvGrpSpPr>
        <p:grpSpPr>
          <a:xfrm>
            <a:off x="425288" y="801688"/>
            <a:ext cx="4536512" cy="339239"/>
            <a:chOff x="344488" y="620713"/>
            <a:chExt cx="4536512" cy="339239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68AE1B64-97EC-C5A5-47D8-30950B4DA1F4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Q1. Why </a:t>
              </a:r>
              <a:r>
                <a:rPr kumimoji="1" lang="en-US" altLang="ko-KR" sz="1400" b="1" err="1">
                  <a:solidFill>
                    <a:srgbClr val="A50021"/>
                  </a:solidFill>
                  <a:latin typeface="Arial Narrow"/>
                  <a:ea typeface="LG스마트체 Regular"/>
                </a:rPr>
                <a:t>제품데이터관리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(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PDM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)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가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 </a:t>
              </a:r>
              <a:r>
                <a:rPr kumimoji="1" lang="en-US" altLang="ko-KR" sz="1400" b="1" i="0" u="none" strike="noStrike" kern="1200" cap="none" spc="0" normalizeH="0" baseline="0" noProof="0" err="1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필요한가요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?</a:t>
              </a:r>
              <a:endParaRPr lang="en-US" altLang="ko-KR" sz="1400" b="0" i="0" u="none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/>
                <a:ea typeface="LG스마트체 Regular"/>
                <a:cs typeface="Arial" panose="020B0604020202020204" pitchFamily="34" charset="0"/>
              </a:endParaRP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0326722A-EB22-7546-6A66-980B74CD592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D2A3145E-7B55-95D2-D56C-002A62CB179B}"/>
              </a:ext>
            </a:extLst>
          </p:cNvPr>
          <p:cNvGrpSpPr/>
          <p:nvPr/>
        </p:nvGrpSpPr>
        <p:grpSpPr>
          <a:xfrm>
            <a:off x="5417657" y="799307"/>
            <a:ext cx="4536512" cy="339239"/>
            <a:chOff x="5024437" y="494579"/>
            <a:chExt cx="4536512" cy="339239"/>
          </a:xfrm>
        </p:grpSpPr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D99B0D71-0B6F-E4D8-8E6C-6CF3FBE6F4D3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Q2.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PDM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(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제품데이타관리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)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이 무엇인가요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43EF771A-EE7E-5911-2450-1140D6CA8D67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96637DC5-272D-753D-FE81-902ECF94724E}"/>
              </a:ext>
            </a:extLst>
          </p:cNvPr>
          <p:cNvSpPr/>
          <p:nvPr/>
        </p:nvSpPr>
        <p:spPr>
          <a:xfrm>
            <a:off x="666270" y="6426763"/>
            <a:ext cx="4069081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kumimoji="0" 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LG스마트체 Regular"/>
              </a:rPr>
              <a:t>제품 </a:t>
            </a:r>
            <a:r>
              <a:rPr 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데이터의 연결성과 추적성을 확보하고 설계변경 리스크를 최소화하여 제품 개발의 QCD를 확보할 수 있습니다</a:t>
            </a:r>
            <a:endParaRPr lang="en-US" altLang="ko-KR"/>
          </a:p>
        </p:txBody>
      </p:sp>
      <p:sp>
        <p:nvSpPr>
          <p:cNvPr id="131" name="Freeform 75">
            <a:extLst>
              <a:ext uri="{FF2B5EF4-FFF2-40B4-BE49-F238E27FC236}">
                <a16:creationId xmlns:a16="http://schemas.microsoft.com/office/drawing/2014/main" id="{292EDE67-F6B1-66EE-9A73-75B5D51EEEB2}"/>
              </a:ext>
            </a:extLst>
          </p:cNvPr>
          <p:cNvSpPr>
            <a:spLocks/>
          </p:cNvSpPr>
          <p:nvPr/>
        </p:nvSpPr>
        <p:spPr bwMode="auto">
          <a:xfrm>
            <a:off x="641189" y="6363920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B29D14DF-2D28-F8A5-D876-370D20CECEA6}"/>
              </a:ext>
            </a:extLst>
          </p:cNvPr>
          <p:cNvSpPr/>
          <p:nvPr/>
        </p:nvSpPr>
        <p:spPr>
          <a:xfrm>
            <a:off x="5682468" y="6476227"/>
            <a:ext cx="4069081" cy="6848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Lifecycle 전체의 제품 데이터를 관리 및 통제하는 시스템</a:t>
            </a:r>
            <a:endParaRPr lang="en-US" altLang="ko-KR"/>
          </a:p>
          <a:p>
            <a:pPr algn="ctr" defTabSz="914342">
              <a:spcBef>
                <a:spcPts val="300"/>
              </a:spcBef>
              <a:defRPr/>
            </a:pPr>
            <a:endParaRPr lang="ko-KR" altLang="en-US" sz="1200" b="1" i="1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" name="Freeform 75">
            <a:extLst>
              <a:ext uri="{FF2B5EF4-FFF2-40B4-BE49-F238E27FC236}">
                <a16:creationId xmlns:a16="http://schemas.microsoft.com/office/drawing/2014/main" id="{FC173649-13C5-4F1A-EB82-2C80498CB0DD}"/>
              </a:ext>
            </a:extLst>
          </p:cNvPr>
          <p:cNvSpPr>
            <a:spLocks/>
          </p:cNvSpPr>
          <p:nvPr/>
        </p:nvSpPr>
        <p:spPr bwMode="auto">
          <a:xfrm>
            <a:off x="5625637" y="6363917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2" name="Rectangle 10">
            <a:extLst>
              <a:ext uri="{FF2B5EF4-FFF2-40B4-BE49-F238E27FC236}">
                <a16:creationId xmlns:a16="http://schemas.microsoft.com/office/drawing/2014/main" id="{C72CEC29-703B-4FC0-1BD1-8A1B1F9173C3}"/>
              </a:ext>
            </a:extLst>
          </p:cNvPr>
          <p:cNvSpPr/>
          <p:nvPr/>
        </p:nvSpPr>
        <p:spPr>
          <a:xfrm>
            <a:off x="10524459" y="857314"/>
            <a:ext cx="4536512" cy="6472186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3" name="그룹 212">
            <a:extLst>
              <a:ext uri="{FF2B5EF4-FFF2-40B4-BE49-F238E27FC236}">
                <a16:creationId xmlns:a16="http://schemas.microsoft.com/office/drawing/2014/main" id="{CEE6645D-5F11-60A2-BD15-B8243F79FC46}"/>
              </a:ext>
            </a:extLst>
          </p:cNvPr>
          <p:cNvGrpSpPr/>
          <p:nvPr/>
        </p:nvGrpSpPr>
        <p:grpSpPr>
          <a:xfrm>
            <a:off x="10522522" y="810094"/>
            <a:ext cx="4564413" cy="339047"/>
            <a:chOff x="5024437" y="494579"/>
            <a:chExt cx="4564413" cy="339047"/>
          </a:xfrm>
        </p:grpSpPr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03E835B6-F39F-A223-5085-0EB4872A4506}"/>
                </a:ext>
              </a:extLst>
            </p:cNvPr>
            <p:cNvSpPr/>
            <p:nvPr/>
          </p:nvSpPr>
          <p:spPr>
            <a:xfrm>
              <a:off x="5087686" y="502958"/>
              <a:ext cx="4501164" cy="330668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Q3.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PDM</a:t>
              </a:r>
              <a:r>
                <a:rPr kumimoji="1" lang="ko-KR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을 쓰면 무엇이 좋아지나요</a:t>
              </a:r>
              <a:r>
                <a:rPr kumimoji="1" lang="en-US" altLang="ko-KR" sz="1400" b="1" i="0" u="none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14446E34-6B83-0C0F-567B-1D7B34AF81A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45" name="Freeform 75">
            <a:extLst>
              <a:ext uri="{FF2B5EF4-FFF2-40B4-BE49-F238E27FC236}">
                <a16:creationId xmlns:a16="http://schemas.microsoft.com/office/drawing/2014/main" id="{60EAEA53-49EE-59A7-6F50-3D88AB662866}"/>
              </a:ext>
            </a:extLst>
          </p:cNvPr>
          <p:cNvSpPr>
            <a:spLocks/>
          </p:cNvSpPr>
          <p:nvPr/>
        </p:nvSpPr>
        <p:spPr bwMode="auto">
          <a:xfrm>
            <a:off x="10666443" y="6357173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68" name="직사각형 267">
            <a:extLst>
              <a:ext uri="{FF2B5EF4-FFF2-40B4-BE49-F238E27FC236}">
                <a16:creationId xmlns:a16="http://schemas.microsoft.com/office/drawing/2014/main" id="{2FEE2E2E-63C1-4F37-3D80-D8535243BA2A}"/>
              </a:ext>
            </a:extLst>
          </p:cNvPr>
          <p:cNvSpPr/>
          <p:nvPr/>
        </p:nvSpPr>
        <p:spPr>
          <a:xfrm>
            <a:off x="10462112" y="6460148"/>
            <a:ext cx="4537075" cy="116185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en-US" altLang="ko-KR" sz="1200" b="1" i="1" err="1">
                <a:solidFill>
                  <a:prstClr val="black"/>
                </a:solidFill>
                <a:latin typeface="Arial Narrow"/>
                <a:ea typeface="LG스마트체 Regular"/>
              </a:rPr>
              <a:t>제품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prstClr val="black"/>
                </a:solidFill>
                <a:latin typeface="Arial Narrow"/>
                <a:ea typeface="LG스마트체 Regular"/>
              </a:rPr>
              <a:t>데이터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prstClr val="black"/>
                </a:solidFill>
                <a:latin typeface="Arial Narrow"/>
                <a:ea typeface="LG스마트체 Regular"/>
              </a:rPr>
              <a:t>표준화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및 </a:t>
            </a:r>
            <a:r>
              <a:rPr lang="en-US" altLang="ko-KR" sz="1200" b="1" i="1" err="1">
                <a:solidFill>
                  <a:prstClr val="black"/>
                </a:solidFill>
                <a:latin typeface="Arial Narrow"/>
                <a:ea typeface="LG스마트체 Regular"/>
              </a:rPr>
              <a:t>시스템화를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prstClr val="black"/>
                </a:solidFill>
                <a:latin typeface="Arial Narrow"/>
                <a:ea typeface="LG스마트체 Regular"/>
              </a:rPr>
              <a:t>통한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체계적인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제품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데이터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관리</a:t>
            </a:r>
            <a:endParaRPr lang="en-US" altLang="ko-KR" sz="1200" b="1" i="1" u="sng" err="1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설계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-</a:t>
            </a:r>
            <a:r>
              <a:rPr lang="ko-KR" alt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생산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간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BOM</a:t>
            </a:r>
            <a:r>
              <a:rPr 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en-US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동기화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및</a:t>
            </a:r>
            <a:r>
              <a:rPr 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en-US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설계변경</a:t>
            </a:r>
            <a:r>
              <a:rPr 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en-US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추적</a:t>
            </a:r>
            <a:r>
              <a:rPr lang="en-US" sz="1200" b="1" i="1" err="1">
                <a:solidFill>
                  <a:srgbClr val="000000"/>
                </a:solidFill>
                <a:latin typeface="Arial Narrow"/>
                <a:ea typeface="LG스마트체 Regular"/>
              </a:rPr>
              <a:t>으로</a:t>
            </a:r>
            <a:r>
              <a:rPr lang="en-US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이슈</a:t>
            </a:r>
            <a:r>
              <a:rPr lang="en-US" altLang="ko-KR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/</a:t>
            </a:r>
            <a:r>
              <a:rPr lang="en-US" sz="1200" b="1" i="1" err="1">
                <a:solidFill>
                  <a:srgbClr val="000000"/>
                </a:solidFill>
                <a:latin typeface="Arial Narrow"/>
                <a:ea typeface="LG스마트체 Regular"/>
              </a:rPr>
              <a:t>리스크</a:t>
            </a:r>
            <a:r>
              <a:rPr lang="en-US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 </a:t>
            </a:r>
            <a:r>
              <a:rPr lang="en-US" sz="1200" b="1" i="1" err="1">
                <a:solidFill>
                  <a:srgbClr val="000000"/>
                </a:solidFill>
                <a:latin typeface="Arial Narrow"/>
                <a:ea typeface="LG스마트체 Regular"/>
              </a:rPr>
              <a:t>감소</a:t>
            </a:r>
            <a:endParaRPr lang="en-US" err="1"/>
          </a:p>
          <a:p>
            <a:pPr algn="ctr" defTabSz="914342">
              <a:spcBef>
                <a:spcPts val="300"/>
              </a:spcBef>
              <a:defRPr/>
            </a:pPr>
            <a:r>
              <a:rPr lang="en-US" sz="1200" b="1" i="1" err="1">
                <a:solidFill>
                  <a:srgbClr val="A50034"/>
                </a:solidFill>
                <a:latin typeface="Arial Narrow"/>
                <a:ea typeface="LG스마트체 Regular"/>
              </a:rPr>
              <a:t>시스템화</a:t>
            </a:r>
            <a:r>
              <a:rPr 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된 </a:t>
            </a:r>
            <a:r>
              <a:rPr lang="ko-KR" alt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제품</a:t>
            </a:r>
            <a:r>
              <a:rPr 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Data</a:t>
            </a:r>
            <a:r>
              <a:rPr lang="en-US" altLang="ko-KR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A50034"/>
                </a:solidFill>
                <a:latin typeface="Arial Narrow"/>
                <a:ea typeface="LG스마트체 Regular"/>
              </a:rPr>
              <a:t>관리</a:t>
            </a:r>
            <a:r>
              <a:rPr lang="ko-KR" altLang="en-US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로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타</a:t>
            </a:r>
            <a:r>
              <a:rPr lang="en-US" altLang="ko-KR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제품</a:t>
            </a:r>
            <a:r>
              <a:rPr lang="en-US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/>
                <a:ea typeface="LG스마트체 Regular"/>
              </a:rPr>
              <a:t>파생</a:t>
            </a:r>
            <a:r>
              <a:rPr lang="en-US" altLang="ko-KR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모델</a:t>
            </a:r>
            <a:r>
              <a:rPr lang="en-US" altLang="ko-KR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적용</a:t>
            </a:r>
            <a:r>
              <a:rPr lang="en-US" altLang="ko-KR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 </a:t>
            </a:r>
            <a:r>
              <a:rPr lang="ko-KR" altLang="en-US" sz="1200" b="1" i="1">
                <a:solidFill>
                  <a:srgbClr val="000000"/>
                </a:solidFill>
                <a:latin typeface="Arial Narrow"/>
                <a:ea typeface="LG스마트체 Regular"/>
              </a:rPr>
              <a:t>용이</a:t>
            </a:r>
            <a:endParaRPr lang="en-US">
              <a:solidFill>
                <a:srgbClr val="000000"/>
              </a:solidFill>
            </a:endParaRPr>
          </a:p>
          <a:p>
            <a:pPr algn="ctr" defTabSz="914342">
              <a:spcBef>
                <a:spcPts val="300"/>
              </a:spcBef>
              <a:defRPr/>
            </a:pPr>
            <a:endParaRPr lang="en-US" altLang="ko-KR" sz="1200" b="1" i="1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C3BBF44-A24E-FD6C-8194-72B60017C277}"/>
              </a:ext>
            </a:extLst>
          </p:cNvPr>
          <p:cNvGrpSpPr/>
          <p:nvPr/>
        </p:nvGrpSpPr>
        <p:grpSpPr>
          <a:xfrm>
            <a:off x="5898586" y="4186488"/>
            <a:ext cx="3799561" cy="1434050"/>
            <a:chOff x="5087830" y="4519866"/>
            <a:chExt cx="3799561" cy="1434050"/>
          </a:xfrm>
        </p:grpSpPr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40FD4EEC-A274-CCC2-378E-4264C3B7A5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830" y="4519866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</a:t>
              </a:r>
              <a:endParaRPr kumimoji="0" lang="ko-KR" alt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D3580F4-0355-126D-C71F-0BD9FF9CA109}"/>
                </a:ext>
              </a:extLst>
            </p:cNvPr>
            <p:cNvSpPr/>
            <p:nvPr/>
          </p:nvSpPr>
          <p:spPr>
            <a:xfrm>
              <a:off x="5404566" y="4553533"/>
              <a:ext cx="3482825" cy="1400383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표준화된 </a:t>
              </a:r>
              <a:r>
                <a:rPr lang="en-US" altLang="ko-KR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Vault</a:t>
              </a:r>
              <a:r>
                <a:rPr lang="ko-KR" altLang="en-US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로 설계 </a:t>
              </a:r>
              <a:r>
                <a:rPr lang="ko-KR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데이터 관리</a:t>
              </a:r>
              <a:endParaRPr lang="en-US"/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3D모델·2D도면·BOM을 단일 저장소로 통합, Item/Revision 기반 버전 관리 절차 표준화</a:t>
              </a:r>
              <a:endParaRPr lang="en-US" altLang="ko-KR" sz="1000">
                <a:solidFill>
                  <a:prstClr val="black"/>
                </a:solidFill>
                <a:latin typeface="Arial Narrow"/>
                <a:ea typeface="LG스마트체 Regular"/>
                <a:cs typeface="+mn-lt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표준 라이브러리와 명명 규칙 </a:t>
              </a: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정착으로</a:t>
              </a:r>
              <a:r>
                <a:rPr lang="ko-KR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 유사</a:t>
              </a:r>
              <a:r>
                <a:rPr lang="en-US" altLang="ko-KR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·</a:t>
              </a: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파생 설계 </a:t>
              </a:r>
              <a:r>
                <a:rPr lang="ko-KR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재사용</a:t>
              </a:r>
              <a:endParaRPr lang="en-US"/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ko-KR" altLang="en-US" sz="1000">
                <a:solidFill>
                  <a:prstClr val="black"/>
                </a:solidFill>
                <a:latin typeface="Arial Narrow"/>
                <a:ea typeface="LG스마트체 Regular"/>
              </a:endParaRPr>
            </a:p>
            <a:p>
              <a:pPr marL="171450" marR="0" lvl="0" indent="-17145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A72DB5F-5930-F2B4-E1B4-5203C571E29C}"/>
              </a:ext>
            </a:extLst>
          </p:cNvPr>
          <p:cNvGrpSpPr/>
          <p:nvPr/>
        </p:nvGrpSpPr>
        <p:grpSpPr>
          <a:xfrm>
            <a:off x="5898586" y="5036361"/>
            <a:ext cx="4509919" cy="664609"/>
            <a:chOff x="5087686" y="4944271"/>
            <a:chExt cx="4509919" cy="664609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13868903-5244-03FE-2C2E-20187D8C9F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49442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II</a:t>
              </a:r>
              <a:endParaRPr kumimoji="0" lang="ko-KR" alt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C8C0F5C-1192-C87F-83E7-D3C772F2FBD6}"/>
                </a:ext>
              </a:extLst>
            </p:cNvPr>
            <p:cNvSpPr/>
            <p:nvPr/>
          </p:nvSpPr>
          <p:spPr>
            <a:xfrm>
              <a:off x="5404566" y="4977938"/>
              <a:ext cx="4193039" cy="630942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데이터 연계 기반의 전사 협업</a:t>
              </a:r>
              <a:endParaRPr lang="en-US" altLang="ko-KR"/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3D-2D-BOM 연관 관계 관리로 변경 영향(Where-Used) 실시간 파악 용이</a:t>
              </a:r>
              <a:endParaRPr lang="en-US" altLang="ko-KR" sz="1000">
                <a:solidFill>
                  <a:prstClr val="black"/>
                </a:solidFill>
                <a:latin typeface="Arial Narrow"/>
                <a:ea typeface="LG스마트체 Regular"/>
                <a:cs typeface="+mn-lt"/>
              </a:endParaRPr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전 부서가 </a:t>
              </a:r>
              <a:r>
                <a:rPr lang="ko-KR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동일 리비전의</a:t>
              </a:r>
              <a:r>
                <a:rPr 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/>
                </a:rPr>
                <a:t> 승인 데이터를 참조, 미승인 데이터 오사용 방지</a:t>
              </a:r>
              <a:endParaRPr lang="en-US"/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CCF8FB7-694D-F9AF-33F0-E167593F46CD}"/>
              </a:ext>
            </a:extLst>
          </p:cNvPr>
          <p:cNvGrpSpPr/>
          <p:nvPr/>
        </p:nvGrpSpPr>
        <p:grpSpPr>
          <a:xfrm>
            <a:off x="5898592" y="5757237"/>
            <a:ext cx="3497230" cy="833886"/>
            <a:chOff x="5087686" y="5274771"/>
            <a:chExt cx="3411179" cy="833886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22E779A7-EAA0-CBBF-4E0C-65B9983A70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274771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42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III</a:t>
              </a:r>
              <a:endParaRPr kumimoji="0" lang="ko-KR" alt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2B3FF64-DF5D-0823-AFFA-49CF9DAF51C6}"/>
                </a:ext>
              </a:extLst>
            </p:cNvPr>
            <p:cNvSpPr/>
            <p:nvPr/>
          </p:nvSpPr>
          <p:spPr>
            <a:xfrm>
              <a:off x="5416796" y="5308438"/>
              <a:ext cx="3082069" cy="800219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AI </a:t>
              </a:r>
              <a:r>
                <a:rPr kumimoji="0" 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</a:rPr>
                <a:t>기반 </a:t>
              </a:r>
              <a:r>
                <a:rPr lang="ko-KR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설계 지식</a:t>
              </a:r>
              <a:r>
                <a:rPr lang="ko-KR" altLang="en-US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활용 </a:t>
              </a:r>
              <a:r>
                <a:rPr kumimoji="0" lang="ko-KR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</a:rPr>
                <a:t>및 </a:t>
              </a:r>
              <a:r>
                <a:rPr lang="ko-KR" sz="1100" b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리스크 사전 감지</a:t>
              </a:r>
              <a:endParaRPr lang="en-US"/>
            </a:p>
            <a:p>
              <a:pPr marL="171450" indent="-171450" defTabSz="914342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  <a:cs typeface="+mn-lt"/>
                </a:rPr>
                <a:t>축적된 설계 데이터·이력을 AI가 학습, 유사 설계 검색과 재사용 추천으로 설계 효율 향상</a:t>
              </a:r>
              <a:r>
                <a:rPr lang="ko-KR" altLang="en-US" sz="1000">
                  <a:solidFill>
                    <a:prstClr val="black"/>
                  </a:solidFill>
                  <a:latin typeface="Arial Narrow"/>
                  <a:ea typeface="LG스마트체 Regular"/>
                </a:rPr>
                <a:t> 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  <a:p>
              <a:pPr marL="0" marR="0" lvl="0" indent="0" algn="l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EC4C85A-DFCF-F2A8-8078-91BCD4F1D535}"/>
              </a:ext>
            </a:extLst>
          </p:cNvPr>
          <p:cNvSpPr>
            <a:spLocks noChangeAspect="1"/>
          </p:cNvSpPr>
          <p:nvPr/>
        </p:nvSpPr>
        <p:spPr>
          <a:xfrm>
            <a:off x="6992983" y="3994818"/>
            <a:ext cx="1309649" cy="18466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34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Grade (</a:t>
            </a:r>
            <a:r>
              <a:rPr kumimoji="0" lang="ko-KR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성숙도</a:t>
            </a:r>
            <a:r>
              <a:rPr kumimoji="0" lang="en-US" altLang="ko-KR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)</a:t>
            </a:r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752CA5AB-F5F2-D70B-4CB1-885002FB0A96}"/>
              </a:ext>
            </a:extLst>
          </p:cNvPr>
          <p:cNvCxnSpPr>
            <a:cxnSpLocks/>
            <a:stCxn id="21" idx="4"/>
            <a:endCxn id="24" idx="0"/>
          </p:cNvCxnSpPr>
          <p:nvPr/>
        </p:nvCxnSpPr>
        <p:spPr>
          <a:xfrm>
            <a:off x="6024586" y="4438488"/>
            <a:ext cx="0" cy="597873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4F6228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57DD6EE9-2337-F99C-1959-F691129284D5}"/>
              </a:ext>
            </a:extLst>
          </p:cNvPr>
          <p:cNvCxnSpPr>
            <a:cxnSpLocks/>
            <a:stCxn id="24" idx="4"/>
            <a:endCxn id="27" idx="0"/>
          </p:cNvCxnSpPr>
          <p:nvPr/>
        </p:nvCxnSpPr>
        <p:spPr>
          <a:xfrm>
            <a:off x="6024586" y="5288361"/>
            <a:ext cx="3185" cy="468876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4F6228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518D2454-B7E5-7E07-7B47-DDE2E3B8BBC2}"/>
              </a:ext>
            </a:extLst>
          </p:cNvPr>
          <p:cNvGrpSpPr/>
          <p:nvPr/>
        </p:nvGrpSpPr>
        <p:grpSpPr>
          <a:xfrm>
            <a:off x="10770809" y="1295516"/>
            <a:ext cx="1724631" cy="1382556"/>
            <a:chOff x="10523790" y="2972451"/>
            <a:chExt cx="1724631" cy="138255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4F7AA8-6EB8-7E6A-391A-48D14F1EFC34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en-US" altLang="ko-KR" sz="1100" b="1" spc="-20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대규모</a:t>
              </a:r>
              <a:r>
                <a:rPr lang="en-US" altLang="ko-KR" sz="1100" b="1" spc="-20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BOM </a:t>
              </a:r>
              <a:r>
                <a:rPr lang="en-US" altLang="ko-KR" sz="1100" b="1" spc="-20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변경</a:t>
              </a: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:a16="http://schemas.microsoft.com/office/drawing/2014/main" id="{5287E261-5536-F363-7FE1-EE55D7BC9726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77" name="직선 연결선 76">
              <a:extLst>
                <a:ext uri="{FF2B5EF4-FFF2-40B4-BE49-F238E27FC236}">
                  <a16:creationId xmlns:a16="http://schemas.microsoft.com/office/drawing/2014/main" id="{FB9EBBF7-6AFD-F7EB-A72F-6D4696443AAD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78" name="Rectangle 23">
              <a:extLst>
                <a:ext uri="{FF2B5EF4-FFF2-40B4-BE49-F238E27FC236}">
                  <a16:creationId xmlns:a16="http://schemas.microsoft.com/office/drawing/2014/main" id="{B1CEDB8D-950D-A3F2-0FC9-75EE16CEE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79" name="Rectangle 23">
              <a:extLst>
                <a:ext uri="{FF2B5EF4-FFF2-40B4-BE49-F238E27FC236}">
                  <a16:creationId xmlns:a16="http://schemas.microsoft.com/office/drawing/2014/main" id="{A2704FC5-6B17-6C85-4750-753CDD7F5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951708"/>
              <a:ext cx="23400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0" name="Freeform 228">
              <a:extLst>
                <a:ext uri="{FF2B5EF4-FFF2-40B4-BE49-F238E27FC236}">
                  <a16:creationId xmlns:a16="http://schemas.microsoft.com/office/drawing/2014/main" id="{23955FC4-9DFA-1ABB-797A-B31E5324E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653507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1" name="Rectangle 234">
              <a:extLst>
                <a:ext uri="{FF2B5EF4-FFF2-40B4-BE49-F238E27FC236}">
                  <a16:creationId xmlns:a16="http://schemas.microsoft.com/office/drawing/2014/main" id="{38D21CDE-0C45-A181-AF92-8CB1631019A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구축 전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2" name="Rectangle 234">
              <a:extLst>
                <a:ext uri="{FF2B5EF4-FFF2-40B4-BE49-F238E27FC236}">
                  <a16:creationId xmlns:a16="http://schemas.microsoft.com/office/drawing/2014/main" id="{7E09D642-CF1D-50BA-500F-539C15D9769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구축 후</a:t>
              </a:r>
              <a:endPara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83" name="Rectangle 234">
              <a:extLst>
                <a:ext uri="{FF2B5EF4-FFF2-40B4-BE49-F238E27FC236}">
                  <a16:creationId xmlns:a16="http://schemas.microsoft.com/office/drawing/2014/main" id="{15E43AA1-169C-74C2-72A3-118D85ADF92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523790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Day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5D74F5F-5304-D37E-A4F4-C3B9A393E4E0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marL="0" marR="0" lvl="0" indent="0" algn="ctr" defTabSz="98425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spc="-20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5</a:t>
              </a:r>
              <a:r>
                <a:rPr kumimoji="0" lang="ko-KR" altLang="en-US" sz="1100" b="0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</a:rPr>
                <a:t>일 </a:t>
              </a:r>
              <a:r>
                <a:rPr kumimoji="0" lang="en-US" altLang="ko-KR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  <a:sym typeface="Wingdings" panose="05000000000000000000" pitchFamily="2" charset="2"/>
                </a:rPr>
                <a:t></a:t>
              </a:r>
              <a:r>
                <a:rPr kumimoji="0" lang="ko-KR" altLang="en-US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</a:rPr>
                <a:t>   </a:t>
              </a:r>
              <a:r>
                <a:rPr kumimoji="0" lang="ko-KR" altLang="en-US" sz="1200" b="1" i="0" u="none" strike="noStrike" kern="1200" cap="none" spc="-2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  <a:sym typeface="Wingdings" panose="05000000000000000000" pitchFamily="2" charset="2"/>
                </a:rPr>
                <a:t>실시간</a:t>
              </a:r>
              <a:endParaRPr kumimoji="0" lang="ko-KR" altLang="en-US" sz="1200" b="1" i="0" u="none" strike="noStrike" kern="1200" cap="none" spc="-2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/>
                <a:ea typeface="LG스마트체 Regular"/>
                <a:cs typeface="Arial"/>
              </a:endParaRPr>
            </a:p>
          </p:txBody>
        </p:sp>
      </p:grp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24159125-6834-0CC7-ECF5-15A0636ABD23}"/>
              </a:ext>
            </a:extLst>
          </p:cNvPr>
          <p:cNvSpPr/>
          <p:nvPr/>
        </p:nvSpPr>
        <p:spPr>
          <a:xfrm>
            <a:off x="12569129" y="1730257"/>
            <a:ext cx="2373987" cy="707886"/>
          </a:xfrm>
          <a:prstGeom prst="rect">
            <a:avLst/>
          </a:prstGeom>
        </p:spPr>
        <p:txBody>
          <a:bodyPr wrap="square" lIns="91440" tIns="45720" rIns="36000" bIns="45720" anchor="t">
            <a:spAutoFit/>
          </a:bodyPr>
          <a:lstStyle/>
          <a:p>
            <a:pPr marL="88900" indent="-88900">
              <a:buFont typeface="Wingdings" panose="05000000000000000000" pitchFamily="2" charset="2"/>
              <a:buChar char="§"/>
              <a:defRPr/>
            </a:pPr>
            <a:r>
              <a:rPr lang="ko-KR" altLang="en-US" sz="1000" b="1">
                <a:solidFill>
                  <a:prstClr val="black"/>
                </a:solidFill>
                <a:latin typeface="Arial Narrow"/>
                <a:ea typeface="LG스마트체 Regular"/>
              </a:rPr>
              <a:t>ECO 대상 BOM 파악 및 반복 변경 제거</a:t>
            </a:r>
            <a:b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-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공용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부품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및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특정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부품에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대한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실시간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사용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위치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파악</a:t>
            </a:r>
            <a:endParaRPr lang="ko-KR" altLang="en-US" sz="1000" err="1">
              <a:solidFill>
                <a:prstClr val="black"/>
              </a:solidFill>
              <a:latin typeface="Arial Narrow"/>
              <a:ea typeface="LG스마트체 Regular"/>
            </a:endParaRPr>
          </a:p>
          <a:p>
            <a:pPr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  - BOM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일괄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변경을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통한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누락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/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오작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방지</a:t>
            </a:r>
            <a:endParaRPr lang="ko-KR" altLang="en-US" sz="1000" err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4" name="그룹 99">
            <a:extLst>
              <a:ext uri="{FF2B5EF4-FFF2-40B4-BE49-F238E27FC236}">
                <a16:creationId xmlns:a16="http://schemas.microsoft.com/office/drawing/2014/main" id="{B7486826-220D-D7A9-17C8-64705E887F2D}"/>
              </a:ext>
            </a:extLst>
          </p:cNvPr>
          <p:cNvGrpSpPr/>
          <p:nvPr/>
        </p:nvGrpSpPr>
        <p:grpSpPr>
          <a:xfrm>
            <a:off x="427441" y="1438391"/>
            <a:ext cx="4557872" cy="4339383"/>
            <a:chOff x="-10062677" y="1323413"/>
            <a:chExt cx="4557872" cy="4339383"/>
          </a:xfrm>
        </p:grpSpPr>
        <p:grpSp>
          <p:nvGrpSpPr>
            <p:cNvPr id="9" name="그룹 10">
              <a:extLst>
                <a:ext uri="{FF2B5EF4-FFF2-40B4-BE49-F238E27FC236}">
                  <a16:creationId xmlns:a16="http://schemas.microsoft.com/office/drawing/2014/main" id="{5206F4ED-4A29-691F-FD62-2C13EB4F4566}"/>
                </a:ext>
              </a:extLst>
            </p:cNvPr>
            <p:cNvGrpSpPr/>
            <p:nvPr/>
          </p:nvGrpSpPr>
          <p:grpSpPr>
            <a:xfrm>
              <a:off x="-10062677" y="1323413"/>
              <a:ext cx="4437466" cy="723317"/>
              <a:chOff x="281549" y="3662598"/>
              <a:chExt cx="4437466" cy="723317"/>
            </a:xfrm>
          </p:grpSpPr>
          <p:grpSp>
            <p:nvGrpSpPr>
              <p:cNvPr id="110" name="그룹 11">
                <a:extLst>
                  <a:ext uri="{FF2B5EF4-FFF2-40B4-BE49-F238E27FC236}">
                    <a16:creationId xmlns:a16="http://schemas.microsoft.com/office/drawing/2014/main" id="{68712E89-0E79-2F61-275C-B4027BE61594}"/>
                  </a:ext>
                </a:extLst>
              </p:cNvPr>
              <p:cNvGrpSpPr/>
              <p:nvPr/>
            </p:nvGrpSpPr>
            <p:grpSpPr>
              <a:xfrm>
                <a:off x="281549" y="3700759"/>
                <a:ext cx="687003" cy="685156"/>
                <a:chOff x="600847" y="4145667"/>
                <a:chExt cx="687003" cy="685156"/>
              </a:xfrm>
            </p:grpSpPr>
            <p:pic>
              <p:nvPicPr>
                <p:cNvPr id="112" name="그래픽 13" descr="남자 옆모습 단색으로 채워진">
                  <a:extLst>
                    <a:ext uri="{FF2B5EF4-FFF2-40B4-BE49-F238E27FC236}">
                      <a16:creationId xmlns:a16="http://schemas.microsoft.com/office/drawing/2014/main" id="{D12346A1-36B8-0927-2202-2EEF62AE23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42681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113" name="그래픽 14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B48BEA2F-8E2D-F03B-AC84-585AD34124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14566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111" name="말풍선: 모서리가 둥근 사각형 12">
                <a:extLst>
                  <a:ext uri="{FF2B5EF4-FFF2-40B4-BE49-F238E27FC236}">
                    <a16:creationId xmlns:a16="http://schemas.microsoft.com/office/drawing/2014/main" id="{BC757D2D-65A2-0321-3A29-C0F2B4899C38}"/>
                  </a:ext>
                </a:extLst>
              </p:cNvPr>
              <p:cNvSpPr/>
              <p:nvPr/>
            </p:nvSpPr>
            <p:spPr>
              <a:xfrm>
                <a:off x="1069991" y="3662598"/>
                <a:ext cx="3649024" cy="42095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“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설계자마다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도면과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BOM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을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관리하는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방법이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상이하고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개인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PC로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관리하다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보니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최신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버전을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찾기에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시간이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많이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걸립니다</a:t>
                </a: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”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" name="그룹 39">
              <a:extLst>
                <a:ext uri="{FF2B5EF4-FFF2-40B4-BE49-F238E27FC236}">
                  <a16:creationId xmlns:a16="http://schemas.microsoft.com/office/drawing/2014/main" id="{6391160E-5872-D52C-E414-BA2209C20F40}"/>
                </a:ext>
              </a:extLst>
            </p:cNvPr>
            <p:cNvGrpSpPr/>
            <p:nvPr/>
          </p:nvGrpSpPr>
          <p:grpSpPr>
            <a:xfrm flipH="1">
              <a:off x="-9382229" y="2586768"/>
              <a:ext cx="3877424" cy="808445"/>
              <a:chOff x="281549" y="3927531"/>
              <a:chExt cx="3934157" cy="808445"/>
            </a:xfrm>
          </p:grpSpPr>
          <p:grpSp>
            <p:nvGrpSpPr>
              <p:cNvPr id="73" name="그룹 40">
                <a:extLst>
                  <a:ext uri="{FF2B5EF4-FFF2-40B4-BE49-F238E27FC236}">
                    <a16:creationId xmlns:a16="http://schemas.microsoft.com/office/drawing/2014/main" id="{4FA01BAE-A86F-8ED1-4D56-1A25EA3B9D2E}"/>
                  </a:ext>
                </a:extLst>
              </p:cNvPr>
              <p:cNvGrpSpPr/>
              <p:nvPr/>
            </p:nvGrpSpPr>
            <p:grpSpPr>
              <a:xfrm>
                <a:off x="281549" y="4050820"/>
                <a:ext cx="687003" cy="685156"/>
                <a:chOff x="600847" y="4495728"/>
                <a:chExt cx="687003" cy="685156"/>
              </a:xfrm>
            </p:grpSpPr>
            <p:pic>
              <p:nvPicPr>
                <p:cNvPr id="101" name="그래픽 42" descr="남자 옆모습 단색으로 채워진">
                  <a:extLst>
                    <a:ext uri="{FF2B5EF4-FFF2-40B4-BE49-F238E27FC236}">
                      <a16:creationId xmlns:a16="http://schemas.microsoft.com/office/drawing/2014/main" id="{CCEFB31B-7001-589C-FA4A-C29E227ACB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776880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103" name="그래픽 43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7A68D4A5-0A88-4175-2600-39D3B07049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8" y="4495728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99" name="말풍선: 모서리가 둥근 사각형 41">
                <a:extLst>
                  <a:ext uri="{FF2B5EF4-FFF2-40B4-BE49-F238E27FC236}">
                    <a16:creationId xmlns:a16="http://schemas.microsoft.com/office/drawing/2014/main" id="{6313DE0A-77DC-F304-CD48-1F020B808406}"/>
                  </a:ext>
                </a:extLst>
              </p:cNvPr>
              <p:cNvSpPr/>
              <p:nvPr/>
            </p:nvSpPr>
            <p:spPr>
              <a:xfrm>
                <a:off x="1069993" y="3927531"/>
                <a:ext cx="3145713" cy="59121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“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설계변경이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발생해도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관련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도면과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BOM에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반영되었는지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확인이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어려워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잘못된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도면으로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작업하는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오류를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범할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수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있습니다</a:t>
                </a: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”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" name="그룹 44">
              <a:extLst>
                <a:ext uri="{FF2B5EF4-FFF2-40B4-BE49-F238E27FC236}">
                  <a16:creationId xmlns:a16="http://schemas.microsoft.com/office/drawing/2014/main" id="{13A0B904-E251-9BB2-699C-843943F7A646}"/>
                </a:ext>
              </a:extLst>
            </p:cNvPr>
            <p:cNvGrpSpPr/>
            <p:nvPr/>
          </p:nvGrpSpPr>
          <p:grpSpPr>
            <a:xfrm>
              <a:off x="-10055455" y="3703150"/>
              <a:ext cx="4207969" cy="723317"/>
              <a:chOff x="281549" y="4032107"/>
              <a:chExt cx="4161286" cy="723317"/>
            </a:xfrm>
          </p:grpSpPr>
          <p:grpSp>
            <p:nvGrpSpPr>
              <p:cNvPr id="69" name="그룹 45">
                <a:extLst>
                  <a:ext uri="{FF2B5EF4-FFF2-40B4-BE49-F238E27FC236}">
                    <a16:creationId xmlns:a16="http://schemas.microsoft.com/office/drawing/2014/main" id="{DFD1E4CF-1733-D326-D4D4-4FA035F3A4B9}"/>
                  </a:ext>
                </a:extLst>
              </p:cNvPr>
              <p:cNvGrpSpPr/>
              <p:nvPr/>
            </p:nvGrpSpPr>
            <p:grpSpPr>
              <a:xfrm>
                <a:off x="281549" y="4070268"/>
                <a:ext cx="687003" cy="685156"/>
                <a:chOff x="600847" y="4515176"/>
                <a:chExt cx="687003" cy="685156"/>
              </a:xfrm>
            </p:grpSpPr>
            <p:pic>
              <p:nvPicPr>
                <p:cNvPr id="71" name="그래픽 47" descr="남자 옆모습 단색으로 채워진">
                  <a:extLst>
                    <a:ext uri="{FF2B5EF4-FFF2-40B4-BE49-F238E27FC236}">
                      <a16:creationId xmlns:a16="http://schemas.microsoft.com/office/drawing/2014/main" id="{02B9208C-7213-BA38-8C95-2A04827299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4796328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72" name="그래픽 48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F9DC00F2-8AC7-D921-61EE-6B1AC97495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77" y="4515176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70" name="말풍선: 모서리가 둥근 사각형 46">
                <a:extLst>
                  <a:ext uri="{FF2B5EF4-FFF2-40B4-BE49-F238E27FC236}">
                    <a16:creationId xmlns:a16="http://schemas.microsoft.com/office/drawing/2014/main" id="{5B90F0B4-70DF-6661-F5AC-6AB9789D584C}"/>
                  </a:ext>
                </a:extLst>
              </p:cNvPr>
              <p:cNvSpPr/>
              <p:nvPr/>
            </p:nvSpPr>
            <p:spPr>
              <a:xfrm>
                <a:off x="1069990" y="4032107"/>
                <a:ext cx="3372845" cy="42095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“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고객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요구사항이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Spec/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도면</a:t>
                </a:r>
                <a:r>
                  <a:rPr 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/</a:t>
                </a:r>
                <a:r>
                  <a:rPr lang="en-US" altLang="ko-KR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BOM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에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어떻게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반영되었는지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담당자가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없으면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추적할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수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있는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방법이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없어요</a:t>
                </a: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”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9" name="그룹 50">
              <a:extLst>
                <a:ext uri="{FF2B5EF4-FFF2-40B4-BE49-F238E27FC236}">
                  <a16:creationId xmlns:a16="http://schemas.microsoft.com/office/drawing/2014/main" id="{9225D8FB-E744-BEC2-71BD-4AD4EB2AAD1B}"/>
                </a:ext>
              </a:extLst>
            </p:cNvPr>
            <p:cNvGrpSpPr/>
            <p:nvPr/>
          </p:nvGrpSpPr>
          <p:grpSpPr>
            <a:xfrm flipH="1">
              <a:off x="-9669427" y="4962214"/>
              <a:ext cx="4155449" cy="700582"/>
              <a:chOff x="281549" y="4453523"/>
              <a:chExt cx="4216250" cy="700582"/>
            </a:xfrm>
          </p:grpSpPr>
          <p:grpSp>
            <p:nvGrpSpPr>
              <p:cNvPr id="50" name="그룹 51">
                <a:extLst>
                  <a:ext uri="{FF2B5EF4-FFF2-40B4-BE49-F238E27FC236}">
                    <a16:creationId xmlns:a16="http://schemas.microsoft.com/office/drawing/2014/main" id="{45621DB3-97EA-C0E2-587D-6C894D23F1B4}"/>
                  </a:ext>
                </a:extLst>
              </p:cNvPr>
              <p:cNvGrpSpPr/>
              <p:nvPr/>
            </p:nvGrpSpPr>
            <p:grpSpPr>
              <a:xfrm>
                <a:off x="281549" y="4468949"/>
                <a:ext cx="687003" cy="685156"/>
                <a:chOff x="600847" y="4913857"/>
                <a:chExt cx="687003" cy="685156"/>
              </a:xfrm>
            </p:grpSpPr>
            <p:pic>
              <p:nvPicPr>
                <p:cNvPr id="67" name="그래픽 53" descr="남자 옆모습 단색으로 채워진">
                  <a:extLst>
                    <a:ext uri="{FF2B5EF4-FFF2-40B4-BE49-F238E27FC236}">
                      <a16:creationId xmlns:a16="http://schemas.microsoft.com/office/drawing/2014/main" id="{8D7C1308-7629-4E47-795D-3FE7A9D18E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 t="41194"/>
                <a:stretch/>
              </p:blipFill>
              <p:spPr>
                <a:xfrm>
                  <a:off x="600847" y="5195009"/>
                  <a:ext cx="687003" cy="404004"/>
                </a:xfrm>
                <a:prstGeom prst="rect">
                  <a:avLst/>
                </a:prstGeom>
              </p:spPr>
            </p:pic>
            <p:pic>
              <p:nvPicPr>
                <p:cNvPr id="68" name="그래픽 54" descr="단색으로 채워진 걱정하는 얼굴 단색으로 채워진">
                  <a:extLst>
                    <a:ext uri="{FF2B5EF4-FFF2-40B4-BE49-F238E27FC236}">
                      <a16:creationId xmlns:a16="http://schemas.microsoft.com/office/drawing/2014/main" id="{8F816ABD-2CED-2336-D784-BF20D3AE54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8081" y="4913857"/>
                  <a:ext cx="352541" cy="352541"/>
                </a:xfrm>
                <a:prstGeom prst="rect">
                  <a:avLst/>
                </a:prstGeom>
              </p:spPr>
            </p:pic>
          </p:grpSp>
          <p:sp>
            <p:nvSpPr>
              <p:cNvPr id="66" name="말풍선: 모서리가 둥근 사각형 52">
                <a:extLst>
                  <a:ext uri="{FF2B5EF4-FFF2-40B4-BE49-F238E27FC236}">
                    <a16:creationId xmlns:a16="http://schemas.microsoft.com/office/drawing/2014/main" id="{A7536C87-C32F-5980-8C7E-6F66D2700432}"/>
                  </a:ext>
                </a:extLst>
              </p:cNvPr>
              <p:cNvSpPr/>
              <p:nvPr/>
            </p:nvSpPr>
            <p:spPr>
              <a:xfrm>
                <a:off x="1045084" y="4453523"/>
                <a:ext cx="3452715" cy="420956"/>
              </a:xfrm>
              <a:prstGeom prst="wedgeRoundRectCallout">
                <a:avLst>
                  <a:gd name="adj1" fmla="val -57005"/>
                  <a:gd name="adj2" fmla="val -2089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kumimoji="0" lang="en-US" sz="1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“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설계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en-US" altLang="ko-KR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BOM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과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생산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(ERP) </a:t>
                </a:r>
                <a:r>
                  <a:rPr lang="en-US" altLang="ko-KR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BOM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서로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달라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대사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작업에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시간이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많이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소요되거나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자재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 err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오류가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 </a:t>
                </a:r>
                <a:r>
                  <a:rPr lang="ko-KR" altLang="en-US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발생합니다</a:t>
                </a:r>
                <a:r>
                  <a:rPr lang="en-US" altLang="ko-KR" sz="1000" i="1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”</a:t>
                </a:r>
                <a:endParaRPr lang="en-US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115" name="Picture 114">
            <a:extLst>
              <a:ext uri="{FF2B5EF4-FFF2-40B4-BE49-F238E27FC236}">
                <a16:creationId xmlns:a16="http://schemas.microsoft.com/office/drawing/2014/main" id="{F1E36CE5-0C22-6633-6932-1B24B2C25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0757" y="1293738"/>
            <a:ext cx="4517076" cy="2671923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07C4535D-2CED-5953-86EE-6F3B39BA38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2519" y="2842303"/>
            <a:ext cx="2118201" cy="1793424"/>
          </a:xfrm>
          <a:prstGeom prst="rect">
            <a:avLst/>
          </a:prstGeom>
        </p:spPr>
      </p:pic>
      <p:sp>
        <p:nvSpPr>
          <p:cNvPr id="128" name="직사각형 94">
            <a:extLst>
              <a:ext uri="{FF2B5EF4-FFF2-40B4-BE49-F238E27FC236}">
                <a16:creationId xmlns:a16="http://schemas.microsoft.com/office/drawing/2014/main" id="{E8447794-915D-0D0C-E177-848BAF2AB18A}"/>
              </a:ext>
            </a:extLst>
          </p:cNvPr>
          <p:cNvSpPr/>
          <p:nvPr/>
        </p:nvSpPr>
        <p:spPr>
          <a:xfrm>
            <a:off x="12615820" y="3352076"/>
            <a:ext cx="2373987" cy="1169551"/>
          </a:xfrm>
          <a:prstGeom prst="rect">
            <a:avLst/>
          </a:prstGeom>
        </p:spPr>
        <p:txBody>
          <a:bodyPr wrap="square" lIns="91440" tIns="45720" rIns="36000" bIns="45720" anchor="t">
            <a:spAutoFit/>
          </a:bodyPr>
          <a:lstStyle/>
          <a:p>
            <a:pPr marL="88900" indent="-88900">
              <a:buFont typeface="Wingdings" panose="05000000000000000000" pitchFamily="2" charset="2"/>
              <a:buChar char="§"/>
              <a:defRPr/>
            </a:pPr>
            <a:r>
              <a:rPr lang="ko-KR" altLang="en-US" sz="1000" b="1">
                <a:solidFill>
                  <a:prstClr val="black"/>
                </a:solidFill>
                <a:latin typeface="Arial Narrow"/>
                <a:ea typeface="LG스마트체 Regular"/>
              </a:rPr>
              <a:t>Digital Thread의 핵심 데이터 관리</a:t>
            </a:r>
            <a:br>
              <a: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- 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고객의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Need를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기반으로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설계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Data가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생성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관리되고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양산으로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흘려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보내는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Digital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Tread의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핵심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Hub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역할을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수행함</a:t>
            </a:r>
            <a:endParaRPr lang="en-US" altLang="ko-KR" sz="1000">
              <a:solidFill>
                <a:prstClr val="black"/>
              </a:solidFill>
              <a:latin typeface="Arial Narrow"/>
              <a:ea typeface="LG스마트체 Regular"/>
            </a:endParaRPr>
          </a:p>
          <a:p>
            <a:pPr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  -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제품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Lifecycle에서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발생하는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문제점을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b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</a:b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    실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시간으로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대응하는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System적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기반</a:t>
            </a:r>
            <a:r>
              <a:rPr lang="en-US" altLang="ko-KR" sz="1000">
                <a:solidFill>
                  <a:prstClr val="black"/>
                </a:solidFill>
                <a:latin typeface="Arial Narrow"/>
                <a:ea typeface="LG스마트체 Regular"/>
              </a:rPr>
              <a:t> </a:t>
            </a:r>
            <a:r>
              <a:rPr lang="en-US" altLang="ko-KR" sz="1000" err="1">
                <a:solidFill>
                  <a:prstClr val="black"/>
                </a:solidFill>
                <a:latin typeface="Arial Narrow"/>
                <a:ea typeface="LG스마트체 Regular"/>
              </a:rPr>
              <a:t>확보</a:t>
            </a:r>
            <a:endParaRPr lang="en-US" altLang="ko-KR" sz="1000" err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4" name="Freeform 75">
            <a:extLst>
              <a:ext uri="{FF2B5EF4-FFF2-40B4-BE49-F238E27FC236}">
                <a16:creationId xmlns:a16="http://schemas.microsoft.com/office/drawing/2014/main" id="{31169339-3C0C-52C4-9D0D-6863000568B2}"/>
              </a:ext>
            </a:extLst>
          </p:cNvPr>
          <p:cNvSpPr>
            <a:spLocks/>
          </p:cNvSpPr>
          <p:nvPr/>
        </p:nvSpPr>
        <p:spPr bwMode="auto">
          <a:xfrm>
            <a:off x="10701656" y="6360055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136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C6778B28-2CF5-44E0-F219-AB410D0BB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571" y="5975390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10" descr="LG디스플레이 - 나무위키">
            <a:extLst>
              <a:ext uri="{FF2B5EF4-FFF2-40B4-BE49-F238E27FC236}">
                <a16:creationId xmlns:a16="http://schemas.microsoft.com/office/drawing/2014/main" id="{DB52CDCB-5B85-897A-C71F-A0F820969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20" y="6008641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3AF90B76-FF4F-844B-F013-6F1CA4E35F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925485" y="5990641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14" descr="LG화학 - 나무위키">
            <a:extLst>
              <a:ext uri="{FF2B5EF4-FFF2-40B4-BE49-F238E27FC236}">
                <a16:creationId xmlns:a16="http://schemas.microsoft.com/office/drawing/2014/main" id="{346DC6B7-0185-FA0B-09AE-CD1C40011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724" y="5785207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2EA79246-DCDA-BCAD-A45E-E7531C533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578" y="5773393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6" name="그룹 84">
            <a:extLst>
              <a:ext uri="{FF2B5EF4-FFF2-40B4-BE49-F238E27FC236}">
                <a16:creationId xmlns:a16="http://schemas.microsoft.com/office/drawing/2014/main" id="{13D8A591-BF27-EADC-EBB5-091314B68316}"/>
              </a:ext>
            </a:extLst>
          </p:cNvPr>
          <p:cNvGrpSpPr/>
          <p:nvPr/>
        </p:nvGrpSpPr>
        <p:grpSpPr>
          <a:xfrm>
            <a:off x="10572514" y="4737841"/>
            <a:ext cx="4376512" cy="874173"/>
            <a:chOff x="5095244" y="4653136"/>
            <a:chExt cx="4304976" cy="884382"/>
          </a:xfrm>
        </p:grpSpPr>
        <p:grpSp>
          <p:nvGrpSpPr>
            <p:cNvPr id="150" name="그룹 85">
              <a:extLst>
                <a:ext uri="{FF2B5EF4-FFF2-40B4-BE49-F238E27FC236}">
                  <a16:creationId xmlns:a16="http://schemas.microsoft.com/office/drawing/2014/main" id="{1C562B73-8BE4-5B4B-8D4C-405D474460DC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884382"/>
              <a:chOff x="5095244" y="4869160"/>
              <a:chExt cx="923685" cy="884382"/>
            </a:xfrm>
          </p:grpSpPr>
          <p:pic>
            <p:nvPicPr>
              <p:cNvPr id="152" name="그래픽 87" descr="남자 옆모습 단색으로 채워진">
                <a:extLst>
                  <a:ext uri="{FF2B5EF4-FFF2-40B4-BE49-F238E27FC236}">
                    <a16:creationId xmlns:a16="http://schemas.microsoft.com/office/drawing/2014/main" id="{9A7EEE8F-6472-BAEC-6332-324B0E3134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E04C2F15-0BFC-6A65-919D-F7CCC61D1781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2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차전지</a:t>
                </a: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 L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/>
                    <a:ea typeface="LG스마트체 Regular"/>
                    <a:cs typeface="Arial"/>
                  </a:rPr>
                  <a:t>사</a:t>
                </a:r>
                <a:br>
                  <a:rPr lang="en-US" altLang="ko-KR" sz="1000" b="1" i="0" u="none" strike="noStrike" kern="1200" cap="none" spc="-20" normalizeH="0" baseline="0" noProof="0">
                    <a:ln>
                      <a:noFill/>
                    </a:ln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sz="1000" b="1" spc="-20">
                    <a:solidFill>
                      <a:prstClr val="black"/>
                    </a:solidFill>
                    <a:latin typeface="Arial Narrow"/>
                    <a:ea typeface="LG스마트체 Regular"/>
                    <a:cs typeface="Arial"/>
                  </a:rPr>
                  <a:t>개발자</a:t>
                </a:r>
                <a:endParaRPr kumimoji="0" lang="en-US" altLang="ko-KR" sz="1000" b="1" i="0" u="none" strike="noStrike" kern="1200" cap="none" spc="-2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1" name="말풍선: 모서리가 둥근 사각형 86">
              <a:extLst>
                <a:ext uri="{FF2B5EF4-FFF2-40B4-BE49-F238E27FC236}">
                  <a16:creationId xmlns:a16="http://schemas.microsoft.com/office/drawing/2014/main" id="{6AB3D15D-D5AB-C235-99AA-D21392845152}"/>
                </a:ext>
              </a:extLst>
            </p:cNvPr>
            <p:cNvSpPr/>
            <p:nvPr/>
          </p:nvSpPr>
          <p:spPr>
            <a:xfrm>
              <a:off x="6249144" y="4653136"/>
              <a:ext cx="3151076" cy="764942"/>
            </a:xfrm>
            <a:prstGeom prst="wedgeRoundRectCallout">
              <a:avLst>
                <a:gd name="adj1" fmla="val -63851"/>
                <a:gd name="adj2" fmla="val -33494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</a:rPr>
                <a:t>“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설계중인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Data를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팀원들과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실시간으로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공유할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수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있고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Data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유실에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대한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걱정이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없어서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설계업무에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집중할수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있으며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이슈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발생시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빠르게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대응이</a:t>
              </a:r>
              <a:r>
                <a:rPr lang="en-US" altLang="ko-KR" sz="1000" i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 </a:t>
              </a:r>
              <a:r>
                <a:rPr lang="en-US" altLang="ko-KR" sz="1000" i="1" err="1">
                  <a:solidFill>
                    <a:prstClr val="black"/>
                  </a:solidFill>
                  <a:latin typeface="Arial Narrow"/>
                  <a:ea typeface="LG스마트체 Regular"/>
                  <a:cs typeface="Arial"/>
                </a:rPr>
                <a:t>가능해요</a:t>
              </a:r>
              <a:r>
                <a:rPr kumimoji="0" lang="en-US" altLang="ko-KR" sz="1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LG스마트체 Regular"/>
                  <a:cs typeface="Arial"/>
                </a:rPr>
                <a:t>..”</a:t>
              </a:r>
              <a:endParaRPr lang="ko-KR" altLang="en-US" sz="1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LG스마트체 Regular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973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391</Words>
  <Application>Microsoft Office PowerPoint</Application>
  <PresentationFormat>사용자 지정</PresentationFormat>
  <Paragraphs>37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