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7"/>
  </p:notesMasterIdLst>
  <p:handoutMasterIdLst>
    <p:handoutMasterId r:id="rId8"/>
  </p:handoutMasterIdLst>
  <p:sldIdLst>
    <p:sldId id="2147479681" r:id="rId5"/>
    <p:sldId id="2147479682" r:id="rId6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81"/>
            <p14:sldId id="2147479682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0CD40-9EBD-9CA8-809B-8CE66BDC4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D919722-50D6-43C1-F9F4-9B3ADDC3B8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66F1678-D949-1C55-77B3-3EACB982F6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41E8ACF-6502-04B1-2310-B7C3B0BEEA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5330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30DB7-8497-D305-613E-5148D448A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545D442-B7BA-42E1-C553-FDA06993E2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39693CB-9D01-DE23-B74E-3E51CBB632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7FAB9C3-28C0-57DE-F069-6DCDDF106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8495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5" Type="http://schemas.openxmlformats.org/officeDocument/2006/relationships/image" Target="../media/image13.svg"/><Relationship Id="rId10" Type="http://schemas.openxmlformats.org/officeDocument/2006/relationships/image" Target="../media/image8.svg"/><Relationship Id="rId19" Type="http://schemas.openxmlformats.org/officeDocument/2006/relationships/image" Target="../media/image17.svg"/><Relationship Id="rId4" Type="http://schemas.openxmlformats.org/officeDocument/2006/relationships/image" Target="../media/image2.png"/><Relationship Id="rId9" Type="http://schemas.openxmlformats.org/officeDocument/2006/relationships/image" Target="../media/image7.sv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7300-B15D-FEC9-DBFF-BEF1ED35E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angle 10">
            <a:extLst>
              <a:ext uri="{FF2B5EF4-FFF2-40B4-BE49-F238E27FC236}">
                <a16:creationId xmlns:a16="http://schemas.microsoft.com/office/drawing/2014/main" id="{9B03927C-25FA-EA4E-A0E5-4599EAF1A85D}"/>
              </a:ext>
            </a:extLst>
          </p:cNvPr>
          <p:cNvSpPr/>
          <p:nvPr/>
        </p:nvSpPr>
        <p:spPr>
          <a:xfrm>
            <a:off x="5486069" y="802703"/>
            <a:ext cx="4536512" cy="6482333"/>
          </a:xfrm>
          <a:prstGeom prst="roundRect">
            <a:avLst>
              <a:gd name="adj" fmla="val 3519"/>
            </a:avLst>
          </a:prstGeom>
          <a:solidFill>
            <a:sysClr val="window" lastClr="FFFFFF">
              <a:lumMod val="85000"/>
              <a:alpha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E82A15C-774B-B1A2-5304-CD52F668A7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4-3)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특허관리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모든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IP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업무는 특허관리시스템을 통해 통합관리 한다” </a:t>
            </a:r>
          </a:p>
        </p:txBody>
      </p:sp>
      <p:sp>
        <p:nvSpPr>
          <p:cNvPr id="72" name="Rectangle 1">
            <a:extLst>
              <a:ext uri="{FF2B5EF4-FFF2-40B4-BE49-F238E27FC236}">
                <a16:creationId xmlns:a16="http://schemas.microsoft.com/office/drawing/2014/main" id="{B421C6AC-A38F-961D-890C-B78E0560B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214" y="1918270"/>
            <a:ext cx="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endParaRPr lang="ko-KR" altLang="ko-KR" sz="1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3" name="화살표: 오각형 72">
            <a:extLst>
              <a:ext uri="{FF2B5EF4-FFF2-40B4-BE49-F238E27FC236}">
                <a16:creationId xmlns:a16="http://schemas.microsoft.com/office/drawing/2014/main" id="{AB98F1B8-7024-AFD0-782D-E1BFB21460FA}"/>
              </a:ext>
            </a:extLst>
          </p:cNvPr>
          <p:cNvSpPr/>
          <p:nvPr/>
        </p:nvSpPr>
        <p:spPr>
          <a:xfrm>
            <a:off x="9432067" y="1334006"/>
            <a:ext cx="608400" cy="453141"/>
          </a:xfrm>
          <a:prstGeom prst="homePlate">
            <a:avLst>
              <a:gd name="adj" fmla="val 17994"/>
            </a:avLst>
          </a:prstGeom>
          <a:solidFill>
            <a:srgbClr val="E8E8E8">
              <a:lumMod val="90000"/>
            </a:srgbClr>
          </a:solidFill>
          <a:ln w="19050" cap="flat" cmpd="sng" algn="ctr">
            <a:solidFill>
              <a:srgbClr val="A50034"/>
            </a:solidFill>
            <a:prstDash val="solid"/>
            <a:miter lim="800000"/>
          </a:ln>
          <a:effectLst/>
        </p:spPr>
        <p:txBody>
          <a:bodyPr wrap="none" rtlCol="0" anchor="ctr"/>
          <a:lstStyle/>
          <a:p>
            <a:pPr algn="ctr" defTabSz="914342" latinLnBrk="1">
              <a:defRPr/>
            </a:pPr>
            <a:r>
              <a:rPr lang="en-US" altLang="ko-KR" sz="1000" b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R&amp;D</a:t>
            </a:r>
            <a:br>
              <a:rPr lang="en-US" altLang="ko-KR" sz="1000" b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000" b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활동지원</a:t>
            </a:r>
          </a:p>
        </p:txBody>
      </p:sp>
      <p:sp>
        <p:nvSpPr>
          <p:cNvPr id="115" name="화살표: 아래쪽 114">
            <a:extLst>
              <a:ext uri="{FF2B5EF4-FFF2-40B4-BE49-F238E27FC236}">
                <a16:creationId xmlns:a16="http://schemas.microsoft.com/office/drawing/2014/main" id="{66E5AE6F-9BC3-B3C4-7C35-234F6371CC8E}"/>
              </a:ext>
            </a:extLst>
          </p:cNvPr>
          <p:cNvSpPr/>
          <p:nvPr/>
        </p:nvSpPr>
        <p:spPr>
          <a:xfrm>
            <a:off x="6141559" y="1190248"/>
            <a:ext cx="3286125" cy="1514475"/>
          </a:xfrm>
          <a:prstGeom prst="downArrow">
            <a:avLst/>
          </a:prstGeom>
          <a:gradFill>
            <a:gsLst>
              <a:gs pos="0">
                <a:srgbClr val="ECECEC"/>
              </a:gs>
              <a:gs pos="100000">
                <a:srgbClr val="A50034"/>
              </a:gs>
            </a:gsLst>
            <a:lin ang="5400000" scaled="0"/>
          </a:gradFill>
          <a:ln w="190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42" latinLnBrk="1">
              <a:defRPr/>
            </a:pPr>
            <a:endParaRPr lang="ko-KR" altLang="en-US" sz="1800" kern="0">
              <a:solidFill>
                <a:prstClr val="white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17" name="직사각형 116">
            <a:extLst>
              <a:ext uri="{FF2B5EF4-FFF2-40B4-BE49-F238E27FC236}">
                <a16:creationId xmlns:a16="http://schemas.microsoft.com/office/drawing/2014/main" id="{F93FE05F-9938-2B7B-1A8C-5CE1D2FA9FF0}"/>
              </a:ext>
            </a:extLst>
          </p:cNvPr>
          <p:cNvSpPr/>
          <p:nvPr/>
        </p:nvSpPr>
        <p:spPr>
          <a:xfrm>
            <a:off x="5574821" y="2061790"/>
            <a:ext cx="4329113" cy="881063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42" latinLnBrk="1">
              <a:defRPr/>
            </a:pPr>
            <a:endParaRPr lang="ko-KR" altLang="en-US" sz="1800" kern="0">
              <a:solidFill>
                <a:prstClr val="white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18" name="Rectangle 10">
            <a:extLst>
              <a:ext uri="{FF2B5EF4-FFF2-40B4-BE49-F238E27FC236}">
                <a16:creationId xmlns:a16="http://schemas.microsoft.com/office/drawing/2014/main" id="{BC384628-523C-0F27-02CE-7046A3160F54}"/>
              </a:ext>
            </a:extLst>
          </p:cNvPr>
          <p:cNvSpPr/>
          <p:nvPr/>
        </p:nvSpPr>
        <p:spPr>
          <a:xfrm>
            <a:off x="425461" y="802703"/>
            <a:ext cx="4536512" cy="6482333"/>
          </a:xfrm>
          <a:prstGeom prst="roundRect">
            <a:avLst>
              <a:gd name="adj" fmla="val 3519"/>
            </a:avLst>
          </a:prstGeom>
          <a:solidFill>
            <a:sysClr val="window" lastClr="FFFFFF">
              <a:lumMod val="85000"/>
              <a:alpha val="50000"/>
            </a:sys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19" name="그룹 118">
            <a:extLst>
              <a:ext uri="{FF2B5EF4-FFF2-40B4-BE49-F238E27FC236}">
                <a16:creationId xmlns:a16="http://schemas.microsoft.com/office/drawing/2014/main" id="{6CCF517C-348C-C197-8608-64E0B93ACFD8}"/>
              </a:ext>
            </a:extLst>
          </p:cNvPr>
          <p:cNvGrpSpPr/>
          <p:nvPr/>
        </p:nvGrpSpPr>
        <p:grpSpPr>
          <a:xfrm>
            <a:off x="425288" y="801688"/>
            <a:ext cx="4536512" cy="339239"/>
            <a:chOff x="344488" y="620713"/>
            <a:chExt cx="4536512" cy="339239"/>
          </a:xfrm>
        </p:grpSpPr>
        <p:sp>
          <p:nvSpPr>
            <p:cNvPr id="120" name="직사각형 119">
              <a:extLst>
                <a:ext uri="{FF2B5EF4-FFF2-40B4-BE49-F238E27FC236}">
                  <a16:creationId xmlns:a16="http://schemas.microsoft.com/office/drawing/2014/main" id="{5B7DABFC-6026-6CA7-AF77-2156CC920EA9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kern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</a:t>
              </a:r>
              <a:r>
                <a:rPr kumimoji="1" lang="ko-KR" altLang="en-US" sz="1400" b="1" kern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특허관리시스템</a:t>
              </a:r>
              <a:r>
                <a:rPr kumimoji="1" lang="en-US" altLang="ko-KR" sz="1400" b="1" kern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(IPMS)</a:t>
              </a:r>
              <a:r>
                <a:rPr kumimoji="1" lang="ko-KR" altLang="en-US" sz="1400" b="1" kern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 필요한가요</a:t>
              </a:r>
              <a:r>
                <a:rPr kumimoji="1" lang="en-US" altLang="ko-KR" sz="1400" b="1" kern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 kern="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21" name="그림 120">
              <a:extLst>
                <a:ext uri="{FF2B5EF4-FFF2-40B4-BE49-F238E27FC236}">
                  <a16:creationId xmlns:a16="http://schemas.microsoft.com/office/drawing/2014/main" id="{E9410B22-1668-F762-87E2-927092D3C42F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22" name="그룹 121">
            <a:extLst>
              <a:ext uri="{FF2B5EF4-FFF2-40B4-BE49-F238E27FC236}">
                <a16:creationId xmlns:a16="http://schemas.microsoft.com/office/drawing/2014/main" id="{E3890BF1-C729-B6A6-C809-6D611CBC0B47}"/>
              </a:ext>
            </a:extLst>
          </p:cNvPr>
          <p:cNvGrpSpPr/>
          <p:nvPr/>
        </p:nvGrpSpPr>
        <p:grpSpPr>
          <a:xfrm>
            <a:off x="5417657" y="799307"/>
            <a:ext cx="4536512" cy="339239"/>
            <a:chOff x="5024437" y="494579"/>
            <a:chExt cx="4536512" cy="339239"/>
          </a:xfrm>
        </p:grpSpPr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5D2D4069-DDA7-B845-BA58-604199FBCE75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 kern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IPMS</a:t>
              </a:r>
              <a:r>
                <a:rPr kumimoji="1" lang="ko-KR" altLang="en-US" sz="1400" b="1" kern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는 무엇인가요</a:t>
              </a:r>
              <a:r>
                <a:rPr kumimoji="1" lang="en-US" altLang="ko-KR" sz="1400" b="1" kern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24" name="그림 123">
              <a:extLst>
                <a:ext uri="{FF2B5EF4-FFF2-40B4-BE49-F238E27FC236}">
                  <a16:creationId xmlns:a16="http://schemas.microsoft.com/office/drawing/2014/main" id="{BC8A0F96-B30F-49AD-1FD0-FF18B51BDF9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25" name="직사각형 124">
            <a:extLst>
              <a:ext uri="{FF2B5EF4-FFF2-40B4-BE49-F238E27FC236}">
                <a16:creationId xmlns:a16="http://schemas.microsoft.com/office/drawing/2014/main" id="{614E519C-703B-8A1B-7D16-CF50FB5F3734}"/>
              </a:ext>
            </a:extLst>
          </p:cNvPr>
          <p:cNvSpPr/>
          <p:nvPr/>
        </p:nvSpPr>
        <p:spPr>
          <a:xfrm>
            <a:off x="666270" y="6426763"/>
            <a:ext cx="40690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사업 성장에 따라 증가하는 </a:t>
            </a:r>
            <a:r>
              <a:rPr lang="en-US" altLang="ko-KR" sz="1200" b="1" i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IP</a:t>
            </a:r>
            <a:r>
              <a:rPr lang="ko-KR" altLang="en-US" sz="1200" b="1" i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들을 통합관리 하기 위해</a:t>
            </a:r>
            <a:br>
              <a:rPr lang="en-US" altLang="ko-KR" sz="1200" b="1" i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200" b="1" i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IPMS</a:t>
            </a:r>
            <a:r>
              <a:rPr lang="ko-KR" altLang="en-US" sz="1200" b="1" i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가 필요합니다</a:t>
            </a:r>
            <a:endParaRPr lang="en-US" altLang="ko-KR" sz="1400" b="1" i="1" u="sng" kern="0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F112EC17-F321-1399-79BE-C0440ED1A597}"/>
              </a:ext>
            </a:extLst>
          </p:cNvPr>
          <p:cNvGrpSpPr/>
          <p:nvPr/>
        </p:nvGrpSpPr>
        <p:grpSpPr>
          <a:xfrm>
            <a:off x="671849" y="4514629"/>
            <a:ext cx="4230757" cy="685156"/>
            <a:chOff x="304928" y="3368392"/>
            <a:chExt cx="4221965" cy="685156"/>
          </a:xfrm>
        </p:grpSpPr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id="{0654D836-44BB-A038-6DF6-1825A5D8BE7C}"/>
                </a:ext>
              </a:extLst>
            </p:cNvPr>
            <p:cNvGrpSpPr/>
            <p:nvPr/>
          </p:nvGrpSpPr>
          <p:grpSpPr>
            <a:xfrm>
              <a:off x="3839890" y="3368392"/>
              <a:ext cx="687003" cy="685156"/>
              <a:chOff x="4159188" y="3813300"/>
              <a:chExt cx="687003" cy="685156"/>
            </a:xfrm>
          </p:grpSpPr>
          <p:pic>
            <p:nvPicPr>
              <p:cNvPr id="129" name="그래픽 128" descr="남자 옆모습 단색으로 채워진">
                <a:extLst>
                  <a:ext uri="{FF2B5EF4-FFF2-40B4-BE49-F238E27FC236}">
                    <a16:creationId xmlns:a16="http://schemas.microsoft.com/office/drawing/2014/main" id="{404E756C-273E-7F98-7D79-73C1978E23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4159188" y="4094452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30" name="그래픽 129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6C74B24A-4594-E9C1-9129-6599334A4E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26414" y="3813300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28" name="말풍선: 모서리가 둥근 사각형 127">
              <a:extLst>
                <a:ext uri="{FF2B5EF4-FFF2-40B4-BE49-F238E27FC236}">
                  <a16:creationId xmlns:a16="http://schemas.microsoft.com/office/drawing/2014/main" id="{AD23A7C7-0851-A7E2-E508-B36B69A733E2}"/>
                </a:ext>
              </a:extLst>
            </p:cNvPr>
            <p:cNvSpPr/>
            <p:nvPr/>
          </p:nvSpPr>
          <p:spPr>
            <a:xfrm>
              <a:off x="304928" y="3468645"/>
              <a:ext cx="3439865" cy="420956"/>
            </a:xfrm>
            <a:prstGeom prst="wedgeRoundRectCallout">
              <a:avLst>
                <a:gd name="adj1" fmla="val 56611"/>
                <a:gd name="adj2" fmla="val -27962"/>
                <a:gd name="adj3" fmla="val 16667"/>
              </a:avLst>
            </a:prstGeom>
            <a:solidFill>
              <a:sysClr val="window" lastClr="FFFFFF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914400">
                <a:spcBef>
                  <a:spcPts val="600"/>
                </a:spcBef>
                <a:defRPr/>
              </a:pPr>
              <a: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출원 시스템이 없어서 특허사무소를 통해 하다 보니 </a:t>
              </a:r>
              <a:b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많은 비용이 소모되고 출원 현황 등 관련 데이터가 축적되지 않아요</a:t>
              </a:r>
              <a: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sp>
        <p:nvSpPr>
          <p:cNvPr id="131" name="Freeform 75">
            <a:extLst>
              <a:ext uri="{FF2B5EF4-FFF2-40B4-BE49-F238E27FC236}">
                <a16:creationId xmlns:a16="http://schemas.microsoft.com/office/drawing/2014/main" id="{11604507-17E6-CB44-A0E0-2C3FA76AC154}"/>
              </a:ext>
            </a:extLst>
          </p:cNvPr>
          <p:cNvSpPr>
            <a:spLocks/>
          </p:cNvSpPr>
          <p:nvPr/>
        </p:nvSpPr>
        <p:spPr bwMode="auto">
          <a:xfrm>
            <a:off x="641189" y="6363920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 cap="flat" cmpd="sng" algn="ctr">
            <a:solidFill>
              <a:srgbClr val="C00450"/>
            </a:solidFill>
            <a:prstDash val="solid"/>
            <a:miter lim="800000"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kern="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32" name="그룹 131">
            <a:extLst>
              <a:ext uri="{FF2B5EF4-FFF2-40B4-BE49-F238E27FC236}">
                <a16:creationId xmlns:a16="http://schemas.microsoft.com/office/drawing/2014/main" id="{94AEA910-A9CC-53B4-2BAC-E77A8B211A0F}"/>
              </a:ext>
            </a:extLst>
          </p:cNvPr>
          <p:cNvGrpSpPr/>
          <p:nvPr/>
        </p:nvGrpSpPr>
        <p:grpSpPr>
          <a:xfrm flipH="1">
            <a:off x="492221" y="3937627"/>
            <a:ext cx="4232003" cy="685156"/>
            <a:chOff x="411269" y="3396968"/>
            <a:chExt cx="4223210" cy="685156"/>
          </a:xfrm>
        </p:grpSpPr>
        <p:grpSp>
          <p:nvGrpSpPr>
            <p:cNvPr id="133" name="그룹 132">
              <a:extLst>
                <a:ext uri="{FF2B5EF4-FFF2-40B4-BE49-F238E27FC236}">
                  <a16:creationId xmlns:a16="http://schemas.microsoft.com/office/drawing/2014/main" id="{EE2B8504-4635-59D3-ECC8-1BD429721D25}"/>
                </a:ext>
              </a:extLst>
            </p:cNvPr>
            <p:cNvGrpSpPr/>
            <p:nvPr/>
          </p:nvGrpSpPr>
          <p:grpSpPr>
            <a:xfrm>
              <a:off x="3947476" y="3396968"/>
              <a:ext cx="687003" cy="685156"/>
              <a:chOff x="4266774" y="3841876"/>
              <a:chExt cx="687003" cy="685156"/>
            </a:xfrm>
          </p:grpSpPr>
          <p:pic>
            <p:nvPicPr>
              <p:cNvPr id="135" name="그래픽 134" descr="남자 옆모습 단색으로 채워진">
                <a:extLst>
                  <a:ext uri="{FF2B5EF4-FFF2-40B4-BE49-F238E27FC236}">
                    <a16:creationId xmlns:a16="http://schemas.microsoft.com/office/drawing/2014/main" id="{3BF8C5CA-2FBE-FF07-B9F7-35902AA516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4266774" y="4123028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36" name="그래픽 135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222981A5-D733-701E-11E9-EE98D5D754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434085" y="3841876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34" name="말풍선: 모서리가 둥근 사각형 133">
              <a:extLst>
                <a:ext uri="{FF2B5EF4-FFF2-40B4-BE49-F238E27FC236}">
                  <a16:creationId xmlns:a16="http://schemas.microsoft.com/office/drawing/2014/main" id="{78DC5FD8-6BB8-AFBD-FE07-84A714BCB65E}"/>
                </a:ext>
              </a:extLst>
            </p:cNvPr>
            <p:cNvSpPr/>
            <p:nvPr/>
          </p:nvSpPr>
          <p:spPr>
            <a:xfrm>
              <a:off x="411269" y="3468645"/>
              <a:ext cx="3453062" cy="420956"/>
            </a:xfrm>
            <a:prstGeom prst="wedgeRoundRectCallout">
              <a:avLst>
                <a:gd name="adj1" fmla="val 56270"/>
                <a:gd name="adj2" fmla="val -18510"/>
                <a:gd name="adj3" fmla="val 16667"/>
              </a:avLst>
            </a:prstGeom>
            <a:solidFill>
              <a:sysClr val="window" lastClr="FFFFFF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914400">
                <a:spcBef>
                  <a:spcPts val="600"/>
                </a:spcBef>
                <a:defRPr/>
              </a:pPr>
              <a: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수작업으로 조사</a:t>
              </a:r>
              <a: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분석하기 때문에</a:t>
              </a:r>
              <a: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시간이 많이 걸리고</a:t>
              </a:r>
              <a:b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개인 역량에 따라 결과물의 품질이 달라요</a:t>
              </a:r>
              <a: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grpSp>
        <p:nvGrpSpPr>
          <p:cNvPr id="137" name="그룹 136">
            <a:extLst>
              <a:ext uri="{FF2B5EF4-FFF2-40B4-BE49-F238E27FC236}">
                <a16:creationId xmlns:a16="http://schemas.microsoft.com/office/drawing/2014/main" id="{BF17684C-F4CE-1D56-E9D7-0D9731B468B4}"/>
              </a:ext>
            </a:extLst>
          </p:cNvPr>
          <p:cNvGrpSpPr/>
          <p:nvPr/>
        </p:nvGrpSpPr>
        <p:grpSpPr>
          <a:xfrm>
            <a:off x="669200" y="5643181"/>
            <a:ext cx="4230757" cy="685156"/>
            <a:chOff x="328838" y="3211233"/>
            <a:chExt cx="4221959" cy="685156"/>
          </a:xfrm>
        </p:grpSpPr>
        <p:grpSp>
          <p:nvGrpSpPr>
            <p:cNvPr id="138" name="그룹 137">
              <a:extLst>
                <a:ext uri="{FF2B5EF4-FFF2-40B4-BE49-F238E27FC236}">
                  <a16:creationId xmlns:a16="http://schemas.microsoft.com/office/drawing/2014/main" id="{0358E822-874D-589B-180C-01791F7608C6}"/>
                </a:ext>
              </a:extLst>
            </p:cNvPr>
            <p:cNvGrpSpPr/>
            <p:nvPr/>
          </p:nvGrpSpPr>
          <p:grpSpPr>
            <a:xfrm>
              <a:off x="3863794" y="3211233"/>
              <a:ext cx="687003" cy="685156"/>
              <a:chOff x="4183092" y="3656141"/>
              <a:chExt cx="687003" cy="685156"/>
            </a:xfrm>
          </p:grpSpPr>
          <p:pic>
            <p:nvPicPr>
              <p:cNvPr id="140" name="그래픽 139" descr="남자 옆모습 단색으로 채워진">
                <a:extLst>
                  <a:ext uri="{FF2B5EF4-FFF2-40B4-BE49-F238E27FC236}">
                    <a16:creationId xmlns:a16="http://schemas.microsoft.com/office/drawing/2014/main" id="{7DF1AE01-A950-042E-CF82-28107E31AD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4183092" y="3937293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41" name="그래픽 140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DBE838EC-CDC4-718E-7C85-D19DE456D3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350318" y="3656141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39" name="말풍선: 모서리가 둥근 사각형 138">
              <a:extLst>
                <a:ext uri="{FF2B5EF4-FFF2-40B4-BE49-F238E27FC236}">
                  <a16:creationId xmlns:a16="http://schemas.microsoft.com/office/drawing/2014/main" id="{8FDEB194-CD1E-8F17-409A-3CB058B1A66E}"/>
                </a:ext>
              </a:extLst>
            </p:cNvPr>
            <p:cNvSpPr/>
            <p:nvPr/>
          </p:nvSpPr>
          <p:spPr>
            <a:xfrm>
              <a:off x="328838" y="3325765"/>
              <a:ext cx="3439865" cy="420956"/>
            </a:xfrm>
            <a:prstGeom prst="wedgeRoundRectCallout">
              <a:avLst>
                <a:gd name="adj1" fmla="val 57159"/>
                <a:gd name="adj2" fmla="val -29059"/>
                <a:gd name="adj3" fmla="val 16667"/>
              </a:avLst>
            </a:prstGeom>
            <a:solidFill>
              <a:sysClr val="window" lastClr="FFFFFF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914400">
                <a:spcBef>
                  <a:spcPts val="600"/>
                </a:spcBef>
                <a:defRPr/>
              </a:pPr>
              <a: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특허 데이터를 축적하여 </a:t>
              </a:r>
              <a: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R&amp;D </a:t>
              </a:r>
              <a:r>
                <a:rPr lang="ko-KR" altLang="en-US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활동을 </a:t>
              </a:r>
              <a:b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여러가지 관점에서 발전시키고 싶어요</a:t>
              </a:r>
              <a: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00" i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42" name="그룹 141">
            <a:extLst>
              <a:ext uri="{FF2B5EF4-FFF2-40B4-BE49-F238E27FC236}">
                <a16:creationId xmlns:a16="http://schemas.microsoft.com/office/drawing/2014/main" id="{B2629CC1-47AF-19C5-68F4-16812FB21A10}"/>
              </a:ext>
            </a:extLst>
          </p:cNvPr>
          <p:cNvGrpSpPr/>
          <p:nvPr/>
        </p:nvGrpSpPr>
        <p:grpSpPr>
          <a:xfrm>
            <a:off x="5991550" y="4186915"/>
            <a:ext cx="3994938" cy="664609"/>
            <a:chOff x="5087830" y="4558762"/>
            <a:chExt cx="3664688" cy="664609"/>
          </a:xfrm>
        </p:grpSpPr>
        <p:sp>
          <p:nvSpPr>
            <p:cNvPr id="143" name="타원 142">
              <a:extLst>
                <a:ext uri="{FF2B5EF4-FFF2-40B4-BE49-F238E27FC236}">
                  <a16:creationId xmlns:a16="http://schemas.microsoft.com/office/drawing/2014/main" id="{A140C7F3-A904-C8CA-5056-F96EEA4ACD3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830" y="4558762"/>
              <a:ext cx="232113" cy="252000"/>
            </a:xfrm>
            <a:prstGeom prst="ellipse">
              <a:avLst/>
            </a:prstGeom>
            <a:solidFill>
              <a:srgbClr val="9BBB59">
                <a:lumMod val="50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>
                <a:defRPr/>
              </a:pPr>
              <a:r>
                <a:rPr lang="en-US" altLang="ko-KR" sz="1100" b="1" kern="0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100" b="1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9F621254-4A43-15BB-EE7E-C0E4AF803032}"/>
                </a:ext>
              </a:extLst>
            </p:cNvPr>
            <p:cNvSpPr/>
            <p:nvPr/>
          </p:nvSpPr>
          <p:spPr>
            <a:xfrm>
              <a:off x="5404566" y="4592429"/>
              <a:ext cx="3347952" cy="63094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400">
                <a:spcBef>
                  <a:spcPts val="600"/>
                </a:spcBef>
                <a:defRPr/>
              </a:pPr>
              <a:r>
                <a:rPr lang="ko-KR" altLang="en-US" sz="11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표준화를 통한 전사적 통합 관리</a:t>
              </a:r>
              <a:endParaRPr lang="en-US" altLang="ko-KR" sz="10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40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특허 업무 프로세스 및 개발 기준정보 수립</a:t>
              </a:r>
              <a:endParaRPr lang="en-US" altLang="ko-KR" sz="10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40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 표준화로 인한 프로세스간 업무 연계</a:t>
              </a:r>
              <a:endParaRPr lang="en-US" altLang="ko-KR" sz="10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45" name="그룹 144">
            <a:extLst>
              <a:ext uri="{FF2B5EF4-FFF2-40B4-BE49-F238E27FC236}">
                <a16:creationId xmlns:a16="http://schemas.microsoft.com/office/drawing/2014/main" id="{0D65EB1C-B6E3-712A-D46A-6DF467EFCEE4}"/>
              </a:ext>
            </a:extLst>
          </p:cNvPr>
          <p:cNvGrpSpPr/>
          <p:nvPr/>
        </p:nvGrpSpPr>
        <p:grpSpPr>
          <a:xfrm>
            <a:off x="5991551" y="4859633"/>
            <a:ext cx="4031029" cy="895441"/>
            <a:chOff x="5087687" y="4944271"/>
            <a:chExt cx="3697795" cy="895441"/>
          </a:xfrm>
        </p:grpSpPr>
        <p:sp>
          <p:nvSpPr>
            <p:cNvPr id="146" name="타원 145">
              <a:extLst>
                <a:ext uri="{FF2B5EF4-FFF2-40B4-BE49-F238E27FC236}">
                  <a16:creationId xmlns:a16="http://schemas.microsoft.com/office/drawing/2014/main" id="{C721D354-83D2-F456-22E1-5509D120D5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7" y="4944271"/>
              <a:ext cx="232113" cy="252000"/>
            </a:xfrm>
            <a:prstGeom prst="ellipse">
              <a:avLst/>
            </a:prstGeom>
            <a:solidFill>
              <a:srgbClr val="9BBB59">
                <a:lumMod val="50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>
                <a:defRPr/>
              </a:pPr>
              <a:r>
                <a:rPr lang="en-US" altLang="ko-KR" sz="1100" b="1" kern="0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100" b="1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7" name="직사각형 146">
              <a:extLst>
                <a:ext uri="{FF2B5EF4-FFF2-40B4-BE49-F238E27FC236}">
                  <a16:creationId xmlns:a16="http://schemas.microsoft.com/office/drawing/2014/main" id="{4873B5B3-CE4C-A532-2A3E-B14283C502DE}"/>
                </a:ext>
              </a:extLst>
            </p:cNvPr>
            <p:cNvSpPr/>
            <p:nvPr/>
          </p:nvSpPr>
          <p:spPr>
            <a:xfrm>
              <a:off x="5404566" y="4977938"/>
              <a:ext cx="3380916" cy="8617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400">
                <a:spcBef>
                  <a:spcPts val="600"/>
                </a:spcBef>
                <a:defRPr/>
              </a:pPr>
              <a:r>
                <a:rPr lang="ko-KR" altLang="en-US" sz="1100" b="1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프로세스 연동을 통한 분석</a:t>
              </a:r>
              <a:r>
                <a:rPr lang="en-US" altLang="ko-KR" sz="1100" b="1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100" b="1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출원</a:t>
              </a:r>
              <a:r>
                <a:rPr lang="en-US" altLang="ko-KR" sz="1100" b="1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100" b="1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및 리스크 시스템 통합 관리</a:t>
              </a:r>
              <a:endParaRPr lang="en-US" altLang="ko-KR" sz="1100" b="1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defTabSz="91440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프로세스 연동을 통한 신속한 출원 가능</a:t>
              </a:r>
              <a:endParaRPr lang="en-US" altLang="ko-KR" sz="1000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40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무효화 자료 및 소송 </a:t>
              </a:r>
              <a:r>
                <a:rPr lang="en-US" altLang="ko-KR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Case</a:t>
              </a:r>
              <a:r>
                <a:rPr lang="ko-KR" altLang="en-US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탐색으로 특허 분쟁 시 빠른 대처 가능</a:t>
              </a:r>
              <a:endParaRPr lang="en-US" altLang="ko-KR" sz="1000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defTabSz="91440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endParaRPr lang="en-US" altLang="ko-KR" sz="1000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48" name="그룹 147">
            <a:extLst>
              <a:ext uri="{FF2B5EF4-FFF2-40B4-BE49-F238E27FC236}">
                <a16:creationId xmlns:a16="http://schemas.microsoft.com/office/drawing/2014/main" id="{66A138F4-2FF2-03B8-E846-004735F91F13}"/>
              </a:ext>
            </a:extLst>
          </p:cNvPr>
          <p:cNvGrpSpPr/>
          <p:nvPr/>
        </p:nvGrpSpPr>
        <p:grpSpPr>
          <a:xfrm>
            <a:off x="5991549" y="5525492"/>
            <a:ext cx="3812385" cy="818497"/>
            <a:chOff x="5087686" y="5274771"/>
            <a:chExt cx="3411179" cy="818497"/>
          </a:xfrm>
        </p:grpSpPr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65E1DF79-7894-D321-1E94-95B246D8C6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274771"/>
              <a:ext cx="226403" cy="252000"/>
            </a:xfrm>
            <a:prstGeom prst="ellipse">
              <a:avLst/>
            </a:prstGeom>
            <a:solidFill>
              <a:srgbClr val="9BBB59">
                <a:lumMod val="50000"/>
              </a:srgbClr>
            </a:solidFill>
            <a:ln w="317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400">
                <a:defRPr/>
              </a:pPr>
              <a:r>
                <a:rPr lang="en-US" altLang="ko-KR" sz="1100" b="1" kern="0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100" b="1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FB21C259-BA4B-00EC-DA9E-0DDD6092DE3E}"/>
                </a:ext>
              </a:extLst>
            </p:cNvPr>
            <p:cNvSpPr/>
            <p:nvPr/>
          </p:nvSpPr>
          <p:spPr>
            <a:xfrm>
              <a:off x="5416796" y="5308438"/>
              <a:ext cx="3082069" cy="7848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400">
                <a:spcBef>
                  <a:spcPts val="600"/>
                </a:spcBef>
                <a:defRPr/>
              </a:pPr>
              <a:r>
                <a:rPr lang="ko-KR" altLang="en-US" sz="1100" b="1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시스템</a:t>
              </a:r>
              <a:r>
                <a:rPr lang="en-US" altLang="ko-KR" sz="1100" b="1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100" b="1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고도화를 통한 </a:t>
              </a:r>
              <a:r>
                <a:rPr lang="en-US" altLang="ko-KR" sz="1100" b="1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R&amp;D </a:t>
              </a:r>
              <a:r>
                <a:rPr lang="ko-KR" altLang="en-US" sz="1100" b="1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활동 지원 </a:t>
              </a:r>
              <a:endParaRPr lang="en-US" altLang="ko-KR" sz="1100" b="1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defTabSz="91440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ko-KR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AI</a:t>
              </a:r>
              <a:r>
                <a:rPr lang="ko-KR" altLang="en-US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기반 </a:t>
              </a:r>
              <a:r>
                <a:rPr lang="en-US" altLang="ko-KR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Tech Sensing</a:t>
              </a:r>
              <a:r>
                <a:rPr lang="ko-KR" altLang="en-US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등을 활용하여 시장 및 기술의 흐름을 예측하여 신시장</a:t>
              </a:r>
              <a:r>
                <a:rPr lang="en-US" altLang="ko-KR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기술 확장 관련 인사이트 제공</a:t>
              </a:r>
              <a:endParaRPr lang="en-US" altLang="ko-KR" sz="1000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defTabSz="91440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en-US" altLang="ko-KR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IP</a:t>
              </a:r>
              <a:r>
                <a:rPr lang="ko-KR" altLang="en-US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리스크 대응 및</a:t>
              </a:r>
              <a:r>
                <a:rPr lang="en-US" altLang="ko-KR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포트폴리오 강화를 통한 </a:t>
              </a:r>
              <a:r>
                <a:rPr lang="en-US" altLang="ko-KR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R&amp;D </a:t>
              </a:r>
              <a:r>
                <a:rPr lang="ko-KR" altLang="en-US" sz="1000" kern="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경쟁력 강화</a:t>
              </a:r>
              <a:endParaRPr lang="en-US" altLang="ko-KR" sz="1000" kern="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3F5CABA2-6229-8F4C-DDBE-EA0A3458422A}"/>
              </a:ext>
            </a:extLst>
          </p:cNvPr>
          <p:cNvSpPr>
            <a:spLocks noChangeAspect="1"/>
          </p:cNvSpPr>
          <p:nvPr/>
        </p:nvSpPr>
        <p:spPr>
          <a:xfrm rot="16200000">
            <a:off x="5071068" y="4883316"/>
            <a:ext cx="1309649" cy="184666"/>
          </a:xfrm>
          <a:prstGeom prst="rect">
            <a:avLst/>
          </a:prstGeom>
          <a:solidFill>
            <a:srgbClr val="9BBB59">
              <a:lumMod val="50000"/>
            </a:srgb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 defTabSz="914400">
              <a:defRPr/>
            </a:pPr>
            <a:r>
              <a:rPr lang="en-US" altLang="ko-KR" sz="1200" b="1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 (</a:t>
            </a:r>
            <a:r>
              <a:rPr lang="ko-KR" altLang="en-US" sz="1200" b="1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200" b="1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cxnSp>
        <p:nvCxnSpPr>
          <p:cNvPr id="152" name="직선 화살표 연결선 151">
            <a:extLst>
              <a:ext uri="{FF2B5EF4-FFF2-40B4-BE49-F238E27FC236}">
                <a16:creationId xmlns:a16="http://schemas.microsoft.com/office/drawing/2014/main" id="{2982856A-CE2B-9193-5B8C-40D7F6A0FF4C}"/>
              </a:ext>
            </a:extLst>
          </p:cNvPr>
          <p:cNvCxnSpPr>
            <a:cxnSpLocks/>
            <a:stCxn id="143" idx="4"/>
            <a:endCxn id="146" idx="0"/>
          </p:cNvCxnSpPr>
          <p:nvPr/>
        </p:nvCxnSpPr>
        <p:spPr>
          <a:xfrm>
            <a:off x="6118065" y="4438914"/>
            <a:ext cx="1" cy="420718"/>
          </a:xfrm>
          <a:prstGeom prst="straightConnector1">
            <a:avLst/>
          </a:prstGeom>
          <a:noFill/>
          <a:ln w="31750" cap="flat" cmpd="sng" algn="ctr">
            <a:gradFill>
              <a:gsLst>
                <a:gs pos="0">
                  <a:sysClr val="window" lastClr="FFFFFF"/>
                </a:gs>
                <a:gs pos="100000">
                  <a:srgbClr val="4F6228"/>
                </a:gs>
              </a:gsLst>
              <a:lin ang="5400000" scaled="1"/>
            </a:gradFill>
            <a:prstDash val="solid"/>
            <a:tailEnd type="triangle"/>
          </a:ln>
          <a:effectLst/>
        </p:spPr>
      </p:cxnSp>
      <p:cxnSp>
        <p:nvCxnSpPr>
          <p:cNvPr id="153" name="직선 화살표 연결선 152">
            <a:extLst>
              <a:ext uri="{FF2B5EF4-FFF2-40B4-BE49-F238E27FC236}">
                <a16:creationId xmlns:a16="http://schemas.microsoft.com/office/drawing/2014/main" id="{AFBC199E-6DDC-8C82-43AB-51B975A9C50E}"/>
              </a:ext>
            </a:extLst>
          </p:cNvPr>
          <p:cNvCxnSpPr>
            <a:cxnSpLocks/>
            <a:stCxn id="146" idx="4"/>
            <a:endCxn id="149" idx="0"/>
          </p:cNvCxnSpPr>
          <p:nvPr/>
        </p:nvCxnSpPr>
        <p:spPr>
          <a:xfrm flipH="1">
            <a:off x="6118065" y="5111633"/>
            <a:ext cx="1" cy="413859"/>
          </a:xfrm>
          <a:prstGeom prst="straightConnector1">
            <a:avLst/>
          </a:prstGeom>
          <a:noFill/>
          <a:ln w="31750" cap="flat" cmpd="sng" algn="ctr">
            <a:gradFill>
              <a:gsLst>
                <a:gs pos="0">
                  <a:sysClr val="window" lastClr="FFFFFF"/>
                </a:gs>
                <a:gs pos="100000">
                  <a:srgbClr val="4F6228"/>
                </a:gs>
              </a:gsLst>
              <a:lin ang="5400000" scaled="1"/>
            </a:gradFill>
            <a:prstDash val="solid"/>
            <a:tailEnd type="triangle"/>
          </a:ln>
          <a:effectLst/>
        </p:spPr>
      </p:cxn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E0B9FE43-74B4-BC50-4371-EA607E5BBCCF}"/>
              </a:ext>
            </a:extLst>
          </p:cNvPr>
          <p:cNvSpPr/>
          <p:nvPr/>
        </p:nvSpPr>
        <p:spPr>
          <a:xfrm>
            <a:off x="5682468" y="6476227"/>
            <a:ext cx="406908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모든 </a:t>
            </a:r>
            <a:r>
              <a:rPr lang="en-US" altLang="ko-KR" sz="1200" b="1" i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IP</a:t>
            </a:r>
            <a:r>
              <a:rPr lang="ko-KR" altLang="en-US" sz="1200" b="1" i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업무를 통합 관리하는 시스템</a:t>
            </a:r>
            <a:endParaRPr lang="en-US" altLang="ko-KR" sz="1400" b="1" i="1" u="sng" kern="0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" name="Freeform 75">
            <a:extLst>
              <a:ext uri="{FF2B5EF4-FFF2-40B4-BE49-F238E27FC236}">
                <a16:creationId xmlns:a16="http://schemas.microsoft.com/office/drawing/2014/main" id="{F6DA8C05-50F1-85DE-7286-E6F25626BD1C}"/>
              </a:ext>
            </a:extLst>
          </p:cNvPr>
          <p:cNvSpPr>
            <a:spLocks/>
          </p:cNvSpPr>
          <p:nvPr/>
        </p:nvSpPr>
        <p:spPr bwMode="auto">
          <a:xfrm>
            <a:off x="5625637" y="6363917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 cap="flat" cmpd="sng" algn="ctr">
            <a:solidFill>
              <a:srgbClr val="C00450"/>
            </a:solidFill>
            <a:prstDash val="solid"/>
            <a:miter lim="800000"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kern="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6" name="그룹 155">
            <a:extLst>
              <a:ext uri="{FF2B5EF4-FFF2-40B4-BE49-F238E27FC236}">
                <a16:creationId xmlns:a16="http://schemas.microsoft.com/office/drawing/2014/main" id="{9FF20FB5-2E5C-E053-A664-A5DE86410EC7}"/>
              </a:ext>
            </a:extLst>
          </p:cNvPr>
          <p:cNvGrpSpPr/>
          <p:nvPr/>
        </p:nvGrpSpPr>
        <p:grpSpPr>
          <a:xfrm>
            <a:off x="488645" y="5073511"/>
            <a:ext cx="4313322" cy="685156"/>
            <a:chOff x="281549" y="3349349"/>
            <a:chExt cx="4304358" cy="685156"/>
          </a:xfrm>
        </p:grpSpPr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132BD747-5742-1208-8AF6-38030922256C}"/>
                </a:ext>
              </a:extLst>
            </p:cNvPr>
            <p:cNvGrpSpPr/>
            <p:nvPr/>
          </p:nvGrpSpPr>
          <p:grpSpPr>
            <a:xfrm>
              <a:off x="281549" y="3349349"/>
              <a:ext cx="687003" cy="685156"/>
              <a:chOff x="600847" y="3794257"/>
              <a:chExt cx="687003" cy="685156"/>
            </a:xfrm>
          </p:grpSpPr>
          <p:pic>
            <p:nvPicPr>
              <p:cNvPr id="159" name="그래픽 158" descr="남자 옆모습 단색으로 채워진">
                <a:extLst>
                  <a:ext uri="{FF2B5EF4-FFF2-40B4-BE49-F238E27FC236}">
                    <a16:creationId xmlns:a16="http://schemas.microsoft.com/office/drawing/2014/main" id="{F3E64B2B-68A2-E26C-9C45-95901B6D134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07540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60" name="그래픽 159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FB4E5363-8AD9-55B1-4912-B852C21DF5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379425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58" name="말풍선: 모서리가 둥근 사각형 157">
              <a:extLst>
                <a:ext uri="{FF2B5EF4-FFF2-40B4-BE49-F238E27FC236}">
                  <a16:creationId xmlns:a16="http://schemas.microsoft.com/office/drawing/2014/main" id="{C3D572E0-54C6-5FF0-8AEE-E9841AD06E2B}"/>
                </a:ext>
              </a:extLst>
            </p:cNvPr>
            <p:cNvSpPr/>
            <p:nvPr/>
          </p:nvSpPr>
          <p:spPr>
            <a:xfrm>
              <a:off x="1027849" y="3468644"/>
              <a:ext cx="3558058" cy="420956"/>
            </a:xfrm>
            <a:prstGeom prst="wedgeRoundRectCallout">
              <a:avLst>
                <a:gd name="adj1" fmla="val -54978"/>
                <a:gd name="adj2" fmla="val -33767"/>
                <a:gd name="adj3" fmla="val 16667"/>
              </a:avLst>
            </a:prstGeom>
            <a:solidFill>
              <a:sysClr val="window" lastClr="FFFFFF"/>
            </a:solidFill>
            <a:ln w="3175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 defTabSz="914400">
                <a:spcBef>
                  <a:spcPts val="600"/>
                </a:spcBef>
                <a:defRPr/>
              </a:pPr>
              <a: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“Claim</a:t>
              </a:r>
              <a:r>
                <a:rPr lang="ko-KR" altLang="en-US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 들어온 후 대응을 하기 시작하면 소송으로 인해 큰 비용이 발생하고 시간이 많이 소요되어서 선제 대응을 할 수 있으면 좋겠어요</a:t>
              </a:r>
              <a:r>
                <a:rPr lang="en-US" altLang="ko-KR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000" i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000" i="1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61" name="그룹 160">
            <a:extLst>
              <a:ext uri="{FF2B5EF4-FFF2-40B4-BE49-F238E27FC236}">
                <a16:creationId xmlns:a16="http://schemas.microsoft.com/office/drawing/2014/main" id="{CA6C5A06-B442-32BE-9B59-A7CF447B0A01}"/>
              </a:ext>
            </a:extLst>
          </p:cNvPr>
          <p:cNvGrpSpPr/>
          <p:nvPr/>
        </p:nvGrpSpPr>
        <p:grpSpPr>
          <a:xfrm>
            <a:off x="497598" y="2233747"/>
            <a:ext cx="4391741" cy="624961"/>
            <a:chOff x="416797" y="4418525"/>
            <a:chExt cx="4391741" cy="624961"/>
          </a:xfrm>
        </p:grpSpPr>
        <p:sp>
          <p:nvSpPr>
            <p:cNvPr id="162" name="화살표: 오각형 161">
              <a:extLst>
                <a:ext uri="{FF2B5EF4-FFF2-40B4-BE49-F238E27FC236}">
                  <a16:creationId xmlns:a16="http://schemas.microsoft.com/office/drawing/2014/main" id="{4FCB49CC-DD6C-F305-439A-F33394E4648F}"/>
                </a:ext>
              </a:extLst>
            </p:cNvPr>
            <p:cNvSpPr/>
            <p:nvPr/>
          </p:nvSpPr>
          <p:spPr>
            <a:xfrm>
              <a:off x="4057894" y="4418525"/>
              <a:ext cx="750644" cy="624961"/>
            </a:xfrm>
            <a:prstGeom prst="homePlate">
              <a:avLst>
                <a:gd name="adj" fmla="val 17994"/>
              </a:avLst>
            </a:prstGeom>
            <a:solidFill>
              <a:srgbClr val="E8E8E8">
                <a:lumMod val="90000"/>
              </a:srgbClr>
            </a:solidFill>
            <a:ln w="19050" cap="flat" cmpd="sng" algn="ctr">
              <a:solidFill>
                <a:srgbClr val="A5003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42" latinLnBrk="1">
                <a:defRPr/>
              </a:pPr>
              <a:r>
                <a: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비용 </a:t>
              </a:r>
              <a:br>
                <a: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관리</a:t>
              </a:r>
            </a:p>
          </p:txBody>
        </p:sp>
        <p:sp>
          <p:nvSpPr>
            <p:cNvPr id="163" name="화살표: 오각형 162">
              <a:extLst>
                <a:ext uri="{FF2B5EF4-FFF2-40B4-BE49-F238E27FC236}">
                  <a16:creationId xmlns:a16="http://schemas.microsoft.com/office/drawing/2014/main" id="{FC6CB48B-8980-14A8-2800-E81F34970E3C}"/>
                </a:ext>
              </a:extLst>
            </p:cNvPr>
            <p:cNvSpPr/>
            <p:nvPr/>
          </p:nvSpPr>
          <p:spPr>
            <a:xfrm>
              <a:off x="3329673" y="4418525"/>
              <a:ext cx="750644" cy="624961"/>
            </a:xfrm>
            <a:prstGeom prst="homePlate">
              <a:avLst>
                <a:gd name="adj" fmla="val 17994"/>
              </a:avLst>
            </a:prstGeom>
            <a:solidFill>
              <a:srgbClr val="E8E8E8">
                <a:lumMod val="90000"/>
              </a:srgbClr>
            </a:solidFill>
            <a:ln w="19050" cap="flat" cmpd="sng" algn="ctr">
              <a:solidFill>
                <a:srgbClr val="A5003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42" latinLnBrk="1">
                <a:defRPr/>
              </a:pPr>
              <a:r>
                <a: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IP </a:t>
              </a:r>
              <a:r>
                <a: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활용</a:t>
              </a:r>
            </a:p>
          </p:txBody>
        </p:sp>
        <p:sp>
          <p:nvSpPr>
            <p:cNvPr id="164" name="화살표: 오각형 163">
              <a:extLst>
                <a:ext uri="{FF2B5EF4-FFF2-40B4-BE49-F238E27FC236}">
                  <a16:creationId xmlns:a16="http://schemas.microsoft.com/office/drawing/2014/main" id="{246AF49A-F2F5-170C-4AAF-71971A8A71D4}"/>
                </a:ext>
              </a:extLst>
            </p:cNvPr>
            <p:cNvSpPr/>
            <p:nvPr/>
          </p:nvSpPr>
          <p:spPr>
            <a:xfrm>
              <a:off x="2601454" y="4418525"/>
              <a:ext cx="750644" cy="624961"/>
            </a:xfrm>
            <a:prstGeom prst="homePlate">
              <a:avLst>
                <a:gd name="adj" fmla="val 17994"/>
              </a:avLst>
            </a:prstGeom>
            <a:solidFill>
              <a:srgbClr val="E8E8E8">
                <a:lumMod val="90000"/>
              </a:srgbClr>
            </a:solidFill>
            <a:ln w="19050" cap="flat" cmpd="sng" algn="ctr">
              <a:solidFill>
                <a:srgbClr val="A5003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42" latinLnBrk="1">
                <a:defRPr/>
              </a:pPr>
              <a:r>
                <a: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IP</a:t>
              </a:r>
              <a:r>
                <a: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유지</a:t>
              </a:r>
            </a:p>
          </p:txBody>
        </p:sp>
        <p:sp>
          <p:nvSpPr>
            <p:cNvPr id="165" name="화살표: 오각형 164">
              <a:extLst>
                <a:ext uri="{FF2B5EF4-FFF2-40B4-BE49-F238E27FC236}">
                  <a16:creationId xmlns:a16="http://schemas.microsoft.com/office/drawing/2014/main" id="{CFCD622D-63C0-41DB-F9FC-D296BEEAA190}"/>
                </a:ext>
              </a:extLst>
            </p:cNvPr>
            <p:cNvSpPr/>
            <p:nvPr/>
          </p:nvSpPr>
          <p:spPr>
            <a:xfrm>
              <a:off x="1873235" y="4418525"/>
              <a:ext cx="750644" cy="624961"/>
            </a:xfrm>
            <a:prstGeom prst="homePlate">
              <a:avLst>
                <a:gd name="adj" fmla="val 17994"/>
              </a:avLst>
            </a:prstGeom>
            <a:solidFill>
              <a:srgbClr val="E8E8E8">
                <a:lumMod val="90000"/>
              </a:srgbClr>
            </a:solidFill>
            <a:ln w="19050" cap="flat" cmpd="sng" algn="ctr">
              <a:solidFill>
                <a:srgbClr val="A5003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42" latinLnBrk="1">
                <a:defRPr/>
              </a:pPr>
              <a:r>
                <a: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특허</a:t>
              </a:r>
              <a:br>
                <a: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출원</a:t>
              </a:r>
            </a:p>
          </p:txBody>
        </p:sp>
        <p:sp>
          <p:nvSpPr>
            <p:cNvPr id="166" name="화살표: 오각형 165">
              <a:extLst>
                <a:ext uri="{FF2B5EF4-FFF2-40B4-BE49-F238E27FC236}">
                  <a16:creationId xmlns:a16="http://schemas.microsoft.com/office/drawing/2014/main" id="{03AE2042-4057-50FA-006E-56261D3BB412}"/>
                </a:ext>
              </a:extLst>
            </p:cNvPr>
            <p:cNvSpPr/>
            <p:nvPr/>
          </p:nvSpPr>
          <p:spPr>
            <a:xfrm>
              <a:off x="1145016" y="4418525"/>
              <a:ext cx="750644" cy="624961"/>
            </a:xfrm>
            <a:prstGeom prst="homePlate">
              <a:avLst>
                <a:gd name="adj" fmla="val 17994"/>
              </a:avLst>
            </a:prstGeom>
            <a:solidFill>
              <a:srgbClr val="E8E8E8">
                <a:lumMod val="90000"/>
              </a:srgbClr>
            </a:solidFill>
            <a:ln w="19050" cap="flat" cmpd="sng" algn="ctr">
              <a:solidFill>
                <a:srgbClr val="A5003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42" latinLnBrk="1">
                <a:defRPr/>
              </a:pPr>
              <a:r>
                <a: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특허</a:t>
              </a:r>
              <a:br>
                <a: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분석</a:t>
              </a:r>
            </a:p>
          </p:txBody>
        </p:sp>
        <p:sp>
          <p:nvSpPr>
            <p:cNvPr id="167" name="화살표: 오각형 166">
              <a:extLst>
                <a:ext uri="{FF2B5EF4-FFF2-40B4-BE49-F238E27FC236}">
                  <a16:creationId xmlns:a16="http://schemas.microsoft.com/office/drawing/2014/main" id="{3D261DBF-8C63-485D-2F4B-A46DC0C1E65B}"/>
                </a:ext>
              </a:extLst>
            </p:cNvPr>
            <p:cNvSpPr/>
            <p:nvPr/>
          </p:nvSpPr>
          <p:spPr>
            <a:xfrm>
              <a:off x="416797" y="4418525"/>
              <a:ext cx="750644" cy="624961"/>
            </a:xfrm>
            <a:prstGeom prst="homePlate">
              <a:avLst>
                <a:gd name="adj" fmla="val 17994"/>
              </a:avLst>
            </a:prstGeom>
            <a:solidFill>
              <a:srgbClr val="E8E8E8">
                <a:lumMod val="90000"/>
              </a:srgbClr>
            </a:solidFill>
            <a:ln w="19050" cap="flat" cmpd="sng" algn="ctr">
              <a:solidFill>
                <a:srgbClr val="A5003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42" latinLnBrk="1">
                <a:defRPr/>
              </a:pPr>
              <a:r>
                <a: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Idea/</a:t>
              </a:r>
              <a:br>
                <a: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Data</a:t>
              </a:r>
              <a:br>
                <a: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탐색</a:t>
              </a:r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94CA1B23-AE79-4A2F-47A5-2C93361934B3}"/>
              </a:ext>
            </a:extLst>
          </p:cNvPr>
          <p:cNvSpPr txBox="1"/>
          <p:nvPr/>
        </p:nvSpPr>
        <p:spPr>
          <a:xfrm>
            <a:off x="1395256" y="1170572"/>
            <a:ext cx="26003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42" latinLnBrk="1"/>
            <a:r>
              <a:rPr lang="ko-KR" altLang="en-US" sz="1200" b="1" i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특허관리 도입 전 현황 및 문제점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91B60F48-C7E1-6653-9A30-20F67A99DABB}"/>
              </a:ext>
            </a:extLst>
          </p:cNvPr>
          <p:cNvSpPr txBox="1"/>
          <p:nvPr/>
        </p:nvSpPr>
        <p:spPr>
          <a:xfrm>
            <a:off x="570292" y="3034378"/>
            <a:ext cx="1512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42" latinLnBrk="1"/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수작업으로 업무 시간이</a:t>
            </a:r>
            <a:b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길어 경쟁사 대비 신기술 </a:t>
            </a:r>
            <a:b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동향</a:t>
            </a: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수집</a:t>
            </a: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대응 느림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defTabSz="914342" latinLnBrk="1"/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defTabSz="914342" latinLnBrk="1"/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개인 역량에 의지하여</a:t>
            </a:r>
            <a:b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결과물의 품질 차이 발생</a:t>
            </a:r>
          </a:p>
        </p:txBody>
      </p:sp>
      <p:cxnSp>
        <p:nvCxnSpPr>
          <p:cNvPr id="170" name="연결선: 꺾임 169">
            <a:extLst>
              <a:ext uri="{FF2B5EF4-FFF2-40B4-BE49-F238E27FC236}">
                <a16:creationId xmlns:a16="http://schemas.microsoft.com/office/drawing/2014/main" id="{6C17240E-EC01-F80A-4FDF-644DA1015614}"/>
              </a:ext>
            </a:extLst>
          </p:cNvPr>
          <p:cNvCxnSpPr>
            <a:cxnSpLocks/>
            <a:stCxn id="167" idx="2"/>
            <a:endCxn id="169" idx="0"/>
          </p:cNvCxnSpPr>
          <p:nvPr/>
        </p:nvCxnSpPr>
        <p:spPr>
          <a:xfrm rot="16200000" flipH="1">
            <a:off x="983879" y="2691520"/>
            <a:ext cx="175671" cy="510045"/>
          </a:xfrm>
          <a:prstGeom prst="bentConnector3">
            <a:avLst>
              <a:gd name="adj1" fmla="val 29543"/>
            </a:avLst>
          </a:prstGeom>
          <a:noFill/>
          <a:ln w="19050" cap="flat" cmpd="sng" algn="ctr">
            <a:solidFill>
              <a:srgbClr val="A5003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71" name="연결선: 꺾임 170">
            <a:extLst>
              <a:ext uri="{FF2B5EF4-FFF2-40B4-BE49-F238E27FC236}">
                <a16:creationId xmlns:a16="http://schemas.microsoft.com/office/drawing/2014/main" id="{3B6F767E-50D7-82AC-B178-6B035159C983}"/>
              </a:ext>
            </a:extLst>
          </p:cNvPr>
          <p:cNvCxnSpPr>
            <a:cxnSpLocks/>
            <a:stCxn id="166" idx="2"/>
          </p:cNvCxnSpPr>
          <p:nvPr/>
        </p:nvCxnSpPr>
        <p:spPr>
          <a:xfrm rot="5400000">
            <a:off x="1269888" y="2635930"/>
            <a:ext cx="52244" cy="497801"/>
          </a:xfrm>
          <a:prstGeom prst="bentConnector2">
            <a:avLst/>
          </a:prstGeom>
          <a:noFill/>
          <a:ln w="19050" cap="flat" cmpd="sng" algn="ctr">
            <a:solidFill>
              <a:srgbClr val="A50034"/>
            </a:solidFill>
            <a:prstDash val="solid"/>
            <a:miter lim="800000"/>
          </a:ln>
          <a:effectLst/>
        </p:spPr>
      </p:cxnSp>
      <p:sp>
        <p:nvSpPr>
          <p:cNvPr id="172" name="TextBox 171">
            <a:extLst>
              <a:ext uri="{FF2B5EF4-FFF2-40B4-BE49-F238E27FC236}">
                <a16:creationId xmlns:a16="http://schemas.microsoft.com/office/drawing/2014/main" id="{0D7AD080-FC30-FC45-9D22-5A003F5C6866}"/>
              </a:ext>
            </a:extLst>
          </p:cNvPr>
          <p:cNvSpPr txBox="1"/>
          <p:nvPr/>
        </p:nvSpPr>
        <p:spPr>
          <a:xfrm>
            <a:off x="2272436" y="3034378"/>
            <a:ext cx="13207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42" latinLnBrk="1"/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분석과 출원 간 연동 </a:t>
            </a: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X</a:t>
            </a:r>
          </a:p>
          <a:p>
            <a:pPr defTabSz="914342" latinLnBrk="1"/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defTabSz="914342" latinLnBrk="1"/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출원 관련 시스템 부재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defTabSz="914342" latinLnBrk="1"/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defTabSz="914342" latinLnBrk="1"/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특허사무소를 거쳐</a:t>
            </a:r>
            <a:b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과다 비용 및 시간 소요</a:t>
            </a:r>
          </a:p>
        </p:txBody>
      </p:sp>
      <p:cxnSp>
        <p:nvCxnSpPr>
          <p:cNvPr id="173" name="연결선: 꺾임 172">
            <a:extLst>
              <a:ext uri="{FF2B5EF4-FFF2-40B4-BE49-F238E27FC236}">
                <a16:creationId xmlns:a16="http://schemas.microsoft.com/office/drawing/2014/main" id="{45DB35C8-380D-A10A-C51A-65543D8AD06F}"/>
              </a:ext>
            </a:extLst>
          </p:cNvPr>
          <p:cNvCxnSpPr>
            <a:cxnSpLocks/>
            <a:stCxn id="165" idx="2"/>
            <a:endCxn id="172" idx="0"/>
          </p:cNvCxnSpPr>
          <p:nvPr/>
        </p:nvCxnSpPr>
        <p:spPr>
          <a:xfrm rot="16200000" flipH="1">
            <a:off x="2515135" y="2616702"/>
            <a:ext cx="175671" cy="659681"/>
          </a:xfrm>
          <a:prstGeom prst="bentConnector3">
            <a:avLst>
              <a:gd name="adj1" fmla="val 50000"/>
            </a:avLst>
          </a:prstGeom>
          <a:noFill/>
          <a:ln w="19050" cap="flat" cmpd="sng" algn="ctr">
            <a:solidFill>
              <a:srgbClr val="A50034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74" name="연결선: 꺾임 173">
            <a:extLst>
              <a:ext uri="{FF2B5EF4-FFF2-40B4-BE49-F238E27FC236}">
                <a16:creationId xmlns:a16="http://schemas.microsoft.com/office/drawing/2014/main" id="{D3631B25-D69B-9DF5-9119-ABFF8BC4A433}"/>
              </a:ext>
            </a:extLst>
          </p:cNvPr>
          <p:cNvCxnSpPr>
            <a:cxnSpLocks/>
          </p:cNvCxnSpPr>
          <p:nvPr/>
        </p:nvCxnSpPr>
        <p:spPr>
          <a:xfrm flipV="1">
            <a:off x="1858800" y="3151608"/>
            <a:ext cx="267494" cy="132557"/>
          </a:xfrm>
          <a:prstGeom prst="bentConnector3">
            <a:avLst>
              <a:gd name="adj1" fmla="val 38131"/>
            </a:avLst>
          </a:prstGeom>
          <a:noFill/>
          <a:ln w="19050" cap="flat" cmpd="sng" algn="ctr">
            <a:solidFill>
              <a:srgbClr val="A50034"/>
            </a:solidFill>
            <a:prstDash val="sysDot"/>
            <a:miter lim="800000"/>
            <a:tailEnd type="triangle"/>
          </a:ln>
          <a:effectLst/>
        </p:spPr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6AEA47EC-49DC-F9FF-CAD4-45EC2153B343}"/>
              </a:ext>
            </a:extLst>
          </p:cNvPr>
          <p:cNvSpPr txBox="1"/>
          <p:nvPr/>
        </p:nvSpPr>
        <p:spPr>
          <a:xfrm>
            <a:off x="2056002" y="1434504"/>
            <a:ext cx="2094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42" latinLnBrk="1"/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수작업에 의존한 분석으로</a:t>
            </a:r>
            <a:b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특허침해 가능성 多</a:t>
            </a:r>
          </a:p>
          <a:p>
            <a:pPr defTabSz="914342" latinLnBrk="1"/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defTabSz="914342" latinLnBrk="1"/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분쟁</a:t>
            </a: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예측</a:t>
            </a: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대응을 위한 시스템 부재</a:t>
            </a:r>
          </a:p>
        </p:txBody>
      </p:sp>
      <p:cxnSp>
        <p:nvCxnSpPr>
          <p:cNvPr id="176" name="연결선: 꺾임 175">
            <a:extLst>
              <a:ext uri="{FF2B5EF4-FFF2-40B4-BE49-F238E27FC236}">
                <a16:creationId xmlns:a16="http://schemas.microsoft.com/office/drawing/2014/main" id="{C2A7976C-E1F9-0892-E72E-B0A9F1363AAB}"/>
              </a:ext>
            </a:extLst>
          </p:cNvPr>
          <p:cNvCxnSpPr>
            <a:cxnSpLocks/>
            <a:stCxn id="166" idx="0"/>
          </p:cNvCxnSpPr>
          <p:nvPr/>
        </p:nvCxnSpPr>
        <p:spPr>
          <a:xfrm rot="5400000" flipH="1" flipV="1">
            <a:off x="1393033" y="1705202"/>
            <a:ext cx="680422" cy="376669"/>
          </a:xfrm>
          <a:prstGeom prst="bentConnector3">
            <a:avLst>
              <a:gd name="adj1" fmla="val 100469"/>
            </a:avLst>
          </a:prstGeom>
          <a:noFill/>
          <a:ln w="19050" cap="flat" cmpd="sng" algn="ctr">
            <a:solidFill>
              <a:srgbClr val="A50034"/>
            </a:solidFill>
            <a:prstDash val="sysDot"/>
            <a:miter lim="800000"/>
            <a:tailEnd type="triangle"/>
          </a:ln>
          <a:effectLst/>
        </p:spPr>
      </p:cxnSp>
      <p:sp>
        <p:nvSpPr>
          <p:cNvPr id="177" name="TextBox 176">
            <a:extLst>
              <a:ext uri="{FF2B5EF4-FFF2-40B4-BE49-F238E27FC236}">
                <a16:creationId xmlns:a16="http://schemas.microsoft.com/office/drawing/2014/main" id="{E9E9E790-3026-D1E1-DA81-2B68379AC756}"/>
              </a:ext>
            </a:extLst>
          </p:cNvPr>
          <p:cNvSpPr txBox="1"/>
          <p:nvPr/>
        </p:nvSpPr>
        <p:spPr>
          <a:xfrm>
            <a:off x="3964866" y="3032051"/>
            <a:ext cx="106893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42" latinLnBrk="1"/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특허 데이터를 </a:t>
            </a:r>
            <a:b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활용하여 </a:t>
            </a: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R&amp;D </a:t>
            </a:r>
            <a:b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활동 지원 필요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178" name="직선 화살표 연결선 177">
            <a:extLst>
              <a:ext uri="{FF2B5EF4-FFF2-40B4-BE49-F238E27FC236}">
                <a16:creationId xmlns:a16="http://schemas.microsoft.com/office/drawing/2014/main" id="{6E43E36E-7E5C-37A5-4D59-2B29F3CED299}"/>
              </a:ext>
            </a:extLst>
          </p:cNvPr>
          <p:cNvCxnSpPr>
            <a:cxnSpLocks/>
          </p:cNvCxnSpPr>
          <p:nvPr/>
        </p:nvCxnSpPr>
        <p:spPr>
          <a:xfrm flipV="1">
            <a:off x="2947782" y="2064431"/>
            <a:ext cx="0" cy="171699"/>
          </a:xfrm>
          <a:prstGeom prst="straightConnector1">
            <a:avLst/>
          </a:prstGeom>
          <a:noFill/>
          <a:ln w="19050" cap="flat" cmpd="sng" algn="ctr">
            <a:solidFill>
              <a:srgbClr val="A50034"/>
            </a:solidFill>
            <a:prstDash val="solid"/>
            <a:miter lim="800000"/>
            <a:tailEnd type="triangle"/>
          </a:ln>
          <a:effectLst/>
        </p:spPr>
      </p:cxnSp>
      <p:pic>
        <p:nvPicPr>
          <p:cNvPr id="179" name="그래픽 178" descr="배지 1 윤곽선">
            <a:extLst>
              <a:ext uri="{FF2B5EF4-FFF2-40B4-BE49-F238E27FC236}">
                <a16:creationId xmlns:a16="http://schemas.microsoft.com/office/drawing/2014/main" id="{DFA522E8-68B3-EFE1-4B55-3C288E45D09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1429" y="3030885"/>
            <a:ext cx="241300" cy="241300"/>
          </a:xfrm>
          <a:prstGeom prst="rect">
            <a:avLst/>
          </a:prstGeom>
        </p:spPr>
      </p:pic>
      <p:pic>
        <p:nvPicPr>
          <p:cNvPr id="180" name="그래픽 179" descr="배지 윤곽선">
            <a:extLst>
              <a:ext uri="{FF2B5EF4-FFF2-40B4-BE49-F238E27FC236}">
                <a16:creationId xmlns:a16="http://schemas.microsoft.com/office/drawing/2014/main" id="{7629F4DB-A3B1-9EE1-6B52-8ECD7359238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122762" y="3026136"/>
            <a:ext cx="241300" cy="241300"/>
          </a:xfrm>
          <a:prstGeom prst="rect">
            <a:avLst/>
          </a:prstGeom>
        </p:spPr>
      </p:pic>
      <p:pic>
        <p:nvPicPr>
          <p:cNvPr id="181" name="그래픽 180" descr="배지 3 윤곽선">
            <a:extLst>
              <a:ext uri="{FF2B5EF4-FFF2-40B4-BE49-F238E27FC236}">
                <a16:creationId xmlns:a16="http://schemas.microsoft.com/office/drawing/2014/main" id="{DE5FAFD7-D6DB-2218-D0AE-322AE76E808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11186" y="1433195"/>
            <a:ext cx="241300" cy="241300"/>
          </a:xfrm>
          <a:prstGeom prst="rect">
            <a:avLst/>
          </a:prstGeom>
        </p:spPr>
      </p:pic>
      <p:pic>
        <p:nvPicPr>
          <p:cNvPr id="182" name="그래픽 181" descr="배지 4 윤곽선">
            <a:extLst>
              <a:ext uri="{FF2B5EF4-FFF2-40B4-BE49-F238E27FC236}">
                <a16:creationId xmlns:a16="http://schemas.microsoft.com/office/drawing/2014/main" id="{80D712EE-CBCF-6DD6-B2C6-8A0A96851B1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10919" y="3030219"/>
            <a:ext cx="241300" cy="241300"/>
          </a:xfrm>
          <a:prstGeom prst="rect">
            <a:avLst/>
          </a:prstGeom>
        </p:spPr>
      </p:pic>
      <p:sp>
        <p:nvSpPr>
          <p:cNvPr id="183" name="AutoShape 155">
            <a:extLst>
              <a:ext uri="{FF2B5EF4-FFF2-40B4-BE49-F238E27FC236}">
                <a16:creationId xmlns:a16="http://schemas.microsoft.com/office/drawing/2014/main" id="{CED51869-305A-15DB-5543-13F44CAA3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1695" y="2055464"/>
            <a:ext cx="1440000" cy="331788"/>
          </a:xfrm>
          <a:prstGeom prst="homePlate">
            <a:avLst>
              <a:gd name="adj" fmla="val 27810"/>
            </a:avLst>
          </a:prstGeom>
          <a:solidFill>
            <a:sysClr val="window" lastClr="FFFFFF">
              <a:lumMod val="75000"/>
            </a:sysClr>
          </a:solidFill>
          <a:ln w="9525" algn="ctr">
            <a:solidFill>
              <a:sysClr val="windowText" lastClr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anchor="ctr"/>
          <a:lstStyle>
            <a:lvl1pPr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1pPr>
            <a:lvl2pPr marL="742950" indent="-28575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2pPr>
            <a:lvl3pPr marL="11430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3pPr>
            <a:lvl4pPr marL="16002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4pPr>
            <a:lvl5pPr marL="20574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9pPr>
          </a:lstStyle>
          <a:p>
            <a:pPr algn="ctr" defTabSz="914342" eaLnBrk="1" hangingPunct="1">
              <a:lnSpc>
                <a:spcPct val="90000"/>
              </a:lnSpc>
              <a:defRPr/>
            </a:pPr>
            <a:r>
              <a:rPr lang="ko-KR" altLang="en-US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특허 분쟁 및 </a:t>
            </a:r>
            <a:br>
              <a:rPr lang="en-US" altLang="ko-KR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유지 관리</a:t>
            </a:r>
          </a:p>
        </p:txBody>
      </p:sp>
      <p:sp>
        <p:nvSpPr>
          <p:cNvPr id="184" name="AutoShape 155">
            <a:extLst>
              <a:ext uri="{FF2B5EF4-FFF2-40B4-BE49-F238E27FC236}">
                <a16:creationId xmlns:a16="http://schemas.microsoft.com/office/drawing/2014/main" id="{A736F021-D3C1-7C65-29EC-86A607E7D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408" y="3282584"/>
            <a:ext cx="1440000" cy="331788"/>
          </a:xfrm>
          <a:prstGeom prst="homePlate">
            <a:avLst>
              <a:gd name="adj" fmla="val 27868"/>
            </a:avLst>
          </a:prstGeom>
          <a:solidFill>
            <a:srgbClr val="EAEAEA"/>
          </a:solidFill>
          <a:ln w="9525" algn="ctr">
            <a:solidFill>
              <a:sysClr val="windowText" lastClr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anchor="ctr"/>
          <a:lstStyle>
            <a:lvl1pPr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1pPr>
            <a:lvl2pPr marL="742950" indent="-28575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2pPr>
            <a:lvl3pPr marL="11430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3pPr>
            <a:lvl4pPr marL="16002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4pPr>
            <a:lvl5pPr marL="20574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9pPr>
          </a:lstStyle>
          <a:p>
            <a:pPr algn="ctr" defTabSz="914342" eaLnBrk="1" hangingPunct="1">
              <a:lnSpc>
                <a:spcPct val="90000"/>
              </a:lnSpc>
              <a:defRPr/>
            </a:pPr>
            <a:r>
              <a:rPr lang="ko-KR" altLang="en-US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사업관점</a:t>
            </a:r>
          </a:p>
        </p:txBody>
      </p:sp>
      <p:sp>
        <p:nvSpPr>
          <p:cNvPr id="185" name="AutoShape 155">
            <a:extLst>
              <a:ext uri="{FF2B5EF4-FFF2-40B4-BE49-F238E27FC236}">
                <a16:creationId xmlns:a16="http://schemas.microsoft.com/office/drawing/2014/main" id="{058425BA-9DC2-9D70-C22D-C72F1CE04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11695" y="3282584"/>
            <a:ext cx="1440000" cy="331788"/>
          </a:xfrm>
          <a:prstGeom prst="homePlate">
            <a:avLst>
              <a:gd name="adj" fmla="val 27810"/>
            </a:avLst>
          </a:prstGeom>
          <a:solidFill>
            <a:srgbClr val="EAEAEA"/>
          </a:solidFill>
          <a:ln w="9525" algn="ctr">
            <a:solidFill>
              <a:sysClr val="windowText" lastClr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anchor="ctr"/>
          <a:lstStyle>
            <a:lvl1pPr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1pPr>
            <a:lvl2pPr marL="742950" indent="-28575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2pPr>
            <a:lvl3pPr marL="11430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3pPr>
            <a:lvl4pPr marL="16002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4pPr>
            <a:lvl5pPr marL="20574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9pPr>
          </a:lstStyle>
          <a:p>
            <a:pPr algn="ctr" defTabSz="914342" eaLnBrk="1" hangingPunct="1">
              <a:lnSpc>
                <a:spcPct val="90000"/>
              </a:lnSpc>
              <a:defRPr/>
            </a:pPr>
            <a:r>
              <a:rPr lang="en-US" altLang="ko-KR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IP</a:t>
            </a:r>
            <a:r>
              <a:rPr lang="ko-KR" altLang="en-US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확보 관점</a:t>
            </a:r>
          </a:p>
        </p:txBody>
      </p:sp>
      <p:sp>
        <p:nvSpPr>
          <p:cNvPr id="186" name="AutoShape 155">
            <a:extLst>
              <a:ext uri="{FF2B5EF4-FFF2-40B4-BE49-F238E27FC236}">
                <a16:creationId xmlns:a16="http://schemas.microsoft.com/office/drawing/2014/main" id="{6232F230-B6DB-BE9F-1729-D4AA223D55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4052" y="2055464"/>
            <a:ext cx="1440000" cy="331788"/>
          </a:xfrm>
          <a:prstGeom prst="homePlate">
            <a:avLst>
              <a:gd name="adj" fmla="val 27810"/>
            </a:avLst>
          </a:prstGeom>
          <a:solidFill>
            <a:sysClr val="window" lastClr="FFFFFF">
              <a:lumMod val="75000"/>
            </a:sysClr>
          </a:solidFill>
          <a:ln w="9525" algn="ctr">
            <a:solidFill>
              <a:sysClr val="windowText" lastClr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anchor="ctr"/>
          <a:lstStyle>
            <a:lvl1pPr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1pPr>
            <a:lvl2pPr marL="742950" indent="-28575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2pPr>
            <a:lvl3pPr marL="11430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3pPr>
            <a:lvl4pPr marL="16002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4pPr>
            <a:lvl5pPr marL="20574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9pPr>
          </a:lstStyle>
          <a:p>
            <a:pPr algn="ctr" defTabSz="914342" eaLnBrk="1" hangingPunct="1">
              <a:lnSpc>
                <a:spcPct val="90000"/>
              </a:lnSpc>
              <a:defRPr/>
            </a:pPr>
            <a:r>
              <a:rPr lang="ko-KR" altLang="en-US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특허 출원 관리</a:t>
            </a:r>
          </a:p>
        </p:txBody>
      </p:sp>
      <p:sp>
        <p:nvSpPr>
          <p:cNvPr id="187" name="AutoShape 155">
            <a:extLst>
              <a:ext uri="{FF2B5EF4-FFF2-40B4-BE49-F238E27FC236}">
                <a16:creationId xmlns:a16="http://schemas.microsoft.com/office/drawing/2014/main" id="{0AC92247-A13D-87AB-D4AE-114880016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4052" y="3282584"/>
            <a:ext cx="1440000" cy="331788"/>
          </a:xfrm>
          <a:prstGeom prst="homePlate">
            <a:avLst>
              <a:gd name="adj" fmla="val 27810"/>
            </a:avLst>
          </a:prstGeom>
          <a:solidFill>
            <a:srgbClr val="EAEAEA"/>
          </a:solidFill>
          <a:ln w="9525" algn="ctr">
            <a:solidFill>
              <a:sysClr val="windowText" lastClr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anchor="ctr"/>
          <a:lstStyle>
            <a:lvl1pPr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1pPr>
            <a:lvl2pPr marL="742950" indent="-28575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2pPr>
            <a:lvl3pPr marL="11430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3pPr>
            <a:lvl4pPr marL="16002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4pPr>
            <a:lvl5pPr marL="20574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9pPr>
          </a:lstStyle>
          <a:p>
            <a:pPr algn="ctr" defTabSz="914342" eaLnBrk="1" hangingPunct="1">
              <a:lnSpc>
                <a:spcPct val="90000"/>
              </a:lnSpc>
              <a:defRPr/>
            </a:pPr>
            <a:r>
              <a:rPr lang="ko-KR" altLang="en-US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기술확보 관점</a:t>
            </a:r>
          </a:p>
        </p:txBody>
      </p:sp>
      <p:sp>
        <p:nvSpPr>
          <p:cNvPr id="188" name="AutoShape 155">
            <a:extLst>
              <a:ext uri="{FF2B5EF4-FFF2-40B4-BE49-F238E27FC236}">
                <a16:creationId xmlns:a16="http://schemas.microsoft.com/office/drawing/2014/main" id="{DF74958F-A71C-E563-1D09-EFB27AD35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408" y="2055464"/>
            <a:ext cx="1440000" cy="331788"/>
          </a:xfrm>
          <a:prstGeom prst="homePlate">
            <a:avLst>
              <a:gd name="adj" fmla="val 27810"/>
            </a:avLst>
          </a:prstGeom>
          <a:solidFill>
            <a:sysClr val="window" lastClr="FFFFFF">
              <a:lumMod val="75000"/>
            </a:sysClr>
          </a:solidFill>
          <a:ln w="9525" algn="ctr">
            <a:solidFill>
              <a:sysClr val="windowText" lastClr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anchor="ctr"/>
          <a:lstStyle>
            <a:lvl1pPr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1pPr>
            <a:lvl2pPr marL="742950" indent="-28575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2pPr>
            <a:lvl3pPr marL="11430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3pPr>
            <a:lvl4pPr marL="16002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4pPr>
            <a:lvl5pPr marL="20574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9pPr>
          </a:lstStyle>
          <a:p>
            <a:pPr algn="ctr" defTabSz="914342" eaLnBrk="1" hangingPunct="1">
              <a:lnSpc>
                <a:spcPct val="90000"/>
              </a:lnSpc>
              <a:defRPr/>
            </a:pPr>
            <a:r>
              <a:rPr lang="en-US" altLang="ko-KR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Idea </a:t>
            </a:r>
            <a:r>
              <a:rPr lang="ko-KR" altLang="en-US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발굴 및 선행자료 분석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3A656DE3-059A-CB86-4EA7-702FF20A66C0}"/>
              </a:ext>
            </a:extLst>
          </p:cNvPr>
          <p:cNvSpPr txBox="1"/>
          <p:nvPr/>
        </p:nvSpPr>
        <p:spPr>
          <a:xfrm>
            <a:off x="5589108" y="2384673"/>
            <a:ext cx="1353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 defTabSz="914342" latinLnBrk="1">
              <a:buFont typeface="Wingdings" panose="05000000000000000000" pitchFamily="2" charset="2"/>
              <a:buChar char="§"/>
            </a:pP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Tech Sensing 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등을 </a:t>
            </a:r>
            <a:b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활용한 수집</a:t>
            </a: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분석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88900" indent="-88900" defTabSz="914342" latinLnBrk="1">
              <a:buFont typeface="Wingdings" panose="05000000000000000000" pitchFamily="2" charset="2"/>
              <a:buChar char="§"/>
            </a:pP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Keyword,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무효화 자료</a:t>
            </a: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소송 </a:t>
            </a: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Case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검색 기능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38800F3B-DA45-FD03-3571-CCFD84FF46CE}"/>
              </a:ext>
            </a:extLst>
          </p:cNvPr>
          <p:cNvSpPr txBox="1"/>
          <p:nvPr/>
        </p:nvSpPr>
        <p:spPr>
          <a:xfrm>
            <a:off x="7043258" y="2384672"/>
            <a:ext cx="1452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 defTabSz="914342" latinLnBrk="1">
              <a:buFont typeface="Wingdings" panose="05000000000000000000" pitchFamily="2" charset="2"/>
              <a:buChar char="§"/>
            </a:pP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출원 가이드 시스템 운영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88900" indent="-88900" defTabSz="914342" latinLnBrk="1">
              <a:buFont typeface="Wingdings" panose="05000000000000000000" pitchFamily="2" charset="2"/>
              <a:buChar char="§"/>
            </a:pP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출원 현황</a:t>
            </a: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비용 등 관리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C9C2FB58-0C34-9D4D-2858-19D4DF837294}"/>
              </a:ext>
            </a:extLst>
          </p:cNvPr>
          <p:cNvSpPr txBox="1"/>
          <p:nvPr/>
        </p:nvSpPr>
        <p:spPr>
          <a:xfrm>
            <a:off x="8522808" y="2384673"/>
            <a:ext cx="1452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 defTabSz="914342" latinLnBrk="1">
              <a:buFont typeface="Wingdings" panose="05000000000000000000" pitchFamily="2" charset="2"/>
              <a:buChar char="§"/>
            </a:pP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Patent Troll 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등을 활용한특허 분쟁 예측 및 先대응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88900" indent="-88900" defTabSz="914342" latinLnBrk="1">
              <a:buFont typeface="Wingdings" panose="05000000000000000000" pitchFamily="2" charset="2"/>
              <a:buChar char="§"/>
            </a:pP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경쟁사 특허 리스크 사전 검토</a:t>
            </a:r>
          </a:p>
        </p:txBody>
      </p:sp>
      <p:sp>
        <p:nvSpPr>
          <p:cNvPr id="192" name="AutoShape 155">
            <a:extLst>
              <a:ext uri="{FF2B5EF4-FFF2-40B4-BE49-F238E27FC236}">
                <a16:creationId xmlns:a16="http://schemas.microsoft.com/office/drawing/2014/main" id="{AB9D8C59-064F-2B42-B33E-C4153825F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6409" y="3015884"/>
            <a:ext cx="4378325" cy="223838"/>
          </a:xfrm>
          <a:prstGeom prst="homePlate">
            <a:avLst>
              <a:gd name="adj" fmla="val 27868"/>
            </a:avLst>
          </a:prstGeom>
          <a:solidFill>
            <a:sysClr val="window" lastClr="FFFFFF">
              <a:lumMod val="75000"/>
            </a:sysClr>
          </a:solidFill>
          <a:ln w="9525" algn="ctr">
            <a:solidFill>
              <a:sysClr val="windowText" lastClr="0000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  <p:txBody>
          <a:bodyPr anchor="ctr"/>
          <a:lstStyle>
            <a:lvl1pPr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1pPr>
            <a:lvl2pPr marL="742950" indent="-28575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2pPr>
            <a:lvl3pPr marL="11430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3pPr>
            <a:lvl4pPr marL="16002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4pPr>
            <a:lvl5pPr marL="2057400" indent="-228600" eaLnBrk="0" hangingPunct="0"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5pPr>
            <a:lvl6pPr marL="25146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6pPr>
            <a:lvl7pPr marL="29718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7pPr>
            <a:lvl8pPr marL="34290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8pPr>
            <a:lvl9pPr marL="3886200" indent="-228600" algn="ctr" eaLnBrk="0" fontAlgn="base" hangingPunct="0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defRPr kumimoji="1" sz="1200" b="1">
                <a:solidFill>
                  <a:schemeClr val="bg1"/>
                </a:solidFill>
                <a:latin typeface="Arial" panose="020B0604020202020204" pitchFamily="34" charset="0"/>
                <a:ea typeface="굴림체" panose="020B0609000101010101" pitchFamily="49" charset="-127"/>
              </a:defRPr>
            </a:lvl9pPr>
          </a:lstStyle>
          <a:p>
            <a:pPr algn="ctr" defTabSz="914342" eaLnBrk="1" hangingPunct="1">
              <a:lnSpc>
                <a:spcPct val="90000"/>
              </a:lnSpc>
              <a:defRPr/>
            </a:pPr>
            <a:r>
              <a:rPr lang="en-US" altLang="ko-KR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R&amp;D </a:t>
            </a:r>
            <a:r>
              <a:rPr lang="ko-KR" altLang="en-US" sz="1100" kern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활동 지원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A0CDA70C-A67F-8EE0-2900-F8CCE8A0D853}"/>
              </a:ext>
            </a:extLst>
          </p:cNvPr>
          <p:cNvSpPr txBox="1"/>
          <p:nvPr/>
        </p:nvSpPr>
        <p:spPr>
          <a:xfrm>
            <a:off x="5589108" y="3617533"/>
            <a:ext cx="16129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 defTabSz="914342" latinLnBrk="1">
              <a:buFont typeface="Wingdings" panose="05000000000000000000" pitchFamily="2" charset="2"/>
              <a:buChar char="§"/>
            </a:pP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Risk 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파악 및 대응방안 마련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88900" indent="-88900" defTabSz="914342" latinLnBrk="1">
              <a:buFont typeface="Wingdings" panose="05000000000000000000" pitchFamily="2" charset="2"/>
              <a:buChar char="§"/>
            </a:pP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IP 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리스크 대응을 통한 </a:t>
            </a:r>
            <a:b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사업자유도 확보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A1646097-6C29-A505-FD7E-47465F0CD730}"/>
              </a:ext>
            </a:extLst>
          </p:cNvPr>
          <p:cNvSpPr txBox="1"/>
          <p:nvPr/>
        </p:nvSpPr>
        <p:spPr>
          <a:xfrm>
            <a:off x="7052785" y="3615947"/>
            <a:ext cx="1452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 defTabSz="914342" latinLnBrk="1">
              <a:buFont typeface="Wingdings" panose="05000000000000000000" pitchFamily="2" charset="2"/>
              <a:buChar char="§"/>
            </a:pP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특허기술 트렌드 분석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88900" indent="-88900" defTabSz="914342" latinLnBrk="1">
              <a:buFont typeface="Wingdings" panose="05000000000000000000" pitchFamily="2" charset="2"/>
              <a:buChar char="§"/>
            </a:pP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특허기술 분석 기반 </a:t>
            </a: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R&amp;D 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방향 설정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475F7E02-A0C3-4FFC-49E9-6AA41635F750}"/>
              </a:ext>
            </a:extLst>
          </p:cNvPr>
          <p:cNvSpPr txBox="1"/>
          <p:nvPr/>
        </p:nvSpPr>
        <p:spPr>
          <a:xfrm>
            <a:off x="8516460" y="3612770"/>
            <a:ext cx="14525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 defTabSz="914342" latinLnBrk="1">
              <a:buFont typeface="Wingdings" panose="05000000000000000000" pitchFamily="2" charset="2"/>
              <a:buChar char="§"/>
            </a:pP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당사 핵심기술 및 특허 </a:t>
            </a:r>
            <a:b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포트폴리오 분석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88900" indent="-88900" defTabSz="914342" latinLnBrk="1">
              <a:buFont typeface="Wingdings" panose="05000000000000000000" pitchFamily="2" charset="2"/>
              <a:buChar char="§"/>
            </a:pP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사업 및 기술 보호를 위한 </a:t>
            </a: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IP 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포트폴리오 강화</a:t>
            </a:r>
          </a:p>
        </p:txBody>
      </p:sp>
      <p:cxnSp>
        <p:nvCxnSpPr>
          <p:cNvPr id="196" name="연결선: 꺾임 195">
            <a:extLst>
              <a:ext uri="{FF2B5EF4-FFF2-40B4-BE49-F238E27FC236}">
                <a16:creationId xmlns:a16="http://schemas.microsoft.com/office/drawing/2014/main" id="{E7B7BCE9-A522-A1C7-5DFF-D4E449C39B59}"/>
              </a:ext>
            </a:extLst>
          </p:cNvPr>
          <p:cNvCxnSpPr>
            <a:cxnSpLocks/>
            <a:stCxn id="163" idx="2"/>
            <a:endCxn id="177" idx="0"/>
          </p:cNvCxnSpPr>
          <p:nvPr/>
        </p:nvCxnSpPr>
        <p:spPr>
          <a:xfrm rot="16200000" flipH="1">
            <a:off x="4027780" y="2560495"/>
            <a:ext cx="173343" cy="769766"/>
          </a:xfrm>
          <a:prstGeom prst="bentConnector3">
            <a:avLst>
              <a:gd name="adj1" fmla="val 33516"/>
            </a:avLst>
          </a:prstGeom>
          <a:noFill/>
          <a:ln w="19050" cap="flat" cmpd="sng" algn="ctr">
            <a:solidFill>
              <a:srgbClr val="A50034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97" name="그룹 196">
            <a:extLst>
              <a:ext uri="{FF2B5EF4-FFF2-40B4-BE49-F238E27FC236}">
                <a16:creationId xmlns:a16="http://schemas.microsoft.com/office/drawing/2014/main" id="{CC415E5E-C73E-6369-32E1-FC0FF3CD7CCB}"/>
              </a:ext>
            </a:extLst>
          </p:cNvPr>
          <p:cNvGrpSpPr/>
          <p:nvPr/>
        </p:nvGrpSpPr>
        <p:grpSpPr>
          <a:xfrm>
            <a:off x="5590692" y="1334006"/>
            <a:ext cx="3565529" cy="453141"/>
            <a:chOff x="416797" y="4418525"/>
            <a:chExt cx="4391741" cy="624961"/>
          </a:xfrm>
        </p:grpSpPr>
        <p:sp>
          <p:nvSpPr>
            <p:cNvPr id="198" name="화살표: 오각형 197">
              <a:extLst>
                <a:ext uri="{FF2B5EF4-FFF2-40B4-BE49-F238E27FC236}">
                  <a16:creationId xmlns:a16="http://schemas.microsoft.com/office/drawing/2014/main" id="{0BEF4682-EA3E-6607-4E45-F44FE1CC1832}"/>
                </a:ext>
              </a:extLst>
            </p:cNvPr>
            <p:cNvSpPr/>
            <p:nvPr/>
          </p:nvSpPr>
          <p:spPr>
            <a:xfrm>
              <a:off x="4057894" y="4418525"/>
              <a:ext cx="750644" cy="624961"/>
            </a:xfrm>
            <a:prstGeom prst="homePlate">
              <a:avLst>
                <a:gd name="adj" fmla="val 17994"/>
              </a:avLst>
            </a:prstGeom>
            <a:solidFill>
              <a:srgbClr val="E8E8E8">
                <a:lumMod val="90000"/>
              </a:srgbClr>
            </a:solidFill>
            <a:ln w="19050" cap="flat" cmpd="sng" algn="ctr">
              <a:solidFill>
                <a:srgbClr val="A5003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42" latinLnBrk="1">
                <a:defRPr/>
              </a:pPr>
              <a:r>
                <a:rPr lang="ko-KR" altLang="en-US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비용 </a:t>
              </a:r>
              <a:br>
                <a:rPr lang="en-US" altLang="ko-KR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관리</a:t>
              </a:r>
            </a:p>
          </p:txBody>
        </p:sp>
        <p:sp>
          <p:nvSpPr>
            <p:cNvPr id="199" name="화살표: 오각형 198">
              <a:extLst>
                <a:ext uri="{FF2B5EF4-FFF2-40B4-BE49-F238E27FC236}">
                  <a16:creationId xmlns:a16="http://schemas.microsoft.com/office/drawing/2014/main" id="{1610669F-FACF-AB5C-B3FD-285CA666B845}"/>
                </a:ext>
              </a:extLst>
            </p:cNvPr>
            <p:cNvSpPr/>
            <p:nvPr/>
          </p:nvSpPr>
          <p:spPr>
            <a:xfrm>
              <a:off x="3329673" y="4418525"/>
              <a:ext cx="750644" cy="624961"/>
            </a:xfrm>
            <a:prstGeom prst="homePlate">
              <a:avLst>
                <a:gd name="adj" fmla="val 17994"/>
              </a:avLst>
            </a:prstGeom>
            <a:solidFill>
              <a:srgbClr val="E8E8E8">
                <a:lumMod val="90000"/>
              </a:srgbClr>
            </a:solidFill>
            <a:ln w="19050" cap="flat" cmpd="sng" algn="ctr">
              <a:solidFill>
                <a:srgbClr val="A5003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42" latinLnBrk="1">
                <a:defRPr/>
              </a:pPr>
              <a:r>
                <a:rPr lang="en-US" altLang="ko-KR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IP</a:t>
              </a:r>
              <a:br>
                <a:rPr lang="en-US" altLang="ko-KR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활용</a:t>
              </a:r>
            </a:p>
          </p:txBody>
        </p:sp>
        <p:sp>
          <p:nvSpPr>
            <p:cNvPr id="200" name="화살표: 오각형 199">
              <a:extLst>
                <a:ext uri="{FF2B5EF4-FFF2-40B4-BE49-F238E27FC236}">
                  <a16:creationId xmlns:a16="http://schemas.microsoft.com/office/drawing/2014/main" id="{F4EEF9E9-7C60-727E-CB68-D98F92386C37}"/>
                </a:ext>
              </a:extLst>
            </p:cNvPr>
            <p:cNvSpPr/>
            <p:nvPr/>
          </p:nvSpPr>
          <p:spPr>
            <a:xfrm>
              <a:off x="2601454" y="4418525"/>
              <a:ext cx="750644" cy="624961"/>
            </a:xfrm>
            <a:prstGeom prst="homePlate">
              <a:avLst>
                <a:gd name="adj" fmla="val 17994"/>
              </a:avLst>
            </a:prstGeom>
            <a:solidFill>
              <a:srgbClr val="E8E8E8">
                <a:lumMod val="90000"/>
              </a:srgbClr>
            </a:solidFill>
            <a:ln w="19050" cap="flat" cmpd="sng" algn="ctr">
              <a:solidFill>
                <a:srgbClr val="A5003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42" latinLnBrk="1">
                <a:defRPr/>
              </a:pPr>
              <a:r>
                <a:rPr lang="en-US" altLang="ko-KR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IP</a:t>
              </a:r>
              <a:br>
                <a:rPr lang="en-US" altLang="ko-KR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유지</a:t>
              </a:r>
            </a:p>
          </p:txBody>
        </p:sp>
        <p:sp>
          <p:nvSpPr>
            <p:cNvPr id="201" name="화살표: 오각형 200">
              <a:extLst>
                <a:ext uri="{FF2B5EF4-FFF2-40B4-BE49-F238E27FC236}">
                  <a16:creationId xmlns:a16="http://schemas.microsoft.com/office/drawing/2014/main" id="{A2DC63D6-C3A4-0680-E81F-0F853EE144A9}"/>
                </a:ext>
              </a:extLst>
            </p:cNvPr>
            <p:cNvSpPr/>
            <p:nvPr/>
          </p:nvSpPr>
          <p:spPr>
            <a:xfrm>
              <a:off x="1873235" y="4418525"/>
              <a:ext cx="750644" cy="624961"/>
            </a:xfrm>
            <a:prstGeom prst="homePlate">
              <a:avLst>
                <a:gd name="adj" fmla="val 17994"/>
              </a:avLst>
            </a:prstGeom>
            <a:solidFill>
              <a:srgbClr val="E8E8E8">
                <a:lumMod val="90000"/>
              </a:srgbClr>
            </a:solidFill>
            <a:ln w="19050" cap="flat" cmpd="sng" algn="ctr">
              <a:solidFill>
                <a:srgbClr val="A5003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42" latinLnBrk="1">
                <a:defRPr/>
              </a:pPr>
              <a:r>
                <a:rPr lang="ko-KR" altLang="en-US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특허</a:t>
              </a:r>
              <a:br>
                <a:rPr lang="en-US" altLang="ko-KR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출원</a:t>
              </a:r>
            </a:p>
          </p:txBody>
        </p:sp>
        <p:sp>
          <p:nvSpPr>
            <p:cNvPr id="202" name="화살표: 오각형 201">
              <a:extLst>
                <a:ext uri="{FF2B5EF4-FFF2-40B4-BE49-F238E27FC236}">
                  <a16:creationId xmlns:a16="http://schemas.microsoft.com/office/drawing/2014/main" id="{DB43229D-3790-48BF-1DAE-DCCB8D9F9E21}"/>
                </a:ext>
              </a:extLst>
            </p:cNvPr>
            <p:cNvSpPr/>
            <p:nvPr/>
          </p:nvSpPr>
          <p:spPr>
            <a:xfrm>
              <a:off x="1145016" y="4418525"/>
              <a:ext cx="750644" cy="624961"/>
            </a:xfrm>
            <a:prstGeom prst="homePlate">
              <a:avLst>
                <a:gd name="adj" fmla="val 17994"/>
              </a:avLst>
            </a:prstGeom>
            <a:solidFill>
              <a:srgbClr val="E8E8E8">
                <a:lumMod val="90000"/>
              </a:srgbClr>
            </a:solidFill>
            <a:ln w="19050" cap="flat" cmpd="sng" algn="ctr">
              <a:solidFill>
                <a:srgbClr val="A5003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342" latinLnBrk="1">
                <a:defRPr/>
              </a:pPr>
              <a:r>
                <a:rPr lang="ko-KR" altLang="en-US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특허</a:t>
              </a:r>
              <a:br>
                <a:rPr lang="en-US" altLang="ko-KR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분석</a:t>
              </a:r>
            </a:p>
          </p:txBody>
        </p:sp>
        <p:sp>
          <p:nvSpPr>
            <p:cNvPr id="203" name="화살표: 오각형 202">
              <a:extLst>
                <a:ext uri="{FF2B5EF4-FFF2-40B4-BE49-F238E27FC236}">
                  <a16:creationId xmlns:a16="http://schemas.microsoft.com/office/drawing/2014/main" id="{43EADE41-79D9-98F2-29B3-EEDA9F0A1056}"/>
                </a:ext>
              </a:extLst>
            </p:cNvPr>
            <p:cNvSpPr/>
            <p:nvPr/>
          </p:nvSpPr>
          <p:spPr>
            <a:xfrm>
              <a:off x="416797" y="4418525"/>
              <a:ext cx="750644" cy="624961"/>
            </a:xfrm>
            <a:prstGeom prst="homePlate">
              <a:avLst>
                <a:gd name="adj" fmla="val 17994"/>
              </a:avLst>
            </a:prstGeom>
            <a:solidFill>
              <a:srgbClr val="E8E8E8">
                <a:lumMod val="90000"/>
              </a:srgbClr>
            </a:solidFill>
            <a:ln w="19050" cap="flat" cmpd="sng" algn="ctr">
              <a:solidFill>
                <a:srgbClr val="A50034"/>
              </a:solidFill>
              <a:prstDash val="solid"/>
              <a:miter lim="800000"/>
            </a:ln>
            <a:effectLst/>
          </p:spPr>
          <p:txBody>
            <a:bodyPr wrap="none" lIns="0" tIns="0" rIns="0" bIns="0" rtlCol="0" anchor="ctr"/>
            <a:lstStyle/>
            <a:p>
              <a:pPr algn="ctr" defTabSz="914342" latinLnBrk="1">
                <a:defRPr/>
              </a:pPr>
              <a:r>
                <a:rPr lang="en-US" altLang="ko-KR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Idea/</a:t>
              </a:r>
              <a:br>
                <a:rPr lang="en-US" altLang="ko-KR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Data </a:t>
              </a:r>
              <a:r>
                <a:rPr lang="ko-KR" altLang="en-US" sz="1000" b="1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탐색</a:t>
              </a:r>
            </a:p>
          </p:txBody>
        </p:sp>
      </p:grpSp>
      <p:pic>
        <p:nvPicPr>
          <p:cNvPr id="204" name="그래픽 203" descr="추가 단색으로 채워진">
            <a:extLst>
              <a:ext uri="{FF2B5EF4-FFF2-40B4-BE49-F238E27FC236}">
                <a16:creationId xmlns:a16="http://schemas.microsoft.com/office/drawing/2014/main" id="{87A1AF3E-8E4D-EA71-28B3-18BE5D91F95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175270" y="1352175"/>
            <a:ext cx="242888" cy="242888"/>
          </a:xfrm>
          <a:prstGeom prst="rect">
            <a:avLst/>
          </a:prstGeom>
        </p:spPr>
      </p:pic>
      <p:pic>
        <p:nvPicPr>
          <p:cNvPr id="205" name="그래픽 204" descr="배지 1 단색으로 채워진">
            <a:extLst>
              <a:ext uri="{FF2B5EF4-FFF2-40B4-BE49-F238E27FC236}">
                <a16:creationId xmlns:a16="http://schemas.microsoft.com/office/drawing/2014/main" id="{EFB7F0FC-3C6D-04AA-AA00-B0605A1AEAE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95454" y="2099887"/>
            <a:ext cx="235800" cy="235800"/>
          </a:xfrm>
          <a:prstGeom prst="rect">
            <a:avLst/>
          </a:prstGeom>
        </p:spPr>
      </p:pic>
      <p:pic>
        <p:nvPicPr>
          <p:cNvPr id="206" name="그래픽 205" descr="배지 단색으로 채워진">
            <a:extLst>
              <a:ext uri="{FF2B5EF4-FFF2-40B4-BE49-F238E27FC236}">
                <a16:creationId xmlns:a16="http://schemas.microsoft.com/office/drawing/2014/main" id="{F41411EA-A5E1-CF8C-5E6C-F1F614D577C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72608" y="2107013"/>
            <a:ext cx="235800" cy="235800"/>
          </a:xfrm>
          <a:prstGeom prst="rect">
            <a:avLst/>
          </a:prstGeom>
        </p:spPr>
      </p:pic>
      <p:pic>
        <p:nvPicPr>
          <p:cNvPr id="207" name="그래픽 206" descr="배지 3 단색으로 채워진">
            <a:extLst>
              <a:ext uri="{FF2B5EF4-FFF2-40B4-BE49-F238E27FC236}">
                <a16:creationId xmlns:a16="http://schemas.microsoft.com/office/drawing/2014/main" id="{DAA51D0E-74A4-DC00-BD10-1CF76496922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32292" y="2099851"/>
            <a:ext cx="235800" cy="235800"/>
          </a:xfrm>
          <a:prstGeom prst="rect">
            <a:avLst/>
          </a:prstGeom>
        </p:spPr>
      </p:pic>
      <p:pic>
        <p:nvPicPr>
          <p:cNvPr id="208" name="그래픽 207" descr="배지 4 단색으로 채워진">
            <a:extLst>
              <a:ext uri="{FF2B5EF4-FFF2-40B4-BE49-F238E27FC236}">
                <a16:creationId xmlns:a16="http://schemas.microsoft.com/office/drawing/2014/main" id="{3D33AD66-205A-F3F0-D5B8-D5CAF7AD976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595454" y="3009884"/>
            <a:ext cx="235800" cy="235800"/>
          </a:xfrm>
          <a:prstGeom prst="rect">
            <a:avLst/>
          </a:prstGeom>
        </p:spPr>
      </p:pic>
      <p:sp>
        <p:nvSpPr>
          <p:cNvPr id="212" name="Rectangle 10">
            <a:extLst>
              <a:ext uri="{FF2B5EF4-FFF2-40B4-BE49-F238E27FC236}">
                <a16:creationId xmlns:a16="http://schemas.microsoft.com/office/drawing/2014/main" id="{E0F836A5-126A-BFAF-F489-C4B377F7D4A0}"/>
              </a:ext>
            </a:extLst>
          </p:cNvPr>
          <p:cNvSpPr/>
          <p:nvPr/>
        </p:nvSpPr>
        <p:spPr>
          <a:xfrm>
            <a:off x="10524459" y="812847"/>
            <a:ext cx="4536512" cy="6472186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13" name="그룹 212">
            <a:extLst>
              <a:ext uri="{FF2B5EF4-FFF2-40B4-BE49-F238E27FC236}">
                <a16:creationId xmlns:a16="http://schemas.microsoft.com/office/drawing/2014/main" id="{78FFF16F-6362-CB0A-C6B6-0A3D7DFB78DB}"/>
              </a:ext>
            </a:extLst>
          </p:cNvPr>
          <p:cNvGrpSpPr/>
          <p:nvPr/>
        </p:nvGrpSpPr>
        <p:grpSpPr>
          <a:xfrm>
            <a:off x="10522522" y="810094"/>
            <a:ext cx="4564413" cy="339047"/>
            <a:chOff x="5024437" y="494579"/>
            <a:chExt cx="4564413" cy="339047"/>
          </a:xfrm>
        </p:grpSpPr>
        <p:sp>
          <p:nvSpPr>
            <p:cNvPr id="214" name="직사각형 213">
              <a:extLst>
                <a:ext uri="{FF2B5EF4-FFF2-40B4-BE49-F238E27FC236}">
                  <a16:creationId xmlns:a16="http://schemas.microsoft.com/office/drawing/2014/main" id="{22129864-1AB9-4C6B-EDC3-9B7E886736F8}"/>
                </a:ext>
              </a:extLst>
            </p:cNvPr>
            <p:cNvSpPr/>
            <p:nvPr/>
          </p:nvSpPr>
          <p:spPr>
            <a:xfrm>
              <a:off x="5087686" y="502958"/>
              <a:ext cx="4501164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IPMS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를 쓰면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15" name="그림 214">
              <a:extLst>
                <a:ext uri="{FF2B5EF4-FFF2-40B4-BE49-F238E27FC236}">
                  <a16:creationId xmlns:a16="http://schemas.microsoft.com/office/drawing/2014/main" id="{39FCC2D5-AA90-5438-8C25-EED108182D1D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216" name="TextBox 215">
            <a:extLst>
              <a:ext uri="{FF2B5EF4-FFF2-40B4-BE49-F238E27FC236}">
                <a16:creationId xmlns:a16="http://schemas.microsoft.com/office/drawing/2014/main" id="{1853B644-7C9D-28E2-C269-B8906F482A0B}"/>
              </a:ext>
            </a:extLst>
          </p:cNvPr>
          <p:cNvSpPr txBox="1"/>
          <p:nvPr/>
        </p:nvSpPr>
        <p:spPr bwMode="auto">
          <a:xfrm>
            <a:off x="11713254" y="1112851"/>
            <a:ext cx="2160000" cy="2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 rtlCol="0" anchor="ctr" anchorCtr="0">
            <a:noAutofit/>
          </a:bodyPr>
          <a:lstStyle/>
          <a:p>
            <a:pPr algn="ctr" defTabSz="984250">
              <a:spcBef>
                <a:spcPts val="600"/>
              </a:spcBef>
              <a:spcAft>
                <a:spcPts val="600"/>
              </a:spcAft>
            </a:pPr>
            <a:r>
              <a:rPr lang="en-US" altLang="ko-KR" sz="10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[C</a:t>
            </a:r>
            <a:r>
              <a:rPr lang="ko-KR" altLang="en-US" sz="10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사 예시</a:t>
            </a:r>
            <a:r>
              <a:rPr lang="en-US" altLang="ko-KR" sz="10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] </a:t>
            </a:r>
            <a:endParaRPr lang="ko-KR" altLang="en-US" sz="1000" b="1" spc="-2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217" name="그룹 216">
            <a:extLst>
              <a:ext uri="{FF2B5EF4-FFF2-40B4-BE49-F238E27FC236}">
                <a16:creationId xmlns:a16="http://schemas.microsoft.com/office/drawing/2014/main" id="{E3FB4956-A14E-A5FE-B58D-F934A7667A7D}"/>
              </a:ext>
            </a:extLst>
          </p:cNvPr>
          <p:cNvGrpSpPr/>
          <p:nvPr/>
        </p:nvGrpSpPr>
        <p:grpSpPr>
          <a:xfrm>
            <a:off x="10861370" y="1282629"/>
            <a:ext cx="1859138" cy="943116"/>
            <a:chOff x="5686771" y="2374357"/>
            <a:chExt cx="1859138" cy="1155689"/>
          </a:xfrm>
        </p:grpSpPr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20190F70-FCC5-61E6-E373-2F2AF6D8059A}"/>
                </a:ext>
              </a:extLst>
            </p:cNvPr>
            <p:cNvSpPr txBox="1"/>
            <p:nvPr/>
          </p:nvSpPr>
          <p:spPr bwMode="auto">
            <a:xfrm>
              <a:off x="5907909" y="2374357"/>
              <a:ext cx="1638000" cy="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조사 분석 시간</a:t>
              </a:r>
            </a:p>
          </p:txBody>
        </p:sp>
        <p:cxnSp>
          <p:nvCxnSpPr>
            <p:cNvPr id="219" name="직선 연결선 218">
              <a:extLst>
                <a:ext uri="{FF2B5EF4-FFF2-40B4-BE49-F238E27FC236}">
                  <a16:creationId xmlns:a16="http://schemas.microsoft.com/office/drawing/2014/main" id="{8917066B-A317-B284-A702-57930D396942}"/>
                </a:ext>
              </a:extLst>
            </p:cNvPr>
            <p:cNvCxnSpPr/>
            <p:nvPr/>
          </p:nvCxnSpPr>
          <p:spPr>
            <a:xfrm>
              <a:off x="5972112" y="2520114"/>
              <a:ext cx="0" cy="90000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직선 연결선 219">
              <a:extLst>
                <a:ext uri="{FF2B5EF4-FFF2-40B4-BE49-F238E27FC236}">
                  <a16:creationId xmlns:a16="http://schemas.microsoft.com/office/drawing/2014/main" id="{883E01BF-FFF7-237D-E5A3-75BFD79628F5}"/>
                </a:ext>
              </a:extLst>
            </p:cNvPr>
            <p:cNvCxnSpPr/>
            <p:nvPr/>
          </p:nvCxnSpPr>
          <p:spPr>
            <a:xfrm>
              <a:off x="5876862" y="3332547"/>
              <a:ext cx="144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Rectangle 23">
              <a:extLst>
                <a:ext uri="{FF2B5EF4-FFF2-40B4-BE49-F238E27FC236}">
                  <a16:creationId xmlns:a16="http://schemas.microsoft.com/office/drawing/2014/main" id="{F4C9E63C-FAC9-3AD1-C970-0C08ADC6D5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6695" y="2612547"/>
              <a:ext cx="234000" cy="720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endParaRPr lang="en-US" altLang="ko-KR" sz="11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2" name="Rectangle 23">
              <a:extLst>
                <a:ext uri="{FF2B5EF4-FFF2-40B4-BE49-F238E27FC236}">
                  <a16:creationId xmlns:a16="http://schemas.microsoft.com/office/drawing/2014/main" id="{431C5BCE-4C43-0B60-F291-D8DAD6D4F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5950" y="3216213"/>
              <a:ext cx="234000" cy="116333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3" name="Freeform 228">
              <a:extLst>
                <a:ext uri="{FF2B5EF4-FFF2-40B4-BE49-F238E27FC236}">
                  <a16:creationId xmlns:a16="http://schemas.microsoft.com/office/drawing/2014/main" id="{1BE93741-D231-69DF-E2EC-F3A697A91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5109" y="2612546"/>
              <a:ext cx="648000" cy="603668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4" name="Rectangle 234">
              <a:extLst>
                <a:ext uri="{FF2B5EF4-FFF2-40B4-BE49-F238E27FC236}">
                  <a16:creationId xmlns:a16="http://schemas.microsoft.com/office/drawing/2014/main" id="{28FD6DE1-DD70-8A1B-ABE2-CDFBBF57EAC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061695" y="3350046"/>
              <a:ext cx="504000" cy="180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60~18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일</a:t>
              </a:r>
              <a:endPara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5" name="Rectangle 234">
              <a:extLst>
                <a:ext uri="{FF2B5EF4-FFF2-40B4-BE49-F238E27FC236}">
                  <a16:creationId xmlns:a16="http://schemas.microsoft.com/office/drawing/2014/main" id="{1829E5A4-EE97-827C-4448-CC73984D268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670950" y="3350046"/>
              <a:ext cx="504000" cy="180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실시간</a:t>
              </a:r>
              <a:endPara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6" name="Rectangle 234">
              <a:extLst>
                <a:ext uri="{FF2B5EF4-FFF2-40B4-BE49-F238E27FC236}">
                  <a16:creationId xmlns:a16="http://schemas.microsoft.com/office/drawing/2014/main" id="{413E9AFD-2E19-E4C5-0B12-5C5CBB5EB920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86771" y="2580439"/>
              <a:ext cx="252000" cy="180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Time</a:t>
              </a:r>
            </a:p>
          </p:txBody>
        </p:sp>
        <p:cxnSp>
          <p:nvCxnSpPr>
            <p:cNvPr id="227" name="직선 연결선 226">
              <a:extLst>
                <a:ext uri="{FF2B5EF4-FFF2-40B4-BE49-F238E27FC236}">
                  <a16:creationId xmlns:a16="http://schemas.microsoft.com/office/drawing/2014/main" id="{95F4A9DE-AC14-8086-44F3-CF1DB72AAC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17950" y="2612547"/>
              <a:ext cx="756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직선 연결선 227">
              <a:extLst>
                <a:ext uri="{FF2B5EF4-FFF2-40B4-BE49-F238E27FC236}">
                  <a16:creationId xmlns:a16="http://schemas.microsoft.com/office/drawing/2014/main" id="{DAE9F595-A20E-A988-127D-6FBD9FDD3FD4}"/>
                </a:ext>
              </a:extLst>
            </p:cNvPr>
            <p:cNvCxnSpPr>
              <a:cxnSpLocks/>
            </p:cNvCxnSpPr>
            <p:nvPr/>
          </p:nvCxnSpPr>
          <p:spPr>
            <a:xfrm>
              <a:off x="6805950" y="3219435"/>
              <a:ext cx="468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직선 연결선 228">
              <a:extLst>
                <a:ext uri="{FF2B5EF4-FFF2-40B4-BE49-F238E27FC236}">
                  <a16:creationId xmlns:a16="http://schemas.microsoft.com/office/drawing/2014/main" id="{8CFFB388-879B-6B98-B280-519EA5594BDC}"/>
                </a:ext>
              </a:extLst>
            </p:cNvPr>
            <p:cNvCxnSpPr>
              <a:cxnSpLocks/>
            </p:cNvCxnSpPr>
            <p:nvPr/>
          </p:nvCxnSpPr>
          <p:spPr>
            <a:xfrm>
              <a:off x="7180469" y="2612547"/>
              <a:ext cx="0" cy="576000"/>
            </a:xfrm>
            <a:prstGeom prst="line">
              <a:avLst/>
            </a:prstGeom>
            <a:ln>
              <a:solidFill>
                <a:srgbClr val="C00000"/>
              </a:solidFill>
              <a:headEnd type="stealth" w="med" len="med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0" name="TextBox 229">
              <a:extLst>
                <a:ext uri="{FF2B5EF4-FFF2-40B4-BE49-F238E27FC236}">
                  <a16:creationId xmlns:a16="http://schemas.microsoft.com/office/drawing/2014/main" id="{47FCBB92-EA2E-5525-C92D-B7FC27BC4929}"/>
                </a:ext>
              </a:extLst>
            </p:cNvPr>
            <p:cNvSpPr txBox="1"/>
            <p:nvPr/>
          </p:nvSpPr>
          <p:spPr>
            <a:xfrm>
              <a:off x="7036469" y="2821419"/>
              <a:ext cx="288000" cy="180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80%</a:t>
              </a:r>
              <a:endParaRPr lang="ko-KR" altLang="en-US" sz="10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231" name="그룹 230">
            <a:extLst>
              <a:ext uri="{FF2B5EF4-FFF2-40B4-BE49-F238E27FC236}">
                <a16:creationId xmlns:a16="http://schemas.microsoft.com/office/drawing/2014/main" id="{0C14A935-8510-CF40-D423-A503C4E3EC95}"/>
              </a:ext>
            </a:extLst>
          </p:cNvPr>
          <p:cNvGrpSpPr/>
          <p:nvPr/>
        </p:nvGrpSpPr>
        <p:grpSpPr>
          <a:xfrm>
            <a:off x="12868413" y="1281805"/>
            <a:ext cx="1859138" cy="943116"/>
            <a:chOff x="5686771" y="2374357"/>
            <a:chExt cx="1859138" cy="1155689"/>
          </a:xfrm>
        </p:grpSpPr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id="{C9708510-13E6-D7A3-C65E-E18668089CB8}"/>
                </a:ext>
              </a:extLst>
            </p:cNvPr>
            <p:cNvSpPr txBox="1"/>
            <p:nvPr/>
          </p:nvSpPr>
          <p:spPr bwMode="auto">
            <a:xfrm>
              <a:off x="5907909" y="2374357"/>
              <a:ext cx="1638000" cy="14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900" spc="-2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외부 조사 비용 절감</a:t>
              </a:r>
            </a:p>
          </p:txBody>
        </p:sp>
        <p:cxnSp>
          <p:nvCxnSpPr>
            <p:cNvPr id="233" name="직선 연결선 232">
              <a:extLst>
                <a:ext uri="{FF2B5EF4-FFF2-40B4-BE49-F238E27FC236}">
                  <a16:creationId xmlns:a16="http://schemas.microsoft.com/office/drawing/2014/main" id="{5A2DD1EC-179B-7FE1-D42E-6C52E8ACC525}"/>
                </a:ext>
              </a:extLst>
            </p:cNvPr>
            <p:cNvCxnSpPr/>
            <p:nvPr/>
          </p:nvCxnSpPr>
          <p:spPr>
            <a:xfrm>
              <a:off x="5972112" y="2520114"/>
              <a:ext cx="0" cy="90000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직선 연결선 233">
              <a:extLst>
                <a:ext uri="{FF2B5EF4-FFF2-40B4-BE49-F238E27FC236}">
                  <a16:creationId xmlns:a16="http://schemas.microsoft.com/office/drawing/2014/main" id="{C93E6E09-6AEF-4B1A-22C1-9A49BF759635}"/>
                </a:ext>
              </a:extLst>
            </p:cNvPr>
            <p:cNvCxnSpPr/>
            <p:nvPr/>
          </p:nvCxnSpPr>
          <p:spPr>
            <a:xfrm>
              <a:off x="5876862" y="3332547"/>
              <a:ext cx="144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5" name="Rectangle 23">
              <a:extLst>
                <a:ext uri="{FF2B5EF4-FFF2-40B4-BE49-F238E27FC236}">
                  <a16:creationId xmlns:a16="http://schemas.microsoft.com/office/drawing/2014/main" id="{637B229C-A348-BF94-AC56-06AB6C740B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6695" y="2612547"/>
              <a:ext cx="234000" cy="720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endParaRPr lang="en-US" altLang="ko-KR" sz="11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36" name="Rectangle 23">
              <a:extLst>
                <a:ext uri="{FF2B5EF4-FFF2-40B4-BE49-F238E27FC236}">
                  <a16:creationId xmlns:a16="http://schemas.microsoft.com/office/drawing/2014/main" id="{FEB80D16-49F0-ACBE-B465-D511C892A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5950" y="3254942"/>
              <a:ext cx="234000" cy="7760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ctr"/>
              <a:endPara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37" name="Freeform 228">
              <a:extLst>
                <a:ext uri="{FF2B5EF4-FFF2-40B4-BE49-F238E27FC236}">
                  <a16:creationId xmlns:a16="http://schemas.microsoft.com/office/drawing/2014/main" id="{416DFED0-FD31-03F3-0ED2-5E449ACB97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5109" y="2612546"/>
              <a:ext cx="648000" cy="603668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endPara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38" name="Rectangle 234">
              <a:extLst>
                <a:ext uri="{FF2B5EF4-FFF2-40B4-BE49-F238E27FC236}">
                  <a16:creationId xmlns:a16="http://schemas.microsoft.com/office/drawing/2014/main" id="{E831A596-626B-B110-D0DD-3394AB74129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061695" y="3350046"/>
              <a:ext cx="504000" cy="180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1.5~7.5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억</a:t>
              </a:r>
              <a:endPara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39" name="Rectangle 234">
              <a:extLst>
                <a:ext uri="{FF2B5EF4-FFF2-40B4-BE49-F238E27FC236}">
                  <a16:creationId xmlns:a16="http://schemas.microsoft.com/office/drawing/2014/main" id="{CC1A3DB6-58AC-1B96-C795-9338F351985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670950" y="3350046"/>
              <a:ext cx="504000" cy="180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0~1.5</a:t>
              </a: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억</a:t>
              </a:r>
              <a:endPara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0" name="Rectangle 234">
              <a:extLst>
                <a:ext uri="{FF2B5EF4-FFF2-40B4-BE49-F238E27FC236}">
                  <a16:creationId xmlns:a16="http://schemas.microsoft.com/office/drawing/2014/main" id="{C5728CA7-1EE3-BCEC-94C8-4AACC15EA3B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686771" y="2580439"/>
              <a:ext cx="252000" cy="180000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금액</a:t>
              </a:r>
              <a:endPara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41" name="직선 연결선 240">
              <a:extLst>
                <a:ext uri="{FF2B5EF4-FFF2-40B4-BE49-F238E27FC236}">
                  <a16:creationId xmlns:a16="http://schemas.microsoft.com/office/drawing/2014/main" id="{CDE67FB6-67D0-4F2F-A7E6-CF6049AF95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17950" y="2612547"/>
              <a:ext cx="756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직선 연결선 241">
              <a:extLst>
                <a:ext uri="{FF2B5EF4-FFF2-40B4-BE49-F238E27FC236}">
                  <a16:creationId xmlns:a16="http://schemas.microsoft.com/office/drawing/2014/main" id="{085A4124-3B23-6270-AB0F-5F711D6E0970}"/>
                </a:ext>
              </a:extLst>
            </p:cNvPr>
            <p:cNvCxnSpPr>
              <a:cxnSpLocks/>
            </p:cNvCxnSpPr>
            <p:nvPr/>
          </p:nvCxnSpPr>
          <p:spPr>
            <a:xfrm>
              <a:off x="6805950" y="3246867"/>
              <a:ext cx="468000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직선 연결선 242">
              <a:extLst>
                <a:ext uri="{FF2B5EF4-FFF2-40B4-BE49-F238E27FC236}">
                  <a16:creationId xmlns:a16="http://schemas.microsoft.com/office/drawing/2014/main" id="{6BF3A081-2BE6-5DDC-EFF4-F7CF8F928026}"/>
                </a:ext>
              </a:extLst>
            </p:cNvPr>
            <p:cNvCxnSpPr>
              <a:cxnSpLocks/>
            </p:cNvCxnSpPr>
            <p:nvPr/>
          </p:nvCxnSpPr>
          <p:spPr>
            <a:xfrm>
              <a:off x="7180469" y="2612547"/>
              <a:ext cx="0" cy="612000"/>
            </a:xfrm>
            <a:prstGeom prst="line">
              <a:avLst/>
            </a:prstGeom>
            <a:ln>
              <a:solidFill>
                <a:srgbClr val="C00000"/>
              </a:solidFill>
              <a:headEnd type="stealth" w="med" len="med"/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33349631-6195-2703-B8DD-05AE556CF4F4}"/>
                </a:ext>
              </a:extLst>
            </p:cNvPr>
            <p:cNvSpPr txBox="1"/>
            <p:nvPr/>
          </p:nvSpPr>
          <p:spPr>
            <a:xfrm>
              <a:off x="7036469" y="2821419"/>
              <a:ext cx="288000" cy="180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90%</a:t>
              </a:r>
              <a:endParaRPr lang="ko-KR" altLang="en-US" sz="100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245" name="Freeform 75">
            <a:extLst>
              <a:ext uri="{FF2B5EF4-FFF2-40B4-BE49-F238E27FC236}">
                <a16:creationId xmlns:a16="http://schemas.microsoft.com/office/drawing/2014/main" id="{810E1E48-554F-9FDE-DA21-68FE6C6189F2}"/>
              </a:ext>
            </a:extLst>
          </p:cNvPr>
          <p:cNvSpPr>
            <a:spLocks/>
          </p:cNvSpPr>
          <p:nvPr/>
        </p:nvSpPr>
        <p:spPr bwMode="auto">
          <a:xfrm>
            <a:off x="10666443" y="6347648"/>
            <a:ext cx="4105275" cy="73222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246" name="Picture 10" descr="LG디스플레이 - 나무위키">
            <a:extLst>
              <a:ext uri="{FF2B5EF4-FFF2-40B4-BE49-F238E27FC236}">
                <a16:creationId xmlns:a16="http://schemas.microsoft.com/office/drawing/2014/main" id="{E8D84F12-DBCC-1809-2FEC-FA8EABCDA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0462" y="6061454"/>
            <a:ext cx="1051992" cy="18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7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B202AE20-5EF0-3ECD-8D9D-5065DEDC8F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3287194" y="6037317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8" name="Picture 14" descr="LG화학 - 나무위키">
            <a:extLst>
              <a:ext uri="{FF2B5EF4-FFF2-40B4-BE49-F238E27FC236}">
                <a16:creationId xmlns:a16="http://schemas.microsoft.com/office/drawing/2014/main" id="{CB3AE68B-0C3A-F267-B8D3-E448588F9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2542" y="6055317"/>
            <a:ext cx="813675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9" name="그룹 248">
            <a:extLst>
              <a:ext uri="{FF2B5EF4-FFF2-40B4-BE49-F238E27FC236}">
                <a16:creationId xmlns:a16="http://schemas.microsoft.com/office/drawing/2014/main" id="{5365ABAE-B7F8-62E2-2D25-F1C7A4DFEC90}"/>
              </a:ext>
            </a:extLst>
          </p:cNvPr>
          <p:cNvGrpSpPr/>
          <p:nvPr/>
        </p:nvGrpSpPr>
        <p:grpSpPr>
          <a:xfrm>
            <a:off x="10449887" y="4125316"/>
            <a:ext cx="4435095" cy="884382"/>
            <a:chOff x="5095244" y="4411836"/>
            <a:chExt cx="4435095" cy="884382"/>
          </a:xfrm>
        </p:grpSpPr>
        <p:grpSp>
          <p:nvGrpSpPr>
            <p:cNvPr id="250" name="그룹 249">
              <a:extLst>
                <a:ext uri="{FF2B5EF4-FFF2-40B4-BE49-F238E27FC236}">
                  <a16:creationId xmlns:a16="http://schemas.microsoft.com/office/drawing/2014/main" id="{40457230-D558-9C2B-F324-2500A4C3EB59}"/>
                </a:ext>
              </a:extLst>
            </p:cNvPr>
            <p:cNvGrpSpPr/>
            <p:nvPr/>
          </p:nvGrpSpPr>
          <p:grpSpPr>
            <a:xfrm>
              <a:off x="5095244" y="4411836"/>
              <a:ext cx="923685" cy="884382"/>
              <a:chOff x="5095244" y="4627860"/>
              <a:chExt cx="923685" cy="884382"/>
            </a:xfrm>
          </p:grpSpPr>
          <p:pic>
            <p:nvPicPr>
              <p:cNvPr id="252" name="그래픽 251" descr="남자 옆모습 단색으로 채워진">
                <a:extLst>
                  <a:ext uri="{FF2B5EF4-FFF2-40B4-BE49-F238E27FC236}">
                    <a16:creationId xmlns:a16="http://schemas.microsoft.com/office/drawing/2014/main" id="{DE76B219-A4E9-E7DF-406A-333361ECE5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273201" y="46278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53" name="TextBox 252">
                <a:extLst>
                  <a:ext uri="{FF2B5EF4-FFF2-40B4-BE49-F238E27FC236}">
                    <a16:creationId xmlns:a16="http://schemas.microsoft.com/office/drawing/2014/main" id="{62BD0A45-E1DD-E761-012C-FADAB8DB0B87}"/>
                  </a:ext>
                </a:extLst>
              </p:cNvPr>
              <p:cNvSpPr txBox="1"/>
              <p:nvPr/>
            </p:nvSpPr>
            <p:spPr bwMode="auto">
              <a:xfrm>
                <a:off x="5095244" y="5131916"/>
                <a:ext cx="923685" cy="380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 경영층</a:t>
                </a:r>
                <a:endParaRPr lang="en-US" altLang="ko-KR" sz="1000" b="1" spc="-2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51" name="말풍선: 모서리가 둥근 사각형 250">
              <a:extLst>
                <a:ext uri="{FF2B5EF4-FFF2-40B4-BE49-F238E27FC236}">
                  <a16:creationId xmlns:a16="http://schemas.microsoft.com/office/drawing/2014/main" id="{9C657679-C9AD-C5D6-4567-2F12813FE55A}"/>
                </a:ext>
              </a:extLst>
            </p:cNvPr>
            <p:cNvSpPr/>
            <p:nvPr/>
          </p:nvSpPr>
          <p:spPr>
            <a:xfrm>
              <a:off x="6247072" y="4488036"/>
              <a:ext cx="3283267" cy="463978"/>
            </a:xfrm>
            <a:prstGeom prst="wedgeRoundRectCallout">
              <a:avLst>
                <a:gd name="adj1" fmla="val -61248"/>
                <a:gd name="adj2" fmla="val -20140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ctr" defTabSz="457200">
                <a:defRPr/>
              </a:pP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“NPE</a:t>
              </a:r>
              <a:r>
                <a:rPr lang="en-US" altLang="ko-KR" sz="1000" i="1" baseline="30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1)</a:t>
              </a: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들의 </a:t>
              </a: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Claim </a:t>
              </a: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접수 시 무효화 자료를 </a:t>
              </a: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2</a:t>
              </a: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달 이내에 제시해서 소송 진행 가능성을 사전에 차단하여 </a:t>
              </a:r>
              <a:b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많은 시간과 비용을 절감했어요</a:t>
              </a: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grpSp>
        <p:nvGrpSpPr>
          <p:cNvPr id="254" name="그룹 253">
            <a:extLst>
              <a:ext uri="{FF2B5EF4-FFF2-40B4-BE49-F238E27FC236}">
                <a16:creationId xmlns:a16="http://schemas.microsoft.com/office/drawing/2014/main" id="{92780FC2-FE96-B082-DDB0-06D0EA87EA8E}"/>
              </a:ext>
            </a:extLst>
          </p:cNvPr>
          <p:cNvGrpSpPr/>
          <p:nvPr/>
        </p:nvGrpSpPr>
        <p:grpSpPr>
          <a:xfrm>
            <a:off x="10789605" y="3234120"/>
            <a:ext cx="4528773" cy="884536"/>
            <a:chOff x="5186300" y="5481216"/>
            <a:chExt cx="4528773" cy="884536"/>
          </a:xfrm>
        </p:grpSpPr>
        <p:grpSp>
          <p:nvGrpSpPr>
            <p:cNvPr id="255" name="그룹 254">
              <a:extLst>
                <a:ext uri="{FF2B5EF4-FFF2-40B4-BE49-F238E27FC236}">
                  <a16:creationId xmlns:a16="http://schemas.microsoft.com/office/drawing/2014/main" id="{C6EC85DC-0DEF-F8C6-68E0-502411AD3A07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884536"/>
              <a:chOff x="4880902" y="4869160"/>
              <a:chExt cx="1352368" cy="884536"/>
            </a:xfrm>
          </p:grpSpPr>
          <p:pic>
            <p:nvPicPr>
              <p:cNvPr id="257" name="그래픽 256" descr="남자 옆모습 단색으로 채워진">
                <a:extLst>
                  <a:ext uri="{FF2B5EF4-FFF2-40B4-BE49-F238E27FC236}">
                    <a16:creationId xmlns:a16="http://schemas.microsoft.com/office/drawing/2014/main" id="{8A96A0A9-8E92-84C5-A7DA-35DDFD8049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2BEDAF1E-C2D5-3DFA-E6E1-CC2E6E7A9452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2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차 전지 </a:t>
                </a: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L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경영층</a:t>
                </a:r>
              </a:p>
            </p:txBody>
          </p:sp>
        </p:grpSp>
        <p:sp>
          <p:nvSpPr>
            <p:cNvPr id="256" name="말풍선: 모서리가 둥근 사각형 255">
              <a:extLst>
                <a:ext uri="{FF2B5EF4-FFF2-40B4-BE49-F238E27FC236}">
                  <a16:creationId xmlns:a16="http://schemas.microsoft.com/office/drawing/2014/main" id="{78F87548-8A0E-4B1B-689C-94052DDD0FD5}"/>
                </a:ext>
              </a:extLst>
            </p:cNvPr>
            <p:cNvSpPr/>
            <p:nvPr/>
          </p:nvSpPr>
          <p:spPr>
            <a:xfrm>
              <a:off x="5186300" y="5664324"/>
              <a:ext cx="3151076" cy="463473"/>
            </a:xfrm>
            <a:prstGeom prst="wedgeRoundRectCallout">
              <a:avLst>
                <a:gd name="adj1" fmla="val 64764"/>
                <a:gd name="adj2" fmla="val -27734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더 이상 특허사무소를 통해 출원을 하지 않아서 비용 및 시간이 많이 절감되었고 출원 관련 데이터를 수집할 수 있어 사내 특허 정보력이 강화됐어요</a:t>
              </a: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grpSp>
        <p:nvGrpSpPr>
          <p:cNvPr id="259" name="그룹 258">
            <a:extLst>
              <a:ext uri="{FF2B5EF4-FFF2-40B4-BE49-F238E27FC236}">
                <a16:creationId xmlns:a16="http://schemas.microsoft.com/office/drawing/2014/main" id="{02C5F85F-D7E1-E3FD-4DB2-80F062FF2B28}"/>
              </a:ext>
            </a:extLst>
          </p:cNvPr>
          <p:cNvGrpSpPr/>
          <p:nvPr/>
        </p:nvGrpSpPr>
        <p:grpSpPr>
          <a:xfrm>
            <a:off x="10679338" y="5051020"/>
            <a:ext cx="4631114" cy="884536"/>
            <a:chOff x="5011954" y="4452647"/>
            <a:chExt cx="4631114" cy="884536"/>
          </a:xfrm>
        </p:grpSpPr>
        <p:pic>
          <p:nvPicPr>
            <p:cNvPr id="260" name="그래픽 259" descr="남자 옆모습 단색으로 채워진">
              <a:extLst>
                <a:ext uri="{FF2B5EF4-FFF2-40B4-BE49-F238E27FC236}">
                  <a16:creationId xmlns:a16="http://schemas.microsoft.com/office/drawing/2014/main" id="{54BDD6EF-F62A-3474-B53F-E746C88C9B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682999" y="4452647"/>
              <a:ext cx="567771" cy="567771"/>
            </a:xfrm>
            <a:prstGeom prst="rect">
              <a:avLst/>
            </a:prstGeom>
          </p:spPr>
        </p:pic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996A89F7-A9EF-1F42-AFE2-E4B2E5D98CC8}"/>
                </a:ext>
              </a:extLst>
            </p:cNvPr>
            <p:cNvSpPr txBox="1"/>
            <p:nvPr/>
          </p:nvSpPr>
          <p:spPr bwMode="auto">
            <a:xfrm>
              <a:off x="8290700" y="4956703"/>
              <a:ext cx="1352368" cy="380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sp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  <a:defRPr/>
              </a:pPr>
              <a:r>
                <a:rPr lang="ko-KR" altLang="en-US" sz="1000" b="1" spc="-2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디스플레이 </a:t>
              </a:r>
              <a:r>
                <a:rPr lang="en-US" altLang="ko-KR" sz="1000" b="1" spc="-2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B</a:t>
              </a:r>
              <a:r>
                <a:rPr lang="ko-KR" altLang="en-US" sz="1000" b="1" spc="-2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</a:t>
              </a:r>
              <a:br>
                <a:rPr lang="en-US" altLang="ko-KR" sz="1000" b="1" spc="-2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00" b="1" spc="-2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경영층</a:t>
              </a:r>
            </a:p>
          </p:txBody>
        </p:sp>
        <p:sp>
          <p:nvSpPr>
            <p:cNvPr id="262" name="말풍선: 모서리가 둥근 사각형 261">
              <a:extLst>
                <a:ext uri="{FF2B5EF4-FFF2-40B4-BE49-F238E27FC236}">
                  <a16:creationId xmlns:a16="http://schemas.microsoft.com/office/drawing/2014/main" id="{32AC050B-388F-EF55-BFA7-CAC1AECFA5A1}"/>
                </a:ext>
              </a:extLst>
            </p:cNvPr>
            <p:cNvSpPr/>
            <p:nvPr/>
          </p:nvSpPr>
          <p:spPr>
            <a:xfrm>
              <a:off x="5011954" y="4522864"/>
              <a:ext cx="3151076" cy="449459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457200">
                <a:defRPr/>
              </a:pP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수집한 데이터로 다양한 관점에서 </a:t>
              </a: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R&amp;D </a:t>
              </a: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활동을 지원할 수 있어 특허 및 기술 경쟁 우위 확보에 큰 도움이 됩니다</a:t>
              </a: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63" name="그룹 262">
            <a:extLst>
              <a:ext uri="{FF2B5EF4-FFF2-40B4-BE49-F238E27FC236}">
                <a16:creationId xmlns:a16="http://schemas.microsoft.com/office/drawing/2014/main" id="{4D82DE80-2D90-04C0-0DCA-AA0CB6D36229}"/>
              </a:ext>
            </a:extLst>
          </p:cNvPr>
          <p:cNvGrpSpPr/>
          <p:nvPr/>
        </p:nvGrpSpPr>
        <p:grpSpPr>
          <a:xfrm>
            <a:off x="10455280" y="2396001"/>
            <a:ext cx="4292220" cy="884382"/>
            <a:chOff x="5095244" y="4411836"/>
            <a:chExt cx="4292220" cy="884382"/>
          </a:xfrm>
        </p:grpSpPr>
        <p:grpSp>
          <p:nvGrpSpPr>
            <p:cNvPr id="264" name="그룹 263">
              <a:extLst>
                <a:ext uri="{FF2B5EF4-FFF2-40B4-BE49-F238E27FC236}">
                  <a16:creationId xmlns:a16="http://schemas.microsoft.com/office/drawing/2014/main" id="{B6A6E5EC-976A-A7B5-3F09-E41FAA43E85B}"/>
                </a:ext>
              </a:extLst>
            </p:cNvPr>
            <p:cNvGrpSpPr/>
            <p:nvPr/>
          </p:nvGrpSpPr>
          <p:grpSpPr>
            <a:xfrm>
              <a:off x="5095244" y="4411836"/>
              <a:ext cx="923685" cy="884382"/>
              <a:chOff x="5095244" y="4627860"/>
              <a:chExt cx="923685" cy="884382"/>
            </a:xfrm>
          </p:grpSpPr>
          <p:pic>
            <p:nvPicPr>
              <p:cNvPr id="266" name="그래픽 265" descr="남자 옆모습 단색으로 채워진">
                <a:extLst>
                  <a:ext uri="{FF2B5EF4-FFF2-40B4-BE49-F238E27FC236}">
                    <a16:creationId xmlns:a16="http://schemas.microsoft.com/office/drawing/2014/main" id="{FC56C5E3-ED37-B509-1903-4C39F56468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273201" y="46278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67" name="TextBox 266">
                <a:extLst>
                  <a:ext uri="{FF2B5EF4-FFF2-40B4-BE49-F238E27FC236}">
                    <a16:creationId xmlns:a16="http://schemas.microsoft.com/office/drawing/2014/main" id="{D009A9D5-2D63-7E56-F636-699461BE7D74}"/>
                  </a:ext>
                </a:extLst>
              </p:cNvPr>
              <p:cNvSpPr txBox="1"/>
              <p:nvPr/>
            </p:nvSpPr>
            <p:spPr bwMode="auto">
              <a:xfrm>
                <a:off x="5095244" y="5131916"/>
                <a:ext cx="923685" cy="380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lang="ko-KR" altLang="en-US" sz="1000" b="1" spc="-2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 개발자</a:t>
                </a:r>
                <a:endParaRPr lang="en-US" altLang="ko-KR" sz="1000" b="1" spc="-2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5" name="말풍선: 모서리가 둥근 사각형 264">
              <a:extLst>
                <a:ext uri="{FF2B5EF4-FFF2-40B4-BE49-F238E27FC236}">
                  <a16:creationId xmlns:a16="http://schemas.microsoft.com/office/drawing/2014/main" id="{5C62763F-002A-B4E5-54D3-CA05C248D6EA}"/>
                </a:ext>
              </a:extLst>
            </p:cNvPr>
            <p:cNvSpPr/>
            <p:nvPr/>
          </p:nvSpPr>
          <p:spPr>
            <a:xfrm>
              <a:off x="6104197" y="4487449"/>
              <a:ext cx="3283267" cy="506826"/>
            </a:xfrm>
            <a:prstGeom prst="wedgeRoundRectCallout">
              <a:avLst>
                <a:gd name="adj1" fmla="val -61248"/>
                <a:gd name="adj2" fmla="val -20140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indent="-85725" algn="ctr" defTabSz="457200">
                <a:defRPr/>
              </a:pP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“AI</a:t>
              </a: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 특허 및 기술 동향 데이터를 수집</a:t>
              </a: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분석을 해서 </a:t>
              </a:r>
              <a:b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수작업 대비 시간이 많이 줄었고 결과물의 품질이 일정해요</a:t>
              </a:r>
              <a:r>
                <a:rPr lang="en-US" altLang="ko-KR" sz="10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0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68" name="직사각형 267">
            <a:extLst>
              <a:ext uri="{FF2B5EF4-FFF2-40B4-BE49-F238E27FC236}">
                <a16:creationId xmlns:a16="http://schemas.microsoft.com/office/drawing/2014/main" id="{92D6B2AB-20CD-86EC-7E1E-8869C6D347C8}"/>
              </a:ext>
            </a:extLst>
          </p:cNvPr>
          <p:cNvSpPr/>
          <p:nvPr/>
        </p:nvSpPr>
        <p:spPr>
          <a:xfrm>
            <a:off x="10462112" y="6374423"/>
            <a:ext cx="4537075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"/>
              </a:spcBef>
              <a:defRPr/>
            </a:pPr>
            <a:r>
              <a:rPr lang="en-US" altLang="ko-KR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AI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기반 데이터 수집</a:t>
            </a:r>
            <a:r>
              <a:rPr lang="en-US" altLang="ko-KR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분석 및 출원 프로세스와의 연계로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업무 리드타임 단축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>
              <a:spcBef>
                <a:spcPts val="300"/>
              </a:spcBef>
              <a:defRPr/>
            </a:pP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출원 시스템을 통해 외주 의존성이 줄어들어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비용 절감 및 데이터 축적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>
              <a:spcBef>
                <a:spcPts val="300"/>
              </a:spcBef>
              <a:defRPr/>
            </a:pPr>
            <a:r>
              <a:rPr lang="en-US" altLang="ko-KR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리스크 모니터링 시스템을 통해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특허 분쟁 사전 대응</a:t>
            </a:r>
            <a:r>
              <a:rPr lang="en-US" altLang="ko-KR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차단 가능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>
              <a:spcBef>
                <a:spcPts val="300"/>
              </a:spcBef>
              <a:defRPr/>
            </a:pP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특허 데이터를 기반으로 </a:t>
            </a:r>
            <a:r>
              <a:rPr lang="en-US" altLang="ko-KR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R&amp;D </a:t>
            </a:r>
            <a:r>
              <a:rPr lang="ko-KR" altLang="en-US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활동을 발전시켜</a:t>
            </a:r>
            <a:r>
              <a:rPr lang="en-US" altLang="ko-KR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br>
              <a:rPr lang="en-US" altLang="ko-KR" sz="1200" b="1" i="1"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특허 및 기술 경쟁 우위 확보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5505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2911C-6E19-BDF6-373E-0B5F7C56C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94C7574-775E-E5A5-DD04-B210BDE7DB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/>
                <a:ea typeface="LG스마트체 Regular"/>
              </a:rPr>
              <a:t>4-3) </a:t>
            </a:r>
            <a:r>
              <a:rPr lang="en-US" altLang="ko-KR" dirty="0" err="1">
                <a:latin typeface="Arial Narrow"/>
                <a:ea typeface="LG스마트체 Regular"/>
              </a:rPr>
              <a:t>Factova</a:t>
            </a:r>
            <a:r>
              <a:rPr lang="en-US" altLang="ko-KR" dirty="0">
                <a:latin typeface="Arial Narrow"/>
                <a:ea typeface="LG스마트체 Regular"/>
              </a:rPr>
              <a:t> </a:t>
            </a:r>
            <a:r>
              <a:rPr lang="ko-KR" altLang="en-US" dirty="0">
                <a:latin typeface="Arial Narrow"/>
                <a:ea typeface="LG스마트체 Regular"/>
              </a:rPr>
              <a:t>특허관리 </a:t>
            </a:r>
            <a:r>
              <a:rPr lang="en-US" altLang="ko-KR" dirty="0">
                <a:latin typeface="Arial Narrow"/>
                <a:ea typeface="LG스마트체 Regular"/>
              </a:rPr>
              <a:t>- “</a:t>
            </a:r>
            <a:r>
              <a:rPr lang="ko-KR" altLang="en-US" dirty="0">
                <a:latin typeface="Arial Narrow"/>
                <a:ea typeface="LG스마트체 Regular"/>
              </a:rPr>
              <a:t>모든 </a:t>
            </a:r>
            <a:r>
              <a:rPr lang="en-US" altLang="ko-KR" dirty="0">
                <a:latin typeface="Arial Narrow"/>
                <a:ea typeface="LG스마트체 Regular"/>
              </a:rPr>
              <a:t>IP</a:t>
            </a:r>
            <a:r>
              <a:rPr lang="ko-KR" altLang="en-US" dirty="0">
                <a:latin typeface="Arial Narrow"/>
                <a:ea typeface="LG스마트체 Regular"/>
              </a:rPr>
              <a:t>업무는 특허관리시스템을 통해 통합관리 한다” </a:t>
            </a:r>
            <a:r>
              <a:rPr lang="en-US" altLang="ko-KR" dirty="0">
                <a:latin typeface="Arial Narrow"/>
                <a:ea typeface="LG스마트체 Regular"/>
              </a:rPr>
              <a:t>- </a:t>
            </a:r>
            <a:r>
              <a:rPr lang="ko-KR" altLang="en-US" dirty="0">
                <a:latin typeface="Arial Narrow"/>
                <a:ea typeface="LG스마트체 Regular"/>
              </a:rPr>
              <a:t>유첨 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EFB3178E-6FF7-470B-6479-B8A47FE89AB2}"/>
              </a:ext>
            </a:extLst>
          </p:cNvPr>
          <p:cNvGrpSpPr/>
          <p:nvPr/>
        </p:nvGrpSpPr>
        <p:grpSpPr>
          <a:xfrm>
            <a:off x="917726" y="801688"/>
            <a:ext cx="13393511" cy="6510776"/>
            <a:chOff x="1865636" y="1719952"/>
            <a:chExt cx="9478486" cy="4575650"/>
          </a:xfrm>
        </p:grpSpPr>
        <p:sp>
          <p:nvSpPr>
            <p:cNvPr id="3" name="Rectangle 1">
              <a:extLst>
                <a:ext uri="{FF2B5EF4-FFF2-40B4-BE49-F238E27FC236}">
                  <a16:creationId xmlns:a16="http://schemas.microsoft.com/office/drawing/2014/main" id="{7CAB424A-6646-6239-0E7C-2F2958CB4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270" y="2140347"/>
              <a:ext cx="46" cy="4325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br>
                <a:rPr lang="ko-KR" altLang="ko-KR" sz="1600" b="1">
                  <a:solidFill>
                    <a:srgbClr val="000000"/>
                  </a:solidFill>
                  <a:latin typeface="Arial Narrow" panose="020B0606020202030204" pitchFamily="34" charset="0"/>
                </a:rPr>
              </a:br>
              <a:endParaRPr lang="ko-KR" altLang="ko-KR" sz="2400" b="1">
                <a:latin typeface="Arial Narrow" panose="020B0606020202030204" pitchFamily="34" charset="0"/>
              </a:endParaRPr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3EB0081F-3CF3-1463-7EDB-5944120EF6D1}"/>
                </a:ext>
              </a:extLst>
            </p:cNvPr>
            <p:cNvSpPr/>
            <p:nvPr/>
          </p:nvSpPr>
          <p:spPr>
            <a:xfrm>
              <a:off x="8594045" y="4675023"/>
              <a:ext cx="919287" cy="643472"/>
            </a:xfrm>
            <a:prstGeom prst="rect">
              <a:avLst/>
            </a:prstGeom>
            <a:solidFill>
              <a:srgbClr val="D9D9D9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1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4116B62A-6B30-0940-7E50-B3A021B2C2E7}"/>
                </a:ext>
              </a:extLst>
            </p:cNvPr>
            <p:cNvSpPr/>
            <p:nvPr/>
          </p:nvSpPr>
          <p:spPr>
            <a:xfrm>
              <a:off x="3152054" y="5165422"/>
              <a:ext cx="3312246" cy="46710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965A0D6-2B30-440F-55ED-CFAE4C751AEB}"/>
                </a:ext>
              </a:extLst>
            </p:cNvPr>
            <p:cNvSpPr/>
            <p:nvPr/>
          </p:nvSpPr>
          <p:spPr>
            <a:xfrm>
              <a:off x="5946220" y="2401679"/>
              <a:ext cx="706437" cy="45686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E9B58BEE-48E5-712D-1930-7B5629ED062A}"/>
                </a:ext>
              </a:extLst>
            </p:cNvPr>
            <p:cNvSpPr/>
            <p:nvPr/>
          </p:nvSpPr>
          <p:spPr>
            <a:xfrm>
              <a:off x="4469845" y="2401679"/>
              <a:ext cx="1449387" cy="45686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0E49020B-3E07-9F7C-A82A-FEFECF1B9A2A}"/>
                </a:ext>
              </a:extLst>
            </p:cNvPr>
            <p:cNvSpPr/>
            <p:nvPr/>
          </p:nvSpPr>
          <p:spPr>
            <a:xfrm>
              <a:off x="3733245" y="2401679"/>
              <a:ext cx="706437" cy="45686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8F7668B-14DE-D496-37DB-6B057DF11EF0}"/>
                </a:ext>
              </a:extLst>
            </p:cNvPr>
            <p:cNvSpPr/>
            <p:nvPr/>
          </p:nvSpPr>
          <p:spPr>
            <a:xfrm>
              <a:off x="2990295" y="2401679"/>
              <a:ext cx="706437" cy="456865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8B104E75-CDEC-9E4E-9800-0F37F9B8A052}"/>
                </a:ext>
              </a:extLst>
            </p:cNvPr>
            <p:cNvSpPr/>
            <p:nvPr/>
          </p:nvSpPr>
          <p:spPr bwMode="auto">
            <a:xfrm>
              <a:off x="2885870" y="1723736"/>
              <a:ext cx="7467989" cy="324000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p:spPr>
          <p:txBody>
            <a:bodyPr vert="horz" wrap="none" lIns="36000" tIns="45720" rIns="36000" bIns="4572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ctr" defTabSz="914400" fontAlgn="base" latinLnBrk="1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특허관리시스템</a:t>
              </a: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51D6EF7E-E2DF-0078-9CD3-BE7B28043F36}"/>
                </a:ext>
              </a:extLst>
            </p:cNvPr>
            <p:cNvSpPr/>
            <p:nvPr/>
          </p:nvSpPr>
          <p:spPr>
            <a:xfrm>
              <a:off x="2889828" y="1719952"/>
              <a:ext cx="7464829" cy="4575650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ko-KR" altLang="en-US" sz="11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ACEA5D-F535-7E45-506D-9CF5A3F5D67B}"/>
                </a:ext>
              </a:extLst>
            </p:cNvPr>
            <p:cNvSpPr txBox="1"/>
            <p:nvPr/>
          </p:nvSpPr>
          <p:spPr>
            <a:xfrm>
              <a:off x="10731047" y="3041060"/>
              <a:ext cx="544354" cy="281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전문가 그룹</a:t>
              </a:r>
              <a:endPara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en-US" altLang="ko-KR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특허팀</a:t>
              </a:r>
              <a:r>
                <a:rPr lang="en-US" altLang="ko-KR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endParaRPr lang="ko-KR" altLang="en-US" sz="1000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0BDB4C-5E7A-D8D2-2177-F30DC0FE3993}"/>
                </a:ext>
              </a:extLst>
            </p:cNvPr>
            <p:cNvSpPr txBox="1"/>
            <p:nvPr/>
          </p:nvSpPr>
          <p:spPr>
            <a:xfrm>
              <a:off x="10662327" y="3734375"/>
              <a:ext cx="681794" cy="281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일반사용자그룹</a:t>
              </a:r>
              <a:endPara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en-US" altLang="ko-KR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(R&amp;D)</a:t>
              </a:r>
              <a:endParaRPr lang="ko-KR" altLang="en-US" sz="1000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E610ADC-3FCE-0D4D-32A3-713C2D3F0FB5}"/>
                </a:ext>
              </a:extLst>
            </p:cNvPr>
            <p:cNvSpPr txBox="1"/>
            <p:nvPr/>
          </p:nvSpPr>
          <p:spPr>
            <a:xfrm>
              <a:off x="10662328" y="4467365"/>
              <a:ext cx="681794" cy="281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일반사용자그룹</a:t>
              </a:r>
              <a:endPara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en-US" altLang="ko-KR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상품기획</a:t>
              </a:r>
              <a:r>
                <a:rPr lang="en-US" altLang="ko-KR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endParaRPr lang="ko-KR" altLang="en-US" sz="1000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A87E13C-4CCA-75E8-D92A-5CEE66C96AA0}"/>
                </a:ext>
              </a:extLst>
            </p:cNvPr>
            <p:cNvSpPr txBox="1"/>
            <p:nvPr/>
          </p:nvSpPr>
          <p:spPr>
            <a:xfrm>
              <a:off x="10662327" y="5197175"/>
              <a:ext cx="681794" cy="2811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일반사용자그룹</a:t>
              </a:r>
              <a:endParaRPr lang="en-US" altLang="ko-KR" sz="1000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en-US" altLang="ko-KR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마케팅 등</a:t>
              </a:r>
              <a:r>
                <a:rPr lang="en-US" altLang="ko-KR" sz="10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…)</a:t>
              </a:r>
              <a:endParaRPr lang="ko-KR" altLang="en-US" sz="1000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" name="원통형 16">
              <a:extLst>
                <a:ext uri="{FF2B5EF4-FFF2-40B4-BE49-F238E27FC236}">
                  <a16:creationId xmlns:a16="http://schemas.microsoft.com/office/drawing/2014/main" id="{4D5DA29C-8042-804F-A576-76F2A1551481}"/>
                </a:ext>
              </a:extLst>
            </p:cNvPr>
            <p:cNvSpPr/>
            <p:nvPr/>
          </p:nvSpPr>
          <p:spPr>
            <a:xfrm>
              <a:off x="1865636" y="2684989"/>
              <a:ext cx="638645" cy="418721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1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특허</a:t>
              </a:r>
            </a:p>
          </p:txBody>
        </p:sp>
        <p:sp>
          <p:nvSpPr>
            <p:cNvPr id="18" name="원통형 17">
              <a:extLst>
                <a:ext uri="{FF2B5EF4-FFF2-40B4-BE49-F238E27FC236}">
                  <a16:creationId xmlns:a16="http://schemas.microsoft.com/office/drawing/2014/main" id="{4BD6DF5C-429D-7853-3A1B-94C384BE843C}"/>
                </a:ext>
              </a:extLst>
            </p:cNvPr>
            <p:cNvSpPr/>
            <p:nvPr/>
          </p:nvSpPr>
          <p:spPr>
            <a:xfrm>
              <a:off x="1865636" y="3318391"/>
              <a:ext cx="638645" cy="418721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1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논문</a:t>
              </a:r>
            </a:p>
          </p:txBody>
        </p:sp>
        <p:sp>
          <p:nvSpPr>
            <p:cNvPr id="19" name="원통형 18">
              <a:extLst>
                <a:ext uri="{FF2B5EF4-FFF2-40B4-BE49-F238E27FC236}">
                  <a16:creationId xmlns:a16="http://schemas.microsoft.com/office/drawing/2014/main" id="{F7A350D8-0506-F95F-888F-74F61B684FA1}"/>
                </a:ext>
              </a:extLst>
            </p:cNvPr>
            <p:cNvSpPr/>
            <p:nvPr/>
          </p:nvSpPr>
          <p:spPr>
            <a:xfrm>
              <a:off x="1865636" y="3951793"/>
              <a:ext cx="638645" cy="418721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1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경쟁사</a:t>
              </a:r>
            </a:p>
          </p:txBody>
        </p:sp>
        <p:sp>
          <p:nvSpPr>
            <p:cNvPr id="20" name="원통형 19">
              <a:extLst>
                <a:ext uri="{FF2B5EF4-FFF2-40B4-BE49-F238E27FC236}">
                  <a16:creationId xmlns:a16="http://schemas.microsoft.com/office/drawing/2014/main" id="{22C1D695-5247-0503-7C46-0ABA3E4ADD08}"/>
                </a:ext>
              </a:extLst>
            </p:cNvPr>
            <p:cNvSpPr/>
            <p:nvPr/>
          </p:nvSpPr>
          <p:spPr>
            <a:xfrm>
              <a:off x="1865636" y="4585195"/>
              <a:ext cx="638645" cy="418721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1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R&amp;D</a:t>
              </a:r>
              <a:br>
                <a:rPr lang="en-US" altLang="ko-KR" sz="1100" b="1" spc="-15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100" b="1" spc="-15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투자 동향</a:t>
              </a:r>
            </a:p>
          </p:txBody>
        </p:sp>
        <p:sp>
          <p:nvSpPr>
            <p:cNvPr id="21" name="원통형 20">
              <a:extLst>
                <a:ext uri="{FF2B5EF4-FFF2-40B4-BE49-F238E27FC236}">
                  <a16:creationId xmlns:a16="http://schemas.microsoft.com/office/drawing/2014/main" id="{77329B8E-753F-A7FA-A790-99C0669D6B0B}"/>
                </a:ext>
              </a:extLst>
            </p:cNvPr>
            <p:cNvSpPr/>
            <p:nvPr/>
          </p:nvSpPr>
          <p:spPr>
            <a:xfrm>
              <a:off x="1865636" y="5218596"/>
              <a:ext cx="638645" cy="418721"/>
            </a:xfrm>
            <a:prstGeom prst="can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1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. . .</a:t>
              </a:r>
              <a:endParaRPr lang="ko-KR" altLang="en-US"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22" name="직선 화살표 연결선 21">
              <a:extLst>
                <a:ext uri="{FF2B5EF4-FFF2-40B4-BE49-F238E27FC236}">
                  <a16:creationId xmlns:a16="http://schemas.microsoft.com/office/drawing/2014/main" id="{C7F6276D-FDC0-130C-CEAD-59B175EE83A3}"/>
                </a:ext>
              </a:extLst>
            </p:cNvPr>
            <p:cNvCxnSpPr>
              <a:cxnSpLocks/>
            </p:cNvCxnSpPr>
            <p:nvPr/>
          </p:nvCxnSpPr>
          <p:spPr>
            <a:xfrm>
              <a:off x="2527511" y="2895152"/>
              <a:ext cx="357331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>
              <a:extLst>
                <a:ext uri="{FF2B5EF4-FFF2-40B4-BE49-F238E27FC236}">
                  <a16:creationId xmlns:a16="http://schemas.microsoft.com/office/drawing/2014/main" id="{B30008F6-935D-F63C-4E73-243FA2698E50}"/>
                </a:ext>
              </a:extLst>
            </p:cNvPr>
            <p:cNvCxnSpPr>
              <a:cxnSpLocks/>
            </p:cNvCxnSpPr>
            <p:nvPr/>
          </p:nvCxnSpPr>
          <p:spPr>
            <a:xfrm>
              <a:off x="2523620" y="3519827"/>
              <a:ext cx="357331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화살표 연결선 23">
              <a:extLst>
                <a:ext uri="{FF2B5EF4-FFF2-40B4-BE49-F238E27FC236}">
                  <a16:creationId xmlns:a16="http://schemas.microsoft.com/office/drawing/2014/main" id="{97832FE7-392E-262E-7C48-9390BCBA2D0F}"/>
                </a:ext>
              </a:extLst>
            </p:cNvPr>
            <p:cNvCxnSpPr>
              <a:cxnSpLocks/>
            </p:cNvCxnSpPr>
            <p:nvPr/>
          </p:nvCxnSpPr>
          <p:spPr>
            <a:xfrm>
              <a:off x="2523620" y="4156837"/>
              <a:ext cx="357331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화살표 연결선 24">
              <a:extLst>
                <a:ext uri="{FF2B5EF4-FFF2-40B4-BE49-F238E27FC236}">
                  <a16:creationId xmlns:a16="http://schemas.microsoft.com/office/drawing/2014/main" id="{745BD48A-7A71-0722-45F2-9D6E29B47AD4}"/>
                </a:ext>
              </a:extLst>
            </p:cNvPr>
            <p:cNvCxnSpPr>
              <a:cxnSpLocks/>
            </p:cNvCxnSpPr>
            <p:nvPr/>
          </p:nvCxnSpPr>
          <p:spPr>
            <a:xfrm>
              <a:off x="2523620" y="4781671"/>
              <a:ext cx="357331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직선 화살표 연결선 25">
              <a:extLst>
                <a:ext uri="{FF2B5EF4-FFF2-40B4-BE49-F238E27FC236}">
                  <a16:creationId xmlns:a16="http://schemas.microsoft.com/office/drawing/2014/main" id="{351270E5-69F0-E0FF-7C42-E2915E62B5E9}"/>
                </a:ext>
              </a:extLst>
            </p:cNvPr>
            <p:cNvCxnSpPr>
              <a:cxnSpLocks/>
            </p:cNvCxnSpPr>
            <p:nvPr/>
          </p:nvCxnSpPr>
          <p:spPr>
            <a:xfrm>
              <a:off x="2523620" y="5424700"/>
              <a:ext cx="357331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그래픽 26" descr="사용자 윤곽선">
              <a:extLst>
                <a:ext uri="{FF2B5EF4-FFF2-40B4-BE49-F238E27FC236}">
                  <a16:creationId xmlns:a16="http://schemas.microsoft.com/office/drawing/2014/main" id="{2D00BB96-CD47-D821-2295-FA964B3158F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97697" y="2704343"/>
              <a:ext cx="409419" cy="409419"/>
            </a:xfrm>
            <a:prstGeom prst="rect">
              <a:avLst/>
            </a:prstGeom>
          </p:spPr>
        </p:pic>
        <p:pic>
          <p:nvPicPr>
            <p:cNvPr id="28" name="그래픽 27" descr="사용자 윤곽선">
              <a:extLst>
                <a:ext uri="{FF2B5EF4-FFF2-40B4-BE49-F238E27FC236}">
                  <a16:creationId xmlns:a16="http://schemas.microsoft.com/office/drawing/2014/main" id="{8797F16A-525C-0189-4C60-041B87CD290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97697" y="3454884"/>
              <a:ext cx="409419" cy="409419"/>
            </a:xfrm>
            <a:prstGeom prst="rect">
              <a:avLst/>
            </a:prstGeom>
          </p:spPr>
        </p:pic>
        <p:pic>
          <p:nvPicPr>
            <p:cNvPr id="29" name="그래픽 28" descr="사용자 윤곽선">
              <a:extLst>
                <a:ext uri="{FF2B5EF4-FFF2-40B4-BE49-F238E27FC236}">
                  <a16:creationId xmlns:a16="http://schemas.microsoft.com/office/drawing/2014/main" id="{703BC1A1-4EBF-11C4-F2AD-6F192014FC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97697" y="4928568"/>
              <a:ext cx="409419" cy="409419"/>
            </a:xfrm>
            <a:prstGeom prst="rect">
              <a:avLst/>
            </a:prstGeom>
          </p:spPr>
        </p:pic>
        <p:pic>
          <p:nvPicPr>
            <p:cNvPr id="30" name="그래픽 29" descr="사용자 윤곽선">
              <a:extLst>
                <a:ext uri="{FF2B5EF4-FFF2-40B4-BE49-F238E27FC236}">
                  <a16:creationId xmlns:a16="http://schemas.microsoft.com/office/drawing/2014/main" id="{35BEFCEE-3EB6-12E6-E8C3-D93E89B232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97697" y="4161728"/>
              <a:ext cx="409419" cy="409419"/>
            </a:xfrm>
            <a:prstGeom prst="rect">
              <a:avLst/>
            </a:prstGeom>
          </p:spPr>
        </p:pic>
        <p:cxnSp>
          <p:nvCxnSpPr>
            <p:cNvPr id="31" name="직선 화살표 연결선 30">
              <a:extLst>
                <a:ext uri="{FF2B5EF4-FFF2-40B4-BE49-F238E27FC236}">
                  <a16:creationId xmlns:a16="http://schemas.microsoft.com/office/drawing/2014/main" id="{02682EAB-7D44-0B68-B2B0-B1D60BAD4496}"/>
                </a:ext>
              </a:extLst>
            </p:cNvPr>
            <p:cNvCxnSpPr/>
            <p:nvPr/>
          </p:nvCxnSpPr>
          <p:spPr>
            <a:xfrm>
              <a:off x="10393779" y="3000951"/>
              <a:ext cx="357331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직선 화살표 연결선 31">
              <a:extLst>
                <a:ext uri="{FF2B5EF4-FFF2-40B4-BE49-F238E27FC236}">
                  <a16:creationId xmlns:a16="http://schemas.microsoft.com/office/drawing/2014/main" id="{80632894-6C41-5E7E-C54C-C0646060BFA9}"/>
                </a:ext>
              </a:extLst>
            </p:cNvPr>
            <p:cNvCxnSpPr/>
            <p:nvPr/>
          </p:nvCxnSpPr>
          <p:spPr>
            <a:xfrm>
              <a:off x="10394427" y="3748684"/>
              <a:ext cx="357331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직선 화살표 연결선 32">
              <a:extLst>
                <a:ext uri="{FF2B5EF4-FFF2-40B4-BE49-F238E27FC236}">
                  <a16:creationId xmlns:a16="http://schemas.microsoft.com/office/drawing/2014/main" id="{594A7570-B5D0-E0DA-2151-BA9F4CDF3587}"/>
                </a:ext>
              </a:extLst>
            </p:cNvPr>
            <p:cNvCxnSpPr/>
            <p:nvPr/>
          </p:nvCxnSpPr>
          <p:spPr>
            <a:xfrm>
              <a:off x="10395075" y="5200699"/>
              <a:ext cx="357331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화살표 연결선 33">
              <a:extLst>
                <a:ext uri="{FF2B5EF4-FFF2-40B4-BE49-F238E27FC236}">
                  <a16:creationId xmlns:a16="http://schemas.microsoft.com/office/drawing/2014/main" id="{0CCFACAC-0B6E-845D-2F2B-FAD678123A56}"/>
                </a:ext>
              </a:extLst>
            </p:cNvPr>
            <p:cNvCxnSpPr/>
            <p:nvPr/>
          </p:nvCxnSpPr>
          <p:spPr>
            <a:xfrm>
              <a:off x="10395723" y="4456242"/>
              <a:ext cx="357331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F45E870-9D45-B1E2-2CDF-A51FF5D72245}"/>
                </a:ext>
              </a:extLst>
            </p:cNvPr>
            <p:cNvSpPr/>
            <p:nvPr/>
          </p:nvSpPr>
          <p:spPr>
            <a:xfrm>
              <a:off x="6901267" y="3070415"/>
              <a:ext cx="1616702" cy="144616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1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97F10205-7158-F950-1C79-3F270C779186}"/>
                </a:ext>
              </a:extLst>
            </p:cNvPr>
            <p:cNvSpPr/>
            <p:nvPr/>
          </p:nvSpPr>
          <p:spPr>
            <a:xfrm>
              <a:off x="8594169" y="3073579"/>
              <a:ext cx="1616075" cy="9765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1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03F44B85-0903-2BEE-DF6D-27A9BCBC604C}"/>
                </a:ext>
              </a:extLst>
            </p:cNvPr>
            <p:cNvSpPr/>
            <p:nvPr/>
          </p:nvSpPr>
          <p:spPr>
            <a:xfrm>
              <a:off x="8590994" y="4096914"/>
              <a:ext cx="1619250" cy="4198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78B7000-1915-643F-1C08-D9B1255AF7E4}"/>
                </a:ext>
              </a:extLst>
            </p:cNvPr>
            <p:cNvSpPr txBox="1"/>
            <p:nvPr/>
          </p:nvSpPr>
          <p:spPr>
            <a:xfrm>
              <a:off x="8599727" y="4200666"/>
              <a:ext cx="1615281" cy="18385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분쟁</a:t>
              </a:r>
              <a:r>
                <a:rPr lang="en-US" altLang="ko-KR" sz="11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소송 시스템</a:t>
              </a: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D15DD581-763E-D35D-A635-EF92611FE1ED}"/>
                </a:ext>
              </a:extLst>
            </p:cNvPr>
            <p:cNvSpPr/>
            <p:nvPr/>
          </p:nvSpPr>
          <p:spPr>
            <a:xfrm>
              <a:off x="6901257" y="4671367"/>
              <a:ext cx="1616702" cy="6469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1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AF3AA4A-5F50-1A0C-FDA5-4A2D63AE30E7}"/>
                </a:ext>
              </a:extLst>
            </p:cNvPr>
            <p:cNvSpPr txBox="1"/>
            <p:nvPr/>
          </p:nvSpPr>
          <p:spPr>
            <a:xfrm>
              <a:off x="8588614" y="4797449"/>
              <a:ext cx="920743" cy="302819"/>
            </a:xfrm>
            <a:prstGeom prst="rect">
              <a:avLst/>
            </a:prstGeom>
            <a:noFill/>
            <a:ln w="3175">
              <a:noFill/>
            </a:ln>
          </p:spPr>
          <p:txBody>
            <a:bodyPr wrap="square" rtlCol="0">
              <a:spAutoFit/>
            </a:bodyPr>
            <a:lstStyle/>
            <a:p>
              <a:pPr algn="ctr" defTabSz="914400" latinLnBrk="1">
                <a:defRPr/>
              </a:pPr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자료 분류 관리</a:t>
              </a:r>
              <a:br>
                <a:rPr lang="en-US" altLang="ko-KR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</a:t>
              </a:r>
              <a:endParaRPr lang="en-US" altLang="ko-KR" sz="11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357F560C-7CCD-38E3-AE1D-5C9EDEBEC249}"/>
                </a:ext>
              </a:extLst>
            </p:cNvPr>
            <p:cNvGrpSpPr/>
            <p:nvPr/>
          </p:nvGrpSpPr>
          <p:grpSpPr>
            <a:xfrm>
              <a:off x="9558217" y="4670796"/>
              <a:ext cx="652028" cy="650875"/>
              <a:chOff x="5198747" y="2421035"/>
              <a:chExt cx="1511302" cy="755447"/>
            </a:xfrm>
            <a:solidFill>
              <a:srgbClr val="D9D9D9"/>
            </a:solidFill>
            <a:effectLst/>
          </p:grpSpPr>
          <p:sp>
            <p:nvSpPr>
              <p:cNvPr id="278" name="직사각형 277">
                <a:extLst>
                  <a:ext uri="{FF2B5EF4-FFF2-40B4-BE49-F238E27FC236}">
                    <a16:creationId xmlns:a16="http://schemas.microsoft.com/office/drawing/2014/main" id="{43AE0332-17FB-6849-757F-A6C2BC07A596}"/>
                  </a:ext>
                </a:extLst>
              </p:cNvPr>
              <p:cNvSpPr/>
              <p:nvPr/>
            </p:nvSpPr>
            <p:spPr>
              <a:xfrm>
                <a:off x="5201127" y="2421035"/>
                <a:ext cx="1508922" cy="755447"/>
              </a:xfrm>
              <a:prstGeom prst="rect">
                <a:avLst/>
              </a:prstGeom>
              <a:grpFill/>
              <a:ln w="31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36000" tIns="36000" rIns="36000" bIns="36000"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5CAB30B9-4749-F060-C63A-7AA2894AB125}"/>
                  </a:ext>
                </a:extLst>
              </p:cNvPr>
              <p:cNvSpPr txBox="1"/>
              <p:nvPr/>
            </p:nvSpPr>
            <p:spPr>
              <a:xfrm>
                <a:off x="5198747" y="2591391"/>
                <a:ext cx="1511300" cy="3514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latinLnBrk="1">
                  <a:defRPr/>
                </a:pPr>
                <a:r>
                  <a:rPr lang="ko-KR" altLang="en-US" sz="1100" b="1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분쟁예측 시스템</a:t>
                </a:r>
              </a:p>
            </p:txBody>
          </p:sp>
        </p:grp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C1CBA425-0D52-B43D-1A99-B0F2E56061B7}"/>
                </a:ext>
              </a:extLst>
            </p:cNvPr>
            <p:cNvSpPr/>
            <p:nvPr/>
          </p:nvSpPr>
          <p:spPr>
            <a:xfrm>
              <a:off x="3013536" y="2448064"/>
              <a:ext cx="656104" cy="3518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tx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기술 분류</a:t>
              </a:r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2B71A187-8129-5DC4-5693-0232234B1DA3}"/>
                </a:ext>
              </a:extLst>
            </p:cNvPr>
            <p:cNvSpPr/>
            <p:nvPr/>
          </p:nvSpPr>
          <p:spPr>
            <a:xfrm>
              <a:off x="3758177" y="2448064"/>
              <a:ext cx="656104" cy="3518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tx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목적 분류</a:t>
              </a: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F0691A55-C1A7-56ED-E930-5E86C137D47D}"/>
                </a:ext>
              </a:extLst>
            </p:cNvPr>
            <p:cNvSpPr/>
            <p:nvPr/>
          </p:nvSpPr>
          <p:spPr>
            <a:xfrm>
              <a:off x="4493994" y="2448064"/>
              <a:ext cx="656104" cy="3518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tx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비사업영역</a:t>
              </a:r>
              <a:br>
                <a:rPr lang="en-US" altLang="ko-KR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분류</a:t>
              </a: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D348B056-F631-B783-7763-A13ABF909BCB}"/>
                </a:ext>
              </a:extLst>
            </p:cNvPr>
            <p:cNvSpPr/>
            <p:nvPr/>
          </p:nvSpPr>
          <p:spPr>
            <a:xfrm>
              <a:off x="5234223" y="2448064"/>
              <a:ext cx="656104" cy="3518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tx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클러스터링</a:t>
              </a: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D93DBC07-A694-5E2E-AA91-81CA4C773BCD}"/>
                </a:ext>
              </a:extLst>
            </p:cNvPr>
            <p:cNvSpPr/>
            <p:nvPr/>
          </p:nvSpPr>
          <p:spPr>
            <a:xfrm>
              <a:off x="5974451" y="2448064"/>
              <a:ext cx="656104" cy="3518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tx1"/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문서유사도</a:t>
              </a:r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8C4D4B75-52DC-9277-294B-E0BACDFFB812}"/>
                </a:ext>
              </a:extLst>
            </p:cNvPr>
            <p:cNvSpPr/>
            <p:nvPr/>
          </p:nvSpPr>
          <p:spPr>
            <a:xfrm>
              <a:off x="3011725" y="2883044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내용 추출</a:t>
              </a: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09A937E-BE32-9175-C7A0-6AC14DFCFADB}"/>
                </a:ext>
              </a:extLst>
            </p:cNvPr>
            <p:cNvSpPr/>
            <p:nvPr/>
          </p:nvSpPr>
          <p:spPr>
            <a:xfrm>
              <a:off x="3011726" y="3401089"/>
              <a:ext cx="661987" cy="48730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Text</a:t>
              </a:r>
              <a:b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Summarization</a:t>
              </a:r>
              <a:endParaRPr lang="ko-KR" altLang="en-US" sz="9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B485EC6-B023-6834-2592-004497751B72}"/>
                </a:ext>
              </a:extLst>
            </p:cNvPr>
            <p:cNvSpPr/>
            <p:nvPr/>
          </p:nvSpPr>
          <p:spPr>
            <a:xfrm>
              <a:off x="3014107" y="4062091"/>
              <a:ext cx="658813" cy="345600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기술</a:t>
              </a:r>
              <a: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분류</a:t>
              </a:r>
              <a:b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단어 추출</a:t>
              </a:r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2D4ED9AD-F360-EC3B-FBDD-C6582C668405}"/>
                </a:ext>
              </a:extLst>
            </p:cNvPr>
            <p:cNvSpPr/>
            <p:nvPr/>
          </p:nvSpPr>
          <p:spPr>
            <a:xfrm>
              <a:off x="3014106" y="4581388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기술 분류</a:t>
              </a: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A473B23E-429D-E491-5419-BFFEAB72D506}"/>
                </a:ext>
              </a:extLst>
            </p:cNvPr>
            <p:cNvSpPr/>
            <p:nvPr/>
          </p:nvSpPr>
          <p:spPr>
            <a:xfrm>
              <a:off x="3755469" y="2882250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내용 추출</a:t>
              </a: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A902A733-D70D-18A1-467F-E8B3494A0FAA}"/>
                </a:ext>
              </a:extLst>
            </p:cNvPr>
            <p:cNvSpPr/>
            <p:nvPr/>
          </p:nvSpPr>
          <p:spPr>
            <a:xfrm>
              <a:off x="3754676" y="3400977"/>
              <a:ext cx="661987" cy="48730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Text</a:t>
              </a:r>
              <a:b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Summarization</a:t>
              </a:r>
              <a:endParaRPr lang="ko-KR" altLang="en-US" sz="9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F194CC0-F93A-2144-333F-59B4CA8C4BAB}"/>
                </a:ext>
              </a:extLst>
            </p:cNvPr>
            <p:cNvSpPr/>
            <p:nvPr/>
          </p:nvSpPr>
          <p:spPr>
            <a:xfrm>
              <a:off x="3755469" y="4062662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목적 문장 추출</a:t>
              </a:r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AFA6B442-73AB-B4E6-1B1E-FD2B963D49EC}"/>
                </a:ext>
              </a:extLst>
            </p:cNvPr>
            <p:cNvSpPr/>
            <p:nvPr/>
          </p:nvSpPr>
          <p:spPr>
            <a:xfrm>
              <a:off x="3755469" y="4581388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목적 </a:t>
              </a:r>
              <a: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Labeling</a:t>
              </a:r>
              <a:endParaRPr lang="ko-KR" altLang="en-US" sz="9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5EDC28A-4B81-07A4-FBEA-89F6FC3EB28A}"/>
                </a:ext>
              </a:extLst>
            </p:cNvPr>
            <p:cNvSpPr/>
            <p:nvPr/>
          </p:nvSpPr>
          <p:spPr>
            <a:xfrm>
              <a:off x="4491275" y="2887014"/>
              <a:ext cx="658813" cy="459372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포트폴리오</a:t>
              </a:r>
              <a:b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분류 값</a:t>
              </a: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ECEDC88-7638-7CED-9E51-E75066FDFF5F}"/>
                </a:ext>
              </a:extLst>
            </p:cNvPr>
            <p:cNvSpPr/>
            <p:nvPr/>
          </p:nvSpPr>
          <p:spPr>
            <a:xfrm>
              <a:off x="4491275" y="3702978"/>
              <a:ext cx="658813" cy="413364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Random Forest</a:t>
              </a:r>
              <a:endParaRPr lang="ko-KR" altLang="en-US" sz="9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878DDF58-507A-5A7F-DBC5-17A058C08A49}"/>
                </a:ext>
              </a:extLst>
            </p:cNvPr>
            <p:cNvSpPr/>
            <p:nvPr/>
          </p:nvSpPr>
          <p:spPr>
            <a:xfrm>
              <a:off x="4491275" y="4472936"/>
              <a:ext cx="658813" cy="452801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기타</a:t>
              </a:r>
              <a: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비사업군</a:t>
              </a:r>
              <a: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</a:p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분류</a:t>
              </a:r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10B554B1-7129-6D9E-7091-323B4554D541}"/>
                </a:ext>
              </a:extLst>
            </p:cNvPr>
            <p:cNvSpPr/>
            <p:nvPr/>
          </p:nvSpPr>
          <p:spPr>
            <a:xfrm>
              <a:off x="5234243" y="2879870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내용 추출</a:t>
              </a: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9E2F1615-D758-4CDF-C8B9-F17E980298FA}"/>
                </a:ext>
              </a:extLst>
            </p:cNvPr>
            <p:cNvSpPr/>
            <p:nvPr/>
          </p:nvSpPr>
          <p:spPr>
            <a:xfrm>
              <a:off x="5974818" y="2879866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내용 추출</a:t>
              </a: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8F34E2EE-EC7B-6817-F22C-0C96D9F99468}"/>
                </a:ext>
              </a:extLst>
            </p:cNvPr>
            <p:cNvSpPr/>
            <p:nvPr/>
          </p:nvSpPr>
          <p:spPr>
            <a:xfrm>
              <a:off x="5234244" y="3447043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문장 임베딩</a:t>
              </a: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181FE647-E945-B74E-3F09-98AB07A2CDB0}"/>
                </a:ext>
              </a:extLst>
            </p:cNvPr>
            <p:cNvSpPr/>
            <p:nvPr/>
          </p:nvSpPr>
          <p:spPr>
            <a:xfrm>
              <a:off x="5974815" y="3444224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문장 임베딩</a:t>
              </a: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FB94A817-4D18-5D76-B557-20749B6CF057}"/>
                </a:ext>
              </a:extLst>
            </p:cNvPr>
            <p:cNvSpPr/>
            <p:nvPr/>
          </p:nvSpPr>
          <p:spPr>
            <a:xfrm>
              <a:off x="5234246" y="4014216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문장 벡터 변환</a:t>
              </a:r>
            </a:p>
          </p:txBody>
        </p:sp>
        <p:sp>
          <p:nvSpPr>
            <p:cNvPr id="63" name="직사각형 62">
              <a:extLst>
                <a:ext uri="{FF2B5EF4-FFF2-40B4-BE49-F238E27FC236}">
                  <a16:creationId xmlns:a16="http://schemas.microsoft.com/office/drawing/2014/main" id="{8C510ADE-C3E1-907E-6A7A-2124952EF92C}"/>
                </a:ext>
              </a:extLst>
            </p:cNvPr>
            <p:cNvSpPr/>
            <p:nvPr/>
          </p:nvSpPr>
          <p:spPr>
            <a:xfrm>
              <a:off x="5234241" y="4581388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Clustering</a:t>
              </a:r>
              <a:endParaRPr lang="ko-KR" altLang="en-US" sz="9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ED40BB92-86EA-BCB4-36C0-3FEE30A762A6}"/>
                </a:ext>
              </a:extLst>
            </p:cNvPr>
            <p:cNvSpPr/>
            <p:nvPr/>
          </p:nvSpPr>
          <p:spPr>
            <a:xfrm>
              <a:off x="5974811" y="4012806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거리 계산</a:t>
              </a: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FEA8AA01-E7B2-A1F1-DC40-E4E544C1FA1A}"/>
                </a:ext>
              </a:extLst>
            </p:cNvPr>
            <p:cNvSpPr/>
            <p:nvPr/>
          </p:nvSpPr>
          <p:spPr>
            <a:xfrm>
              <a:off x="5972432" y="4581388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유사도 추출</a:t>
              </a:r>
            </a:p>
          </p:txBody>
        </p:sp>
        <p:cxnSp>
          <p:nvCxnSpPr>
            <p:cNvPr id="66" name="직선 화살표 연결선 65">
              <a:extLst>
                <a:ext uri="{FF2B5EF4-FFF2-40B4-BE49-F238E27FC236}">
                  <a16:creationId xmlns:a16="http://schemas.microsoft.com/office/drawing/2014/main" id="{697B0592-75EA-373B-4534-13AB65EE36A3}"/>
                </a:ext>
              </a:extLst>
            </p:cNvPr>
            <p:cNvCxnSpPr>
              <a:cxnSpLocks/>
              <a:stCxn id="47" idx="2"/>
              <a:endCxn id="48" idx="0"/>
            </p:cNvCxnSpPr>
            <p:nvPr/>
          </p:nvCxnSpPr>
          <p:spPr>
            <a:xfrm>
              <a:off x="3341131" y="3227392"/>
              <a:ext cx="1588" cy="173696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화살표 연결선 66">
              <a:extLst>
                <a:ext uri="{FF2B5EF4-FFF2-40B4-BE49-F238E27FC236}">
                  <a16:creationId xmlns:a16="http://schemas.microsoft.com/office/drawing/2014/main" id="{13FAE6E7-76F6-A8D5-C1AA-47F09CF91B4E}"/>
                </a:ext>
              </a:extLst>
            </p:cNvPr>
            <p:cNvCxnSpPr>
              <a:cxnSpLocks/>
              <a:stCxn id="48" idx="2"/>
              <a:endCxn id="49" idx="0"/>
            </p:cNvCxnSpPr>
            <p:nvPr/>
          </p:nvCxnSpPr>
          <p:spPr>
            <a:xfrm>
              <a:off x="3342719" y="3888395"/>
              <a:ext cx="794" cy="173696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화살표 연결선 67">
              <a:extLst>
                <a:ext uri="{FF2B5EF4-FFF2-40B4-BE49-F238E27FC236}">
                  <a16:creationId xmlns:a16="http://schemas.microsoft.com/office/drawing/2014/main" id="{46990783-2DB5-4655-1C95-5652ADA77C9F}"/>
                </a:ext>
              </a:extLst>
            </p:cNvPr>
            <p:cNvCxnSpPr>
              <a:cxnSpLocks/>
              <a:stCxn id="49" idx="2"/>
              <a:endCxn id="50" idx="0"/>
            </p:cNvCxnSpPr>
            <p:nvPr/>
          </p:nvCxnSpPr>
          <p:spPr>
            <a:xfrm flipH="1">
              <a:off x="3343513" y="4407691"/>
              <a:ext cx="1" cy="173696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화살표 연결선 68">
              <a:extLst>
                <a:ext uri="{FF2B5EF4-FFF2-40B4-BE49-F238E27FC236}">
                  <a16:creationId xmlns:a16="http://schemas.microsoft.com/office/drawing/2014/main" id="{0501CA23-4861-37C4-956E-AE8FE28B65A4}"/>
                </a:ext>
              </a:extLst>
            </p:cNvPr>
            <p:cNvCxnSpPr>
              <a:cxnSpLocks/>
              <a:stCxn id="51" idx="2"/>
              <a:endCxn id="52" idx="0"/>
            </p:cNvCxnSpPr>
            <p:nvPr/>
          </p:nvCxnSpPr>
          <p:spPr>
            <a:xfrm>
              <a:off x="4084875" y="3226598"/>
              <a:ext cx="794" cy="17437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직선 화살표 연결선 69">
              <a:extLst>
                <a:ext uri="{FF2B5EF4-FFF2-40B4-BE49-F238E27FC236}">
                  <a16:creationId xmlns:a16="http://schemas.microsoft.com/office/drawing/2014/main" id="{6BB25E8F-2B5E-B1EB-E938-C4AC30BB7BEF}"/>
                </a:ext>
              </a:extLst>
            </p:cNvPr>
            <p:cNvCxnSpPr>
              <a:cxnSpLocks/>
              <a:stCxn id="52" idx="2"/>
              <a:endCxn id="53" idx="0"/>
            </p:cNvCxnSpPr>
            <p:nvPr/>
          </p:nvCxnSpPr>
          <p:spPr>
            <a:xfrm flipH="1">
              <a:off x="4084875" y="3888283"/>
              <a:ext cx="794" cy="174378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직선 화살표 연결선 70">
              <a:extLst>
                <a:ext uri="{FF2B5EF4-FFF2-40B4-BE49-F238E27FC236}">
                  <a16:creationId xmlns:a16="http://schemas.microsoft.com/office/drawing/2014/main" id="{88E484F2-6DE1-C50F-16DB-9648803494FF}"/>
                </a:ext>
              </a:extLst>
            </p:cNvPr>
            <p:cNvCxnSpPr>
              <a:cxnSpLocks/>
              <a:stCxn id="53" idx="2"/>
              <a:endCxn id="54" idx="0"/>
            </p:cNvCxnSpPr>
            <p:nvPr/>
          </p:nvCxnSpPr>
          <p:spPr>
            <a:xfrm>
              <a:off x="4084875" y="4407011"/>
              <a:ext cx="0" cy="174377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직선 화살표 연결선 73">
              <a:extLst>
                <a:ext uri="{FF2B5EF4-FFF2-40B4-BE49-F238E27FC236}">
                  <a16:creationId xmlns:a16="http://schemas.microsoft.com/office/drawing/2014/main" id="{7DF8DE66-A972-7CE3-F251-EAC10D9E1CFB}"/>
                </a:ext>
              </a:extLst>
            </p:cNvPr>
            <p:cNvCxnSpPr>
              <a:cxnSpLocks/>
              <a:stCxn id="55" idx="2"/>
              <a:endCxn id="56" idx="0"/>
            </p:cNvCxnSpPr>
            <p:nvPr/>
          </p:nvCxnSpPr>
          <p:spPr>
            <a:xfrm>
              <a:off x="4820681" y="3346386"/>
              <a:ext cx="0" cy="356592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직선 화살표 연결선 74">
              <a:extLst>
                <a:ext uri="{FF2B5EF4-FFF2-40B4-BE49-F238E27FC236}">
                  <a16:creationId xmlns:a16="http://schemas.microsoft.com/office/drawing/2014/main" id="{2B56ED8F-D6B9-1981-77CC-3C199C65399C}"/>
                </a:ext>
              </a:extLst>
            </p:cNvPr>
            <p:cNvCxnSpPr>
              <a:cxnSpLocks/>
              <a:stCxn id="56" idx="2"/>
              <a:endCxn id="57" idx="0"/>
            </p:cNvCxnSpPr>
            <p:nvPr/>
          </p:nvCxnSpPr>
          <p:spPr>
            <a:xfrm>
              <a:off x="4820681" y="4116343"/>
              <a:ext cx="0" cy="356593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직선 화살표 연결선 75">
              <a:extLst>
                <a:ext uri="{FF2B5EF4-FFF2-40B4-BE49-F238E27FC236}">
                  <a16:creationId xmlns:a16="http://schemas.microsoft.com/office/drawing/2014/main" id="{061EF3E3-AD67-9ECB-E86D-2AB38E4F71F1}"/>
                </a:ext>
              </a:extLst>
            </p:cNvPr>
            <p:cNvCxnSpPr>
              <a:cxnSpLocks/>
              <a:stCxn id="62" idx="2"/>
              <a:endCxn id="63" idx="0"/>
            </p:cNvCxnSpPr>
            <p:nvPr/>
          </p:nvCxnSpPr>
          <p:spPr>
            <a:xfrm flipH="1">
              <a:off x="5563648" y="4358565"/>
              <a:ext cx="5" cy="222823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직선 화살표 연결선 76">
              <a:extLst>
                <a:ext uri="{FF2B5EF4-FFF2-40B4-BE49-F238E27FC236}">
                  <a16:creationId xmlns:a16="http://schemas.microsoft.com/office/drawing/2014/main" id="{3AA480DA-F26B-156D-BCD3-4C6CFD9699DB}"/>
                </a:ext>
              </a:extLst>
            </p:cNvPr>
            <p:cNvCxnSpPr>
              <a:cxnSpLocks/>
              <a:stCxn id="60" idx="2"/>
              <a:endCxn id="62" idx="0"/>
            </p:cNvCxnSpPr>
            <p:nvPr/>
          </p:nvCxnSpPr>
          <p:spPr>
            <a:xfrm>
              <a:off x="5563650" y="3791391"/>
              <a:ext cx="2" cy="22282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직선 화살표 연결선 77">
              <a:extLst>
                <a:ext uri="{FF2B5EF4-FFF2-40B4-BE49-F238E27FC236}">
                  <a16:creationId xmlns:a16="http://schemas.microsoft.com/office/drawing/2014/main" id="{09C25638-B101-F2D3-D85F-E5D80EBD2FDB}"/>
                </a:ext>
              </a:extLst>
            </p:cNvPr>
            <p:cNvCxnSpPr>
              <a:cxnSpLocks/>
              <a:stCxn id="58" idx="2"/>
              <a:endCxn id="60" idx="0"/>
            </p:cNvCxnSpPr>
            <p:nvPr/>
          </p:nvCxnSpPr>
          <p:spPr>
            <a:xfrm>
              <a:off x="5563650" y="3224218"/>
              <a:ext cx="1" cy="222824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화살표 연결선 78">
              <a:extLst>
                <a:ext uri="{FF2B5EF4-FFF2-40B4-BE49-F238E27FC236}">
                  <a16:creationId xmlns:a16="http://schemas.microsoft.com/office/drawing/2014/main" id="{D021EDC6-E5FC-8D0F-23C1-70F6E5ACAE84}"/>
                </a:ext>
              </a:extLst>
            </p:cNvPr>
            <p:cNvCxnSpPr>
              <a:cxnSpLocks/>
              <a:stCxn id="64" idx="2"/>
              <a:endCxn id="65" idx="0"/>
            </p:cNvCxnSpPr>
            <p:nvPr/>
          </p:nvCxnSpPr>
          <p:spPr>
            <a:xfrm flipH="1">
              <a:off x="6301839" y="4357155"/>
              <a:ext cx="2379" cy="224233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직선 화살표 연결선 79">
              <a:extLst>
                <a:ext uri="{FF2B5EF4-FFF2-40B4-BE49-F238E27FC236}">
                  <a16:creationId xmlns:a16="http://schemas.microsoft.com/office/drawing/2014/main" id="{7181CFAA-9BB9-75DD-2AEA-F0409CA5742F}"/>
                </a:ext>
              </a:extLst>
            </p:cNvPr>
            <p:cNvCxnSpPr>
              <a:cxnSpLocks/>
              <a:stCxn id="61" idx="2"/>
              <a:endCxn id="64" idx="0"/>
            </p:cNvCxnSpPr>
            <p:nvPr/>
          </p:nvCxnSpPr>
          <p:spPr>
            <a:xfrm flipH="1">
              <a:off x="6304217" y="3788573"/>
              <a:ext cx="4" cy="224233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화살표 연결선 80">
              <a:extLst>
                <a:ext uri="{FF2B5EF4-FFF2-40B4-BE49-F238E27FC236}">
                  <a16:creationId xmlns:a16="http://schemas.microsoft.com/office/drawing/2014/main" id="{BD91935E-CA4C-FD6A-0E12-DA049ED393EF}"/>
                </a:ext>
              </a:extLst>
            </p:cNvPr>
            <p:cNvCxnSpPr>
              <a:cxnSpLocks/>
              <a:stCxn id="59" idx="2"/>
              <a:endCxn id="61" idx="0"/>
            </p:cNvCxnSpPr>
            <p:nvPr/>
          </p:nvCxnSpPr>
          <p:spPr>
            <a:xfrm flipH="1">
              <a:off x="6304222" y="3224215"/>
              <a:ext cx="3" cy="220009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연결선 81">
              <a:extLst>
                <a:ext uri="{FF2B5EF4-FFF2-40B4-BE49-F238E27FC236}">
                  <a16:creationId xmlns:a16="http://schemas.microsoft.com/office/drawing/2014/main" id="{3021B265-F036-0399-7A69-D6C7CCD911BA}"/>
                </a:ext>
              </a:extLst>
            </p:cNvPr>
            <p:cNvCxnSpPr>
              <a:cxnSpLocks/>
            </p:cNvCxnSpPr>
            <p:nvPr/>
          </p:nvCxnSpPr>
          <p:spPr>
            <a:xfrm>
              <a:off x="3715781" y="2350880"/>
              <a:ext cx="0" cy="2673135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직선 연결선 82">
              <a:extLst>
                <a:ext uri="{FF2B5EF4-FFF2-40B4-BE49-F238E27FC236}">
                  <a16:creationId xmlns:a16="http://schemas.microsoft.com/office/drawing/2014/main" id="{43DC9140-55B2-6B12-D299-C8C2AE9500EB}"/>
                </a:ext>
              </a:extLst>
            </p:cNvPr>
            <p:cNvCxnSpPr>
              <a:cxnSpLocks/>
            </p:cNvCxnSpPr>
            <p:nvPr/>
          </p:nvCxnSpPr>
          <p:spPr>
            <a:xfrm>
              <a:off x="4455556" y="2354054"/>
              <a:ext cx="0" cy="266519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직선 연결선 83">
              <a:extLst>
                <a:ext uri="{FF2B5EF4-FFF2-40B4-BE49-F238E27FC236}">
                  <a16:creationId xmlns:a16="http://schemas.microsoft.com/office/drawing/2014/main" id="{33C4FD72-FC3E-6848-FE0B-4E723A58A313}"/>
                </a:ext>
              </a:extLst>
            </p:cNvPr>
            <p:cNvCxnSpPr>
              <a:cxnSpLocks/>
            </p:cNvCxnSpPr>
            <p:nvPr/>
          </p:nvCxnSpPr>
          <p:spPr>
            <a:xfrm>
              <a:off x="5931931" y="2354054"/>
              <a:ext cx="0" cy="2646148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FC55F2A5-C367-EDA4-0FF2-A3070C3815C8}"/>
                </a:ext>
              </a:extLst>
            </p:cNvPr>
            <p:cNvSpPr/>
            <p:nvPr/>
          </p:nvSpPr>
          <p:spPr>
            <a:xfrm>
              <a:off x="6898712" y="5467494"/>
              <a:ext cx="3311525" cy="65934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1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86" name="직사각형 85">
              <a:extLst>
                <a:ext uri="{FF2B5EF4-FFF2-40B4-BE49-F238E27FC236}">
                  <a16:creationId xmlns:a16="http://schemas.microsoft.com/office/drawing/2014/main" id="{64062427-A1B1-6919-A210-EF7DD9BA3284}"/>
                </a:ext>
              </a:extLst>
            </p:cNvPr>
            <p:cNvSpPr/>
            <p:nvPr/>
          </p:nvSpPr>
          <p:spPr>
            <a:xfrm>
              <a:off x="6898719" y="5466449"/>
              <a:ext cx="681831" cy="66052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C0BCA4C-F853-2783-50F2-4905333A9CE5}"/>
                </a:ext>
              </a:extLst>
            </p:cNvPr>
            <p:cNvSpPr txBox="1"/>
            <p:nvPr/>
          </p:nvSpPr>
          <p:spPr>
            <a:xfrm>
              <a:off x="6850366" y="5680192"/>
              <a:ext cx="862013" cy="183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평가 시스템</a:t>
              </a:r>
            </a:p>
          </p:txBody>
        </p:sp>
        <p:sp>
          <p:nvSpPr>
            <p:cNvPr id="88" name="직사각형 87">
              <a:extLst>
                <a:ext uri="{FF2B5EF4-FFF2-40B4-BE49-F238E27FC236}">
                  <a16:creationId xmlns:a16="http://schemas.microsoft.com/office/drawing/2014/main" id="{C938AE5D-58A4-4940-03E7-DCFD209F7DC6}"/>
                </a:ext>
              </a:extLst>
            </p:cNvPr>
            <p:cNvSpPr/>
            <p:nvPr/>
          </p:nvSpPr>
          <p:spPr>
            <a:xfrm>
              <a:off x="7708275" y="5567283"/>
              <a:ext cx="1196251" cy="47220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발명</a:t>
              </a:r>
              <a: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출원</a:t>
              </a:r>
              <a: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권리유지</a:t>
              </a:r>
              <a:b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평가</a:t>
              </a:r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459D8B2A-9C51-9AF1-E412-23B9AB241172}"/>
                </a:ext>
              </a:extLst>
            </p:cNvPr>
            <p:cNvSpPr/>
            <p:nvPr/>
          </p:nvSpPr>
          <p:spPr>
            <a:xfrm>
              <a:off x="8962004" y="5567283"/>
              <a:ext cx="610463" cy="47220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포트폴리오</a:t>
              </a:r>
              <a:b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평가</a:t>
              </a:r>
            </a:p>
          </p:txBody>
        </p:sp>
        <p:sp>
          <p:nvSpPr>
            <p:cNvPr id="90" name="직사각형 89">
              <a:extLst>
                <a:ext uri="{FF2B5EF4-FFF2-40B4-BE49-F238E27FC236}">
                  <a16:creationId xmlns:a16="http://schemas.microsoft.com/office/drawing/2014/main" id="{CF452847-8305-62DB-5844-7B1915532A6E}"/>
                </a:ext>
              </a:extLst>
            </p:cNvPr>
            <p:cNvSpPr/>
            <p:nvPr/>
          </p:nvSpPr>
          <p:spPr>
            <a:xfrm>
              <a:off x="9629944" y="5567283"/>
              <a:ext cx="477113" cy="473766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특허 가치</a:t>
              </a:r>
              <a:b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평가</a:t>
              </a:r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33B546BD-6BE0-B692-B99C-78CC1ED19131}"/>
                </a:ext>
              </a:extLst>
            </p:cNvPr>
            <p:cNvSpPr/>
            <p:nvPr/>
          </p:nvSpPr>
          <p:spPr>
            <a:xfrm>
              <a:off x="6894762" y="2398569"/>
              <a:ext cx="3311525" cy="4734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ko-KR" altLang="en-US" sz="11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FA57BD09-72E4-EB80-AEA3-654120FF31D7}"/>
                </a:ext>
              </a:extLst>
            </p:cNvPr>
            <p:cNvSpPr/>
            <p:nvPr/>
          </p:nvSpPr>
          <p:spPr>
            <a:xfrm>
              <a:off x="6894761" y="2397787"/>
              <a:ext cx="721446" cy="47220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37F082F9-FA97-BDD1-5CA6-7D723275BE0B}"/>
                </a:ext>
              </a:extLst>
            </p:cNvPr>
            <p:cNvSpPr/>
            <p:nvPr/>
          </p:nvSpPr>
          <p:spPr>
            <a:xfrm>
              <a:off x="7778201" y="2463793"/>
              <a:ext cx="1044000" cy="28238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KPI Dashboard</a:t>
              </a:r>
              <a:endParaRPr lang="ko-KR" altLang="en-US" sz="10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id="{D9FD4DD6-E8A7-A9EB-DFEE-1DA5701F9A6E}"/>
                </a:ext>
              </a:extLst>
            </p:cNvPr>
            <p:cNvSpPr/>
            <p:nvPr/>
          </p:nvSpPr>
          <p:spPr>
            <a:xfrm>
              <a:off x="8947181" y="2463612"/>
              <a:ext cx="1044000" cy="281076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통합 </a:t>
              </a:r>
              <a: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Reporting</a:t>
              </a:r>
              <a:endParaRPr lang="ko-KR" altLang="en-US" sz="10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1AFC25B-D0B1-1C4B-0AEE-A0812034204E}"/>
                </a:ext>
              </a:extLst>
            </p:cNvPr>
            <p:cNvSpPr txBox="1"/>
            <p:nvPr/>
          </p:nvSpPr>
          <p:spPr>
            <a:xfrm>
              <a:off x="6921903" y="2521366"/>
              <a:ext cx="862013" cy="183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전략 관리</a:t>
              </a: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7B27E147-40F4-0C89-F8BC-C9B9C43366FC}"/>
                </a:ext>
              </a:extLst>
            </p:cNvPr>
            <p:cNvSpPr/>
            <p:nvPr/>
          </p:nvSpPr>
          <p:spPr>
            <a:xfrm>
              <a:off x="6902686" y="3061823"/>
              <a:ext cx="1616075" cy="24990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2D4263A3-5008-EA7E-5AB0-6868C8A39AFB}"/>
                </a:ext>
              </a:extLst>
            </p:cNvPr>
            <p:cNvSpPr/>
            <p:nvPr/>
          </p:nvSpPr>
          <p:spPr>
            <a:xfrm>
              <a:off x="8180483" y="3484629"/>
              <a:ext cx="297516" cy="50377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등록</a:t>
              </a: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63F89166-386C-BE9C-BEC0-5B2D7A0AFF5F}"/>
                </a:ext>
              </a:extLst>
            </p:cNvPr>
            <p:cNvSpPr/>
            <p:nvPr/>
          </p:nvSpPr>
          <p:spPr>
            <a:xfrm>
              <a:off x="6946284" y="3487012"/>
              <a:ext cx="297516" cy="50377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출원</a:t>
              </a: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E89BF0D1-2A01-D1F8-221C-F149F62B91E0}"/>
                </a:ext>
              </a:extLst>
            </p:cNvPr>
            <p:cNvSpPr/>
            <p:nvPr/>
          </p:nvSpPr>
          <p:spPr>
            <a:xfrm>
              <a:off x="7283285" y="3484629"/>
              <a:ext cx="520714" cy="50377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중간사건</a:t>
              </a:r>
              <a:br>
                <a:rPr lang="en-US" altLang="ko-KR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관리</a:t>
              </a: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972CD42B-39EB-F7DA-1EE1-100016C024BF}"/>
                </a:ext>
              </a:extLst>
            </p:cNvPr>
            <p:cNvSpPr/>
            <p:nvPr/>
          </p:nvSpPr>
          <p:spPr>
            <a:xfrm>
              <a:off x="7843483" y="3484629"/>
              <a:ext cx="297516" cy="50377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권리유지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50F5C394-56B8-66AD-F7AC-3E426D1C2E42}"/>
                </a:ext>
              </a:extLst>
            </p:cNvPr>
            <p:cNvSpPr txBox="1"/>
            <p:nvPr/>
          </p:nvSpPr>
          <p:spPr>
            <a:xfrm>
              <a:off x="6994762" y="3060555"/>
              <a:ext cx="1451769" cy="183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defRPr/>
              </a:pPr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특허 출원 시스템</a:t>
              </a: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66BCAFDE-4BBF-0A2B-E76C-3F0853FC49A4}"/>
                </a:ext>
              </a:extLst>
            </p:cNvPr>
            <p:cNvSpPr/>
            <p:nvPr/>
          </p:nvSpPr>
          <p:spPr>
            <a:xfrm>
              <a:off x="6947194" y="4089737"/>
              <a:ext cx="1530804" cy="250713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포트폴리오 관리</a:t>
              </a:r>
            </a:p>
          </p:txBody>
        </p: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B1CA695B-A25C-B2AA-F641-78FA2A8FCC64}"/>
                </a:ext>
              </a:extLst>
            </p:cNvPr>
            <p:cNvSpPr/>
            <p:nvPr/>
          </p:nvSpPr>
          <p:spPr>
            <a:xfrm>
              <a:off x="6898719" y="4670844"/>
              <a:ext cx="679451" cy="64844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DA9E77AD-51F4-4447-B9B8-A8E4EDEA834A}"/>
                </a:ext>
              </a:extLst>
            </p:cNvPr>
            <p:cNvSpPr/>
            <p:nvPr/>
          </p:nvSpPr>
          <p:spPr>
            <a:xfrm>
              <a:off x="7802937" y="4722391"/>
              <a:ext cx="522000" cy="22537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비용처리</a:t>
              </a:r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EBF6CC18-D0CF-861D-5273-66ADD41C3A6F}"/>
                </a:ext>
              </a:extLst>
            </p:cNvPr>
            <p:cNvSpPr/>
            <p:nvPr/>
          </p:nvSpPr>
          <p:spPr>
            <a:xfrm>
              <a:off x="7804770" y="5029942"/>
              <a:ext cx="520714" cy="225377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10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자산처리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6BCF78F-CD4F-09C0-2F29-F7BD70F2F9B3}"/>
                </a:ext>
              </a:extLst>
            </p:cNvPr>
            <p:cNvSpPr txBox="1"/>
            <p:nvPr/>
          </p:nvSpPr>
          <p:spPr>
            <a:xfrm>
              <a:off x="6801401" y="4803069"/>
              <a:ext cx="852968" cy="3028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>
                <a:defRPr/>
              </a:pPr>
              <a:r>
                <a:rPr lang="en-US" altLang="ko-KR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IP </a:t>
              </a:r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자산</a:t>
              </a:r>
              <a:br>
                <a:rPr lang="en-US" altLang="ko-KR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1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시스템</a:t>
              </a:r>
            </a:p>
          </p:txBody>
        </p:sp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38FDDB32-485C-D85F-3F19-C37A4BD29D88}"/>
                </a:ext>
              </a:extLst>
            </p:cNvPr>
            <p:cNvSpPr/>
            <p:nvPr/>
          </p:nvSpPr>
          <p:spPr>
            <a:xfrm>
              <a:off x="8594169" y="3062886"/>
              <a:ext cx="1614480" cy="2484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7E4BC75-4A1B-7F55-D223-BD5B91ED4010}"/>
                </a:ext>
              </a:extLst>
            </p:cNvPr>
            <p:cNvSpPr txBox="1"/>
            <p:nvPr/>
          </p:nvSpPr>
          <p:spPr>
            <a:xfrm>
              <a:off x="8617187" y="3069164"/>
              <a:ext cx="1600200" cy="183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Risk </a:t>
              </a: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관리 시스템</a:t>
              </a:r>
            </a:p>
          </p:txBody>
        </p:sp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8E401ECE-D51B-6A38-99E2-406DFBEB0723}"/>
                </a:ext>
              </a:extLst>
            </p:cNvPr>
            <p:cNvSpPr/>
            <p:nvPr/>
          </p:nvSpPr>
          <p:spPr>
            <a:xfrm>
              <a:off x="8640944" y="3448915"/>
              <a:ext cx="354069" cy="470828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My Project</a:t>
              </a:r>
              <a:endParaRPr lang="ko-KR" altLang="en-US" sz="900" b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10" name="직사각형 109">
              <a:extLst>
                <a:ext uri="{FF2B5EF4-FFF2-40B4-BE49-F238E27FC236}">
                  <a16:creationId xmlns:a16="http://schemas.microsoft.com/office/drawing/2014/main" id="{2688A7B6-97CB-A213-064C-A894FA1DDB2A}"/>
                </a:ext>
              </a:extLst>
            </p:cNvPr>
            <p:cNvSpPr/>
            <p:nvPr/>
          </p:nvSpPr>
          <p:spPr>
            <a:xfrm>
              <a:off x="9065638" y="3447153"/>
              <a:ext cx="247707" cy="473580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분석</a:t>
              </a:r>
              <a:b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의뢰</a:t>
              </a:r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B0DB6562-72B5-7B80-C3EB-B5F909BFC733}"/>
                </a:ext>
              </a:extLst>
            </p:cNvPr>
            <p:cNvSpPr/>
            <p:nvPr/>
          </p:nvSpPr>
          <p:spPr>
            <a:xfrm>
              <a:off x="9383970" y="3447153"/>
              <a:ext cx="397669" cy="473580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분석내역</a:t>
              </a:r>
              <a:b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등록</a:t>
              </a:r>
            </a:p>
          </p:txBody>
        </p:sp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D7E3D236-2EBB-1518-4B33-76CCE20F63FB}"/>
                </a:ext>
              </a:extLst>
            </p:cNvPr>
            <p:cNvSpPr/>
            <p:nvPr/>
          </p:nvSpPr>
          <p:spPr>
            <a:xfrm>
              <a:off x="9852263" y="3447153"/>
              <a:ext cx="315118" cy="473580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특허맵 관리</a:t>
              </a:r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8479094E-5149-FA88-46E2-8A11DA02DB9D}"/>
                </a:ext>
              </a:extLst>
            </p:cNvPr>
            <p:cNvSpPr/>
            <p:nvPr/>
          </p:nvSpPr>
          <p:spPr>
            <a:xfrm>
              <a:off x="3254769" y="5222658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특허 현황</a:t>
              </a:r>
            </a:p>
          </p:txBody>
        </p: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17374E65-6D03-B0D6-A780-154A903302CE}"/>
                </a:ext>
              </a:extLst>
            </p:cNvPr>
            <p:cNvSpPr/>
            <p:nvPr/>
          </p:nvSpPr>
          <p:spPr>
            <a:xfrm>
              <a:off x="4073898" y="5222658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목적별 현황</a:t>
              </a:r>
            </a:p>
          </p:txBody>
        </p:sp>
        <p:sp>
          <p:nvSpPr>
            <p:cNvPr id="209" name="직사각형 208">
              <a:extLst>
                <a:ext uri="{FF2B5EF4-FFF2-40B4-BE49-F238E27FC236}">
                  <a16:creationId xmlns:a16="http://schemas.microsoft.com/office/drawing/2014/main" id="{77A9DC48-286E-5811-CAB2-07CB21D6DBF3}"/>
                </a:ext>
              </a:extLst>
            </p:cNvPr>
            <p:cNvSpPr/>
            <p:nvPr/>
          </p:nvSpPr>
          <p:spPr>
            <a:xfrm>
              <a:off x="4893027" y="5222658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국가별 현황</a:t>
              </a:r>
            </a:p>
          </p:txBody>
        </p:sp>
        <p:sp>
          <p:nvSpPr>
            <p:cNvPr id="210" name="직사각형 209">
              <a:extLst>
                <a:ext uri="{FF2B5EF4-FFF2-40B4-BE49-F238E27FC236}">
                  <a16:creationId xmlns:a16="http://schemas.microsoft.com/office/drawing/2014/main" id="{3ED6428B-B0BD-60F0-750D-937A4B10E196}"/>
                </a:ext>
              </a:extLst>
            </p:cNvPr>
            <p:cNvSpPr/>
            <p:nvPr/>
          </p:nvSpPr>
          <p:spPr>
            <a:xfrm>
              <a:off x="5712156" y="5222658"/>
              <a:ext cx="658813" cy="344349"/>
            </a:xfrm>
            <a:prstGeom prst="rect">
              <a:avLst/>
            </a:prstGeom>
            <a:solidFill>
              <a:schemeClr val="bg1"/>
            </a:solidFill>
            <a:ln w="317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유사도 분석</a:t>
              </a:r>
            </a:p>
          </p:txBody>
        </p:sp>
        <p:sp>
          <p:nvSpPr>
            <p:cNvPr id="269" name="직사각형 268">
              <a:extLst>
                <a:ext uri="{FF2B5EF4-FFF2-40B4-BE49-F238E27FC236}">
                  <a16:creationId xmlns:a16="http://schemas.microsoft.com/office/drawing/2014/main" id="{8108722F-CD74-9E3D-CAFD-6C50A2C0EFA4}"/>
                </a:ext>
              </a:extLst>
            </p:cNvPr>
            <p:cNvSpPr/>
            <p:nvPr/>
          </p:nvSpPr>
          <p:spPr>
            <a:xfrm>
              <a:off x="3195122" y="5722642"/>
              <a:ext cx="1044000" cy="34418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분석과제 진행 알람</a:t>
              </a:r>
            </a:p>
          </p:txBody>
        </p:sp>
        <p:sp>
          <p:nvSpPr>
            <p:cNvPr id="270" name="직사각형 269">
              <a:extLst>
                <a:ext uri="{FF2B5EF4-FFF2-40B4-BE49-F238E27FC236}">
                  <a16:creationId xmlns:a16="http://schemas.microsoft.com/office/drawing/2014/main" id="{F375087C-231A-9A74-77CC-2BA48A8E1D07}"/>
                </a:ext>
              </a:extLst>
            </p:cNvPr>
            <p:cNvSpPr/>
            <p:nvPr/>
          </p:nvSpPr>
          <p:spPr>
            <a:xfrm>
              <a:off x="4291879" y="5722642"/>
              <a:ext cx="1044000" cy="34418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관심기술 신착 알람</a:t>
              </a:r>
            </a:p>
          </p:txBody>
        </p:sp>
        <p:sp>
          <p:nvSpPr>
            <p:cNvPr id="271" name="직사각형 270">
              <a:extLst>
                <a:ext uri="{FF2B5EF4-FFF2-40B4-BE49-F238E27FC236}">
                  <a16:creationId xmlns:a16="http://schemas.microsoft.com/office/drawing/2014/main" id="{D8065E19-491A-93BD-176F-3C2F0ECC2D37}"/>
                </a:ext>
              </a:extLst>
            </p:cNvPr>
            <p:cNvSpPr/>
            <p:nvPr/>
          </p:nvSpPr>
          <p:spPr>
            <a:xfrm>
              <a:off x="5388636" y="5722642"/>
              <a:ext cx="1044000" cy="344180"/>
            </a:xfrm>
            <a:prstGeom prst="rect">
              <a:avLst/>
            </a:prstGeom>
            <a:solidFill>
              <a:schemeClr val="tx2">
                <a:lumMod val="10000"/>
                <a:lumOff val="90000"/>
              </a:schemeClr>
            </a:solidFill>
            <a:ln w="317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lIns="36000" tIns="36000" rIns="36000" bIns="36000"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경쟁사</a:t>
              </a:r>
              <a:r>
                <a:rPr lang="en-US" altLang="ko-KR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9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특이동향 알람</a:t>
              </a:r>
            </a:p>
          </p:txBody>
        </p:sp>
        <p:sp>
          <p:nvSpPr>
            <p:cNvPr id="272" name="화살표: 아래쪽 271">
              <a:extLst>
                <a:ext uri="{FF2B5EF4-FFF2-40B4-BE49-F238E27FC236}">
                  <a16:creationId xmlns:a16="http://schemas.microsoft.com/office/drawing/2014/main" id="{F014205F-8EF2-BF42-9356-1C2347642657}"/>
                </a:ext>
              </a:extLst>
            </p:cNvPr>
            <p:cNvSpPr/>
            <p:nvPr/>
          </p:nvSpPr>
          <p:spPr>
            <a:xfrm>
              <a:off x="4742377" y="4971636"/>
              <a:ext cx="174172" cy="160954"/>
            </a:xfrm>
            <a:prstGeom prst="downArrow">
              <a:avLst/>
            </a:prstGeom>
            <a:solidFill>
              <a:srgbClr val="A5003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273" name="직사각형 272">
              <a:extLst>
                <a:ext uri="{FF2B5EF4-FFF2-40B4-BE49-F238E27FC236}">
                  <a16:creationId xmlns:a16="http://schemas.microsoft.com/office/drawing/2014/main" id="{4504C364-6166-4620-A86C-2B69941D281A}"/>
                </a:ext>
              </a:extLst>
            </p:cNvPr>
            <p:cNvSpPr/>
            <p:nvPr/>
          </p:nvSpPr>
          <p:spPr>
            <a:xfrm>
              <a:off x="3151086" y="5681241"/>
              <a:ext cx="3313215" cy="428626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noFill/>
                <a:latin typeface="Arial Narrow" panose="020B0606020202030204" pitchFamily="34" charset="0"/>
              </a:endParaRPr>
            </a:p>
          </p:txBody>
        </p:sp>
        <p:sp>
          <p:nvSpPr>
            <p:cNvPr id="274" name="직사각형 273">
              <a:extLst>
                <a:ext uri="{FF2B5EF4-FFF2-40B4-BE49-F238E27FC236}">
                  <a16:creationId xmlns:a16="http://schemas.microsoft.com/office/drawing/2014/main" id="{E0D129A2-E919-6961-4470-8D8FE236CECD}"/>
                </a:ext>
              </a:extLst>
            </p:cNvPr>
            <p:cNvSpPr/>
            <p:nvPr/>
          </p:nvSpPr>
          <p:spPr>
            <a:xfrm>
              <a:off x="2949204" y="2333511"/>
              <a:ext cx="3732810" cy="3843028"/>
            </a:xfrm>
            <a:prstGeom prst="rect">
              <a:avLst/>
            </a:prstGeom>
            <a:noFill/>
            <a:ln>
              <a:solidFill>
                <a:srgbClr val="A5003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275" name="직사각형 274">
              <a:extLst>
                <a:ext uri="{FF2B5EF4-FFF2-40B4-BE49-F238E27FC236}">
                  <a16:creationId xmlns:a16="http://schemas.microsoft.com/office/drawing/2014/main" id="{5B584372-9EF0-8D84-11F6-F3569A41A384}"/>
                </a:ext>
              </a:extLst>
            </p:cNvPr>
            <p:cNvSpPr/>
            <p:nvPr/>
          </p:nvSpPr>
          <p:spPr>
            <a:xfrm>
              <a:off x="6830425" y="2331537"/>
              <a:ext cx="3452845" cy="3840240"/>
            </a:xfrm>
            <a:prstGeom prst="rect">
              <a:avLst/>
            </a:prstGeom>
            <a:noFill/>
            <a:ln>
              <a:solidFill>
                <a:srgbClr val="A5003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b="1">
                <a:latin typeface="Arial Narrow" panose="020B0606020202030204" pitchFamily="34" charset="0"/>
              </a:endParaRPr>
            </a:p>
          </p:txBody>
        </p:sp>
        <p:sp>
          <p:nvSpPr>
            <p:cNvPr id="276" name="TextBox 275">
              <a:extLst>
                <a:ext uri="{FF2B5EF4-FFF2-40B4-BE49-F238E27FC236}">
                  <a16:creationId xmlns:a16="http://schemas.microsoft.com/office/drawing/2014/main" id="{1E77C378-4670-EA07-36BB-15043CFC3FC9}"/>
                </a:ext>
              </a:extLst>
            </p:cNvPr>
            <p:cNvSpPr txBox="1"/>
            <p:nvPr/>
          </p:nvSpPr>
          <p:spPr>
            <a:xfrm>
              <a:off x="2945246" y="2060377"/>
              <a:ext cx="3736768" cy="216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i="1" u="sng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데이터 수집</a:t>
              </a:r>
              <a:r>
                <a:rPr lang="en-US" altLang="ko-KR" sz="1400" b="1" i="1" u="sng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i="1" u="sng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분류</a:t>
              </a:r>
              <a:r>
                <a:rPr lang="en-US" altLang="ko-KR" sz="1400" b="1" i="1" u="sng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i="1" u="sng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분석</a:t>
              </a:r>
            </a:p>
          </p:txBody>
        </p:sp>
        <p:sp>
          <p:nvSpPr>
            <p:cNvPr id="277" name="TextBox 276">
              <a:extLst>
                <a:ext uri="{FF2B5EF4-FFF2-40B4-BE49-F238E27FC236}">
                  <a16:creationId xmlns:a16="http://schemas.microsoft.com/office/drawing/2014/main" id="{554000A0-D789-A364-4A57-9E89E2D4632A}"/>
                </a:ext>
              </a:extLst>
            </p:cNvPr>
            <p:cNvSpPr txBox="1"/>
            <p:nvPr/>
          </p:nvSpPr>
          <p:spPr>
            <a:xfrm>
              <a:off x="6824518" y="2062357"/>
              <a:ext cx="3459678" cy="216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i="1" u="sng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운영 관리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54918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829</Words>
  <Application>Microsoft Office PowerPoint</Application>
  <PresentationFormat>사용자 지정</PresentationFormat>
  <Paragraphs>168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