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693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93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4B51C-3978-8438-FC92-1DFAC4D27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16DCC5A-2C3E-42BE-46FD-05F603144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2AC4C8A-D85A-B12E-DF0C-DF17CC38A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EAB9854-2F0C-FC19-BFF5-110C8951F0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6170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BA7FE-44DC-AE4E-36BE-93C0BAE60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EECD689-B678-8D4F-7B01-C22115B3A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2-3) </a:t>
            </a:r>
            <a:r>
              <a:rPr lang="en-US" altLang="ko-KR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 OCAP -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OCAP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프로세스 따라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이상 조치 하기”</a:t>
            </a:r>
          </a:p>
        </p:txBody>
      </p:sp>
      <p:sp>
        <p:nvSpPr>
          <p:cNvPr id="33" name="Rectangle 1">
            <a:extLst>
              <a:ext uri="{FF2B5EF4-FFF2-40B4-BE49-F238E27FC236}">
                <a16:creationId xmlns:a16="http://schemas.microsoft.com/office/drawing/2014/main" id="{5033B8AA-DA2A-67A7-55D6-E4C389173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652" y="1815506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039DB3D0-774D-0C77-1DB0-AC9927C29766}"/>
              </a:ext>
            </a:extLst>
          </p:cNvPr>
          <p:cNvSpPr/>
          <p:nvPr/>
        </p:nvSpPr>
        <p:spPr>
          <a:xfrm>
            <a:off x="418726" y="810941"/>
            <a:ext cx="4536512" cy="6474095"/>
          </a:xfrm>
          <a:prstGeom prst="roundRect">
            <a:avLst>
              <a:gd name="adj" fmla="val 450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4F09A90-E717-EC95-B637-C08338273652}"/>
              </a:ext>
            </a:extLst>
          </p:cNvPr>
          <p:cNvGrpSpPr/>
          <p:nvPr/>
        </p:nvGrpSpPr>
        <p:grpSpPr>
          <a:xfrm>
            <a:off x="418726" y="810946"/>
            <a:ext cx="4536512" cy="339239"/>
            <a:chOff x="344488" y="620713"/>
            <a:chExt cx="4536512" cy="339239"/>
          </a:xfrm>
        </p:grpSpPr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6A3A4AD-BCD0-E7BE-9834-900384685F2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■ Q1. Why OCAP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59" name="그림 58">
              <a:extLst>
                <a:ext uri="{FF2B5EF4-FFF2-40B4-BE49-F238E27FC236}">
                  <a16:creationId xmlns:a16="http://schemas.microsoft.com/office/drawing/2014/main" id="{13DEB798-CD4A-4752-9726-05CCF626929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A970B2-A840-96BB-2726-95B810A26DBC}"/>
              </a:ext>
            </a:extLst>
          </p:cNvPr>
          <p:cNvSpPr/>
          <p:nvPr/>
        </p:nvSpPr>
        <p:spPr>
          <a:xfrm>
            <a:off x="543639" y="6477172"/>
            <a:ext cx="42055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시스템을 통한 조치 절차 가이드로 조치 수준 상향 평준화 할 수 있는 솔루션 필요</a:t>
            </a:r>
            <a:endParaRPr lang="en-US" altLang="ko-KR" sz="16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7" name="Freeform 75">
            <a:extLst>
              <a:ext uri="{FF2B5EF4-FFF2-40B4-BE49-F238E27FC236}">
                <a16:creationId xmlns:a16="http://schemas.microsoft.com/office/drawing/2014/main" id="{BC46C6F9-F5CE-523C-9866-08A24AE89DCF}"/>
              </a:ext>
            </a:extLst>
          </p:cNvPr>
          <p:cNvSpPr>
            <a:spLocks/>
          </p:cNvSpPr>
          <p:nvPr/>
        </p:nvSpPr>
        <p:spPr bwMode="auto">
          <a:xfrm>
            <a:off x="721468" y="636012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38" name="그림 37">
            <a:extLst>
              <a:ext uri="{FF2B5EF4-FFF2-40B4-BE49-F238E27FC236}">
                <a16:creationId xmlns:a16="http://schemas.microsoft.com/office/drawing/2014/main" id="{5AB197FB-FC82-492F-3144-188F0E5F69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00"/>
          <a:stretch/>
        </p:blipFill>
        <p:spPr>
          <a:xfrm>
            <a:off x="1878501" y="2466064"/>
            <a:ext cx="443174" cy="405506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13576514-A1A8-3FF6-934E-DF5A99E8981E}"/>
              </a:ext>
            </a:extLst>
          </p:cNvPr>
          <p:cNvSpPr/>
          <p:nvPr/>
        </p:nvSpPr>
        <p:spPr bwMode="auto">
          <a:xfrm>
            <a:off x="860760" y="2157840"/>
            <a:ext cx="828000" cy="316169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  <a:effectLst/>
        </p:spPr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개인별 조치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및 관리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0" name="AutoShape 137">
            <a:extLst>
              <a:ext uri="{FF2B5EF4-FFF2-40B4-BE49-F238E27FC236}">
                <a16:creationId xmlns:a16="http://schemas.microsoft.com/office/drawing/2014/main" id="{F1D99B53-E634-FF01-984C-D1EA5BDD9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03" y="1653182"/>
            <a:ext cx="827999" cy="365641"/>
          </a:xfrm>
          <a:prstGeom prst="flowChartAlternateProcess">
            <a:avLst/>
          </a:prstGeom>
          <a:noFill/>
          <a:ln w="6350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tIns="36000" anchor="ctr"/>
          <a:lstStyle/>
          <a:p>
            <a:pPr algn="ctr" defTabSz="914400" latinLnBrk="1">
              <a:defRPr/>
            </a:pPr>
            <a:r>
              <a:rPr lang="en-US" altLang="ko-KR" sz="100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SPC / FDC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4357CE1-1BAA-0707-D4B9-9C2035C69114}"/>
              </a:ext>
            </a:extLst>
          </p:cNvPr>
          <p:cNvSpPr/>
          <p:nvPr/>
        </p:nvSpPr>
        <p:spPr bwMode="auto">
          <a:xfrm>
            <a:off x="2429532" y="1678056"/>
            <a:ext cx="828000" cy="316169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  <a:effectLst/>
        </p:spPr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 발생 확인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3ACA829A-0048-EAA1-940B-C3139ED9B26D}"/>
              </a:ext>
            </a:extLst>
          </p:cNvPr>
          <p:cNvCxnSpPr>
            <a:cxnSpLocks/>
            <a:stCxn id="40" idx="3"/>
            <a:endCxn id="41" idx="1"/>
          </p:cNvCxnSpPr>
          <p:nvPr/>
        </p:nvCxnSpPr>
        <p:spPr>
          <a:xfrm>
            <a:off x="1680802" y="1836002"/>
            <a:ext cx="748731" cy="13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A27DDA9-8E16-41E2-7141-BC6C45B65965}"/>
              </a:ext>
            </a:extLst>
          </p:cNvPr>
          <p:cNvSpPr/>
          <p:nvPr/>
        </p:nvSpPr>
        <p:spPr bwMode="auto">
          <a:xfrm>
            <a:off x="2429532" y="2157840"/>
            <a:ext cx="828000" cy="316169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  <a:effectLst/>
        </p:spPr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 방법 확인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2FE42989-6EB9-E0C0-C615-B5CA6D959945}"/>
              </a:ext>
            </a:extLst>
          </p:cNvPr>
          <p:cNvCxnSpPr>
            <a:cxnSpLocks/>
            <a:stCxn id="41" idx="2"/>
            <a:endCxn id="43" idx="0"/>
          </p:cNvCxnSpPr>
          <p:nvPr/>
        </p:nvCxnSpPr>
        <p:spPr>
          <a:xfrm>
            <a:off x="2843532" y="1994225"/>
            <a:ext cx="0" cy="16361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E8D4D33-2C65-4316-139F-41BAE6E5CFE6}"/>
              </a:ext>
            </a:extLst>
          </p:cNvPr>
          <p:cNvSpPr/>
          <p:nvPr/>
        </p:nvSpPr>
        <p:spPr bwMode="auto">
          <a:xfrm>
            <a:off x="2429532" y="2844651"/>
            <a:ext cx="828000" cy="316169"/>
          </a:xfrm>
          <a:prstGeom prst="rect">
            <a:avLst/>
          </a:prstGeom>
          <a:solidFill>
            <a:schemeClr val="bg1"/>
          </a:solidFill>
          <a:ln w="19050" algn="ctr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  <a:effectLst/>
        </p:spPr>
        <p:txBody>
          <a:bodyPr lIns="0" tIns="0" rIns="0" bIns="0" rtlCol="0" anchor="ctr"/>
          <a:lstStyle/>
          <a:p>
            <a:pPr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 결과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통보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B025641F-4348-36E2-B4EF-D1072C64306D}"/>
              </a:ext>
            </a:extLst>
          </p:cNvPr>
          <p:cNvCxnSpPr>
            <a:cxnSpLocks/>
            <a:stCxn id="43" idx="2"/>
            <a:endCxn id="45" idx="0"/>
          </p:cNvCxnSpPr>
          <p:nvPr/>
        </p:nvCxnSpPr>
        <p:spPr>
          <a:xfrm>
            <a:off x="2843532" y="2474008"/>
            <a:ext cx="0" cy="37064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8043E6D1-8DE1-7505-6C4F-D2CE782DB38D}"/>
              </a:ext>
            </a:extLst>
          </p:cNvPr>
          <p:cNvCxnSpPr>
            <a:cxnSpLocks/>
            <a:stCxn id="39" idx="3"/>
            <a:endCxn id="43" idx="1"/>
          </p:cNvCxnSpPr>
          <p:nvPr/>
        </p:nvCxnSpPr>
        <p:spPr>
          <a:xfrm>
            <a:off x="1688760" y="2315924"/>
            <a:ext cx="740772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F00A5E8C-CA24-3441-BB5D-E075135B87D9}"/>
              </a:ext>
            </a:extLst>
          </p:cNvPr>
          <p:cNvSpPr/>
          <p:nvPr/>
        </p:nvSpPr>
        <p:spPr>
          <a:xfrm>
            <a:off x="1184280" y="2530375"/>
            <a:ext cx="756586" cy="1540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457200">
              <a:lnSpc>
                <a:spcPct val="120000"/>
              </a:lnSpc>
              <a:defRPr/>
            </a:pPr>
            <a:r>
              <a:rPr lang="en-US" altLang="ko-KR" sz="9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PPT, Excel</a:t>
            </a:r>
            <a:endParaRPr lang="ko-KR" altLang="en-US" sz="90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83226247-2BE4-5EDB-BACA-523A47B0C5C1}"/>
              </a:ext>
            </a:extLst>
          </p:cNvPr>
          <p:cNvSpPr/>
          <p:nvPr/>
        </p:nvSpPr>
        <p:spPr>
          <a:xfrm>
            <a:off x="3969209" y="2699509"/>
            <a:ext cx="434116" cy="58751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FFFF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54000"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lvl9pPr>
          </a:lstStyle>
          <a:p>
            <a:pPr algn="ctr" defTabSz="914400">
              <a:spcBef>
                <a:spcPts val="200"/>
              </a:spcBef>
              <a:defRPr/>
            </a:pPr>
            <a:r>
              <a:rPr kumimoji="0" lang="ko-KR" altLang="en-US" sz="1000" kern="0" spc="-8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조치 시스템</a:t>
            </a:r>
            <a:endParaRPr kumimoji="0" lang="en-US" altLang="ko-KR" sz="1000" kern="0" spc="-8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algn="ctr" defTabSz="914400">
              <a:spcBef>
                <a:spcPts val="200"/>
              </a:spcBef>
              <a:defRPr/>
            </a:pPr>
            <a:r>
              <a:rPr kumimoji="0" lang="ko-KR" altLang="en-US" sz="1000" kern="0" spc="-8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연계</a:t>
            </a:r>
          </a:p>
        </p:txBody>
      </p:sp>
      <p:sp>
        <p:nvSpPr>
          <p:cNvPr id="50" name="TextBox 146">
            <a:extLst>
              <a:ext uri="{FF2B5EF4-FFF2-40B4-BE49-F238E27FC236}">
                <a16:creationId xmlns:a16="http://schemas.microsoft.com/office/drawing/2014/main" id="{55458217-07E0-B8C1-108F-20CF28448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3424" y="2891061"/>
            <a:ext cx="29070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ctr" latinLnBrk="0"/>
            <a:r>
              <a:rPr lang="en-US" altLang="ko-KR" sz="1400" b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×</a:t>
            </a:r>
            <a:endParaRPr lang="ko-KR" altLang="en-US" sz="1400" b="1">
              <a:solidFill>
                <a:srgbClr val="FF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EA2566E-D878-8AA5-0477-C78F32623AD0}"/>
              </a:ext>
            </a:extLst>
          </p:cNvPr>
          <p:cNvSpPr/>
          <p:nvPr/>
        </p:nvSpPr>
        <p:spPr>
          <a:xfrm>
            <a:off x="3422673" y="2516288"/>
            <a:ext cx="474818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457200">
              <a:defRPr/>
            </a:pPr>
            <a:r>
              <a:rPr lang="ko-KR" altLang="en-US" sz="8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endParaRPr lang="en-US" altLang="ko-KR" sz="80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457200">
              <a:defRPr/>
            </a:pPr>
            <a:r>
              <a:rPr lang="ko-KR" altLang="en-US" sz="8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</a:t>
            </a:r>
            <a:endParaRPr lang="en-US" altLang="ko-KR" sz="800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457200">
              <a:defRPr/>
            </a:pPr>
            <a:r>
              <a:rPr lang="ko-KR" altLang="en-US" sz="8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안됨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3C7D2547-8410-CF96-2B08-503D2D4B66EA}"/>
              </a:ext>
            </a:extLst>
          </p:cNvPr>
          <p:cNvGrpSpPr/>
          <p:nvPr/>
        </p:nvGrpSpPr>
        <p:grpSpPr>
          <a:xfrm>
            <a:off x="403604" y="3520872"/>
            <a:ext cx="4465734" cy="2583248"/>
            <a:chOff x="281549" y="2524140"/>
            <a:chExt cx="4510159" cy="2629568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0642C04E-04EA-99D3-6796-2721E0F009AB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56" name="그래픽 55" descr="남자 옆모습 단색으로 채워진">
                <a:extLst>
                  <a:ext uri="{FF2B5EF4-FFF2-40B4-BE49-F238E27FC236}">
                    <a16:creationId xmlns:a16="http://schemas.microsoft.com/office/drawing/2014/main" id="{2C40E2A6-95D7-E13D-AF16-145C7E32F1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57" name="그래픽 56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6554C52E-5AE3-E72E-79F1-6346AB5D6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55" name="말풍선: 모서리가 둥근 사각형 54">
              <a:extLst>
                <a:ext uri="{FF2B5EF4-FFF2-40B4-BE49-F238E27FC236}">
                  <a16:creationId xmlns:a16="http://schemas.microsoft.com/office/drawing/2014/main" id="{BE96C1D3-7D51-B72E-9168-0CCA047D08DC}"/>
                </a:ext>
              </a:extLst>
            </p:cNvPr>
            <p:cNvSpPr/>
            <p:nvPr/>
          </p:nvSpPr>
          <p:spPr>
            <a:xfrm>
              <a:off x="1069991" y="2524140"/>
              <a:ext cx="3721717" cy="2629568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기판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PKG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전기동 설비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SPC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알람이 자주 발생하는데 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담당자마다 조치 방법이 다르고</a:t>
              </a:r>
              <a:r>
                <a:rPr lang="en-US" altLang="ko-KR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관리도 안되고</a:t>
              </a:r>
              <a:r>
                <a:rPr lang="en-US" altLang="ko-KR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지속적으로 발생하는데 개선도 안되니 문제야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전장 사업부에서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전배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온 엔지니어는 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이전조직의 방식 그대로 조치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하고 공유도 안하고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퇴근했어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문제가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발생할때마다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엑셀이나 워드로 관리를 하니 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원인이나 조치 과정에 대해 제대로 관리가 </a:t>
              </a:r>
              <a:r>
                <a:rPr lang="ko-KR" altLang="en-US" sz="1200" b="1" i="1" err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안되는게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가장 큰 문제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광학사업부는 특정 기간마다 아르바이트생을 뽑아 생산량을 맞추고 있는데 이렇게 관리가 되지 않으니 </a:t>
              </a:r>
              <a:r>
                <a:rPr lang="ko-KR" altLang="en-US" sz="1200" b="1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조치 시간도 길어지고 효율이 너무 떨어지고 있어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DFD5813-DE4C-F8FC-2A29-5ACDF74A5938}"/>
              </a:ext>
            </a:extLst>
          </p:cNvPr>
          <p:cNvSpPr/>
          <p:nvPr/>
        </p:nvSpPr>
        <p:spPr>
          <a:xfrm>
            <a:off x="332826" y="1255131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 이상발생 조치 현황</a:t>
            </a:r>
          </a:p>
        </p:txBody>
      </p:sp>
      <p:sp>
        <p:nvSpPr>
          <p:cNvPr id="1725" name="Rectangle 10">
            <a:extLst>
              <a:ext uri="{FF2B5EF4-FFF2-40B4-BE49-F238E27FC236}">
                <a16:creationId xmlns:a16="http://schemas.microsoft.com/office/drawing/2014/main" id="{8FED8505-135D-AD51-78C7-0D1B6395795C}"/>
              </a:ext>
            </a:extLst>
          </p:cNvPr>
          <p:cNvSpPr/>
          <p:nvPr/>
        </p:nvSpPr>
        <p:spPr>
          <a:xfrm>
            <a:off x="5472339" y="815232"/>
            <a:ext cx="4536512" cy="6478186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26" name="직사각형 1725">
            <a:extLst>
              <a:ext uri="{FF2B5EF4-FFF2-40B4-BE49-F238E27FC236}">
                <a16:creationId xmlns:a16="http://schemas.microsoft.com/office/drawing/2014/main" id="{8138787D-0755-EF20-9CDA-A8D3D129C1FA}"/>
              </a:ext>
            </a:extLst>
          </p:cNvPr>
          <p:cNvSpPr/>
          <p:nvPr/>
        </p:nvSpPr>
        <p:spPr>
          <a:xfrm>
            <a:off x="5535589" y="798208"/>
            <a:ext cx="4473263" cy="33066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defTabSz="914342" latinLnBrk="1">
              <a:lnSpc>
                <a:spcPct val="120000"/>
              </a:lnSpc>
              <a:spcBef>
                <a:spcPts val="300"/>
              </a:spcBef>
              <a:defRPr/>
            </a:pPr>
            <a:r>
              <a:rPr kumimoji="1" lang="en-US" altLang="ko-KR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■ Q2. OCAP</a:t>
            </a:r>
            <a:r>
              <a:rPr kumimoji="1" lang="ko-KR" altLang="en-US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 무엇이고</a:t>
            </a:r>
            <a:r>
              <a:rPr kumimoji="1" lang="en-US" altLang="ko-KR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1" lang="ko-KR" altLang="en-US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업무에 잘 적용된 모습은</a:t>
            </a:r>
            <a:r>
              <a:rPr kumimoji="1" lang="en-US" altLang="ko-KR" sz="1400" b="1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?</a:t>
            </a:r>
            <a:endParaRPr lang="en-US" altLang="ko-KR" sz="1400">
              <a:solidFill>
                <a:srgbClr val="A5002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1727" name="그림 1726">
            <a:extLst>
              <a:ext uri="{FF2B5EF4-FFF2-40B4-BE49-F238E27FC236}">
                <a16:creationId xmlns:a16="http://schemas.microsoft.com/office/drawing/2014/main" id="{E2D677DE-F1B6-C4F6-F932-92E35E45A8A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339" y="815230"/>
            <a:ext cx="324000" cy="324000"/>
          </a:xfrm>
          <a:prstGeom prst="rect">
            <a:avLst/>
          </a:prstGeom>
        </p:spPr>
      </p:pic>
      <p:sp>
        <p:nvSpPr>
          <p:cNvPr id="1728" name="직사각형 1727">
            <a:extLst>
              <a:ext uri="{FF2B5EF4-FFF2-40B4-BE49-F238E27FC236}">
                <a16:creationId xmlns:a16="http://schemas.microsoft.com/office/drawing/2014/main" id="{9079A63A-EE59-FA52-1D06-BC29EFD6A9DF}"/>
              </a:ext>
            </a:extLst>
          </p:cNvPr>
          <p:cNvSpPr/>
          <p:nvPr/>
        </p:nvSpPr>
        <p:spPr>
          <a:xfrm>
            <a:off x="5492853" y="3300406"/>
            <a:ext cx="447326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엔지니어가 이상감지 유형별로 사전에 조치 프로세스를 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OCAP 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시스템에서 작성하고 검증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이상을 접수한 </a:t>
            </a:r>
            <a:r>
              <a:rPr lang="ko-KR" altLang="en-US" sz="1200" err="1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조치자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엔지니어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OP)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가 시스템이 가이드 하는 절차를 따라 조치 수행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시스템은 조치 단계에서 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Interlock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하여 조치할 내용이 완료되어야 다음 단계로 이동할 수 있음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Release 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조건을 충족하는지 확인하기 위해 조치에 필요한  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Data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를 확인하게 하고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확인 절차가 완료된 후 시스템 연계하여 </a:t>
            </a:r>
            <a:r>
              <a:rPr lang="en-US" altLang="ko-KR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Release </a:t>
            </a: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처리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조치 절차가 완료되면 이상발생 해제 정보를 감지시스템으로 전달하여 이상 종료 됨</a:t>
            </a:r>
            <a:endParaRPr lang="en-US" altLang="ko-KR" sz="1200">
              <a:solidFill>
                <a:schemeClr val="tx1">
                  <a:lumMod val="95000"/>
                  <a:lumOff val="5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pic>
        <p:nvPicPr>
          <p:cNvPr id="1729" name="그림 1728">
            <a:extLst>
              <a:ext uri="{FF2B5EF4-FFF2-40B4-BE49-F238E27FC236}">
                <a16:creationId xmlns:a16="http://schemas.microsoft.com/office/drawing/2014/main" id="{72B99AC3-0FBA-D555-8060-3EFEED3316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6028" y="1174417"/>
            <a:ext cx="3931279" cy="2148172"/>
          </a:xfrm>
          <a:prstGeom prst="rect">
            <a:avLst/>
          </a:prstGeom>
        </p:spPr>
      </p:pic>
      <p:sp>
        <p:nvSpPr>
          <p:cNvPr id="1730" name="직사각형 1729">
            <a:extLst>
              <a:ext uri="{FF2B5EF4-FFF2-40B4-BE49-F238E27FC236}">
                <a16:creationId xmlns:a16="http://schemas.microsoft.com/office/drawing/2014/main" id="{E041D623-16C5-56C9-8856-502E03064127}"/>
              </a:ext>
            </a:extLst>
          </p:cNvPr>
          <p:cNvSpPr/>
          <p:nvPr/>
        </p:nvSpPr>
        <p:spPr>
          <a:xfrm>
            <a:off x="5596549" y="6523979"/>
            <a:ext cx="42055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이상의  </a:t>
            </a:r>
            <a:r>
              <a: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Life Cycle </a:t>
            </a:r>
            <a:r>
              <a:rPr lang="ko-KR" altLang="en-US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 시스템들의 통합 구축을 통한 공정 이상 감지 체계화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31" name="Freeform 75">
            <a:extLst>
              <a:ext uri="{FF2B5EF4-FFF2-40B4-BE49-F238E27FC236}">
                <a16:creationId xmlns:a16="http://schemas.microsoft.com/office/drawing/2014/main" id="{6F5EC326-3558-74D4-54D2-8186F5B26EE2}"/>
              </a:ext>
            </a:extLst>
          </p:cNvPr>
          <p:cNvSpPr>
            <a:spLocks/>
          </p:cNvSpPr>
          <p:nvPr/>
        </p:nvSpPr>
        <p:spPr bwMode="auto">
          <a:xfrm>
            <a:off x="5713418" y="6359521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32" name="타원 1731">
            <a:extLst>
              <a:ext uri="{FF2B5EF4-FFF2-40B4-BE49-F238E27FC236}">
                <a16:creationId xmlns:a16="http://schemas.microsoft.com/office/drawing/2014/main" id="{98CF7262-2AD2-BEEF-9A87-5A2E71CA8F52}"/>
              </a:ext>
            </a:extLst>
          </p:cNvPr>
          <p:cNvSpPr>
            <a:spLocks noChangeAspect="1"/>
          </p:cNvSpPr>
          <p:nvPr/>
        </p:nvSpPr>
        <p:spPr>
          <a:xfrm>
            <a:off x="6044815" y="5398444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33" name="직사각형 1732">
            <a:extLst>
              <a:ext uri="{FF2B5EF4-FFF2-40B4-BE49-F238E27FC236}">
                <a16:creationId xmlns:a16="http://schemas.microsoft.com/office/drawing/2014/main" id="{9979F6C3-4785-D958-022E-917E3DF4FE63}"/>
              </a:ext>
            </a:extLst>
          </p:cNvPr>
          <p:cNvSpPr/>
          <p:nvPr/>
        </p:nvSpPr>
        <p:spPr>
          <a:xfrm>
            <a:off x="6356402" y="5432111"/>
            <a:ext cx="3578903" cy="18466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공정 이상 감지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~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절차</a:t>
            </a: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~</a:t>
            </a:r>
            <a:r>
              <a: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조치를 연계한 시스템</a:t>
            </a:r>
          </a:p>
        </p:txBody>
      </p:sp>
      <p:grpSp>
        <p:nvGrpSpPr>
          <p:cNvPr id="1734" name="그룹 1733">
            <a:extLst>
              <a:ext uri="{FF2B5EF4-FFF2-40B4-BE49-F238E27FC236}">
                <a16:creationId xmlns:a16="http://schemas.microsoft.com/office/drawing/2014/main" id="{31A9E8F8-880C-E7ED-3CA1-A2F51C94C252}"/>
              </a:ext>
            </a:extLst>
          </p:cNvPr>
          <p:cNvGrpSpPr/>
          <p:nvPr/>
        </p:nvGrpSpPr>
        <p:grpSpPr>
          <a:xfrm>
            <a:off x="6044816" y="5687366"/>
            <a:ext cx="3863279" cy="252000"/>
            <a:chOff x="5087686" y="5594263"/>
            <a:chExt cx="3863279" cy="252000"/>
          </a:xfrm>
        </p:grpSpPr>
        <p:sp>
          <p:nvSpPr>
            <p:cNvPr id="1740" name="타원 1739">
              <a:extLst>
                <a:ext uri="{FF2B5EF4-FFF2-40B4-BE49-F238E27FC236}">
                  <a16:creationId xmlns:a16="http://schemas.microsoft.com/office/drawing/2014/main" id="{C54E41CE-94AC-5377-9B6C-FBAD141519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41" name="직사각형 1740">
              <a:extLst>
                <a:ext uri="{FF2B5EF4-FFF2-40B4-BE49-F238E27FC236}">
                  <a16:creationId xmlns:a16="http://schemas.microsoft.com/office/drawing/2014/main" id="{C0BC00B0-529E-1816-3E5B-178586014E87}"/>
                </a:ext>
              </a:extLst>
            </p:cNvPr>
            <p:cNvSpPr/>
            <p:nvPr/>
          </p:nvSpPr>
          <p:spPr>
            <a:xfrm>
              <a:off x="5399272" y="5627930"/>
              <a:ext cx="3551693" cy="184666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OCAP을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통해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조치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표준화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 및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시간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단축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/>
                </a:rPr>
                <a:t> </a:t>
              </a:r>
              <a:endPara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endParaRPr>
            </a:p>
          </p:txBody>
        </p:sp>
      </p:grpSp>
      <p:sp>
        <p:nvSpPr>
          <p:cNvPr id="1735" name="왼쪽 대괄호 1734">
            <a:extLst>
              <a:ext uri="{FF2B5EF4-FFF2-40B4-BE49-F238E27FC236}">
                <a16:creationId xmlns:a16="http://schemas.microsoft.com/office/drawing/2014/main" id="{F6ADD32E-7265-F16C-3D22-0EA47C119AE5}"/>
              </a:ext>
            </a:extLst>
          </p:cNvPr>
          <p:cNvSpPr/>
          <p:nvPr/>
        </p:nvSpPr>
        <p:spPr>
          <a:xfrm>
            <a:off x="5931014" y="5446811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36" name="직사각형 1735">
            <a:extLst>
              <a:ext uri="{FF2B5EF4-FFF2-40B4-BE49-F238E27FC236}">
                <a16:creationId xmlns:a16="http://schemas.microsoft.com/office/drawing/2014/main" id="{24F0BFD5-0ABB-5C07-89F0-FE5F54669703}"/>
              </a:ext>
            </a:extLst>
          </p:cNvPr>
          <p:cNvSpPr>
            <a:spLocks noChangeAspect="1"/>
          </p:cNvSpPr>
          <p:nvPr/>
        </p:nvSpPr>
        <p:spPr>
          <a:xfrm rot="16200000">
            <a:off x="5431361" y="5652924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37" name="그룹 1736">
            <a:extLst>
              <a:ext uri="{FF2B5EF4-FFF2-40B4-BE49-F238E27FC236}">
                <a16:creationId xmlns:a16="http://schemas.microsoft.com/office/drawing/2014/main" id="{4F6C8FF9-AB88-66A5-8D68-62DF8B7E5FD4}"/>
              </a:ext>
            </a:extLst>
          </p:cNvPr>
          <p:cNvGrpSpPr/>
          <p:nvPr/>
        </p:nvGrpSpPr>
        <p:grpSpPr>
          <a:xfrm>
            <a:off x="6078693" y="5959353"/>
            <a:ext cx="3747132" cy="252000"/>
            <a:chOff x="5087686" y="5594263"/>
            <a:chExt cx="4519457" cy="252000"/>
          </a:xfrm>
        </p:grpSpPr>
        <p:sp>
          <p:nvSpPr>
            <p:cNvPr id="1738" name="타원 1737">
              <a:extLst>
                <a:ext uri="{FF2B5EF4-FFF2-40B4-BE49-F238E27FC236}">
                  <a16:creationId xmlns:a16="http://schemas.microsoft.com/office/drawing/2014/main" id="{C7B97955-A079-8294-9D30-AED98B879D5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39" name="직사각형 1738">
              <a:extLst>
                <a:ext uri="{FF2B5EF4-FFF2-40B4-BE49-F238E27FC236}">
                  <a16:creationId xmlns:a16="http://schemas.microsoft.com/office/drawing/2014/main" id="{1B0369E2-DE2B-8FDD-75F9-E45AFAEAC8BE}"/>
                </a:ext>
              </a:extLst>
            </p:cNvPr>
            <p:cNvSpPr/>
            <p:nvPr/>
          </p:nvSpPr>
          <p:spPr>
            <a:xfrm>
              <a:off x="5399272" y="5627930"/>
              <a:ext cx="4207871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Generative Design </a:t>
              </a:r>
              <a:endParaRPr lang="ko-KR" alt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753" name="Rectangle 10">
            <a:extLst>
              <a:ext uri="{FF2B5EF4-FFF2-40B4-BE49-F238E27FC236}">
                <a16:creationId xmlns:a16="http://schemas.microsoft.com/office/drawing/2014/main" id="{B3845ABE-51AC-9D7B-C330-D6BA62299F39}"/>
              </a:ext>
            </a:extLst>
          </p:cNvPr>
          <p:cNvSpPr/>
          <p:nvPr/>
        </p:nvSpPr>
        <p:spPr>
          <a:xfrm>
            <a:off x="10508959" y="798207"/>
            <a:ext cx="4536512" cy="649520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54" name="그룹 1753">
            <a:extLst>
              <a:ext uri="{FF2B5EF4-FFF2-40B4-BE49-F238E27FC236}">
                <a16:creationId xmlns:a16="http://schemas.microsoft.com/office/drawing/2014/main" id="{B186118B-4E38-8803-0D1F-D8B694184C81}"/>
              </a:ext>
            </a:extLst>
          </p:cNvPr>
          <p:cNvGrpSpPr/>
          <p:nvPr/>
        </p:nvGrpSpPr>
        <p:grpSpPr>
          <a:xfrm>
            <a:off x="10508959" y="815143"/>
            <a:ext cx="4536512" cy="339239"/>
            <a:chOff x="5024437" y="494579"/>
            <a:chExt cx="4536512" cy="339239"/>
          </a:xfrm>
        </p:grpSpPr>
        <p:sp>
          <p:nvSpPr>
            <p:cNvPr id="1760" name="직사각형 1759">
              <a:extLst>
                <a:ext uri="{FF2B5EF4-FFF2-40B4-BE49-F238E27FC236}">
                  <a16:creationId xmlns:a16="http://schemas.microsoft.com/office/drawing/2014/main" id="{1B8BBD99-C796-3A4E-4BE9-DF71D2B6E5B4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 tIns="45720" rIns="91440" bIns="45720" anchor="t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OCAP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761" name="그림 1760">
              <a:extLst>
                <a:ext uri="{FF2B5EF4-FFF2-40B4-BE49-F238E27FC236}">
                  <a16:creationId xmlns:a16="http://schemas.microsoft.com/office/drawing/2014/main" id="{77A56F8C-30DB-87C2-E07E-1BEB2D85C04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755" name="Freeform 75">
            <a:extLst>
              <a:ext uri="{FF2B5EF4-FFF2-40B4-BE49-F238E27FC236}">
                <a16:creationId xmlns:a16="http://schemas.microsoft.com/office/drawing/2014/main" id="{13D959A2-CC63-BCBE-7B7A-9BADA5F80059}"/>
              </a:ext>
            </a:extLst>
          </p:cNvPr>
          <p:cNvSpPr>
            <a:spLocks/>
          </p:cNvSpPr>
          <p:nvPr/>
        </p:nvSpPr>
        <p:spPr bwMode="auto">
          <a:xfrm>
            <a:off x="10798829" y="6373317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58" name="직사각형 1757">
            <a:extLst>
              <a:ext uri="{FF2B5EF4-FFF2-40B4-BE49-F238E27FC236}">
                <a16:creationId xmlns:a16="http://schemas.microsoft.com/office/drawing/2014/main" id="{1AD785DE-2C1C-5F38-A6C1-181A2160527F}"/>
              </a:ext>
            </a:extLst>
          </p:cNvPr>
          <p:cNvSpPr/>
          <p:nvPr/>
        </p:nvSpPr>
        <p:spPr>
          <a:xfrm>
            <a:off x="10528206" y="6415477"/>
            <a:ext cx="4493381" cy="868681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Interlock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적용으로 공정 이상으로 인한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사고 사전 예방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 프로세스 자동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Guide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를 통한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 수행 상향 평준화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연계 및 조치 자동화 기능으로 조치자의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 제거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59" name="직사각형 1758">
            <a:extLst>
              <a:ext uri="{FF2B5EF4-FFF2-40B4-BE49-F238E27FC236}">
                <a16:creationId xmlns:a16="http://schemas.microsoft.com/office/drawing/2014/main" id="{C6DE6204-4C6C-5D7E-A789-21E4B94868E4}"/>
              </a:ext>
            </a:extLst>
          </p:cNvPr>
          <p:cNvSpPr/>
          <p:nvPr/>
        </p:nvSpPr>
        <p:spPr>
          <a:xfrm>
            <a:off x="10607164" y="2068944"/>
            <a:ext cx="4376020" cy="2461892"/>
          </a:xfrm>
          <a:prstGeom prst="rect">
            <a:avLst/>
          </a:prstGeom>
          <a:noFill/>
        </p:spPr>
        <p:txBody>
          <a:bodyPr wrap="square" rIns="36000">
            <a:spAutoFit/>
          </a:bodyPr>
          <a:lstStyle/>
          <a:p>
            <a:pPr marL="171450" indent="-171450" defTabSz="914342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시스템을 통해 이상발생 조치 절차를 </a:t>
            </a:r>
            <a:r>
              <a:rPr lang="ko-KR" altLang="en-US" sz="120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가이드하여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공정 이상의 </a:t>
            </a:r>
            <a:r>
              <a:rPr lang="ko-KR" altLang="en-US" sz="120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미조치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지연 조치를 예방하고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조치 수준을 상향 평준화 합니다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</a:t>
            </a:r>
          </a:p>
          <a:p>
            <a:pPr marL="171450" indent="-171450" defTabSz="914342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n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개의 이상감지 시스템으로 부터 이상 접수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~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절차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~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 시스템을 연계하여 공정 이상 조치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Portal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의 역할을 수행합니다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  <a:p>
            <a:pPr marL="171450" indent="-171450" defTabSz="914342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 자동화를 통해 사람의 개입 없이 시스템이 자동 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Activity 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를 스스로 조치하고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결과를 알려줍니다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  <a:endParaRPr lang="en-US" altLang="ko-KR" sz="120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동일 이상을 자동 </a:t>
            </a:r>
            <a:r>
              <a:rPr lang="ko-KR" altLang="en-US" sz="12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그룹핑하여</a:t>
            </a:r>
            <a:r>
              <a:rPr lang="ko-KR" altLang="en-US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 조치 횟수를 줄여줍니다</a:t>
            </a:r>
            <a:r>
              <a:rPr lang="en-US" altLang="ko-KR" sz="1200">
                <a:latin typeface="Arial Narrow" panose="020B0606020202030204" pitchFamily="34" charset="0"/>
                <a:ea typeface="LG스마트체 Regular" panose="020B0600000101010101" pitchFamily="50" charset="-127"/>
              </a:rPr>
              <a:t>.</a:t>
            </a:r>
          </a:p>
        </p:txBody>
      </p:sp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514A511C-5F79-A814-E13C-264CE64B4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300" y="6022112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66803AA6-1ED2-D4D7-D6B8-8343B705A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1403265" y="6004112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79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369</Words>
  <Application>Microsoft Office PowerPoint</Application>
  <PresentationFormat>사용자 지정</PresentationFormat>
  <Paragraphs>46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