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23" r:id="rId4"/>
  </p:sldMasterIdLst>
  <p:notesMasterIdLst>
    <p:notesMasterId r:id="rId6"/>
  </p:notesMasterIdLst>
  <p:handoutMasterIdLst>
    <p:handoutMasterId r:id="rId7"/>
  </p:handoutMasterIdLst>
  <p:sldIdLst>
    <p:sldId id="2147479724" r:id="rId5"/>
  </p:sldIdLst>
  <p:sldSz cx="15479713" cy="7920038"/>
  <p:notesSz cx="9939338" cy="6807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" id="{BE8C78A2-9E77-4B64-9955-D6D3691152F3}">
          <p14:sldIdLst>
            <p14:sldId id="2147479724"/>
          </p14:sldIdLst>
        </p14:section>
        <p14:section name="Back up" id="{3F0103F9-70AF-42D0-AECB-78A2B4CB0659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정윤영" initials="정" lastIdx="1" clrIdx="0">
    <p:extLst>
      <p:ext uri="{19B8F6BF-5375-455C-9EA6-DF929625EA0E}">
        <p15:presenceInfo xmlns:p15="http://schemas.microsoft.com/office/powerpoint/2012/main" userId="S::yyjung79@lgcns.com::1bf35654-cc5b-4296-86b9-5e39e19510a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DAE3F3"/>
    <a:srgbClr val="E5EFE5"/>
    <a:srgbClr val="FF6600"/>
    <a:srgbClr val="ECECEC"/>
    <a:srgbClr val="D1D6E0"/>
    <a:srgbClr val="FFC000"/>
    <a:srgbClr val="F8F8F8"/>
    <a:srgbClr val="137AC4"/>
    <a:srgbClr val="7E7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D7B26C5-4107-4FEC-AEDC-1716B250A1EF}" styleName="밝은 스타일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1434" y="9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30567" y="0"/>
            <a:ext cx="4307046" cy="34193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9F1262-31FD-4E5F-8908-FA496C13AA25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30567" y="6465265"/>
            <a:ext cx="4307046" cy="34193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361A7D-C499-4A7C-AF0D-BB5C6B4E269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086033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9992" y="1"/>
            <a:ext cx="4307046" cy="3415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72AEB2-09A2-487C-9F3D-8D01333B68D4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725738" y="850900"/>
            <a:ext cx="4487862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3934" y="3275965"/>
            <a:ext cx="7951470" cy="26803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9992" y="6465659"/>
            <a:ext cx="4307046" cy="3415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80B19B-8406-46F2-B64C-47898E4E4E8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6795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1pPr>
    <a:lvl2pPr marL="561579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2pPr>
    <a:lvl3pPr marL="1123158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3pPr>
    <a:lvl4pPr marL="1684736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4pPr>
    <a:lvl5pPr marL="2246315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5pPr>
    <a:lvl6pPr marL="2807894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6pPr>
    <a:lvl7pPr marL="3369473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7pPr>
    <a:lvl8pPr marL="3931051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8pPr>
    <a:lvl9pPr marL="4492630" algn="l" defTabSz="1123158" rtl="0" eaLnBrk="1" latinLnBrk="1" hangingPunct="1">
      <a:defRPr sz="147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9DD29E-AF97-422F-E2F9-3F5335AC3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6D40C6C4-4D54-563E-A596-D7C45C20E3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2725738" y="850900"/>
            <a:ext cx="4487862" cy="2297113"/>
          </a:xfrm>
        </p:spPr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900C573-B8BC-E233-F9D2-C3A2AF73C7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 typeface="Arial" panose="020B0604020202020204" pitchFamily="34" charset="0"/>
              <a:buNone/>
            </a:pPr>
            <a:endParaRPr lang="ko-KR" altLang="en-US" b="0" i="0">
              <a:solidFill>
                <a:srgbClr val="0A0A0A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07E03CE-C090-E0CB-7D0E-F5E6C9B456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80B19B-8406-46F2-B64C-47898E4E4E8C}" type="slidenum">
              <a:rPr lang="ko-KR" altLang="en-US" smtClean="0"/>
              <a:t>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2683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55E782A-C116-3FA7-827A-885F52703439}"/>
              </a:ext>
            </a:extLst>
          </p:cNvPr>
          <p:cNvSpPr/>
          <p:nvPr userDrawn="1"/>
        </p:nvSpPr>
        <p:spPr>
          <a:xfrm>
            <a:off x="0" y="0"/>
            <a:ext cx="15479713" cy="7920038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9358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 userDrawn="1">
          <p15:clr>
            <a:srgbClr val="FBAE40"/>
          </p15:clr>
        </p15:guide>
        <p15:guide id="2" pos="4875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95512-E28A-412D-8E2A-E83B5C7748DB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DA0FC8-DD96-4359-8D4F-3B55A104804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000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94">
          <p15:clr>
            <a:srgbClr val="FBAE40"/>
          </p15:clr>
        </p15:guide>
        <p15:guide id="2" pos="4875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본문_거버닝타입1_대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758BC5DB-A012-437F-B11F-A1CEFB4DD79B}"/>
              </a:ext>
            </a:extLst>
          </p:cNvPr>
          <p:cNvCxnSpPr/>
          <p:nvPr userDrawn="1"/>
        </p:nvCxnSpPr>
        <p:spPr>
          <a:xfrm>
            <a:off x="303686" y="646076"/>
            <a:ext cx="14872349" cy="122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66851E2B-3A7B-48B3-8C80-987C1CCDFFF7}"/>
              </a:ext>
            </a:extLst>
          </p:cNvPr>
          <p:cNvCxnSpPr/>
          <p:nvPr userDrawn="1"/>
        </p:nvCxnSpPr>
        <p:spPr>
          <a:xfrm>
            <a:off x="303686" y="7582845"/>
            <a:ext cx="14872349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2">
            <a:extLst>
              <a:ext uri="{FF2B5EF4-FFF2-40B4-BE49-F238E27FC236}">
                <a16:creationId xmlns:a16="http://schemas.microsoft.com/office/drawing/2014/main" id="{69F64B39-9897-47DA-AB6B-CFF25250AFCC}"/>
              </a:ext>
            </a:extLst>
          </p:cNvPr>
          <p:cNvSpPr txBox="1">
            <a:spLocks noChangeArrowheads="1"/>
          </p:cNvSpPr>
          <p:nvPr userDrawn="1"/>
        </p:nvSpPr>
        <p:spPr bwMode="gray">
          <a:xfrm>
            <a:off x="6880710" y="7591925"/>
            <a:ext cx="17182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1pPr>
            <a:lvl2pPr marL="742950" indent="-28575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2pPr>
            <a:lvl3pPr marL="11430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3pPr>
            <a:lvl4pPr marL="16002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4pPr>
            <a:lvl5pPr marL="2057400" indent="-228600" eaLnBrk="0" hangingPunct="0"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5pPr>
            <a:lvl6pPr marL="25146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6pPr>
            <a:lvl7pPr marL="29718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7pPr>
            <a:lvl8pPr marL="34290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8pPr>
            <a:lvl9pPr marL="3886200" indent="-228600" algn="ctr" eaLnBrk="0" fontAlgn="base" hangingPunct="0">
              <a:lnSpc>
                <a:spcPct val="120000"/>
              </a:lnSpc>
              <a:spcBef>
                <a:spcPct val="70000"/>
              </a:spcBef>
              <a:spcAft>
                <a:spcPct val="0"/>
              </a:spcAft>
              <a:buFont typeface="Arial" charset="0"/>
              <a:defRPr kumimoji="1" sz="1200" b="1">
                <a:solidFill>
                  <a:schemeClr val="tx1"/>
                </a:solidFill>
                <a:latin typeface="Arial" charset="0"/>
                <a:ea typeface="맑은 고딕" pitchFamily="50" charset="-127"/>
              </a:defRPr>
            </a:lvl9pPr>
          </a:lstStyle>
          <a:p>
            <a:pPr algn="dist" eaLnBrk="1" latinLnBrk="0" hangingPunct="1">
              <a:spcBef>
                <a:spcPct val="50000"/>
              </a:spcBef>
            </a:pP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r>
              <a:rPr lang="en-US" altLang="ko-KR" sz="1000" b="1">
                <a:solidFill>
                  <a:srgbClr val="595959"/>
                </a:solidFill>
                <a:latin typeface="+mn-lt"/>
                <a:ea typeface="+mn-ea"/>
              </a:rPr>
              <a:t>CONFIDENTIAL</a:t>
            </a:r>
            <a:r>
              <a:rPr lang="ko-KR" altLang="en-US" sz="1000" b="1">
                <a:solidFill>
                  <a:srgbClr val="595959"/>
                </a:solidFill>
                <a:latin typeface="+mn-lt"/>
                <a:ea typeface="+mn-ea"/>
              </a:rPr>
              <a:t>｜</a:t>
            </a:r>
            <a:endParaRPr lang="en-US" altLang="ko-KR" sz="1000" b="1">
              <a:solidFill>
                <a:srgbClr val="595959"/>
              </a:solidFill>
              <a:latin typeface="+mn-lt"/>
              <a:ea typeface="+mn-ea"/>
            </a:endParaRPr>
          </a:p>
        </p:txBody>
      </p:sp>
      <p:sp>
        <p:nvSpPr>
          <p:cNvPr id="9" name="Google Shape;22;p50">
            <a:extLst>
              <a:ext uri="{FF2B5EF4-FFF2-40B4-BE49-F238E27FC236}">
                <a16:creationId xmlns:a16="http://schemas.microsoft.com/office/drawing/2014/main" id="{AE991702-F166-42FA-9F57-2FCC584FAB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25288" y="165004"/>
            <a:ext cx="14627120" cy="473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2200" b="1" i="0" u="none" strike="noStrike" cap="none">
                <a:solidFill>
                  <a:schemeClr val="dk1"/>
                </a:solidFill>
                <a:latin typeface="+mn-lt"/>
                <a:ea typeface="+mn-ea"/>
                <a:cs typeface="Arial Narrow"/>
                <a:sym typeface="Arial Narrow"/>
              </a:defRPr>
            </a:lvl1pPr>
            <a:lvl2pPr marL="742950" marR="0" lvl="1" indent="-309563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1950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2pPr>
            <a:lvl3pPr marL="1114425" marR="0" lvl="2" indent="-288925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1625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3pPr>
            <a:lvl4pPr marL="1485900" marR="0" lvl="3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4pPr>
            <a:lvl5pPr marL="1857375" marR="0" lvl="4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5pPr>
            <a:lvl6pPr marL="2228850" marR="0" lvl="5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6pPr>
            <a:lvl7pPr marL="2600325" marR="0" lvl="6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7pPr>
            <a:lvl8pPr marL="2971800" marR="0" lvl="7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8pPr>
            <a:lvl9pPr marL="3343275" marR="0" lvl="8" indent="-278606" algn="l" rtl="0">
              <a:lnSpc>
                <a:spcPct val="90000"/>
              </a:lnSpc>
              <a:spcBef>
                <a:spcPts val="406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463" b="0" i="0" u="none" strike="noStrike" cap="none">
                <a:solidFill>
                  <a:schemeClr val="dk1"/>
                </a:solidFill>
                <a:latin typeface="Arial Narrow"/>
                <a:ea typeface="Arial Narrow"/>
                <a:cs typeface="Arial Narrow"/>
                <a:sym typeface="Arial Narrow"/>
              </a:defRPr>
            </a:lvl9pPr>
          </a:lstStyle>
          <a:p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4531855-12D1-4840-AC9D-E9E9D345DA8C}"/>
              </a:ext>
            </a:extLst>
          </p:cNvPr>
          <p:cNvSpPr txBox="1"/>
          <p:nvPr userDrawn="1"/>
        </p:nvSpPr>
        <p:spPr>
          <a:xfrm>
            <a:off x="14645220" y="7645243"/>
            <a:ext cx="117020" cy="1384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fld id="{71833A01-07EF-4C06-8B07-5C547BD4FE22}" type="slidenum">
              <a:rPr lang="ko-KR" altLang="en-US" sz="900" smtClean="0">
                <a:solidFill>
                  <a:srgbClr val="595959"/>
                </a:solidFill>
              </a:rPr>
              <a:t>‹#›</a:t>
            </a:fld>
            <a:endParaRPr lang="ko-KR" altLang="en-US" sz="900">
              <a:solidFill>
                <a:srgbClr val="595959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D018E970-5960-4CC4-B6C9-220EBE9CDA81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426733" y="809792"/>
            <a:ext cx="14625675" cy="706775"/>
          </a:xfrm>
          <a:prstGeom prst="rect">
            <a:avLst/>
          </a:prstGeom>
        </p:spPr>
        <p:txBody>
          <a:bodyPr/>
          <a:lstStyle>
            <a:lvl1pPr marL="0" indent="0" latinLnBrk="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None/>
              <a:defRPr sz="1600"/>
            </a:lvl1pPr>
          </a:lstStyle>
          <a:p>
            <a:pPr lvl="0"/>
            <a:r>
              <a:rPr lang="en-US" altLang="ko-KR"/>
              <a:t>Governing Message</a:t>
            </a:r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29745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269">
          <p15:clr>
            <a:srgbClr val="FBAE40"/>
          </p15:clr>
        </p15:guide>
        <p15:guide id="3" pos="9482">
          <p15:clr>
            <a:srgbClr val="FBAE40"/>
          </p15:clr>
        </p15:guide>
        <p15:guide id="4" pos="9338">
          <p15:clr>
            <a:srgbClr val="FBAE40"/>
          </p15:clr>
        </p15:guide>
        <p15:guide id="5" pos="413">
          <p15:clr>
            <a:srgbClr val="FBAE40"/>
          </p15:clr>
        </p15:guide>
        <p15:guide id="6" orient="horz" pos="505">
          <p15:clr>
            <a:srgbClr val="FBAE40"/>
          </p15:clr>
        </p15:guide>
        <p15:guide id="7" orient="horz" pos="4589">
          <p15:clr>
            <a:srgbClr val="FBAE40"/>
          </p15:clr>
        </p15:guide>
        <p15:guide id="8" orient="horz" pos="1028">
          <p15:clr>
            <a:srgbClr val="FBAE40"/>
          </p15:clr>
        </p15:guide>
        <p15:guide id="9" pos="4876">
          <p15:clr>
            <a:srgbClr val="FBAE40"/>
          </p15:clr>
        </p15:guide>
        <p15:guide id="10" pos="5019">
          <p15:clr>
            <a:srgbClr val="FBAE40"/>
          </p15:clr>
        </p15:guide>
        <p15:guide id="11" pos="473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4231" y="421669"/>
            <a:ext cx="13351252" cy="153084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4231" y="2108344"/>
            <a:ext cx="13351252" cy="50251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4230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27655" y="7340702"/>
            <a:ext cx="5224403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32548" y="7340702"/>
            <a:ext cx="3482935" cy="42166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8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7" r:id="rId2"/>
    <p:sldLayoutId id="2147483736" r:id="rId3"/>
  </p:sldLayoutIdLst>
  <p:txStyles>
    <p:titleStyle>
      <a:lvl1pPr algn="l" defTabSz="1056041" rtl="0" eaLnBrk="1" latinLnBrk="1" hangingPunct="1">
        <a:lnSpc>
          <a:spcPct val="90000"/>
        </a:lnSpc>
        <a:spcBef>
          <a:spcPct val="0"/>
        </a:spcBef>
        <a:buNone/>
        <a:defRPr sz="508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4010" indent="-264010" algn="l" defTabSz="1056041" rtl="0" eaLnBrk="1" latinLnBrk="1" hangingPunct="1">
        <a:lnSpc>
          <a:spcPct val="90000"/>
        </a:lnSpc>
        <a:spcBef>
          <a:spcPts val="1155"/>
        </a:spcBef>
        <a:buFont typeface="Arial" panose="020B0604020202020204" pitchFamily="34" charset="0"/>
        <a:buChar char="•"/>
        <a:defRPr sz="3234" kern="1200">
          <a:solidFill>
            <a:schemeClr val="tx1"/>
          </a:solidFill>
          <a:latin typeface="+mn-lt"/>
          <a:ea typeface="+mn-ea"/>
          <a:cs typeface="+mn-cs"/>
        </a:defRPr>
      </a:lvl1pPr>
      <a:lvl2pPr marL="792030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772" kern="1200">
          <a:solidFill>
            <a:schemeClr val="tx1"/>
          </a:solidFill>
          <a:latin typeface="+mn-lt"/>
          <a:ea typeface="+mn-ea"/>
          <a:cs typeface="+mn-cs"/>
        </a:defRPr>
      </a:lvl2pPr>
      <a:lvl3pPr marL="132005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310" kern="1200">
          <a:solidFill>
            <a:schemeClr val="tx1"/>
          </a:solidFill>
          <a:latin typeface="+mn-lt"/>
          <a:ea typeface="+mn-ea"/>
          <a:cs typeface="+mn-cs"/>
        </a:defRPr>
      </a:lvl3pPr>
      <a:lvl4pPr marL="184807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376091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90411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43213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96015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488172" indent="-264010" algn="l" defTabSz="1056041" rtl="0" eaLnBrk="1" latinLnBrk="1" hangingPunct="1">
        <a:lnSpc>
          <a:spcPct val="90000"/>
        </a:lnSpc>
        <a:spcBef>
          <a:spcPts val="577"/>
        </a:spcBef>
        <a:buFont typeface="Arial" panose="020B0604020202020204" pitchFamily="34" charset="0"/>
        <a:buChar char="•"/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1pPr>
      <a:lvl2pPr marL="528020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2pPr>
      <a:lvl3pPr marL="105604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3pPr>
      <a:lvl4pPr marL="158406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4pPr>
      <a:lvl5pPr marL="211208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5pPr>
      <a:lvl6pPr marL="2640101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6pPr>
      <a:lvl7pPr marL="316812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7pPr>
      <a:lvl8pPr marL="369614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8pPr>
      <a:lvl9pPr marL="4224162" algn="l" defTabSz="1056041" rtl="0" eaLnBrk="1" latinLnBrk="1" hangingPunct="1">
        <a:defRPr sz="20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svg"/><Relationship Id="rId11" Type="http://schemas.microsoft.com/office/2007/relationships/hdphoto" Target="../media/hdphoto2.wdp"/><Relationship Id="rId5" Type="http://schemas.openxmlformats.org/officeDocument/2006/relationships/image" Target="../media/image3.sv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8065D-0E43-95F1-13BC-47F9581093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BAF03736-A31F-3E60-3C22-E93DF9334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6-4) </a:t>
            </a:r>
            <a:r>
              <a:rPr lang="en-US" altLang="ko-KR" dirty="0" err="1">
                <a:latin typeface="Arial Narrow" panose="020B0606020202030204" pitchFamily="34" charset="0"/>
                <a:ea typeface="LG스마트체 Regular" panose="020B0600000101010101" pitchFamily="50" charset="-127"/>
              </a:rPr>
              <a:t>Factova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 MCSC – “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동작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·</a:t>
            </a:r>
            <a:r>
              <a:rPr lang="ko-KR" altLang="en-US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신호 데이터를 통합 분석해 설비 생산성 개선하기</a:t>
            </a:r>
            <a:r>
              <a:rPr lang="en-US" altLang="ko-KR" dirty="0">
                <a:latin typeface="Arial Narrow" panose="020B0606020202030204" pitchFamily="34" charset="0"/>
                <a:ea typeface="LG스마트체 Regular" panose="020B0600000101010101" pitchFamily="50" charset="-127"/>
              </a:rPr>
              <a:t>”</a:t>
            </a:r>
            <a:endParaRPr lang="ko-KR" altLang="en-US" dirty="0"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49" name="Rectangle 10">
            <a:extLst>
              <a:ext uri="{FF2B5EF4-FFF2-40B4-BE49-F238E27FC236}">
                <a16:creationId xmlns:a16="http://schemas.microsoft.com/office/drawing/2014/main" id="{9788F695-6ED7-CDB8-96D2-CAF1C5F3FA2A}"/>
              </a:ext>
            </a:extLst>
          </p:cNvPr>
          <p:cNvSpPr/>
          <p:nvPr/>
        </p:nvSpPr>
        <p:spPr>
          <a:xfrm>
            <a:off x="425288" y="801688"/>
            <a:ext cx="4536512" cy="6483350"/>
          </a:xfrm>
          <a:prstGeom prst="roundRect">
            <a:avLst>
              <a:gd name="adj" fmla="val 3519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50" name="Rectangle 10">
            <a:extLst>
              <a:ext uri="{FF2B5EF4-FFF2-40B4-BE49-F238E27FC236}">
                <a16:creationId xmlns:a16="http://schemas.microsoft.com/office/drawing/2014/main" id="{518BFE06-C075-AF4A-C381-453FF3067CE1}"/>
              </a:ext>
            </a:extLst>
          </p:cNvPr>
          <p:cNvSpPr/>
          <p:nvPr/>
        </p:nvSpPr>
        <p:spPr>
          <a:xfrm>
            <a:off x="5468670" y="80168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51" name="그룹 1550">
            <a:extLst>
              <a:ext uri="{FF2B5EF4-FFF2-40B4-BE49-F238E27FC236}">
                <a16:creationId xmlns:a16="http://schemas.microsoft.com/office/drawing/2014/main" id="{FE209B5C-9793-AE6A-FE66-E5E0678EC552}"/>
              </a:ext>
            </a:extLst>
          </p:cNvPr>
          <p:cNvGrpSpPr/>
          <p:nvPr/>
        </p:nvGrpSpPr>
        <p:grpSpPr>
          <a:xfrm>
            <a:off x="421941" y="810069"/>
            <a:ext cx="4536512" cy="339239"/>
            <a:chOff x="344488" y="620713"/>
            <a:chExt cx="4536512" cy="339239"/>
          </a:xfrm>
        </p:grpSpPr>
        <p:sp>
          <p:nvSpPr>
            <p:cNvPr id="1552" name="직사각형 1551">
              <a:extLst>
                <a:ext uri="{FF2B5EF4-FFF2-40B4-BE49-F238E27FC236}">
                  <a16:creationId xmlns:a16="http://schemas.microsoft.com/office/drawing/2014/main" id="{EC118062-4BB7-AEA6-60AD-40C8809CD5CE}"/>
                </a:ext>
              </a:extLst>
            </p:cNvPr>
            <p:cNvSpPr/>
            <p:nvPr/>
          </p:nvSpPr>
          <p:spPr>
            <a:xfrm>
              <a:off x="407737" y="629092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Q1. Why MCSC(Machine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Cycle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&amp;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Signal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Chart)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인가요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3" name="그림 1552">
              <a:extLst>
                <a:ext uri="{FF2B5EF4-FFF2-40B4-BE49-F238E27FC236}">
                  <a16:creationId xmlns:a16="http://schemas.microsoft.com/office/drawing/2014/main" id="{33720D13-A961-C5F4-B073-6976004A38D6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44488" y="620713"/>
              <a:ext cx="324000" cy="324000"/>
            </a:xfrm>
            <a:prstGeom prst="rect">
              <a:avLst/>
            </a:prstGeom>
          </p:spPr>
        </p:pic>
      </p:grpSp>
      <p:grpSp>
        <p:nvGrpSpPr>
          <p:cNvPr id="1554" name="그룹 1553">
            <a:extLst>
              <a:ext uri="{FF2B5EF4-FFF2-40B4-BE49-F238E27FC236}">
                <a16:creationId xmlns:a16="http://schemas.microsoft.com/office/drawing/2014/main" id="{297A3E18-166A-21C7-F4E4-5B39C7BE6AA6}"/>
              </a:ext>
            </a:extLst>
          </p:cNvPr>
          <p:cNvGrpSpPr/>
          <p:nvPr/>
        </p:nvGrpSpPr>
        <p:grpSpPr>
          <a:xfrm>
            <a:off x="5468670" y="810261"/>
            <a:ext cx="4536512" cy="339047"/>
            <a:chOff x="5024437" y="494579"/>
            <a:chExt cx="4536512" cy="339047"/>
          </a:xfrm>
        </p:grpSpPr>
        <p:sp>
          <p:nvSpPr>
            <p:cNvPr id="1555" name="직사각형 1554">
              <a:extLst>
                <a:ext uri="{FF2B5EF4-FFF2-40B4-BE49-F238E27FC236}">
                  <a16:creationId xmlns:a16="http://schemas.microsoft.com/office/drawing/2014/main" id="{0756B9AC-3B98-CA24-4652-C7B9C3F6D970}"/>
                </a:ext>
              </a:extLst>
            </p:cNvPr>
            <p:cNvSpPr/>
            <p:nvPr/>
          </p:nvSpPr>
          <p:spPr>
            <a:xfrm>
              <a:off x="5087686" y="502958"/>
              <a:ext cx="4473263" cy="330668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Q2. MCSC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무엇이고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, 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업무에 잘 적용된 모습은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56" name="그림 1555">
              <a:extLst>
                <a:ext uri="{FF2B5EF4-FFF2-40B4-BE49-F238E27FC236}">
                  <a16:creationId xmlns:a16="http://schemas.microsoft.com/office/drawing/2014/main" id="{8852826F-64BF-FF36-D726-225ED45173AA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grpSp>
        <p:nvGrpSpPr>
          <p:cNvPr id="1557" name="그룹 1556">
            <a:extLst>
              <a:ext uri="{FF2B5EF4-FFF2-40B4-BE49-F238E27FC236}">
                <a16:creationId xmlns:a16="http://schemas.microsoft.com/office/drawing/2014/main" id="{075A64BC-B0BA-FDE9-7E31-E230A3D8BF8C}"/>
              </a:ext>
            </a:extLst>
          </p:cNvPr>
          <p:cNvGrpSpPr/>
          <p:nvPr/>
        </p:nvGrpSpPr>
        <p:grpSpPr>
          <a:xfrm>
            <a:off x="443342" y="6362001"/>
            <a:ext cx="4519457" cy="502458"/>
            <a:chOff x="365888" y="5878870"/>
            <a:chExt cx="4519457" cy="502458"/>
          </a:xfrm>
        </p:grpSpPr>
        <p:sp>
          <p:nvSpPr>
            <p:cNvPr id="1558" name="직사각형 1557">
              <a:extLst>
                <a:ext uri="{FF2B5EF4-FFF2-40B4-BE49-F238E27FC236}">
                  <a16:creationId xmlns:a16="http://schemas.microsoft.com/office/drawing/2014/main" id="{93EC5B3C-05D3-C66A-5245-807A01E50D8F}"/>
                </a:ext>
              </a:extLst>
            </p:cNvPr>
            <p:cNvSpPr/>
            <p:nvPr/>
          </p:nvSpPr>
          <p:spPr>
            <a:xfrm>
              <a:off x="365888" y="6073551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누구나 쉽고 빠르게 분석할 수 있는 솔루션 필요</a:t>
              </a:r>
            </a:p>
          </p:txBody>
        </p:sp>
        <p:sp>
          <p:nvSpPr>
            <p:cNvPr id="1559" name="Freeform 75">
              <a:extLst>
                <a:ext uri="{FF2B5EF4-FFF2-40B4-BE49-F238E27FC236}">
                  <a16:creationId xmlns:a16="http://schemas.microsoft.com/office/drawing/2014/main" id="{F77E6D7F-445C-F4D7-7B77-E0DCEF3F46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230" y="5878870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1560" name="그룹 1559">
            <a:extLst>
              <a:ext uri="{FF2B5EF4-FFF2-40B4-BE49-F238E27FC236}">
                <a16:creationId xmlns:a16="http://schemas.microsoft.com/office/drawing/2014/main" id="{0A755EB9-450A-3993-42A7-283C9E578E02}"/>
              </a:ext>
            </a:extLst>
          </p:cNvPr>
          <p:cNvGrpSpPr/>
          <p:nvPr/>
        </p:nvGrpSpPr>
        <p:grpSpPr>
          <a:xfrm>
            <a:off x="5478451" y="6362001"/>
            <a:ext cx="4519457" cy="502458"/>
            <a:chOff x="5024437" y="6846564"/>
            <a:chExt cx="4519457" cy="502458"/>
          </a:xfrm>
        </p:grpSpPr>
        <p:sp>
          <p:nvSpPr>
            <p:cNvPr id="1561" name="직사각형 1560">
              <a:extLst>
                <a:ext uri="{FF2B5EF4-FFF2-40B4-BE49-F238E27FC236}">
                  <a16:creationId xmlns:a16="http://schemas.microsoft.com/office/drawing/2014/main" id="{4C4DA04A-1097-CA99-B2A1-85F95E94EF81}"/>
                </a:ext>
              </a:extLst>
            </p:cNvPr>
            <p:cNvSpPr/>
            <p:nvPr/>
          </p:nvSpPr>
          <p:spPr>
            <a:xfrm>
              <a:off x="5024437" y="7041245"/>
              <a:ext cx="4519457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914342">
                <a:spcBef>
                  <a:spcPts val="300"/>
                </a:spcBef>
                <a:defRPr/>
              </a:pP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Neck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 설비의 개선 </a:t>
              </a:r>
              <a:r>
                <a:rPr lang="en-US" altLang="ko-KR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Item </a:t>
              </a:r>
              <a:r>
                <a:rPr lang="ko-KR" altLang="en-US" sz="1400" b="1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도출 및 상태 모니터링</a:t>
              </a:r>
              <a:endParaRPr lang="en-US" altLang="ko-KR" sz="1600" b="1" i="1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62" name="Freeform 75">
              <a:extLst>
                <a:ext uri="{FF2B5EF4-FFF2-40B4-BE49-F238E27FC236}">
                  <a16:creationId xmlns:a16="http://schemas.microsoft.com/office/drawing/2014/main" id="{0CBA99DE-5C7A-60DA-F127-0A9CD392B79F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5779" y="6846564"/>
              <a:ext cx="3956772" cy="83469"/>
            </a:xfrm>
            <a:custGeom>
              <a:avLst/>
              <a:gdLst>
                <a:gd name="T0" fmla="*/ 0 w 5092"/>
                <a:gd name="T1" fmla="*/ 0 h 105"/>
                <a:gd name="T2" fmla="*/ 2437 w 5092"/>
                <a:gd name="T3" fmla="*/ 0 h 105"/>
                <a:gd name="T4" fmla="*/ 2560 w 5092"/>
                <a:gd name="T5" fmla="*/ 105 h 105"/>
                <a:gd name="T6" fmla="*/ 2681 w 5092"/>
                <a:gd name="T7" fmla="*/ 0 h 105"/>
                <a:gd name="T8" fmla="*/ 5092 w 5092"/>
                <a:gd name="T9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2" h="105">
                  <a:moveTo>
                    <a:pt x="0" y="0"/>
                  </a:moveTo>
                  <a:lnTo>
                    <a:pt x="2437" y="0"/>
                  </a:lnTo>
                  <a:lnTo>
                    <a:pt x="2560" y="105"/>
                  </a:lnTo>
                  <a:lnTo>
                    <a:pt x="2681" y="0"/>
                  </a:lnTo>
                  <a:lnTo>
                    <a:pt x="5092" y="0"/>
                  </a:lnTo>
                </a:path>
              </a:pathLst>
            </a:custGeom>
            <a:noFill/>
            <a:ln w="19050">
              <a:solidFill>
                <a:srgbClr val="C004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23" tIns="45712" rIns="91423" bIns="45712" numCol="1" anchor="t" anchorCtr="0" compatLnSpc="1">
              <a:prstTxWarp prst="textNoShape">
                <a:avLst/>
              </a:prstTxWarp>
            </a:bodyPr>
            <a:lstStyle/>
            <a:p>
              <a:pPr defTabSz="914230" fontAlgn="base" latinLnBrk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ko-KR" altLang="en-US" sz="1000" spc="-90">
                <a:solidFill>
                  <a:srgbClr val="FFFFFF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563" name="Rectangle 10">
            <a:extLst>
              <a:ext uri="{FF2B5EF4-FFF2-40B4-BE49-F238E27FC236}">
                <a16:creationId xmlns:a16="http://schemas.microsoft.com/office/drawing/2014/main" id="{D83B3812-A732-43C9-314E-2D9CCB688F8C}"/>
              </a:ext>
            </a:extLst>
          </p:cNvPr>
          <p:cNvSpPr/>
          <p:nvPr/>
        </p:nvSpPr>
        <p:spPr>
          <a:xfrm>
            <a:off x="10508959" y="810068"/>
            <a:ext cx="4536512" cy="6483350"/>
          </a:xfrm>
          <a:prstGeom prst="roundRect">
            <a:avLst>
              <a:gd name="adj" fmla="val 3532"/>
            </a:avLst>
          </a:prstGeom>
          <a:solidFill>
            <a:schemeClr val="bg1">
              <a:lumMod val="85000"/>
              <a:alpha val="50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36000" tIns="108000" rIns="36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>
              <a:defRPr/>
            </a:pPr>
            <a:endParaRPr lang="ko-KR" altLang="en-US" sz="1050" b="1" kern="0">
              <a:solidFill>
                <a:srgbClr val="333333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64" name="그룹 1563">
            <a:extLst>
              <a:ext uri="{FF2B5EF4-FFF2-40B4-BE49-F238E27FC236}">
                <a16:creationId xmlns:a16="http://schemas.microsoft.com/office/drawing/2014/main" id="{52E3CC9C-176D-125F-7AB8-E7B289E1355D}"/>
              </a:ext>
            </a:extLst>
          </p:cNvPr>
          <p:cNvGrpSpPr/>
          <p:nvPr/>
        </p:nvGrpSpPr>
        <p:grpSpPr>
          <a:xfrm>
            <a:off x="10508959" y="810069"/>
            <a:ext cx="4536512" cy="339239"/>
            <a:chOff x="5024437" y="494579"/>
            <a:chExt cx="4536512" cy="339239"/>
          </a:xfrm>
        </p:grpSpPr>
        <p:sp>
          <p:nvSpPr>
            <p:cNvPr id="1565" name="직사각형 1564">
              <a:extLst>
                <a:ext uri="{FF2B5EF4-FFF2-40B4-BE49-F238E27FC236}">
                  <a16:creationId xmlns:a16="http://schemas.microsoft.com/office/drawing/2014/main" id="{14B984B5-F9CD-1921-F05D-F13FE4DCAA07}"/>
                </a:ext>
              </a:extLst>
            </p:cNvPr>
            <p:cNvSpPr/>
            <p:nvPr/>
          </p:nvSpPr>
          <p:spPr>
            <a:xfrm>
              <a:off x="5087686" y="502958"/>
              <a:ext cx="4473263" cy="330860"/>
            </a:xfrm>
            <a:prstGeom prst="rect">
              <a:avLst/>
            </a:prstGeom>
          </p:spPr>
          <p:txBody>
            <a:bodyPr wrap="square" lIns="288000">
              <a:spAutoFit/>
            </a:bodyPr>
            <a:lstStyle/>
            <a:p>
              <a:pPr defTabSz="914342" latinLnBrk="1">
                <a:lnSpc>
                  <a:spcPct val="120000"/>
                </a:lnSpc>
                <a:spcBef>
                  <a:spcPts val="300"/>
                </a:spcBef>
                <a:defRPr/>
              </a:pP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Q3. MCSC</a:t>
              </a:r>
              <a:r>
                <a:rPr kumimoji="1" lang="ko-KR" altLang="en-US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가 도입되면 무엇이 좋아지나요</a:t>
              </a:r>
              <a:r>
                <a:rPr kumimoji="1" lang="en-US" altLang="ko-KR" sz="1400" b="1">
                  <a:solidFill>
                    <a:srgbClr val="A5002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?</a:t>
              </a:r>
            </a:p>
          </p:txBody>
        </p:sp>
        <p:pic>
          <p:nvPicPr>
            <p:cNvPr id="1566" name="그림 1565">
              <a:extLst>
                <a:ext uri="{FF2B5EF4-FFF2-40B4-BE49-F238E27FC236}">
                  <a16:creationId xmlns:a16="http://schemas.microsoft.com/office/drawing/2014/main" id="{ADBC82A0-6285-5462-35BA-94AC19C51EB0}"/>
                </a:ext>
              </a:extLst>
            </p:cNvPr>
            <p:cNvPicPr preferRelativeResize="0"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4437" y="494579"/>
              <a:ext cx="324000" cy="324000"/>
            </a:xfrm>
            <a:prstGeom prst="rect">
              <a:avLst/>
            </a:prstGeom>
          </p:spPr>
        </p:pic>
      </p:grpSp>
      <p:sp>
        <p:nvSpPr>
          <p:cNvPr id="1567" name="직사각형 1566">
            <a:extLst>
              <a:ext uri="{FF2B5EF4-FFF2-40B4-BE49-F238E27FC236}">
                <a16:creationId xmlns:a16="http://schemas.microsoft.com/office/drawing/2014/main" id="{1E853A6B-B80D-14EF-29F3-B4D93F1EE7FA}"/>
              </a:ext>
            </a:extLst>
          </p:cNvPr>
          <p:cNvSpPr/>
          <p:nvPr/>
        </p:nvSpPr>
        <p:spPr>
          <a:xfrm>
            <a:off x="10517488" y="6456395"/>
            <a:ext cx="4519457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데이터 원격 제어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상시 수집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, Client UI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쉽고 빠른 접근 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실시간 데이터 적재를 통한 </a:t>
            </a:r>
            <a:r>
              <a:rPr lang="en-US" altLang="ko-KR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Trend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분석 및 모니터링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algn="ctr" defTabSz="914342">
              <a:spcBef>
                <a:spcPts val="300"/>
              </a:spcBef>
              <a:defRPr/>
            </a:pP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분석 최적화 </a:t>
            </a:r>
            <a:r>
              <a:rPr lang="en-US" altLang="ko-KR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Chart</a:t>
            </a:r>
            <a:r>
              <a:rPr lang="ko-KR" altLang="en-US" sz="1200" b="1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로 </a:t>
            </a:r>
            <a:r>
              <a:rPr lang="ko-KR" altLang="en-US" sz="1200" b="1" i="1" u="sng">
                <a:solidFill>
                  <a:srgbClr val="A50034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분석시간 단축</a:t>
            </a:r>
            <a:endParaRPr lang="en-US" altLang="ko-KR" sz="1200" b="1" i="1" u="sng">
              <a:solidFill>
                <a:srgbClr val="A50034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568" name="Freeform 75">
            <a:extLst>
              <a:ext uri="{FF2B5EF4-FFF2-40B4-BE49-F238E27FC236}">
                <a16:creationId xmlns:a16="http://schemas.microsoft.com/office/drawing/2014/main" id="{BF64E907-1EB3-EFB0-341C-B0D680C37E1A}"/>
              </a:ext>
            </a:extLst>
          </p:cNvPr>
          <p:cNvSpPr>
            <a:spLocks/>
          </p:cNvSpPr>
          <p:nvPr/>
        </p:nvSpPr>
        <p:spPr bwMode="auto">
          <a:xfrm>
            <a:off x="10798829" y="6365160"/>
            <a:ext cx="3956772" cy="83469"/>
          </a:xfrm>
          <a:custGeom>
            <a:avLst/>
            <a:gdLst>
              <a:gd name="T0" fmla="*/ 0 w 5092"/>
              <a:gd name="T1" fmla="*/ 0 h 105"/>
              <a:gd name="T2" fmla="*/ 2437 w 5092"/>
              <a:gd name="T3" fmla="*/ 0 h 105"/>
              <a:gd name="T4" fmla="*/ 2560 w 5092"/>
              <a:gd name="T5" fmla="*/ 105 h 105"/>
              <a:gd name="T6" fmla="*/ 2681 w 5092"/>
              <a:gd name="T7" fmla="*/ 0 h 105"/>
              <a:gd name="T8" fmla="*/ 5092 w 5092"/>
              <a:gd name="T9" fmla="*/ 0 h 1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092" h="105">
                <a:moveTo>
                  <a:pt x="0" y="0"/>
                </a:moveTo>
                <a:lnTo>
                  <a:pt x="2437" y="0"/>
                </a:lnTo>
                <a:lnTo>
                  <a:pt x="2560" y="105"/>
                </a:lnTo>
                <a:lnTo>
                  <a:pt x="2681" y="0"/>
                </a:lnTo>
                <a:lnTo>
                  <a:pt x="5092" y="0"/>
                </a:lnTo>
              </a:path>
            </a:pathLst>
          </a:custGeom>
          <a:noFill/>
          <a:ln w="19050">
            <a:solidFill>
              <a:srgbClr val="C004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defTabSz="914230" fontAlgn="base" latinLnBrk="1">
              <a:spcBef>
                <a:spcPct val="0"/>
              </a:spcBef>
              <a:spcAft>
                <a:spcPct val="0"/>
              </a:spcAft>
              <a:defRPr/>
            </a:pPr>
            <a:endParaRPr kumimoji="1" lang="ko-KR" altLang="en-US" sz="1000" spc="-90">
              <a:solidFill>
                <a:srgbClr val="FFFFFF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1571" name="그룹 1570">
            <a:extLst>
              <a:ext uri="{FF2B5EF4-FFF2-40B4-BE49-F238E27FC236}">
                <a16:creationId xmlns:a16="http://schemas.microsoft.com/office/drawing/2014/main" id="{49337AEC-1758-421C-6612-F7958B323ABC}"/>
              </a:ext>
            </a:extLst>
          </p:cNvPr>
          <p:cNvGrpSpPr/>
          <p:nvPr/>
        </p:nvGrpSpPr>
        <p:grpSpPr>
          <a:xfrm>
            <a:off x="355512" y="5321288"/>
            <a:ext cx="4510159" cy="944653"/>
            <a:chOff x="281549" y="3441262"/>
            <a:chExt cx="4510159" cy="944653"/>
          </a:xfrm>
        </p:grpSpPr>
        <p:grpSp>
          <p:nvGrpSpPr>
            <p:cNvPr id="1590" name="그룹 1589">
              <a:extLst>
                <a:ext uri="{FF2B5EF4-FFF2-40B4-BE49-F238E27FC236}">
                  <a16:creationId xmlns:a16="http://schemas.microsoft.com/office/drawing/2014/main" id="{B7BCFEE5-5C21-7CB2-D684-BE471E6B523E}"/>
                </a:ext>
              </a:extLst>
            </p:cNvPr>
            <p:cNvGrpSpPr/>
            <p:nvPr/>
          </p:nvGrpSpPr>
          <p:grpSpPr>
            <a:xfrm>
              <a:off x="281549" y="3700759"/>
              <a:ext cx="687003" cy="685156"/>
              <a:chOff x="600847" y="4145667"/>
              <a:chExt cx="687003" cy="685156"/>
            </a:xfrm>
          </p:grpSpPr>
          <p:pic>
            <p:nvPicPr>
              <p:cNvPr id="1592" name="그래픽 1591" descr="남자 옆모습 단색으로 채워진">
                <a:extLst>
                  <a:ext uri="{FF2B5EF4-FFF2-40B4-BE49-F238E27FC236}">
                    <a16:creationId xmlns:a16="http://schemas.microsoft.com/office/drawing/2014/main" id="{067E1FC5-8672-7C97-C048-0725A0CBFC3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 t="41194"/>
              <a:stretch/>
            </p:blipFill>
            <p:spPr>
              <a:xfrm>
                <a:off x="600847" y="4426819"/>
                <a:ext cx="687003" cy="404004"/>
              </a:xfrm>
              <a:prstGeom prst="rect">
                <a:avLst/>
              </a:prstGeom>
            </p:spPr>
          </p:pic>
          <p:pic>
            <p:nvPicPr>
              <p:cNvPr id="1593" name="그래픽 1592" descr="단색으로 채워진 걱정하는 얼굴 단색으로 채워진">
                <a:extLst>
                  <a:ext uri="{FF2B5EF4-FFF2-40B4-BE49-F238E27FC236}">
                    <a16:creationId xmlns:a16="http://schemas.microsoft.com/office/drawing/2014/main" id="{6217412D-5571-0453-2D24-B525A75498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768077" y="4145667"/>
                <a:ext cx="352541" cy="352541"/>
              </a:xfrm>
              <a:prstGeom prst="rect">
                <a:avLst/>
              </a:prstGeom>
            </p:spPr>
          </p:pic>
        </p:grpSp>
        <p:sp>
          <p:nvSpPr>
            <p:cNvPr id="1591" name="말풍선: 모서리가 둥근 사각형 1590">
              <a:extLst>
                <a:ext uri="{FF2B5EF4-FFF2-40B4-BE49-F238E27FC236}">
                  <a16:creationId xmlns:a16="http://schemas.microsoft.com/office/drawing/2014/main" id="{0FD4EAE7-34CA-42B3-2B8F-B47C66E09608}"/>
                </a:ext>
              </a:extLst>
            </p:cNvPr>
            <p:cNvSpPr/>
            <p:nvPr/>
          </p:nvSpPr>
          <p:spPr>
            <a:xfrm>
              <a:off x="1069991" y="3441262"/>
              <a:ext cx="3721717" cy="863631"/>
            </a:xfrm>
            <a:prstGeom prst="wedgeRoundRectCallout">
              <a:avLst>
                <a:gd name="adj1" fmla="val -57005"/>
                <a:gd name="adj2" fmla="val -2089"/>
                <a:gd name="adj3" fmla="val 16667"/>
              </a:avLst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6000" tIns="36000" rIns="3600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분석이 난해하여 역량 확보까지 시간이 오래 </a:t>
              </a:r>
              <a:r>
                <a:rPr lang="ko-KR" altLang="en-US" sz="1200" i="1" err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걸려요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엔지니어 개인 또는 부서별 개선효과의 편차가 발생해요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  <a:p>
              <a:pPr algn="ctr">
                <a:spcBef>
                  <a:spcPts val="600"/>
                </a:spcBef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이상발생 원인 파악이 어려워 생산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Loss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가 유발돼요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”</a:t>
              </a:r>
            </a:p>
          </p:txBody>
        </p:sp>
      </p:grpSp>
      <p:sp>
        <p:nvSpPr>
          <p:cNvPr id="1572" name="직사각형 1571">
            <a:extLst>
              <a:ext uri="{FF2B5EF4-FFF2-40B4-BE49-F238E27FC236}">
                <a16:creationId xmlns:a16="http://schemas.microsoft.com/office/drawing/2014/main" id="{053EC425-867B-3092-F8B7-61CABA6A2D8A}"/>
              </a:ext>
            </a:extLst>
          </p:cNvPr>
          <p:cNvSpPr/>
          <p:nvPr/>
        </p:nvSpPr>
        <p:spPr>
          <a:xfrm>
            <a:off x="418450" y="1377028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생산성 개선 </a:t>
            </a: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Tool</a:t>
            </a:r>
            <a:endParaRPr lang="ko-KR" altLang="en-US" sz="1200" b="1" u="sng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6D254A1B-3FF2-358E-F29A-0AD6CB37E63F}"/>
              </a:ext>
            </a:extLst>
          </p:cNvPr>
          <p:cNvGrpSpPr/>
          <p:nvPr/>
        </p:nvGrpSpPr>
        <p:grpSpPr>
          <a:xfrm>
            <a:off x="726092" y="3119829"/>
            <a:ext cx="4264174" cy="442035"/>
            <a:chOff x="623284" y="2897979"/>
            <a:chExt cx="4264174" cy="442035"/>
          </a:xfrm>
        </p:grpSpPr>
        <p:sp>
          <p:nvSpPr>
            <p:cNvPr id="1587" name="AutoShape 5">
              <a:extLst>
                <a:ext uri="{FF2B5EF4-FFF2-40B4-BE49-F238E27FC236}">
                  <a16:creationId xmlns:a16="http://schemas.microsoft.com/office/drawing/2014/main" id="{35A9D5A5-A01A-DA9D-3166-8E272042E1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981" y="2897979"/>
              <a:ext cx="2292781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MCC</a:t>
              </a:r>
              <a:b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</a:b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(Machine</a:t>
              </a: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 </a:t>
              </a: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Cycle</a:t>
              </a: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 </a:t>
              </a: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Chart)</a:t>
              </a:r>
            </a:p>
          </p:txBody>
        </p:sp>
        <p:sp>
          <p:nvSpPr>
            <p:cNvPr id="1589" name="AutoShape 5">
              <a:extLst>
                <a:ext uri="{FF2B5EF4-FFF2-40B4-BE49-F238E27FC236}">
                  <a16:creationId xmlns:a16="http://schemas.microsoft.com/office/drawing/2014/main" id="{BC1EF710-E5BA-B835-945A-92789A4A4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1022" y="2897979"/>
              <a:ext cx="2566436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눈에 보이는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“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동작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“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분석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전체 동작의 흐름 분석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646" name="타원 1645">
              <a:extLst>
                <a:ext uri="{FF2B5EF4-FFF2-40B4-BE49-F238E27FC236}">
                  <a16:creationId xmlns:a16="http://schemas.microsoft.com/office/drawing/2014/main" id="{4B65A2DA-5C20-CBBF-ECB2-7E1096D26E4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84" y="2924615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4DBFD6A3-97F9-85AD-0932-2E1879016093}"/>
              </a:ext>
            </a:extLst>
          </p:cNvPr>
          <p:cNvGrpSpPr/>
          <p:nvPr/>
        </p:nvGrpSpPr>
        <p:grpSpPr>
          <a:xfrm>
            <a:off x="726092" y="3830367"/>
            <a:ext cx="4264173" cy="445239"/>
            <a:chOff x="623284" y="3608517"/>
            <a:chExt cx="4264173" cy="445239"/>
          </a:xfrm>
        </p:grpSpPr>
        <p:sp>
          <p:nvSpPr>
            <p:cNvPr id="1584" name="AutoShape 5">
              <a:extLst>
                <a:ext uri="{FF2B5EF4-FFF2-40B4-BE49-F238E27FC236}">
                  <a16:creationId xmlns:a16="http://schemas.microsoft.com/office/drawing/2014/main" id="{6D16955E-8D68-9AD2-1447-83B9EFB29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982" y="3611721"/>
              <a:ext cx="2292780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MCSC</a:t>
              </a:r>
              <a:b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</a:b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(Cycle &amp; Signal Chart)</a:t>
              </a:r>
            </a:p>
          </p:txBody>
        </p:sp>
        <p:sp>
          <p:nvSpPr>
            <p:cNvPr id="1586" name="AutoShape 5">
              <a:extLst>
                <a:ext uri="{FF2B5EF4-FFF2-40B4-BE49-F238E27FC236}">
                  <a16:creationId xmlns:a16="http://schemas.microsoft.com/office/drawing/2014/main" id="{FE722A26-355A-62D0-4611-A51F3AF28A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1022" y="3611721"/>
              <a:ext cx="2566435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“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동작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” + “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신호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”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분석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동작 외 관련된 신호까지 분석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  <p:sp>
          <p:nvSpPr>
            <p:cNvPr id="1644" name="타원 1643">
              <a:extLst>
                <a:ext uri="{FF2B5EF4-FFF2-40B4-BE49-F238E27FC236}">
                  <a16:creationId xmlns:a16="http://schemas.microsoft.com/office/drawing/2014/main" id="{58E3162F-36F0-E9B5-C20D-F86FE42A9FD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84" y="3608517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grpSp>
        <p:nvGrpSpPr>
          <p:cNvPr id="48" name="그룹 47">
            <a:extLst>
              <a:ext uri="{FF2B5EF4-FFF2-40B4-BE49-F238E27FC236}">
                <a16:creationId xmlns:a16="http://schemas.microsoft.com/office/drawing/2014/main" id="{3727A469-AED6-4FE3-EE3F-160BCCDC33B6}"/>
              </a:ext>
            </a:extLst>
          </p:cNvPr>
          <p:cNvGrpSpPr/>
          <p:nvPr/>
        </p:nvGrpSpPr>
        <p:grpSpPr>
          <a:xfrm>
            <a:off x="726091" y="4524579"/>
            <a:ext cx="4185605" cy="442035"/>
            <a:chOff x="623283" y="4340605"/>
            <a:chExt cx="4185605" cy="442035"/>
          </a:xfrm>
        </p:grpSpPr>
        <p:sp>
          <p:nvSpPr>
            <p:cNvPr id="1581" name="AutoShape 5">
              <a:extLst>
                <a:ext uri="{FF2B5EF4-FFF2-40B4-BE49-F238E27FC236}">
                  <a16:creationId xmlns:a16="http://schemas.microsoft.com/office/drawing/2014/main" id="{5547A79D-4904-6CA2-DBE5-1B3EA3432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2865" y="4340605"/>
              <a:ext cx="2292779" cy="44203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MCSC+</a:t>
              </a:r>
              <a:b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</a:b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(Advanced)</a:t>
              </a:r>
            </a:p>
          </p:txBody>
        </p:sp>
        <p:sp>
          <p:nvSpPr>
            <p:cNvPr id="1583" name="AutoShape 5">
              <a:extLst>
                <a:ext uri="{FF2B5EF4-FFF2-40B4-BE49-F238E27FC236}">
                  <a16:creationId xmlns:a16="http://schemas.microsoft.com/office/drawing/2014/main" id="{D9C85FA3-2B26-E228-A66B-4C4F53B43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0904" y="4340605"/>
              <a:ext cx="2487984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“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동작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“ + “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신호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” + “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조건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”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분석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상세 조건정보 까지 분석</a:t>
              </a:r>
            </a:p>
          </p:txBody>
        </p:sp>
        <p:sp>
          <p:nvSpPr>
            <p:cNvPr id="1642" name="타원 1641">
              <a:extLst>
                <a:ext uri="{FF2B5EF4-FFF2-40B4-BE49-F238E27FC236}">
                  <a16:creationId xmlns:a16="http://schemas.microsoft.com/office/drawing/2014/main" id="{D8966E2F-AE06-E648-90EA-7FA995120F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3283" y="4357344"/>
              <a:ext cx="252000" cy="252000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  <a:ln w="31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ko-KR" sz="16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III</a:t>
              </a:r>
              <a:endParaRPr lang="ko-KR" altLang="en-US" sz="16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</p:grpSp>
      <p:sp>
        <p:nvSpPr>
          <p:cNvPr id="1636" name="직사각형 1635">
            <a:extLst>
              <a:ext uri="{FF2B5EF4-FFF2-40B4-BE49-F238E27FC236}">
                <a16:creationId xmlns:a16="http://schemas.microsoft.com/office/drawing/2014/main" id="{035F5ABE-9705-1930-8698-206C2184B3B7}"/>
              </a:ext>
            </a:extLst>
          </p:cNvPr>
          <p:cNvSpPr/>
          <p:nvPr/>
        </p:nvSpPr>
        <p:spPr>
          <a:xfrm>
            <a:off x="5640103" y="4420459"/>
            <a:ext cx="4376020" cy="946413"/>
          </a:xfrm>
          <a:prstGeom prst="rect">
            <a:avLst/>
          </a:prstGeom>
        </p:spPr>
        <p:txBody>
          <a:bodyPr wrap="square" rIns="36000">
            <a:spAutoFit/>
          </a:bodyPr>
          <a:lstStyle/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데이터 수집부터 분석까지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All-in-One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솔루션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동작 신호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&amp;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파라미터 부석을 통한 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Min Loss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수행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</a:t>
            </a: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 최적화 로직 확대를 통한 성능 상향 평준화 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  <a:p>
            <a:pPr marL="171450" indent="-171450" defTabSz="914342">
              <a:spcBef>
                <a:spcPts val="300"/>
              </a:spcBef>
              <a:buFont typeface="Wingdings" panose="05000000000000000000" pitchFamily="2" charset="2"/>
              <a:buChar char="§"/>
              <a:defRPr/>
            </a:pP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설비</a:t>
            </a:r>
            <a:r>
              <a:rPr lang="en-US" altLang="ko-KR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BM/PM 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사전 조치를 통한 </a:t>
            </a:r>
            <a:r>
              <a:rPr lang="ko-KR" altLang="en-US" sz="1200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비가동</a:t>
            </a:r>
            <a:r>
              <a:rPr lang="ko-KR" altLang="en-US" sz="12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 생산 지연 방지</a:t>
            </a:r>
            <a:endParaRPr lang="en-US" altLang="ko-KR" sz="1200">
              <a:solidFill>
                <a:prstClr val="black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1637" name="직사각형 1636">
            <a:extLst>
              <a:ext uri="{FF2B5EF4-FFF2-40B4-BE49-F238E27FC236}">
                <a16:creationId xmlns:a16="http://schemas.microsoft.com/office/drawing/2014/main" id="{2B4EEC64-891E-324D-6EFC-AB4F32C17ED3}"/>
              </a:ext>
            </a:extLst>
          </p:cNvPr>
          <p:cNvSpPr/>
          <p:nvPr/>
        </p:nvSpPr>
        <p:spPr>
          <a:xfrm>
            <a:off x="5479048" y="1187282"/>
            <a:ext cx="4536512" cy="276999"/>
          </a:xfrm>
          <a:prstGeom prst="rect">
            <a:avLst/>
          </a:prstGeom>
        </p:spPr>
        <p:txBody>
          <a:bodyPr wrap="square" lIns="36000" rIns="36000">
            <a:spAutoFit/>
          </a:bodyPr>
          <a:lstStyle/>
          <a:p>
            <a:pPr algn="ctr" defTabSz="914342">
              <a:spcBef>
                <a:spcPts val="600"/>
              </a:spcBef>
              <a:defRPr/>
            </a:pPr>
            <a:r>
              <a:rPr lang="en-US" altLang="ko-KR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MCSC </a:t>
            </a:r>
            <a:r>
              <a:rPr lang="ko-KR" altLang="en-US" sz="1200" b="1" u="sng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주요 기능</a:t>
            </a:r>
          </a:p>
        </p:txBody>
      </p:sp>
      <p:grpSp>
        <p:nvGrpSpPr>
          <p:cNvPr id="33" name="그룹 32">
            <a:extLst>
              <a:ext uri="{FF2B5EF4-FFF2-40B4-BE49-F238E27FC236}">
                <a16:creationId xmlns:a16="http://schemas.microsoft.com/office/drawing/2014/main" id="{F874F4A5-DB1C-9A08-265A-33E205FF098E}"/>
              </a:ext>
            </a:extLst>
          </p:cNvPr>
          <p:cNvGrpSpPr/>
          <p:nvPr/>
        </p:nvGrpSpPr>
        <p:grpSpPr>
          <a:xfrm>
            <a:off x="5715319" y="5829264"/>
            <a:ext cx="4018503" cy="270000"/>
            <a:chOff x="6000722" y="5569312"/>
            <a:chExt cx="3316222" cy="270000"/>
          </a:xfrm>
        </p:grpSpPr>
        <p:sp>
          <p:nvSpPr>
            <p:cNvPr id="1638" name="오각형 22">
              <a:extLst>
                <a:ext uri="{FF2B5EF4-FFF2-40B4-BE49-F238E27FC236}">
                  <a16:creationId xmlns:a16="http://schemas.microsoft.com/office/drawing/2014/main" id="{15B6BB11-A695-F339-843C-7CF95729F4E6}"/>
                </a:ext>
              </a:extLst>
            </p:cNvPr>
            <p:cNvSpPr/>
            <p:nvPr/>
          </p:nvSpPr>
          <p:spPr>
            <a:xfrm>
              <a:off x="8407926" y="5569312"/>
              <a:ext cx="909018" cy="270000"/>
            </a:xfrm>
            <a:prstGeom prst="homePlate">
              <a:avLst>
                <a:gd name="adj" fmla="val 14365"/>
              </a:avLst>
            </a:prstGeom>
            <a:solidFill>
              <a:srgbClr val="D86E8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적용</a:t>
              </a:r>
            </a:p>
          </p:txBody>
        </p:sp>
        <p:sp>
          <p:nvSpPr>
            <p:cNvPr id="1639" name="오각형 21">
              <a:extLst>
                <a:ext uri="{FF2B5EF4-FFF2-40B4-BE49-F238E27FC236}">
                  <a16:creationId xmlns:a16="http://schemas.microsoft.com/office/drawing/2014/main" id="{238D7CA5-FD28-0B28-7690-65738213499D}"/>
                </a:ext>
              </a:extLst>
            </p:cNvPr>
            <p:cNvSpPr/>
            <p:nvPr/>
          </p:nvSpPr>
          <p:spPr>
            <a:xfrm>
              <a:off x="7660681" y="5569312"/>
              <a:ext cx="909018" cy="270000"/>
            </a:xfrm>
            <a:prstGeom prst="homePlate">
              <a:avLst>
                <a:gd name="adj" fmla="val 14365"/>
              </a:avLst>
            </a:prstGeom>
            <a:solidFill>
              <a:srgbClr val="E6A2B2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데이터 분석</a:t>
              </a:r>
            </a:p>
          </p:txBody>
        </p:sp>
        <p:sp>
          <p:nvSpPr>
            <p:cNvPr id="1640" name="오각형 19">
              <a:extLst>
                <a:ext uri="{FF2B5EF4-FFF2-40B4-BE49-F238E27FC236}">
                  <a16:creationId xmlns:a16="http://schemas.microsoft.com/office/drawing/2014/main" id="{E2805549-E08E-2BCD-BDB3-444ACD8048F8}"/>
                </a:ext>
              </a:extLst>
            </p:cNvPr>
            <p:cNvSpPr/>
            <p:nvPr/>
          </p:nvSpPr>
          <p:spPr>
            <a:xfrm>
              <a:off x="6852474" y="5569312"/>
              <a:ext cx="909018" cy="270000"/>
            </a:xfrm>
            <a:prstGeom prst="homePlate">
              <a:avLst>
                <a:gd name="adj" fmla="val 15810"/>
              </a:avLst>
            </a:prstGeom>
            <a:solidFill>
              <a:srgbClr val="F1CBD4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데이터 수집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41" name="오각형 20">
              <a:extLst>
                <a:ext uri="{FF2B5EF4-FFF2-40B4-BE49-F238E27FC236}">
                  <a16:creationId xmlns:a16="http://schemas.microsoft.com/office/drawing/2014/main" id="{24CE156B-BEC3-33AB-0390-5CA31EF09453}"/>
                </a:ext>
              </a:extLst>
            </p:cNvPr>
            <p:cNvSpPr/>
            <p:nvPr/>
          </p:nvSpPr>
          <p:spPr>
            <a:xfrm>
              <a:off x="6000722" y="5569312"/>
              <a:ext cx="909018" cy="270000"/>
            </a:xfrm>
            <a:prstGeom prst="homePlate">
              <a:avLst>
                <a:gd name="adj" fmla="val 15811"/>
              </a:avLst>
            </a:prstGeom>
            <a:solidFill>
              <a:srgbClr val="F7E2E7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914342" latinLnBrk="1">
                <a:defRPr/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설비 선정</a:t>
              </a:r>
            </a:p>
          </p:txBody>
        </p:sp>
      </p:grpSp>
      <p:grpSp>
        <p:nvGrpSpPr>
          <p:cNvPr id="1649" name="그룹 1648">
            <a:extLst>
              <a:ext uri="{FF2B5EF4-FFF2-40B4-BE49-F238E27FC236}">
                <a16:creationId xmlns:a16="http://schemas.microsoft.com/office/drawing/2014/main" id="{6C278B0F-78C0-6E02-BC98-5E3F2B946FF6}"/>
              </a:ext>
            </a:extLst>
          </p:cNvPr>
          <p:cNvGrpSpPr/>
          <p:nvPr/>
        </p:nvGrpSpPr>
        <p:grpSpPr>
          <a:xfrm>
            <a:off x="10624007" y="3445928"/>
            <a:ext cx="4313823" cy="924529"/>
            <a:chOff x="5098992" y="857449"/>
            <a:chExt cx="4313823" cy="924529"/>
          </a:xfrm>
        </p:grpSpPr>
        <p:grpSp>
          <p:nvGrpSpPr>
            <p:cNvPr id="1650" name="그룹 1649">
              <a:extLst>
                <a:ext uri="{FF2B5EF4-FFF2-40B4-BE49-F238E27FC236}">
                  <a16:creationId xmlns:a16="http://schemas.microsoft.com/office/drawing/2014/main" id="{3F09623E-EAEA-41D7-DD8F-77D949BEE142}"/>
                </a:ext>
              </a:extLst>
            </p:cNvPr>
            <p:cNvGrpSpPr/>
            <p:nvPr/>
          </p:nvGrpSpPr>
          <p:grpSpPr>
            <a:xfrm>
              <a:off x="5098992" y="878644"/>
              <a:ext cx="4301228" cy="903334"/>
              <a:chOff x="5098992" y="4561131"/>
              <a:chExt cx="4301228" cy="891428"/>
            </a:xfrm>
          </p:grpSpPr>
          <p:grpSp>
            <p:nvGrpSpPr>
              <p:cNvPr id="1652" name="그룹 1651">
                <a:extLst>
                  <a:ext uri="{FF2B5EF4-FFF2-40B4-BE49-F238E27FC236}">
                    <a16:creationId xmlns:a16="http://schemas.microsoft.com/office/drawing/2014/main" id="{D2D918C3-3B9C-D1A9-F9A8-400F6D9EF390}"/>
                  </a:ext>
                </a:extLst>
              </p:cNvPr>
              <p:cNvGrpSpPr/>
              <p:nvPr/>
            </p:nvGrpSpPr>
            <p:grpSpPr>
              <a:xfrm>
                <a:off x="5098992" y="4653136"/>
                <a:ext cx="923685" cy="697862"/>
                <a:chOff x="5098992" y="4869160"/>
                <a:chExt cx="923685" cy="697862"/>
              </a:xfrm>
            </p:grpSpPr>
            <p:pic>
              <p:nvPicPr>
                <p:cNvPr id="1654" name="그래픽 1653" descr="남자 옆모습 단색으로 채워진">
                  <a:extLst>
                    <a:ext uri="{FF2B5EF4-FFF2-40B4-BE49-F238E27FC236}">
                      <a16:creationId xmlns:a16="http://schemas.microsoft.com/office/drawing/2014/main" id="{AA8633FD-B7E7-D9C9-8D6D-83F993D16D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3201" y="4869160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1655" name="TextBox 1654">
                  <a:extLst>
                    <a:ext uri="{FF2B5EF4-FFF2-40B4-BE49-F238E27FC236}">
                      <a16:creationId xmlns:a16="http://schemas.microsoft.com/office/drawing/2014/main" id="{06ABED6B-6E4B-4E27-1177-1C7D6D49795B}"/>
                    </a:ext>
                  </a:extLst>
                </p:cNvPr>
                <p:cNvSpPr txBox="1"/>
                <p:nvPr/>
              </p:nvSpPr>
              <p:spPr bwMode="auto">
                <a:xfrm>
                  <a:off x="5098992" y="5351022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디스플레이 </a:t>
                  </a:r>
                  <a:r>
                    <a:rPr lang="en-US" altLang="ko-KR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A</a:t>
                  </a: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사 </a:t>
                  </a:r>
                  <a:r>
                    <a:rPr lang="en-US" altLang="ko-KR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CTO</a:t>
                  </a:r>
                  <a:endParaRPr lang="ko-KR" altLang="en-US" sz="1000" b="1" spc="-20">
                    <a:latin typeface="Arial Narrow" panose="020B0606020202030204" pitchFamily="34" charset="0"/>
                    <a:ea typeface="LG스마트체 Regular" panose="020B0600000101010101" pitchFamily="50" charset="-127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653" name="말풍선: 모서리가 둥근 사각형 1652">
                <a:extLst>
                  <a:ext uri="{FF2B5EF4-FFF2-40B4-BE49-F238E27FC236}">
                    <a16:creationId xmlns:a16="http://schemas.microsoft.com/office/drawing/2014/main" id="{85923506-672A-E58A-2EA7-19F88E8A7AB9}"/>
                  </a:ext>
                </a:extLst>
              </p:cNvPr>
              <p:cNvSpPr/>
              <p:nvPr/>
            </p:nvSpPr>
            <p:spPr>
              <a:xfrm>
                <a:off x="6326894" y="4561131"/>
                <a:ext cx="3073326" cy="891428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51" name="TextBox 1650">
              <a:extLst>
                <a:ext uri="{FF2B5EF4-FFF2-40B4-BE49-F238E27FC236}">
                  <a16:creationId xmlns:a16="http://schemas.microsoft.com/office/drawing/2014/main" id="{071773C6-2D98-EF11-3298-ED80BF299A34}"/>
                </a:ext>
              </a:extLst>
            </p:cNvPr>
            <p:cNvSpPr txBox="1"/>
            <p:nvPr/>
          </p:nvSpPr>
          <p:spPr>
            <a:xfrm>
              <a:off x="6435807" y="857449"/>
              <a:ext cx="2977008" cy="8922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“10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년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MCSC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를 시작으로 설비 동작 신호를 자동 수집하여 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System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을 활용한 분석으로 생산성 향상에 기여하고 있습니다</a:t>
              </a:r>
              <a:r>
                <a:rPr lang="en-US" altLang="ko-KR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.”</a:t>
              </a:r>
              <a:r>
                <a: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</a:t>
              </a:r>
            </a:p>
          </p:txBody>
        </p:sp>
      </p:grpSp>
      <p:grpSp>
        <p:nvGrpSpPr>
          <p:cNvPr id="1656" name="그룹 1655">
            <a:extLst>
              <a:ext uri="{FF2B5EF4-FFF2-40B4-BE49-F238E27FC236}">
                <a16:creationId xmlns:a16="http://schemas.microsoft.com/office/drawing/2014/main" id="{C43204C1-0069-532C-1CB4-588376671021}"/>
              </a:ext>
            </a:extLst>
          </p:cNvPr>
          <p:cNvGrpSpPr/>
          <p:nvPr/>
        </p:nvGrpSpPr>
        <p:grpSpPr>
          <a:xfrm>
            <a:off x="10816889" y="4832632"/>
            <a:ext cx="3992768" cy="926594"/>
            <a:chOff x="5345456" y="4012011"/>
            <a:chExt cx="3992768" cy="926594"/>
          </a:xfrm>
        </p:grpSpPr>
        <p:grpSp>
          <p:nvGrpSpPr>
            <p:cNvPr id="1657" name="그룹 1656">
              <a:extLst>
                <a:ext uri="{FF2B5EF4-FFF2-40B4-BE49-F238E27FC236}">
                  <a16:creationId xmlns:a16="http://schemas.microsoft.com/office/drawing/2014/main" id="{F405BFCD-D0F6-C80E-9B1B-44BB8E771920}"/>
                </a:ext>
              </a:extLst>
            </p:cNvPr>
            <p:cNvGrpSpPr/>
            <p:nvPr/>
          </p:nvGrpSpPr>
          <p:grpSpPr>
            <a:xfrm flipH="1">
              <a:off x="5345456" y="4012011"/>
              <a:ext cx="3992768" cy="926594"/>
              <a:chOff x="5095244" y="4572745"/>
              <a:chExt cx="4304976" cy="914382"/>
            </a:xfrm>
          </p:grpSpPr>
          <p:grpSp>
            <p:nvGrpSpPr>
              <p:cNvPr id="1659" name="그룹 1658">
                <a:extLst>
                  <a:ext uri="{FF2B5EF4-FFF2-40B4-BE49-F238E27FC236}">
                    <a16:creationId xmlns:a16="http://schemas.microsoft.com/office/drawing/2014/main" id="{8ACEBB2E-22D3-FA4C-EBCA-C66E1EE2BF51}"/>
                  </a:ext>
                </a:extLst>
              </p:cNvPr>
              <p:cNvGrpSpPr/>
              <p:nvPr/>
            </p:nvGrpSpPr>
            <p:grpSpPr>
              <a:xfrm>
                <a:off x="5095244" y="4572745"/>
                <a:ext cx="923685" cy="800447"/>
                <a:chOff x="5095244" y="4788769"/>
                <a:chExt cx="923685" cy="800447"/>
              </a:xfrm>
            </p:grpSpPr>
            <p:pic>
              <p:nvPicPr>
                <p:cNvPr id="1661" name="그래픽 1660" descr="남자 옆모습 단색으로 채워진">
                  <a:extLst>
                    <a:ext uri="{FF2B5EF4-FFF2-40B4-BE49-F238E27FC236}">
                      <a16:creationId xmlns:a16="http://schemas.microsoft.com/office/drawing/2014/main" id="{42585F4C-007E-1D73-AADD-C155FDAC50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81624" y="4788769"/>
                  <a:ext cx="567771" cy="567771"/>
                </a:xfrm>
                <a:prstGeom prst="rect">
                  <a:avLst/>
                </a:prstGeom>
              </p:spPr>
            </p:pic>
            <p:sp>
              <p:nvSpPr>
                <p:cNvPr id="1662" name="TextBox 1661">
                  <a:extLst>
                    <a:ext uri="{FF2B5EF4-FFF2-40B4-BE49-F238E27FC236}">
                      <a16:creationId xmlns:a16="http://schemas.microsoft.com/office/drawing/2014/main" id="{46019AD6-5D8C-C6DF-CCE0-8542F14BB70D}"/>
                    </a:ext>
                  </a:extLst>
                </p:cNvPr>
                <p:cNvSpPr txBox="1"/>
                <p:nvPr/>
              </p:nvSpPr>
              <p:spPr bwMode="auto">
                <a:xfrm>
                  <a:off x="5095244" y="5373216"/>
                  <a:ext cx="923685" cy="21600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square" lIns="36000" tIns="36000" rIns="36000" bIns="36000" rtlCol="0" anchor="t" anchorCtr="0">
                  <a:noAutofit/>
                </a:bodyPr>
                <a:lstStyle/>
                <a:p>
                  <a:pPr algn="ctr" defTabSz="984250"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디스플레이 </a:t>
                  </a:r>
                  <a:r>
                    <a:rPr lang="en-US" altLang="ko-KR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B</a:t>
                  </a:r>
                  <a:r>
                    <a:rPr lang="ko-KR" altLang="en-US" sz="1000" b="1" spc="-20">
                      <a:latin typeface="Arial Narrow" panose="020B0606020202030204" pitchFamily="34" charset="0"/>
                      <a:ea typeface="LG스마트체 Regular" panose="020B0600000101010101" pitchFamily="50" charset="-127"/>
                      <a:cs typeface="Arial" panose="020B0604020202020204" pitchFamily="34" charset="0"/>
                    </a:rPr>
                    <a:t>사 연구원</a:t>
                  </a:r>
                </a:p>
              </p:txBody>
            </p:sp>
          </p:grpSp>
          <p:sp>
            <p:nvSpPr>
              <p:cNvPr id="1660" name="말풍선: 모서리가 둥근 사각형 1659">
                <a:extLst>
                  <a:ext uri="{FF2B5EF4-FFF2-40B4-BE49-F238E27FC236}">
                    <a16:creationId xmlns:a16="http://schemas.microsoft.com/office/drawing/2014/main" id="{C18BE720-BC72-EF41-E9C8-177490198B7E}"/>
                  </a:ext>
                </a:extLst>
              </p:cNvPr>
              <p:cNvSpPr/>
              <p:nvPr/>
            </p:nvSpPr>
            <p:spPr>
              <a:xfrm>
                <a:off x="6326894" y="4590818"/>
                <a:ext cx="3073326" cy="896309"/>
              </a:xfrm>
              <a:prstGeom prst="wedgeRoundRectCallout">
                <a:avLst>
                  <a:gd name="adj1" fmla="val -65981"/>
                  <a:gd name="adj2" fmla="val -21794"/>
                  <a:gd name="adj3" fmla="val 16667"/>
                </a:avLst>
              </a:prstGeom>
              <a:solidFill>
                <a:schemeClr val="bg1"/>
              </a:solidFill>
              <a:ln w="31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808038" algn="ctr"/>
                <a:endParaRPr lang="ko-KR" altLang="en-US" sz="1200" i="1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658" name="TextBox 1657">
              <a:extLst>
                <a:ext uri="{FF2B5EF4-FFF2-40B4-BE49-F238E27FC236}">
                  <a16:creationId xmlns:a16="http://schemas.microsoft.com/office/drawing/2014/main" id="{8934A896-00EA-6F9E-03AA-6DE1D10B8641}"/>
                </a:ext>
              </a:extLst>
            </p:cNvPr>
            <p:cNvSpPr txBox="1"/>
            <p:nvPr/>
          </p:nvSpPr>
          <p:spPr>
            <a:xfrm>
              <a:off x="5520977" y="4051993"/>
              <a:ext cx="2649726" cy="3382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endPara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sp>
        <p:nvSpPr>
          <p:cNvPr id="1663" name="TextBox 1662">
            <a:extLst>
              <a:ext uri="{FF2B5EF4-FFF2-40B4-BE49-F238E27FC236}">
                <a16:creationId xmlns:a16="http://schemas.microsoft.com/office/drawing/2014/main" id="{C1BE5D16-EAD0-5795-21BB-C067F31590EC}"/>
              </a:ext>
            </a:extLst>
          </p:cNvPr>
          <p:cNvSpPr txBox="1"/>
          <p:nvPr/>
        </p:nvSpPr>
        <p:spPr>
          <a:xfrm>
            <a:off x="10930320" y="4842230"/>
            <a:ext cx="2649726" cy="8922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“T/Time 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개선 활동 공수 저감 및 개인 역량에 의한 편차를 최소화하여 생산 </a:t>
            </a:r>
            <a:r>
              <a:rPr lang="en-US" altLang="ko-KR" sz="1200" i="1" err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Capa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-up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에 기여 중입니다</a:t>
            </a:r>
            <a:r>
              <a:rPr lang="en-US" altLang="ko-KR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.”</a:t>
            </a:r>
            <a:r>
              <a:rPr lang="ko-KR" altLang="en-US" sz="1200" i="1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9DBDC411-5C9C-812A-837F-8F052B2F085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372" b="66303"/>
          <a:stretch/>
        </p:blipFill>
        <p:spPr>
          <a:xfrm>
            <a:off x="467412" y="1763636"/>
            <a:ext cx="4455358" cy="1139375"/>
          </a:xfrm>
          <a:prstGeom prst="rect">
            <a:avLst/>
          </a:prstGeom>
        </p:spPr>
      </p:pic>
      <p:sp>
        <p:nvSpPr>
          <p:cNvPr id="19" name="타원 18">
            <a:extLst>
              <a:ext uri="{FF2B5EF4-FFF2-40B4-BE49-F238E27FC236}">
                <a16:creationId xmlns:a16="http://schemas.microsoft.com/office/drawing/2014/main" id="{2C193146-DEB6-9260-9192-35FC1A3BBC24}"/>
              </a:ext>
            </a:extLst>
          </p:cNvPr>
          <p:cNvSpPr/>
          <p:nvPr/>
        </p:nvSpPr>
        <p:spPr bwMode="auto">
          <a:xfrm>
            <a:off x="655638" y="2028079"/>
            <a:ext cx="144000" cy="144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7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</a:t>
            </a:r>
            <a:endParaRPr lang="ko-KR" altLang="en-US" sz="7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0" name="타원 19">
            <a:extLst>
              <a:ext uri="{FF2B5EF4-FFF2-40B4-BE49-F238E27FC236}">
                <a16:creationId xmlns:a16="http://schemas.microsoft.com/office/drawing/2014/main" id="{F364B5B9-48E8-03BC-E316-5D8F04F3B1E2}"/>
              </a:ext>
            </a:extLst>
          </p:cNvPr>
          <p:cNvSpPr/>
          <p:nvPr/>
        </p:nvSpPr>
        <p:spPr bwMode="auto">
          <a:xfrm>
            <a:off x="3395381" y="1822250"/>
            <a:ext cx="144000" cy="144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7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III</a:t>
            </a:r>
            <a:endParaRPr lang="ko-KR" altLang="en-US" sz="7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sp>
        <p:nvSpPr>
          <p:cNvPr id="21" name="타원 20">
            <a:extLst>
              <a:ext uri="{FF2B5EF4-FFF2-40B4-BE49-F238E27FC236}">
                <a16:creationId xmlns:a16="http://schemas.microsoft.com/office/drawing/2014/main" id="{51FF8720-EDAD-BA18-FB18-21A6CBD933E2}"/>
              </a:ext>
            </a:extLst>
          </p:cNvPr>
          <p:cNvSpPr/>
          <p:nvPr/>
        </p:nvSpPr>
        <p:spPr bwMode="auto">
          <a:xfrm>
            <a:off x="2024589" y="1879361"/>
            <a:ext cx="144000" cy="144000"/>
          </a:xfrm>
          <a:prstGeom prst="ellipse">
            <a:avLst/>
          </a:prstGeom>
          <a:solidFill>
            <a:schemeClr val="accent3">
              <a:lumMod val="50000"/>
            </a:schemeClr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altLang="ko-KR" sz="7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rPr>
              <a:t>II</a:t>
            </a:r>
            <a:endParaRPr lang="ko-KR" altLang="en-US" sz="700" b="1">
              <a:solidFill>
                <a:schemeClr val="bg1"/>
              </a:solidFill>
              <a:latin typeface="Arial Narrow" panose="020B0606020202030204" pitchFamily="34" charset="0"/>
              <a:ea typeface="LG스마트체 Regular" panose="020B0600000101010101" pitchFamily="50" charset="-127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C6CB3BC7-620C-9EAF-B2E6-C8EE0D97F30C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18" t="28332" r="2466" b="46015"/>
          <a:stretch/>
        </p:blipFill>
        <p:spPr>
          <a:xfrm>
            <a:off x="5776373" y="1453353"/>
            <a:ext cx="3957449" cy="1948477"/>
          </a:xfrm>
          <a:prstGeom prst="rect">
            <a:avLst/>
          </a:prstGeom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29A7EEAE-F82C-2366-CA9C-7164EF56A78B}"/>
              </a:ext>
            </a:extLst>
          </p:cNvPr>
          <p:cNvGrpSpPr/>
          <p:nvPr/>
        </p:nvGrpSpPr>
        <p:grpSpPr>
          <a:xfrm>
            <a:off x="5702450" y="3091201"/>
            <a:ext cx="4150612" cy="411257"/>
            <a:chOff x="-3925552" y="4708592"/>
            <a:chExt cx="3780318" cy="411257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78953A5A-A38C-DF59-A49D-C2E8EF78D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설비 성능 분석 및 개선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42F74DA5-6BCE-9247-C4E0-4E31DADA2CE5}"/>
                </a:ext>
              </a:extLst>
            </p:cNvPr>
            <p:cNvSpPr/>
            <p:nvPr/>
          </p:nvSpPr>
          <p:spPr bwMode="auto">
            <a:xfrm>
              <a:off x="-3925552" y="4754266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/>
              <a:r>
                <a:rPr lang="en-US" altLang="ko-KR" sz="12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I</a:t>
              </a:r>
              <a:endParaRPr lang="ko-KR" altLang="en-US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26" name="AutoShape 5">
              <a:extLst>
                <a:ext uri="{FF2B5EF4-FFF2-40B4-BE49-F238E27FC236}">
                  <a16:creationId xmlns:a16="http://schemas.microsoft.com/office/drawing/2014/main" id="{3BE77F0D-DEF2-6547-61C7-7F8B3F890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4708592"/>
              <a:ext cx="2337473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설비 동작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Signal &amp; Parameter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를 </a:t>
              </a:r>
              <a:r>
                <a:rPr kumimoji="1" lang="ko-KR" altLang="en-US" sz="1100" kern="0" err="1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시각화하여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 동작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Loss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를 찾아서 개선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sp>
        <p:nvSpPr>
          <p:cNvPr id="28" name="왼쪽 대괄호 27">
            <a:extLst>
              <a:ext uri="{FF2B5EF4-FFF2-40B4-BE49-F238E27FC236}">
                <a16:creationId xmlns:a16="http://schemas.microsoft.com/office/drawing/2014/main" id="{F7F214CC-1001-8EBD-F64E-B4B16F78AEF6}"/>
              </a:ext>
            </a:extLst>
          </p:cNvPr>
          <p:cNvSpPr/>
          <p:nvPr/>
        </p:nvSpPr>
        <p:spPr>
          <a:xfrm rot="5400000">
            <a:off x="7647382" y="4284521"/>
            <a:ext cx="130973" cy="2865438"/>
          </a:xfrm>
          <a:prstGeom prst="leftBracket">
            <a:avLst/>
          </a:prstGeom>
          <a:ln w="19050">
            <a:solidFill>
              <a:schemeClr val="accent3">
                <a:lumMod val="50000"/>
              </a:schemeClr>
            </a:solidFill>
            <a:headEnd type="arrow" w="sm" len="sm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1B49B5B4-26DD-A4D5-78F7-D764D7715B41}"/>
              </a:ext>
            </a:extLst>
          </p:cNvPr>
          <p:cNvSpPr/>
          <p:nvPr/>
        </p:nvSpPr>
        <p:spPr>
          <a:xfrm>
            <a:off x="9045045" y="4719544"/>
            <a:ext cx="808017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Max </a:t>
            </a:r>
            <a:r>
              <a:rPr lang="en-US" altLang="ko-KR" sz="900" err="1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Capa</a:t>
            </a: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-up</a:t>
            </a:r>
            <a:endParaRPr kumimoji="0" lang="en-US" altLang="ko-KR" sz="900" b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86F25279-75FE-7C46-E987-87E030129828}"/>
              </a:ext>
            </a:extLst>
          </p:cNvPr>
          <p:cNvSpPr/>
          <p:nvPr/>
        </p:nvSpPr>
        <p:spPr>
          <a:xfrm>
            <a:off x="8750301" y="4934607"/>
            <a:ext cx="1102762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 </a:t>
            </a: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Sameness </a:t>
            </a: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효과</a:t>
            </a:r>
            <a:endParaRPr kumimoji="0" lang="en-US" altLang="ko-KR" sz="900" b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1EBCE667-598C-6D7B-B16B-7FDD80A00133}"/>
              </a:ext>
            </a:extLst>
          </p:cNvPr>
          <p:cNvSpPr/>
          <p:nvPr/>
        </p:nvSpPr>
        <p:spPr>
          <a:xfrm>
            <a:off x="9045045" y="5143421"/>
            <a:ext cx="808017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사전 보전</a:t>
            </a: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/</a:t>
            </a: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예방</a:t>
            </a:r>
            <a:endParaRPr kumimoji="0" lang="en-US" altLang="ko-KR" sz="900" b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9CC51EB6-EC80-0039-444C-52CCBA7ECEA1}"/>
              </a:ext>
            </a:extLst>
          </p:cNvPr>
          <p:cNvSpPr/>
          <p:nvPr/>
        </p:nvSpPr>
        <p:spPr>
          <a:xfrm>
            <a:off x="5811571" y="6118758"/>
            <a:ext cx="909018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개선 대상 </a:t>
            </a: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Neck </a:t>
            </a: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</a:t>
            </a:r>
            <a:endParaRPr kumimoji="0" lang="en-US" altLang="ko-KR" sz="900" b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5D0B4AAA-B8C3-6DD6-3736-C130508F1336}"/>
              </a:ext>
            </a:extLst>
          </p:cNvPr>
          <p:cNvSpPr/>
          <p:nvPr/>
        </p:nvSpPr>
        <p:spPr>
          <a:xfrm>
            <a:off x="6859532" y="6118758"/>
            <a:ext cx="909018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분석 모델링</a:t>
            </a:r>
            <a:endParaRPr kumimoji="0" lang="en-US" altLang="ko-KR" sz="900" b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0CE746C5-7035-A09B-A590-B9D13E152702}"/>
              </a:ext>
            </a:extLst>
          </p:cNvPr>
          <p:cNvSpPr/>
          <p:nvPr/>
        </p:nvSpPr>
        <p:spPr>
          <a:xfrm>
            <a:off x="7848970" y="6118758"/>
            <a:ext cx="909018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개선 </a:t>
            </a:r>
            <a:r>
              <a:rPr lang="en-US" altLang="ko-KR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Item </a:t>
            </a: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도출</a:t>
            </a:r>
            <a:endParaRPr kumimoji="0" lang="en-US" altLang="ko-KR" sz="900" b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FA610CE8-BE6B-465A-E55B-F000DC5386F6}"/>
              </a:ext>
            </a:extLst>
          </p:cNvPr>
          <p:cNvSpPr/>
          <p:nvPr/>
        </p:nvSpPr>
        <p:spPr>
          <a:xfrm>
            <a:off x="8796315" y="6118758"/>
            <a:ext cx="909018" cy="1384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>
                <a:solidFill>
                  <a:srgbClr val="0066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설비 모니터링</a:t>
            </a:r>
            <a:endParaRPr kumimoji="0" lang="en-US" altLang="ko-KR" sz="900" b="0" u="none" strike="noStrike" kern="1200" cap="none" spc="0" normalizeH="0" baseline="0" noProof="0">
              <a:ln>
                <a:noFill/>
              </a:ln>
              <a:solidFill>
                <a:srgbClr val="006600"/>
              </a:solidFill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167D2AC-9744-65BD-CCEA-9DE9572B6E0D}"/>
              </a:ext>
            </a:extLst>
          </p:cNvPr>
          <p:cNvSpPr/>
          <p:nvPr/>
        </p:nvSpPr>
        <p:spPr>
          <a:xfrm>
            <a:off x="7245170" y="5593008"/>
            <a:ext cx="909018" cy="138499"/>
          </a:xfrm>
          <a:prstGeom prst="rect">
            <a:avLst/>
          </a:prstGeom>
          <a:solidFill>
            <a:srgbClr val="ECECEC"/>
          </a:solidFill>
        </p:spPr>
        <p:txBody>
          <a:bodyPr wrap="square" lIns="0" tIns="0" rIns="0" bIns="0">
            <a:spAutoFit/>
          </a:bodyPr>
          <a:lstStyle/>
          <a:p>
            <a:pPr marL="0" marR="0" lvl="0" indent="0" algn="ctr" defTabSz="914342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900" b="1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rPr>
              <a:t>반복 개선 작업</a:t>
            </a:r>
            <a:endParaRPr kumimoji="0" lang="en-US" altLang="ko-KR" sz="900" b="1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Narrow" panose="020B0606020202030204" pitchFamily="34" charset="0"/>
              <a:ea typeface="LG스마트체 Regular" panose="020B0600000101010101" pitchFamily="50" charset="-127"/>
              <a:cs typeface="Arial" panose="020B0604020202020204" pitchFamily="34" charset="0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5386085E-27C9-6AF0-159A-09BCBA8E91BC}"/>
              </a:ext>
            </a:extLst>
          </p:cNvPr>
          <p:cNvGrpSpPr/>
          <p:nvPr/>
        </p:nvGrpSpPr>
        <p:grpSpPr>
          <a:xfrm>
            <a:off x="5702450" y="3513435"/>
            <a:ext cx="4150612" cy="411257"/>
            <a:chOff x="-3925552" y="4708592"/>
            <a:chExt cx="3780318" cy="411257"/>
          </a:xfrm>
        </p:grpSpPr>
        <p:sp>
          <p:nvSpPr>
            <p:cNvPr id="39" name="AutoShape 5">
              <a:extLst>
                <a:ext uri="{FF2B5EF4-FFF2-40B4-BE49-F238E27FC236}">
                  <a16:creationId xmlns:a16="http://schemas.microsoft.com/office/drawing/2014/main" id="{A1A3A717-AC11-3127-F0E0-620E85DB4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en-US" altLang="ko-KR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Hidden Loss </a:t>
              </a: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도출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40" name="타원 39">
              <a:extLst>
                <a:ext uri="{FF2B5EF4-FFF2-40B4-BE49-F238E27FC236}">
                  <a16:creationId xmlns:a16="http://schemas.microsoft.com/office/drawing/2014/main" id="{FE8CBE8B-BE6F-3A3A-BB58-76ADC1C0E1A4}"/>
                </a:ext>
              </a:extLst>
            </p:cNvPr>
            <p:cNvSpPr/>
            <p:nvPr/>
          </p:nvSpPr>
          <p:spPr bwMode="auto">
            <a:xfrm>
              <a:off x="-3925552" y="4754266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/>
              <a:r>
                <a:rPr lang="en-US" altLang="ko-KR" sz="12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2</a:t>
              </a:r>
              <a:endParaRPr lang="ko-KR" altLang="en-US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1" name="AutoShape 5">
              <a:extLst>
                <a:ext uri="{FF2B5EF4-FFF2-40B4-BE49-F238E27FC236}">
                  <a16:creationId xmlns:a16="http://schemas.microsoft.com/office/drawing/2014/main" id="{7337ABE7-AEE5-1D7C-B993-14858B95CE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4708592"/>
              <a:ext cx="2337473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설비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Tact-Time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에 영향을 주는 신호 중 개선 가능한 </a:t>
              </a:r>
              <a:r>
                <a:rPr kumimoji="1" lang="en-US" altLang="ko-KR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Item </a:t>
              </a: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도출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E29831B1-CC28-A708-3BEE-07B26561196C}"/>
              </a:ext>
            </a:extLst>
          </p:cNvPr>
          <p:cNvGrpSpPr/>
          <p:nvPr/>
        </p:nvGrpSpPr>
        <p:grpSpPr>
          <a:xfrm>
            <a:off x="5702450" y="3942478"/>
            <a:ext cx="4150612" cy="411257"/>
            <a:chOff x="-3925552" y="4708592"/>
            <a:chExt cx="3780318" cy="411257"/>
          </a:xfrm>
        </p:grpSpPr>
        <p:sp>
          <p:nvSpPr>
            <p:cNvPr id="43" name="AutoShape 5">
              <a:extLst>
                <a:ext uri="{FF2B5EF4-FFF2-40B4-BE49-F238E27FC236}">
                  <a16:creationId xmlns:a16="http://schemas.microsoft.com/office/drawing/2014/main" id="{DB2B72D1-816E-3B9E-D277-E400818B8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3765130" y="4708592"/>
              <a:ext cx="2088232" cy="257369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72000" tIns="36000" rIns="72000" bIns="36000" anchor="t" anchorCtr="0">
              <a:spAutoFit/>
            </a:bodyPr>
            <a:lstStyle/>
            <a:p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ko-KR" altLang="en-US" sz="1200" b="1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charset="0"/>
                </a:rPr>
                <a:t>변동 모니터링</a:t>
              </a:r>
              <a:endParaRPr kumimoji="1" lang="en-US" altLang="ko-KR" sz="1200" b="1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charset="0"/>
              </a:endParaRPr>
            </a:p>
          </p:txBody>
        </p:sp>
        <p:sp>
          <p:nvSpPr>
            <p:cNvPr id="44" name="타원 43">
              <a:extLst>
                <a:ext uri="{FF2B5EF4-FFF2-40B4-BE49-F238E27FC236}">
                  <a16:creationId xmlns:a16="http://schemas.microsoft.com/office/drawing/2014/main" id="{FFA89298-CDB5-4F35-2438-98602819B3F1}"/>
                </a:ext>
              </a:extLst>
            </p:cNvPr>
            <p:cNvSpPr/>
            <p:nvPr/>
          </p:nvSpPr>
          <p:spPr bwMode="auto">
            <a:xfrm>
              <a:off x="-3925552" y="4754266"/>
              <a:ext cx="163942" cy="180000"/>
            </a:xfrm>
            <a:prstGeom prst="ellipse">
              <a:avLst/>
            </a:prstGeom>
            <a:solidFill>
              <a:srgbClr val="C00000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rIns="0" anchor="ctr"/>
            <a:lstStyle/>
            <a:p>
              <a:pPr algn="ctr"/>
              <a:r>
                <a:rPr lang="en-US" altLang="ko-KR" sz="1200" b="1">
                  <a:solidFill>
                    <a:schemeClr val="bg1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3</a:t>
              </a:r>
              <a:endParaRPr lang="ko-KR" altLang="en-US" sz="1200" b="1">
                <a:solidFill>
                  <a:schemeClr val="bg1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45" name="AutoShape 5">
              <a:extLst>
                <a:ext uri="{FF2B5EF4-FFF2-40B4-BE49-F238E27FC236}">
                  <a16:creationId xmlns:a16="http://schemas.microsoft.com/office/drawing/2014/main" id="{FCEE8E2E-EF23-6820-3D2D-B4D5D442D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2482707" y="4708592"/>
              <a:ext cx="2337473" cy="41125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  <a:effectLst/>
          </p:spPr>
          <p:txBody>
            <a:bodyPr wrap="square" lIns="0" tIns="36000" rIns="72000" bIns="36000" anchor="t" anchorCtr="0">
              <a:spAutoFit/>
            </a:bodyPr>
            <a:lstStyle/>
            <a:p>
              <a:pPr marL="171450" indent="-85725" defTabSz="914400"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/>
              </a:pPr>
              <a:r>
                <a:rPr kumimoji="1" lang="ko-KR" altLang="en-US" sz="1100" kern="0">
                  <a:solidFill>
                    <a:srgbClr val="231F2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itchFamily="34" charset="0"/>
                </a:rPr>
                <a:t>설비 표준동작 패턴 대비 이상 발생 감지 및 원인 조건 신호 분석</a:t>
              </a:r>
              <a:endParaRPr kumimoji="1" lang="en-US" altLang="ko-KR" sz="1100" kern="0">
                <a:solidFill>
                  <a:srgbClr val="231F2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itchFamily="34" charset="0"/>
              </a:endParaRPr>
            </a:p>
          </p:txBody>
        </p:sp>
      </p:grpSp>
      <p:grpSp>
        <p:nvGrpSpPr>
          <p:cNvPr id="50" name="그룹 49">
            <a:extLst>
              <a:ext uri="{FF2B5EF4-FFF2-40B4-BE49-F238E27FC236}">
                <a16:creationId xmlns:a16="http://schemas.microsoft.com/office/drawing/2014/main" id="{98F4559C-81D7-2E46-720D-FEF5E6974339}"/>
              </a:ext>
            </a:extLst>
          </p:cNvPr>
          <p:cNvGrpSpPr/>
          <p:nvPr/>
        </p:nvGrpSpPr>
        <p:grpSpPr>
          <a:xfrm>
            <a:off x="10798829" y="1655837"/>
            <a:ext cx="1755405" cy="1382556"/>
            <a:chOff x="10493016" y="2972451"/>
            <a:chExt cx="1755405" cy="1382556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9AD51D8-F6B1-19F3-5BFE-35904EB85797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설비 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Loss 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동작개선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52" name="직선 연결선 51">
              <a:extLst>
                <a:ext uri="{FF2B5EF4-FFF2-40B4-BE49-F238E27FC236}">
                  <a16:creationId xmlns:a16="http://schemas.microsoft.com/office/drawing/2014/main" id="{B86A1BCA-405B-0641-615C-8132B28F0327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53" name="직선 연결선 52">
              <a:extLst>
                <a:ext uri="{FF2B5EF4-FFF2-40B4-BE49-F238E27FC236}">
                  <a16:creationId xmlns:a16="http://schemas.microsoft.com/office/drawing/2014/main" id="{1440E17B-BCD7-6065-5A0B-65A506207110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54" name="Rectangle 23">
              <a:extLst>
                <a:ext uri="{FF2B5EF4-FFF2-40B4-BE49-F238E27FC236}">
                  <a16:creationId xmlns:a16="http://schemas.microsoft.com/office/drawing/2014/main" id="{0897BA3C-34BC-FE1D-B924-689BC4BE33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332537"/>
              <a:ext cx="234000" cy="6648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5" name="Rectangle 23">
              <a:extLst>
                <a:ext uri="{FF2B5EF4-FFF2-40B4-BE49-F238E27FC236}">
                  <a16:creationId xmlns:a16="http://schemas.microsoft.com/office/drawing/2014/main" id="{D1090EF0-34E1-A47C-1447-3DD5B0DA048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81256" y="3580962"/>
              <a:ext cx="234000" cy="41823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6" name="Freeform 228">
              <a:extLst>
                <a:ext uri="{FF2B5EF4-FFF2-40B4-BE49-F238E27FC236}">
                  <a16:creationId xmlns:a16="http://schemas.microsoft.com/office/drawing/2014/main" id="{47710583-D765-2D42-6453-0C194730352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026" y="3332535"/>
              <a:ext cx="648000" cy="251451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7" name="Rectangle 234">
              <a:extLst>
                <a:ext uri="{FF2B5EF4-FFF2-40B4-BE49-F238E27FC236}">
                  <a16:creationId xmlns:a16="http://schemas.microsoft.com/office/drawing/2014/main" id="{20D2F700-4D37-ADB5-FD42-491F453720F5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8" name="Rectangle 234">
              <a:extLst>
                <a:ext uri="{FF2B5EF4-FFF2-40B4-BE49-F238E27FC236}">
                  <a16:creationId xmlns:a16="http://schemas.microsoft.com/office/drawing/2014/main" id="{FA32E069-88F3-C651-A3C8-A5FBB80BE43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59" name="Rectangle 234">
              <a:extLst>
                <a:ext uri="{FF2B5EF4-FFF2-40B4-BE49-F238E27FC236}">
                  <a16:creationId xmlns:a16="http://schemas.microsoft.com/office/drawing/2014/main" id="{4A3B5255-695C-69F4-28A4-252214C1DE29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493016" y="3245319"/>
              <a:ext cx="318774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초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60" name="직선 연결선 59">
              <a:extLst>
                <a:ext uri="{FF2B5EF4-FFF2-40B4-BE49-F238E27FC236}">
                  <a16:creationId xmlns:a16="http://schemas.microsoft.com/office/drawing/2014/main" id="{1BF78D32-48B5-F976-FEDF-44FFDD40896E}"/>
                </a:ext>
              </a:extLst>
            </p:cNvPr>
            <p:cNvCxnSpPr/>
            <p:nvPr/>
          </p:nvCxnSpPr>
          <p:spPr>
            <a:xfrm>
              <a:off x="11376114" y="3332537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61" name="직선 연결선 60">
              <a:extLst>
                <a:ext uri="{FF2B5EF4-FFF2-40B4-BE49-F238E27FC236}">
                  <a16:creationId xmlns:a16="http://schemas.microsoft.com/office/drawing/2014/main" id="{67BA5008-F7A0-0881-4DDE-C20D72FD3B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72863" y="3588726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8D5D7674-1F5F-8953-8EDE-ED37D69DF030}"/>
                </a:ext>
              </a:extLst>
            </p:cNvPr>
            <p:cNvCxnSpPr/>
            <p:nvPr/>
          </p:nvCxnSpPr>
          <p:spPr>
            <a:xfrm flipV="1">
              <a:off x="11916114" y="3588726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DB776E81-E04F-C804-BF36-9A2194F00768}"/>
                </a:ext>
              </a:extLst>
            </p:cNvPr>
            <p:cNvCxnSpPr/>
            <p:nvPr/>
          </p:nvCxnSpPr>
          <p:spPr>
            <a:xfrm>
              <a:off x="11916114" y="3189020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1536" name="TextBox 1535">
              <a:extLst>
                <a:ext uri="{FF2B5EF4-FFF2-40B4-BE49-F238E27FC236}">
                  <a16:creationId xmlns:a16="http://schemas.microsoft.com/office/drawing/2014/main" id="{F4E5B397-C698-46B6-D794-9AFD039BF779}"/>
                </a:ext>
              </a:extLst>
            </p:cNvPr>
            <p:cNvSpPr txBox="1"/>
            <p:nvPr/>
          </p:nvSpPr>
          <p:spPr>
            <a:xfrm>
              <a:off x="11788148" y="3384860"/>
              <a:ext cx="288715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3.4%</a:t>
              </a:r>
              <a:endPara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37" name="TextBox 1536">
              <a:extLst>
                <a:ext uri="{FF2B5EF4-FFF2-40B4-BE49-F238E27FC236}">
                  <a16:creationId xmlns:a16="http://schemas.microsoft.com/office/drawing/2014/main" id="{FA259D1D-7913-5621-C350-C09DB21A5548}"/>
                </a:ext>
              </a:extLst>
            </p:cNvPr>
            <p:cNvSpPr txBox="1"/>
            <p:nvPr/>
          </p:nvSpPr>
          <p:spPr bwMode="auto">
            <a:xfrm>
              <a:off x="10718607" y="4175007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57.5</a:t>
              </a:r>
              <a:r>
                <a:rPr lang="ko-KR" altLang="en-US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초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55.5 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초</a:t>
              </a:r>
              <a:endParaRPr lang="ko-KR" altLang="en-US" sz="1200" b="1" spc="-20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</p:grpSp>
      <p:grpSp>
        <p:nvGrpSpPr>
          <p:cNvPr id="1538" name="그룹 1537">
            <a:extLst>
              <a:ext uri="{FF2B5EF4-FFF2-40B4-BE49-F238E27FC236}">
                <a16:creationId xmlns:a16="http://schemas.microsoft.com/office/drawing/2014/main" id="{3D53423A-3680-B4C2-F137-B3FDB9A10C15}"/>
              </a:ext>
            </a:extLst>
          </p:cNvPr>
          <p:cNvGrpSpPr/>
          <p:nvPr/>
        </p:nvGrpSpPr>
        <p:grpSpPr>
          <a:xfrm>
            <a:off x="12879512" y="1655837"/>
            <a:ext cx="1755405" cy="1382556"/>
            <a:chOff x="10493016" y="2972451"/>
            <a:chExt cx="1755405" cy="1382556"/>
          </a:xfrm>
        </p:grpSpPr>
        <p:sp>
          <p:nvSpPr>
            <p:cNvPr id="1539" name="TextBox 1538">
              <a:extLst>
                <a:ext uri="{FF2B5EF4-FFF2-40B4-BE49-F238E27FC236}">
                  <a16:creationId xmlns:a16="http://schemas.microsoft.com/office/drawing/2014/main" id="{6E1AC81B-D6E5-B36C-1919-1CF3F96A47C8}"/>
                </a:ext>
              </a:extLst>
            </p:cNvPr>
            <p:cNvSpPr txBox="1"/>
            <p:nvPr/>
          </p:nvSpPr>
          <p:spPr bwMode="auto">
            <a:xfrm>
              <a:off x="10709922" y="2972451"/>
              <a:ext cx="1352367" cy="216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36000" tIns="36000" rIns="36000" bIns="36000" rtlCol="0" anchor="ctr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[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동일유형 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BM</a:t>
              </a:r>
              <a:r>
                <a:rPr lang="ko-KR" altLang="en-US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발생</a:t>
              </a:r>
              <a:r>
                <a:rPr lang="en-US" altLang="ko-KR" sz="1100" b="1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]</a:t>
              </a:r>
              <a:endParaRPr lang="ko-KR" altLang="en-US" sz="1100" b="1" spc="-20">
                <a:latin typeface="Arial Narrow" panose="020B0606020202030204" pitchFamily="34" charset="0"/>
                <a:ea typeface="LG스마트체 Regular" panose="020B0600000101010101" pitchFamily="50" charset="-127"/>
                <a:cs typeface="Arial" panose="020B0604020202020204" pitchFamily="34" charset="0"/>
              </a:endParaRPr>
            </a:p>
          </p:txBody>
        </p:sp>
        <p:cxnSp>
          <p:nvCxnSpPr>
            <p:cNvPr id="1540" name="직선 연결선 1539">
              <a:extLst>
                <a:ext uri="{FF2B5EF4-FFF2-40B4-BE49-F238E27FC236}">
                  <a16:creationId xmlns:a16="http://schemas.microsoft.com/office/drawing/2014/main" id="{D7F95E08-36B4-C6CA-6E7E-2D6B6264C515}"/>
                </a:ext>
              </a:extLst>
            </p:cNvPr>
            <p:cNvCxnSpPr/>
            <p:nvPr/>
          </p:nvCxnSpPr>
          <p:spPr>
            <a:xfrm>
              <a:off x="10811790" y="3223093"/>
              <a:ext cx="0" cy="82941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triangle"/>
            </a:ln>
            <a:effectLst/>
          </p:spPr>
        </p:cxnSp>
        <p:cxnSp>
          <p:nvCxnSpPr>
            <p:cNvPr id="1541" name="직선 연결선 1540">
              <a:extLst>
                <a:ext uri="{FF2B5EF4-FFF2-40B4-BE49-F238E27FC236}">
                  <a16:creationId xmlns:a16="http://schemas.microsoft.com/office/drawing/2014/main" id="{A5C09424-8E8C-3438-4A40-7AB225A26823}"/>
                </a:ext>
              </a:extLst>
            </p:cNvPr>
            <p:cNvCxnSpPr/>
            <p:nvPr/>
          </p:nvCxnSpPr>
          <p:spPr>
            <a:xfrm>
              <a:off x="10663778" y="3997428"/>
              <a:ext cx="1584643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tailEnd type="triangle"/>
            </a:ln>
            <a:effectLst/>
          </p:spPr>
        </p:cxnSp>
        <p:sp>
          <p:nvSpPr>
            <p:cNvPr id="1542" name="Rectangle 23">
              <a:extLst>
                <a:ext uri="{FF2B5EF4-FFF2-40B4-BE49-F238E27FC236}">
                  <a16:creationId xmlns:a16="http://schemas.microsoft.com/office/drawing/2014/main" id="{D1FD1DEC-5617-8A0D-CF70-4FB2962CA3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64790" y="3332537"/>
              <a:ext cx="234000" cy="66489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ko-KR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44" name="Freeform 228">
              <a:extLst>
                <a:ext uri="{FF2B5EF4-FFF2-40B4-BE49-F238E27FC236}">
                  <a16:creationId xmlns:a16="http://schemas.microsoft.com/office/drawing/2014/main" id="{B45E0AF0-635B-F37D-8FAB-D117B17C50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172026" y="3332536"/>
              <a:ext cx="648000" cy="639346"/>
            </a:xfrm>
            <a:custGeom>
              <a:avLst/>
              <a:gdLst>
                <a:gd name="T0" fmla="*/ 102 w 1875"/>
                <a:gd name="T1" fmla="*/ 0 h 938"/>
                <a:gd name="T2" fmla="*/ 215 w 1875"/>
                <a:gd name="T3" fmla="*/ 0 h 938"/>
                <a:gd name="T4" fmla="*/ 331 w 1875"/>
                <a:gd name="T5" fmla="*/ 7 h 938"/>
                <a:gd name="T6" fmla="*/ 440 w 1875"/>
                <a:gd name="T7" fmla="*/ 24 h 938"/>
                <a:gd name="T8" fmla="*/ 565 w 1875"/>
                <a:gd name="T9" fmla="*/ 51 h 938"/>
                <a:gd name="T10" fmla="*/ 685 w 1875"/>
                <a:gd name="T11" fmla="*/ 89 h 938"/>
                <a:gd name="T12" fmla="*/ 811 w 1875"/>
                <a:gd name="T13" fmla="*/ 140 h 938"/>
                <a:gd name="T14" fmla="*/ 924 w 1875"/>
                <a:gd name="T15" fmla="*/ 194 h 938"/>
                <a:gd name="T16" fmla="*/ 1031 w 1875"/>
                <a:gd name="T17" fmla="*/ 247 h 938"/>
                <a:gd name="T18" fmla="*/ 1141 w 1875"/>
                <a:gd name="T19" fmla="*/ 309 h 938"/>
                <a:gd name="T20" fmla="*/ 1243 w 1875"/>
                <a:gd name="T21" fmla="*/ 377 h 938"/>
                <a:gd name="T22" fmla="*/ 1343 w 1875"/>
                <a:gd name="T23" fmla="*/ 456 h 938"/>
                <a:gd name="T24" fmla="*/ 1424 w 1875"/>
                <a:gd name="T25" fmla="*/ 535 h 938"/>
                <a:gd name="T26" fmla="*/ 1478 w 1875"/>
                <a:gd name="T27" fmla="*/ 608 h 938"/>
                <a:gd name="T28" fmla="*/ 1819 w 1875"/>
                <a:gd name="T29" fmla="*/ 584 h 938"/>
                <a:gd name="T30" fmla="*/ 1703 w 1875"/>
                <a:gd name="T31" fmla="*/ 635 h 938"/>
                <a:gd name="T32" fmla="*/ 1622 w 1875"/>
                <a:gd name="T33" fmla="*/ 676 h 938"/>
                <a:gd name="T34" fmla="*/ 1555 w 1875"/>
                <a:gd name="T35" fmla="*/ 718 h 938"/>
                <a:gd name="T36" fmla="*/ 1490 w 1875"/>
                <a:gd name="T37" fmla="*/ 771 h 938"/>
                <a:gd name="T38" fmla="*/ 1413 w 1875"/>
                <a:gd name="T39" fmla="*/ 839 h 938"/>
                <a:gd name="T40" fmla="*/ 1343 w 1875"/>
                <a:gd name="T41" fmla="*/ 907 h 938"/>
                <a:gd name="T42" fmla="*/ 1281 w 1875"/>
                <a:gd name="T43" fmla="*/ 925 h 938"/>
                <a:gd name="T44" fmla="*/ 1217 w 1875"/>
                <a:gd name="T45" fmla="*/ 893 h 938"/>
                <a:gd name="T46" fmla="*/ 1139 w 1875"/>
                <a:gd name="T47" fmla="*/ 861 h 938"/>
                <a:gd name="T48" fmla="*/ 1067 w 1875"/>
                <a:gd name="T49" fmla="*/ 838 h 938"/>
                <a:gd name="T50" fmla="*/ 985 w 1875"/>
                <a:gd name="T51" fmla="*/ 815 h 938"/>
                <a:gd name="T52" fmla="*/ 901 w 1875"/>
                <a:gd name="T53" fmla="*/ 793 h 938"/>
                <a:gd name="T54" fmla="*/ 820 w 1875"/>
                <a:gd name="T55" fmla="*/ 776 h 938"/>
                <a:gd name="T56" fmla="*/ 743 w 1875"/>
                <a:gd name="T57" fmla="*/ 759 h 938"/>
                <a:gd name="T58" fmla="*/ 638 w 1875"/>
                <a:gd name="T59" fmla="*/ 743 h 938"/>
                <a:gd name="T60" fmla="*/ 1021 w 1875"/>
                <a:gd name="T61" fmla="*/ 618 h 938"/>
                <a:gd name="T62" fmla="*/ 931 w 1875"/>
                <a:gd name="T63" fmla="*/ 500 h 938"/>
                <a:gd name="T64" fmla="*/ 863 w 1875"/>
                <a:gd name="T65" fmla="*/ 432 h 938"/>
                <a:gd name="T66" fmla="*/ 763 w 1875"/>
                <a:gd name="T67" fmla="*/ 340 h 938"/>
                <a:gd name="T68" fmla="*/ 678 w 1875"/>
                <a:gd name="T69" fmla="*/ 268 h 938"/>
                <a:gd name="T70" fmla="*/ 610 w 1875"/>
                <a:gd name="T71" fmla="*/ 214 h 938"/>
                <a:gd name="T72" fmla="*/ 524 w 1875"/>
                <a:gd name="T73" fmla="*/ 161 h 938"/>
                <a:gd name="T74" fmla="*/ 436 w 1875"/>
                <a:gd name="T75" fmla="*/ 116 h 938"/>
                <a:gd name="T76" fmla="*/ 331 w 1875"/>
                <a:gd name="T77" fmla="*/ 79 h 938"/>
                <a:gd name="T78" fmla="*/ 219 w 1875"/>
                <a:gd name="T79" fmla="*/ 51 h 938"/>
                <a:gd name="T80" fmla="*/ 99 w 1875"/>
                <a:gd name="T81" fmla="*/ 27 h 9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75" h="938">
                  <a:moveTo>
                    <a:pt x="0" y="7"/>
                  </a:moveTo>
                  <a:lnTo>
                    <a:pt x="102" y="0"/>
                  </a:lnTo>
                  <a:lnTo>
                    <a:pt x="154" y="0"/>
                  </a:lnTo>
                  <a:lnTo>
                    <a:pt x="215" y="0"/>
                  </a:lnTo>
                  <a:lnTo>
                    <a:pt x="273" y="3"/>
                  </a:lnTo>
                  <a:lnTo>
                    <a:pt x="331" y="7"/>
                  </a:lnTo>
                  <a:lnTo>
                    <a:pt x="388" y="14"/>
                  </a:lnTo>
                  <a:lnTo>
                    <a:pt x="440" y="24"/>
                  </a:lnTo>
                  <a:lnTo>
                    <a:pt x="497" y="34"/>
                  </a:lnTo>
                  <a:lnTo>
                    <a:pt x="565" y="51"/>
                  </a:lnTo>
                  <a:lnTo>
                    <a:pt x="627" y="72"/>
                  </a:lnTo>
                  <a:lnTo>
                    <a:pt x="685" y="89"/>
                  </a:lnTo>
                  <a:lnTo>
                    <a:pt x="750" y="113"/>
                  </a:lnTo>
                  <a:lnTo>
                    <a:pt x="811" y="140"/>
                  </a:lnTo>
                  <a:lnTo>
                    <a:pt x="873" y="168"/>
                  </a:lnTo>
                  <a:lnTo>
                    <a:pt x="924" y="194"/>
                  </a:lnTo>
                  <a:lnTo>
                    <a:pt x="982" y="221"/>
                  </a:lnTo>
                  <a:lnTo>
                    <a:pt x="1031" y="247"/>
                  </a:lnTo>
                  <a:lnTo>
                    <a:pt x="1086" y="278"/>
                  </a:lnTo>
                  <a:lnTo>
                    <a:pt x="1141" y="309"/>
                  </a:lnTo>
                  <a:lnTo>
                    <a:pt x="1196" y="347"/>
                  </a:lnTo>
                  <a:lnTo>
                    <a:pt x="1243" y="377"/>
                  </a:lnTo>
                  <a:lnTo>
                    <a:pt x="1295" y="418"/>
                  </a:lnTo>
                  <a:lnTo>
                    <a:pt x="1343" y="456"/>
                  </a:lnTo>
                  <a:lnTo>
                    <a:pt x="1387" y="494"/>
                  </a:lnTo>
                  <a:lnTo>
                    <a:pt x="1424" y="535"/>
                  </a:lnTo>
                  <a:lnTo>
                    <a:pt x="1454" y="570"/>
                  </a:lnTo>
                  <a:lnTo>
                    <a:pt x="1478" y="608"/>
                  </a:lnTo>
                  <a:lnTo>
                    <a:pt x="1875" y="557"/>
                  </a:lnTo>
                  <a:lnTo>
                    <a:pt x="1819" y="584"/>
                  </a:lnTo>
                  <a:lnTo>
                    <a:pt x="1754" y="611"/>
                  </a:lnTo>
                  <a:lnTo>
                    <a:pt x="1703" y="635"/>
                  </a:lnTo>
                  <a:lnTo>
                    <a:pt x="1664" y="653"/>
                  </a:lnTo>
                  <a:lnTo>
                    <a:pt x="1622" y="676"/>
                  </a:lnTo>
                  <a:lnTo>
                    <a:pt x="1588" y="697"/>
                  </a:lnTo>
                  <a:lnTo>
                    <a:pt x="1555" y="718"/>
                  </a:lnTo>
                  <a:lnTo>
                    <a:pt x="1522" y="744"/>
                  </a:lnTo>
                  <a:lnTo>
                    <a:pt x="1490" y="771"/>
                  </a:lnTo>
                  <a:lnTo>
                    <a:pt x="1451" y="804"/>
                  </a:lnTo>
                  <a:lnTo>
                    <a:pt x="1413" y="839"/>
                  </a:lnTo>
                  <a:lnTo>
                    <a:pt x="1380" y="869"/>
                  </a:lnTo>
                  <a:lnTo>
                    <a:pt x="1343" y="907"/>
                  </a:lnTo>
                  <a:lnTo>
                    <a:pt x="1312" y="938"/>
                  </a:lnTo>
                  <a:lnTo>
                    <a:pt x="1281" y="925"/>
                  </a:lnTo>
                  <a:lnTo>
                    <a:pt x="1250" y="907"/>
                  </a:lnTo>
                  <a:lnTo>
                    <a:pt x="1217" y="893"/>
                  </a:lnTo>
                  <a:lnTo>
                    <a:pt x="1178" y="877"/>
                  </a:lnTo>
                  <a:lnTo>
                    <a:pt x="1139" y="861"/>
                  </a:lnTo>
                  <a:lnTo>
                    <a:pt x="1102" y="848"/>
                  </a:lnTo>
                  <a:lnTo>
                    <a:pt x="1067" y="838"/>
                  </a:lnTo>
                  <a:lnTo>
                    <a:pt x="1027" y="825"/>
                  </a:lnTo>
                  <a:lnTo>
                    <a:pt x="985" y="815"/>
                  </a:lnTo>
                  <a:lnTo>
                    <a:pt x="941" y="804"/>
                  </a:lnTo>
                  <a:lnTo>
                    <a:pt x="901" y="793"/>
                  </a:lnTo>
                  <a:lnTo>
                    <a:pt x="863" y="783"/>
                  </a:lnTo>
                  <a:lnTo>
                    <a:pt x="820" y="776"/>
                  </a:lnTo>
                  <a:lnTo>
                    <a:pt x="781" y="767"/>
                  </a:lnTo>
                  <a:lnTo>
                    <a:pt x="743" y="759"/>
                  </a:lnTo>
                  <a:lnTo>
                    <a:pt x="699" y="750"/>
                  </a:lnTo>
                  <a:lnTo>
                    <a:pt x="638" y="743"/>
                  </a:lnTo>
                  <a:lnTo>
                    <a:pt x="1048" y="673"/>
                  </a:lnTo>
                  <a:lnTo>
                    <a:pt x="1021" y="618"/>
                  </a:lnTo>
                  <a:lnTo>
                    <a:pt x="989" y="577"/>
                  </a:lnTo>
                  <a:lnTo>
                    <a:pt x="931" y="500"/>
                  </a:lnTo>
                  <a:lnTo>
                    <a:pt x="897" y="466"/>
                  </a:lnTo>
                  <a:lnTo>
                    <a:pt x="863" y="432"/>
                  </a:lnTo>
                  <a:lnTo>
                    <a:pt x="801" y="374"/>
                  </a:lnTo>
                  <a:lnTo>
                    <a:pt x="763" y="340"/>
                  </a:lnTo>
                  <a:lnTo>
                    <a:pt x="719" y="299"/>
                  </a:lnTo>
                  <a:lnTo>
                    <a:pt x="678" y="268"/>
                  </a:lnTo>
                  <a:lnTo>
                    <a:pt x="644" y="241"/>
                  </a:lnTo>
                  <a:lnTo>
                    <a:pt x="610" y="214"/>
                  </a:lnTo>
                  <a:lnTo>
                    <a:pt x="569" y="187"/>
                  </a:lnTo>
                  <a:lnTo>
                    <a:pt x="524" y="161"/>
                  </a:lnTo>
                  <a:lnTo>
                    <a:pt x="480" y="140"/>
                  </a:lnTo>
                  <a:lnTo>
                    <a:pt x="436" y="116"/>
                  </a:lnTo>
                  <a:lnTo>
                    <a:pt x="382" y="96"/>
                  </a:lnTo>
                  <a:lnTo>
                    <a:pt x="331" y="79"/>
                  </a:lnTo>
                  <a:lnTo>
                    <a:pt x="273" y="65"/>
                  </a:lnTo>
                  <a:lnTo>
                    <a:pt x="219" y="51"/>
                  </a:lnTo>
                  <a:lnTo>
                    <a:pt x="160" y="38"/>
                  </a:lnTo>
                  <a:lnTo>
                    <a:pt x="99" y="2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rgbClr val="C0504D"/>
            </a:solidFill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1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45" name="Rectangle 234">
              <a:extLst>
                <a:ext uri="{FF2B5EF4-FFF2-40B4-BE49-F238E27FC236}">
                  <a16:creationId xmlns:a16="http://schemas.microsoft.com/office/drawing/2014/main" id="{8D8B4EAC-C30F-382E-E090-10DD1FA8466D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811790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46" name="Rectangle 234">
              <a:extLst>
                <a:ext uri="{FF2B5EF4-FFF2-40B4-BE49-F238E27FC236}">
                  <a16:creationId xmlns:a16="http://schemas.microsoft.com/office/drawing/2014/main" id="{F6E304C2-C48D-D425-DF1D-62683ABB8C14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1403114" y="3997428"/>
              <a:ext cx="540000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구축 후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547" name="Rectangle 234">
              <a:extLst>
                <a:ext uri="{FF2B5EF4-FFF2-40B4-BE49-F238E27FC236}">
                  <a16:creationId xmlns:a16="http://schemas.microsoft.com/office/drawing/2014/main" id="{24DAAA50-DC93-6443-2024-41DCC5162107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10493016" y="3245319"/>
              <a:ext cx="318774" cy="216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>
                <a:spcBef>
                  <a:spcPts val="200"/>
                </a:spcBef>
              </a:pPr>
              <a:r>
                <a:rPr lang="ko-KR" altLang="en-US" sz="1000">
                  <a:solidFill>
                    <a:prstClr val="black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일</a:t>
              </a:r>
              <a:endParaRPr lang="en-US" altLang="ko-KR" sz="1000">
                <a:solidFill>
                  <a:prstClr val="black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cxnSp>
          <p:nvCxnSpPr>
            <p:cNvPr id="1548" name="직선 연결선 1547">
              <a:extLst>
                <a:ext uri="{FF2B5EF4-FFF2-40B4-BE49-F238E27FC236}">
                  <a16:creationId xmlns:a16="http://schemas.microsoft.com/office/drawing/2014/main" id="{64DC83AE-1200-F76A-D6C6-CF8A10EF774F}"/>
                </a:ext>
              </a:extLst>
            </p:cNvPr>
            <p:cNvCxnSpPr/>
            <p:nvPr/>
          </p:nvCxnSpPr>
          <p:spPr>
            <a:xfrm>
              <a:off x="11376114" y="3332537"/>
              <a:ext cx="684000" cy="483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686" name="직선 연결선 1685">
              <a:extLst>
                <a:ext uri="{FF2B5EF4-FFF2-40B4-BE49-F238E27FC236}">
                  <a16:creationId xmlns:a16="http://schemas.microsoft.com/office/drawing/2014/main" id="{806DF709-1A87-1287-E7A3-F2914858AA0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572863" y="3988780"/>
              <a:ext cx="504000" cy="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</a:ln>
            <a:effectLst/>
          </p:spPr>
        </p:cxnSp>
        <p:cxnSp>
          <p:nvCxnSpPr>
            <p:cNvPr id="1687" name="직선 연결선 1686">
              <a:extLst>
                <a:ext uri="{FF2B5EF4-FFF2-40B4-BE49-F238E27FC236}">
                  <a16:creationId xmlns:a16="http://schemas.microsoft.com/office/drawing/2014/main" id="{7A5430C0-64D5-DA9D-FE13-8BA504F203BB}"/>
                </a:ext>
              </a:extLst>
            </p:cNvPr>
            <p:cNvCxnSpPr/>
            <p:nvPr/>
          </p:nvCxnSpPr>
          <p:spPr>
            <a:xfrm flipV="1">
              <a:off x="11916114" y="3988780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cxnSp>
          <p:nvCxnSpPr>
            <p:cNvPr id="1688" name="직선 연결선 1687">
              <a:extLst>
                <a:ext uri="{FF2B5EF4-FFF2-40B4-BE49-F238E27FC236}">
                  <a16:creationId xmlns:a16="http://schemas.microsoft.com/office/drawing/2014/main" id="{BF0C3D6C-B40B-C728-9EAE-CCD9C9875C50}"/>
                </a:ext>
              </a:extLst>
            </p:cNvPr>
            <p:cNvCxnSpPr/>
            <p:nvPr/>
          </p:nvCxnSpPr>
          <p:spPr>
            <a:xfrm>
              <a:off x="11916114" y="3189020"/>
              <a:ext cx="0" cy="144000"/>
            </a:xfrm>
            <a:prstGeom prst="line">
              <a:avLst/>
            </a:prstGeom>
            <a:noFill/>
            <a:ln w="9525" cap="flat" cmpd="sng" algn="ctr">
              <a:solidFill>
                <a:srgbClr val="C00000"/>
              </a:solidFill>
              <a:prstDash val="solid"/>
              <a:headEnd type="none" w="med" len="med"/>
              <a:tailEnd type="stealth" w="med" len="med"/>
            </a:ln>
            <a:effectLst/>
          </p:spPr>
        </p:cxnSp>
        <p:sp>
          <p:nvSpPr>
            <p:cNvPr id="1689" name="TextBox 1688">
              <a:extLst>
                <a:ext uri="{FF2B5EF4-FFF2-40B4-BE49-F238E27FC236}">
                  <a16:creationId xmlns:a16="http://schemas.microsoft.com/office/drawing/2014/main" id="{D729E148-21BE-6A88-256E-831AE13F36EF}"/>
                </a:ext>
              </a:extLst>
            </p:cNvPr>
            <p:cNvSpPr txBox="1"/>
            <p:nvPr/>
          </p:nvSpPr>
          <p:spPr>
            <a:xfrm>
              <a:off x="11824862" y="3469531"/>
              <a:ext cx="321672" cy="180000"/>
            </a:xfrm>
            <a:prstGeom prst="rect">
              <a:avLst/>
            </a:prstGeom>
            <a:noFill/>
          </p:spPr>
          <p:txBody>
            <a:bodyPr wrap="square" lIns="18000" tIns="18000" rIns="18000" bIns="18000" rtlCol="0" anchor="ctr">
              <a:noAutofit/>
            </a:bodyPr>
            <a:lstStyle/>
            <a:p>
              <a:pPr algn="ctr"/>
              <a:r>
                <a:rPr lang="en-US" altLang="ko-KR" sz="1000" b="1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</a:rPr>
                <a:t>100%</a:t>
              </a:r>
              <a:endParaRPr lang="ko-KR" altLang="en-US" sz="1000" b="1">
                <a:solidFill>
                  <a:srgbClr val="C00000"/>
                </a:solidFill>
                <a:latin typeface="Arial Narrow" panose="020B0606020202030204" pitchFamily="34" charset="0"/>
                <a:ea typeface="LG스마트체 Regular" panose="020B0600000101010101" pitchFamily="50" charset="-127"/>
              </a:endParaRPr>
            </a:p>
          </p:txBody>
        </p:sp>
        <p:sp>
          <p:nvSpPr>
            <p:cNvPr id="1690" name="TextBox 1689">
              <a:extLst>
                <a:ext uri="{FF2B5EF4-FFF2-40B4-BE49-F238E27FC236}">
                  <a16:creationId xmlns:a16="http://schemas.microsoft.com/office/drawing/2014/main" id="{6D3D1FD8-D5C4-C486-82D2-B4B120A6204E}"/>
                </a:ext>
              </a:extLst>
            </p:cNvPr>
            <p:cNvSpPr txBox="1"/>
            <p:nvPr/>
          </p:nvSpPr>
          <p:spPr bwMode="auto">
            <a:xfrm>
              <a:off x="10718607" y="4175007"/>
              <a:ext cx="1317690" cy="18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18000" tIns="18000" rIns="18000" bIns="18000" rtlCol="0" anchor="t" anchorCtr="0">
              <a:noAutofit/>
            </a:bodyPr>
            <a:lstStyle/>
            <a:p>
              <a:pPr algn="ctr" defTabSz="984250" latinLnBrk="0">
                <a:spcBef>
                  <a:spcPts val="600"/>
                </a:spcBef>
                <a:spcAft>
                  <a:spcPts val="600"/>
                </a:spcAft>
              </a:pPr>
              <a:r>
                <a:rPr lang="en-US" altLang="ko-KR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98</a:t>
              </a:r>
              <a:r>
                <a:rPr lang="ko-KR" altLang="en-US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건</a:t>
              </a:r>
              <a:r>
                <a:rPr lang="en-US" altLang="ko-KR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/</a:t>
              </a:r>
              <a:r>
                <a:rPr lang="ko-KR" altLang="en-US" sz="1100" spc="-20"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월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  <a:sym typeface="Wingdings" panose="05000000000000000000" pitchFamily="2" charset="2"/>
                </a:rPr>
                <a:t>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   </a:t>
              </a:r>
              <a:r>
                <a:rPr lang="en-US" altLang="ko-KR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0</a:t>
              </a:r>
              <a:r>
                <a:rPr lang="ko-KR" altLang="en-US" sz="1200" b="1" spc="-20">
                  <a:solidFill>
                    <a:srgbClr val="C00000"/>
                  </a:solidFill>
                  <a:latin typeface="Arial Narrow" panose="020B0606020202030204" pitchFamily="34" charset="0"/>
                  <a:ea typeface="LG스마트체 Regular" panose="020B0600000101010101" pitchFamily="50" charset="-127"/>
                  <a:cs typeface="Arial" panose="020B0604020202020204" pitchFamily="34" charset="0"/>
                </a:rPr>
                <a:t>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104285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테마">
  <a:themeElements>
    <a:clrScheme name="Office 2013 - 2022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539D32628B57D74B8CE888C6C1C16F40" ma:contentTypeVersion="15" ma:contentTypeDescription="새 문서를 만듭니다." ma:contentTypeScope="" ma:versionID="dbd1301f0ab09d7a7f0214abd8ae8e3c">
  <xsd:schema xmlns:xsd="http://www.w3.org/2001/XMLSchema" xmlns:xs="http://www.w3.org/2001/XMLSchema" xmlns:p="http://schemas.microsoft.com/office/2006/metadata/properties" xmlns:ns2="daea13e9-8ecc-4a49-9dfd-14b6c0f3ec1d" xmlns:ns3="9df45d21-283e-473e-9589-87e2475d42df" targetNamespace="http://schemas.microsoft.com/office/2006/metadata/properties" ma:root="true" ma:fieldsID="ddac05d0b6be18ae114d743d5c6abe5b" ns2:_="" ns3:_="">
    <xsd:import namespace="daea13e9-8ecc-4a49-9dfd-14b6c0f3ec1d"/>
    <xsd:import namespace="9df45d21-283e-473e-9589-87e2475d42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ea13e9-8ecc-4a49-9dfd-14b6c0f3ec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83e4a51d-6507-421c-8760-bc61444c9b6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f45d21-283e-473e-9589-87e2475d42df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32daff7b-751b-4a47-b4ac-080835b2f56f}" ma:internalName="TaxCatchAll" ma:showField="CatchAllData" ma:web="9df45d21-283e-473e-9589-87e2475d42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aea13e9-8ecc-4a49-9dfd-14b6c0f3ec1d">
      <Terms xmlns="http://schemas.microsoft.com/office/infopath/2007/PartnerControls"/>
    </lcf76f155ced4ddcb4097134ff3c332f>
    <TaxCatchAll xmlns="9df45d21-283e-473e-9589-87e2475d42df" xsi:nil="true"/>
  </documentManagement>
</p:properties>
</file>

<file path=customXml/itemProps1.xml><?xml version="1.0" encoding="utf-8"?>
<ds:datastoreItem xmlns:ds="http://schemas.openxmlformats.org/officeDocument/2006/customXml" ds:itemID="{17A3C604-AD51-4BC3-A25A-C8235771C26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aea13e9-8ecc-4a49-9dfd-14b6c0f3ec1d"/>
    <ds:schemaRef ds:uri="9df45d21-283e-473e-9589-87e2475d42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6AE207E-25C3-4307-B85E-7358680EFB7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C8C4CCE-85CC-483A-8C6D-492A10C16E3A}">
  <ds:schemaRefs>
    <ds:schemaRef ds:uri="http://schemas.microsoft.com/office/2006/metadata/properties"/>
    <ds:schemaRef ds:uri="131c2092-89bd-4241-8c9c-cc6afee41468"/>
    <ds:schemaRef ds:uri="http://purl.org/dc/elements/1.1/"/>
    <ds:schemaRef ds:uri="http://purl.org/dc/terms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146af535-3d4d-447a-84f0-532a2d9e44c9"/>
    <ds:schemaRef ds:uri="daea13e9-8ecc-4a49-9dfd-14b6c0f3ec1d"/>
    <ds:schemaRef ds:uri="9df45d21-283e-473e-9589-87e2475d42df"/>
  </ds:schemaRefs>
</ds:datastoreItem>
</file>

<file path=docMetadata/LabelInfo.xml><?xml version="1.0" encoding="utf-8"?>
<clbl:labelList xmlns:clbl="http://schemas.microsoft.com/office/2020/mipLabelMetadata">
  <clbl:label id="{fab2d60f-e614-4f9d-b2ad-9fb1397f2efe}" enabled="0" method="" siteId="{fab2d60f-e614-4f9d-b2ad-9fb1397f2efe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3032</TotalTime>
  <Words>394</Words>
  <Application>Microsoft Office PowerPoint</Application>
  <PresentationFormat>사용자 지정</PresentationFormat>
  <Paragraphs>71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Wingdings</vt:lpstr>
      <vt:lpstr>맑은 고딕</vt:lpstr>
      <vt:lpstr>Office 2013 - 2022 테마</vt:lpstr>
      <vt:lpstr>PowerPoint 프레젠테이션</vt:lpstr>
    </vt:vector>
  </TitlesOfParts>
  <Company>LGE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박정훈</dc:creator>
  <cp:lastModifiedBy>김경철</cp:lastModifiedBy>
  <cp:revision>20</cp:revision>
  <cp:lastPrinted>2026-08-04T03:52:57Z</cp:lastPrinted>
  <dcterms:created xsi:type="dcterms:W3CDTF">2022-04-13T07:34:45Z</dcterms:created>
  <dcterms:modified xsi:type="dcterms:W3CDTF">2026-08-31T13:47:33Z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cc6ed9fc-fefc-4a0c-a6d6-10cf236c0d4f_Enabled">
    <vt:lpwstr>true</vt:lpwstr>
  </property>
  <property fmtid="{D5CDD505-2E9C-101B-9397-08002B2CF9AE}" pid="3" name="MSIP_Label_cc6ed9fc-fefc-4a0c-a6d6-10cf236c0d4f_SetDate">
    <vt:lpwstr>2023-04-10T23:58:25Z</vt:lpwstr>
  </property>
  <property fmtid="{D5CDD505-2E9C-101B-9397-08002B2CF9AE}" pid="4" name="MSIP_Label_cc6ed9fc-fefc-4a0c-a6d6-10cf236c0d4f_Method">
    <vt:lpwstr>Standard</vt:lpwstr>
  </property>
  <property fmtid="{D5CDD505-2E9C-101B-9397-08002B2CF9AE}" pid="5" name="MSIP_Label_cc6ed9fc-fefc-4a0c-a6d6-10cf236c0d4f_Name">
    <vt:lpwstr>Internal use only</vt:lpwstr>
  </property>
  <property fmtid="{D5CDD505-2E9C-101B-9397-08002B2CF9AE}" pid="6" name="MSIP_Label_cc6ed9fc-fefc-4a0c-a6d6-10cf236c0d4f_SiteId">
    <vt:lpwstr>5069cde4-642a-45c0-8094-d0c2dec10be3</vt:lpwstr>
  </property>
  <property fmtid="{D5CDD505-2E9C-101B-9397-08002B2CF9AE}" pid="7" name="MSIP_Label_cc6ed9fc-fefc-4a0c-a6d6-10cf236c0d4f_ActionId">
    <vt:lpwstr>38ead64d-755b-4560-b531-8899d4f7d8e6</vt:lpwstr>
  </property>
  <property fmtid="{D5CDD505-2E9C-101B-9397-08002B2CF9AE}" pid="8" name="MSIP_Label_cc6ed9fc-fefc-4a0c-a6d6-10cf236c0d4f_ContentBits">
    <vt:lpwstr>1</vt:lpwstr>
  </property>
  <property fmtid="{D5CDD505-2E9C-101B-9397-08002B2CF9AE}" pid="9" name="ContentTypeId">
    <vt:lpwstr>0x010100539D32628B57D74B8CE888C6C1C16F40</vt:lpwstr>
  </property>
  <property fmtid="{D5CDD505-2E9C-101B-9397-08002B2CF9AE}" pid="10" name="MediaServiceImageTags">
    <vt:lpwstr/>
  </property>
</Properties>
</file>