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26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26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B1B7D-9A45-DFA9-29BD-F419B45D2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A798268-E3D3-B704-0F3E-BE0F98A8F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3AAC5E9-10E3-7314-6704-2B34380E3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906DF93-B162-4DD1-229E-4B75C1BD0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7788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jpe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00103-2FFC-1D23-0809-A45533E9D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4FB87E-149B-69C9-30F2-33266AB8FB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6-7)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MCS 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MCS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를 통해 최적 반송 경로를 지정하기”</a:t>
            </a:r>
          </a:p>
        </p:txBody>
      </p:sp>
      <p:sp>
        <p:nvSpPr>
          <p:cNvPr id="1549" name="Rectangle 10">
            <a:extLst>
              <a:ext uri="{FF2B5EF4-FFF2-40B4-BE49-F238E27FC236}">
                <a16:creationId xmlns:a16="http://schemas.microsoft.com/office/drawing/2014/main" id="{31D07C85-6A37-BCBB-DA03-9F246058F51F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0" name="Rectangle 10">
            <a:extLst>
              <a:ext uri="{FF2B5EF4-FFF2-40B4-BE49-F238E27FC236}">
                <a16:creationId xmlns:a16="http://schemas.microsoft.com/office/drawing/2014/main" id="{E200AFFD-7083-72A0-4479-BD520C44A8D7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1" name="그룹 1550">
            <a:extLst>
              <a:ext uri="{FF2B5EF4-FFF2-40B4-BE49-F238E27FC236}">
                <a16:creationId xmlns:a16="http://schemas.microsoft.com/office/drawing/2014/main" id="{7FEBA70C-10D5-F663-9BCE-E670D975C7D9}"/>
              </a:ext>
            </a:extLst>
          </p:cNvPr>
          <p:cNvGrpSpPr/>
          <p:nvPr/>
        </p:nvGrpSpPr>
        <p:grpSpPr>
          <a:xfrm>
            <a:off x="421941" y="810069"/>
            <a:ext cx="4536512" cy="339239"/>
            <a:chOff x="344488" y="620713"/>
            <a:chExt cx="4536512" cy="339239"/>
          </a:xfrm>
        </p:grpSpPr>
        <p:sp>
          <p:nvSpPr>
            <p:cNvPr id="1552" name="직사각형 1551">
              <a:extLst>
                <a:ext uri="{FF2B5EF4-FFF2-40B4-BE49-F238E27FC236}">
                  <a16:creationId xmlns:a16="http://schemas.microsoft.com/office/drawing/2014/main" id="{15FD3597-2F5B-F9B7-FA7F-987EFAAF7164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MCS</a:t>
              </a: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(Material Control System)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3" name="그림 1552">
              <a:extLst>
                <a:ext uri="{FF2B5EF4-FFF2-40B4-BE49-F238E27FC236}">
                  <a16:creationId xmlns:a16="http://schemas.microsoft.com/office/drawing/2014/main" id="{A242F189-006B-75E1-6B48-97AAD1A477F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554" name="그룹 1553">
            <a:extLst>
              <a:ext uri="{FF2B5EF4-FFF2-40B4-BE49-F238E27FC236}">
                <a16:creationId xmlns:a16="http://schemas.microsoft.com/office/drawing/2014/main" id="{E2222F57-216A-3250-16C1-063A90F4F666}"/>
              </a:ext>
            </a:extLst>
          </p:cNvPr>
          <p:cNvGrpSpPr/>
          <p:nvPr/>
        </p:nvGrpSpPr>
        <p:grpSpPr>
          <a:xfrm>
            <a:off x="5468670" y="810261"/>
            <a:ext cx="4536512" cy="339047"/>
            <a:chOff x="5024437" y="494579"/>
            <a:chExt cx="4536512" cy="339047"/>
          </a:xfrm>
        </p:grpSpPr>
        <p:sp>
          <p:nvSpPr>
            <p:cNvPr id="1555" name="직사각형 1554">
              <a:extLst>
                <a:ext uri="{FF2B5EF4-FFF2-40B4-BE49-F238E27FC236}">
                  <a16:creationId xmlns:a16="http://schemas.microsoft.com/office/drawing/2014/main" id="{F48D8C8C-5F71-EC0F-C2C7-B4996B009C81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MCS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6" name="그림 1555">
              <a:extLst>
                <a:ext uri="{FF2B5EF4-FFF2-40B4-BE49-F238E27FC236}">
                  <a16:creationId xmlns:a16="http://schemas.microsoft.com/office/drawing/2014/main" id="{A66E4606-B718-7668-6BF8-653EC9970741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557" name="그룹 1556">
            <a:extLst>
              <a:ext uri="{FF2B5EF4-FFF2-40B4-BE49-F238E27FC236}">
                <a16:creationId xmlns:a16="http://schemas.microsoft.com/office/drawing/2014/main" id="{A0F18AC5-49CD-CCB7-7F81-68934B79D75A}"/>
              </a:ext>
            </a:extLst>
          </p:cNvPr>
          <p:cNvGrpSpPr/>
          <p:nvPr/>
        </p:nvGrpSpPr>
        <p:grpSpPr>
          <a:xfrm>
            <a:off x="443342" y="6362001"/>
            <a:ext cx="4519457" cy="502458"/>
            <a:chOff x="365888" y="5878870"/>
            <a:chExt cx="4519457" cy="502458"/>
          </a:xfrm>
        </p:grpSpPr>
        <p:sp>
          <p:nvSpPr>
            <p:cNvPr id="1558" name="직사각형 1557">
              <a:extLst>
                <a:ext uri="{FF2B5EF4-FFF2-40B4-BE49-F238E27FC236}">
                  <a16:creationId xmlns:a16="http://schemas.microsoft.com/office/drawing/2014/main" id="{BC281D3C-271D-0274-6761-2BA3DCFDD841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표준화된 물류설비 제어 시스템 필요</a:t>
              </a:r>
            </a:p>
          </p:txBody>
        </p:sp>
        <p:sp>
          <p:nvSpPr>
            <p:cNvPr id="1559" name="Freeform 75">
              <a:extLst>
                <a:ext uri="{FF2B5EF4-FFF2-40B4-BE49-F238E27FC236}">
                  <a16:creationId xmlns:a16="http://schemas.microsoft.com/office/drawing/2014/main" id="{857AA0F0-6F5A-EAF0-4AEB-19BDF92DF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560" name="그룹 1559">
            <a:extLst>
              <a:ext uri="{FF2B5EF4-FFF2-40B4-BE49-F238E27FC236}">
                <a16:creationId xmlns:a16="http://schemas.microsoft.com/office/drawing/2014/main" id="{6EB1FEE9-71F9-7CBA-D733-90838DBF156D}"/>
              </a:ext>
            </a:extLst>
          </p:cNvPr>
          <p:cNvGrpSpPr/>
          <p:nvPr/>
        </p:nvGrpSpPr>
        <p:grpSpPr>
          <a:xfrm>
            <a:off x="5478451" y="6362001"/>
            <a:ext cx="4519457" cy="502458"/>
            <a:chOff x="5024437" y="6846564"/>
            <a:chExt cx="4519457" cy="502458"/>
          </a:xfrm>
        </p:grpSpPr>
        <p:sp>
          <p:nvSpPr>
            <p:cNvPr id="1561" name="직사각형 1560">
              <a:extLst>
                <a:ext uri="{FF2B5EF4-FFF2-40B4-BE49-F238E27FC236}">
                  <a16:creationId xmlns:a16="http://schemas.microsoft.com/office/drawing/2014/main" id="{5BB54E0E-79AC-D9C6-A9E1-2E1B6DCC6878}"/>
                </a:ext>
              </a:extLst>
            </p:cNvPr>
            <p:cNvSpPr/>
            <p:nvPr/>
          </p:nvSpPr>
          <p:spPr>
            <a:xfrm>
              <a:off x="5024437" y="7041245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물류 시스템을 통한 운영 고도화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최적화</a:t>
              </a:r>
            </a:p>
          </p:txBody>
        </p:sp>
        <p:sp>
          <p:nvSpPr>
            <p:cNvPr id="1562" name="Freeform 75">
              <a:extLst>
                <a:ext uri="{FF2B5EF4-FFF2-40B4-BE49-F238E27FC236}">
                  <a16:creationId xmlns:a16="http://schemas.microsoft.com/office/drawing/2014/main" id="{B57FF43C-68B8-CA2F-D143-85D39DCF6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563" name="Rectangle 10">
            <a:extLst>
              <a:ext uri="{FF2B5EF4-FFF2-40B4-BE49-F238E27FC236}">
                <a16:creationId xmlns:a16="http://schemas.microsoft.com/office/drawing/2014/main" id="{F70E8BAC-181E-1785-E479-E98A739EDFE6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64" name="그룹 1563">
            <a:extLst>
              <a:ext uri="{FF2B5EF4-FFF2-40B4-BE49-F238E27FC236}">
                <a16:creationId xmlns:a16="http://schemas.microsoft.com/office/drawing/2014/main" id="{1B26B72A-2A0C-F1A0-4A71-075C1A336E9C}"/>
              </a:ext>
            </a:extLst>
          </p:cNvPr>
          <p:cNvGrpSpPr/>
          <p:nvPr/>
        </p:nvGrpSpPr>
        <p:grpSpPr>
          <a:xfrm>
            <a:off x="10508959" y="810069"/>
            <a:ext cx="4536512" cy="339239"/>
            <a:chOff x="5024437" y="494579"/>
            <a:chExt cx="4536512" cy="339239"/>
          </a:xfrm>
        </p:grpSpPr>
        <p:sp>
          <p:nvSpPr>
            <p:cNvPr id="1565" name="직사각형 1564">
              <a:extLst>
                <a:ext uri="{FF2B5EF4-FFF2-40B4-BE49-F238E27FC236}">
                  <a16:creationId xmlns:a16="http://schemas.microsoft.com/office/drawing/2014/main" id="{B283A3F9-0F54-EF82-8CD9-DDED69E23CC2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MCS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도입되면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66" name="그림 1565">
              <a:extLst>
                <a:ext uri="{FF2B5EF4-FFF2-40B4-BE49-F238E27FC236}">
                  <a16:creationId xmlns:a16="http://schemas.microsoft.com/office/drawing/2014/main" id="{7DEE2868-905B-22D1-E82C-0F82D50C88E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567" name="직사각형 1566">
            <a:extLst>
              <a:ext uri="{FF2B5EF4-FFF2-40B4-BE49-F238E27FC236}">
                <a16:creationId xmlns:a16="http://schemas.microsoft.com/office/drawing/2014/main" id="{B40D19BB-8DEA-534D-4F68-C10DF0F9AC16}"/>
              </a:ext>
            </a:extLst>
          </p:cNvPr>
          <p:cNvSpPr/>
          <p:nvPr/>
        </p:nvSpPr>
        <p:spPr>
          <a:xfrm>
            <a:off x="10517488" y="6456395"/>
            <a:ext cx="451945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설비의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Idle Time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최소화를 통한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 능력 향상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lvl="0"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사양 표준화를 통해 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설비 셋업 단축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lvl="0"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 순서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레이아웃 변경에 대한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유연한 시스템 대응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68" name="Freeform 75">
            <a:extLst>
              <a:ext uri="{FF2B5EF4-FFF2-40B4-BE49-F238E27FC236}">
                <a16:creationId xmlns:a16="http://schemas.microsoft.com/office/drawing/2014/main" id="{3D24CBF9-694A-6D3B-A816-93B96F149D1A}"/>
              </a:ext>
            </a:extLst>
          </p:cNvPr>
          <p:cNvSpPr>
            <a:spLocks/>
          </p:cNvSpPr>
          <p:nvPr/>
        </p:nvSpPr>
        <p:spPr bwMode="auto">
          <a:xfrm>
            <a:off x="10798829" y="6365160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923" name="그룹 1922">
            <a:extLst>
              <a:ext uri="{FF2B5EF4-FFF2-40B4-BE49-F238E27FC236}">
                <a16:creationId xmlns:a16="http://schemas.microsoft.com/office/drawing/2014/main" id="{B08FCFDF-E7FB-E3F6-634E-90F2A87977B5}"/>
              </a:ext>
            </a:extLst>
          </p:cNvPr>
          <p:cNvGrpSpPr/>
          <p:nvPr/>
        </p:nvGrpSpPr>
        <p:grpSpPr>
          <a:xfrm>
            <a:off x="375529" y="1413170"/>
            <a:ext cx="4625470" cy="4812258"/>
            <a:chOff x="-10717158" y="1517974"/>
            <a:chExt cx="4625470" cy="4812258"/>
          </a:xfrm>
        </p:grpSpPr>
        <p:grpSp>
          <p:nvGrpSpPr>
            <p:cNvPr id="1807" name="그룹 1806">
              <a:extLst>
                <a:ext uri="{FF2B5EF4-FFF2-40B4-BE49-F238E27FC236}">
                  <a16:creationId xmlns:a16="http://schemas.microsoft.com/office/drawing/2014/main" id="{FD282DB0-8027-EA53-A3F1-8447112BCDD1}"/>
                </a:ext>
              </a:extLst>
            </p:cNvPr>
            <p:cNvGrpSpPr/>
            <p:nvPr/>
          </p:nvGrpSpPr>
          <p:grpSpPr>
            <a:xfrm>
              <a:off x="-10717158" y="5385577"/>
              <a:ext cx="4510159" cy="944655"/>
              <a:chOff x="281549" y="3441260"/>
              <a:chExt cx="4510159" cy="944655"/>
            </a:xfrm>
          </p:grpSpPr>
          <p:grpSp>
            <p:nvGrpSpPr>
              <p:cNvPr id="1808" name="그룹 1807">
                <a:extLst>
                  <a:ext uri="{FF2B5EF4-FFF2-40B4-BE49-F238E27FC236}">
                    <a16:creationId xmlns:a16="http://schemas.microsoft.com/office/drawing/2014/main" id="{83611B41-C43F-426D-EF69-9FB41B47B6D4}"/>
                  </a:ext>
                </a:extLst>
              </p:cNvPr>
              <p:cNvGrpSpPr/>
              <p:nvPr/>
            </p:nvGrpSpPr>
            <p:grpSpPr>
              <a:xfrm>
                <a:off x="281549" y="3700759"/>
                <a:ext cx="687003" cy="685156"/>
                <a:chOff x="600847" y="4145667"/>
                <a:chExt cx="687003" cy="685156"/>
              </a:xfrm>
            </p:grpSpPr>
            <p:pic>
              <p:nvPicPr>
                <p:cNvPr id="1810" name="그래픽 1809" descr="남자 옆모습 단색으로 채워진">
                  <a:extLst>
                    <a:ext uri="{FF2B5EF4-FFF2-40B4-BE49-F238E27FC236}">
                      <a16:creationId xmlns:a16="http://schemas.microsoft.com/office/drawing/2014/main" id="{49D8E328-E7B3-4B94-086B-18EBB94ACD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t="41194"/>
                <a:stretch/>
              </p:blipFill>
              <p:spPr>
                <a:xfrm>
                  <a:off x="600847" y="4426819"/>
                  <a:ext cx="687003" cy="404004"/>
                </a:xfrm>
                <a:prstGeom prst="rect">
                  <a:avLst/>
                </a:prstGeom>
              </p:spPr>
            </p:pic>
            <p:pic>
              <p:nvPicPr>
                <p:cNvPr id="1811" name="그래픽 1810" descr="단색으로 채워진 걱정하는 얼굴 단색으로 채워진">
                  <a:extLst>
                    <a:ext uri="{FF2B5EF4-FFF2-40B4-BE49-F238E27FC236}">
                      <a16:creationId xmlns:a16="http://schemas.microsoft.com/office/drawing/2014/main" id="{98E13901-9357-6220-820B-886A339C90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077" y="4145667"/>
                  <a:ext cx="352541" cy="352541"/>
                </a:xfrm>
                <a:prstGeom prst="rect">
                  <a:avLst/>
                </a:prstGeom>
              </p:spPr>
            </p:pic>
          </p:grpSp>
          <p:sp>
            <p:nvSpPr>
              <p:cNvPr id="1809" name="말풍선: 모서리가 둥근 사각형 1808">
                <a:extLst>
                  <a:ext uri="{FF2B5EF4-FFF2-40B4-BE49-F238E27FC236}">
                    <a16:creationId xmlns:a16="http://schemas.microsoft.com/office/drawing/2014/main" id="{016CF7B5-ECEC-625A-799D-EA1CD089426D}"/>
                  </a:ext>
                </a:extLst>
              </p:cNvPr>
              <p:cNvSpPr/>
              <p:nvPr/>
            </p:nvSpPr>
            <p:spPr>
              <a:xfrm>
                <a:off x="1069991" y="3441260"/>
                <a:ext cx="3721717" cy="863631"/>
              </a:xfrm>
              <a:prstGeom prst="wedgeRoundRectCallout">
                <a:avLst>
                  <a:gd name="adj1" fmla="val -57005"/>
                  <a:gd name="adj2" fmla="val -2089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ko-KR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</a:t>
                </a:r>
                <a:r>
                  <a:rPr lang="ko-KR" altLang="en-US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수작업 반송 실수로 인한 품질 사고가 많아요</a:t>
                </a:r>
                <a:r>
                  <a:rPr lang="en-US" altLang="ko-KR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altLang="ko-KR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</a:t>
                </a:r>
                <a:r>
                  <a:rPr lang="ko-KR" altLang="en-US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수작업 반송으로 인한 생산 </a:t>
                </a:r>
                <a:r>
                  <a:rPr lang="en-US" altLang="ko-KR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Loss</a:t>
                </a:r>
                <a:r>
                  <a:rPr lang="ko-KR" altLang="en-US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가 발생해요</a:t>
                </a:r>
                <a:r>
                  <a:rPr lang="en-US" altLang="ko-KR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 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altLang="ko-KR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</a:t>
                </a:r>
                <a:r>
                  <a:rPr lang="ko-KR" altLang="en-US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운영 개선할 때 설비업체 대응이 느려요</a:t>
                </a:r>
                <a:r>
                  <a:rPr lang="en-US" altLang="ko-KR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</a:p>
            </p:txBody>
          </p:sp>
        </p:grpSp>
        <p:sp>
          <p:nvSpPr>
            <p:cNvPr id="1818" name="사각형: 둥근 모서리 1817">
              <a:extLst>
                <a:ext uri="{FF2B5EF4-FFF2-40B4-BE49-F238E27FC236}">
                  <a16:creationId xmlns:a16="http://schemas.microsoft.com/office/drawing/2014/main" id="{D93770CA-3FF4-05DD-B93B-EDDDCA971338}"/>
                </a:ext>
              </a:extLst>
            </p:cNvPr>
            <p:cNvSpPr/>
            <p:nvPr/>
          </p:nvSpPr>
          <p:spPr>
            <a:xfrm>
              <a:off x="-10330219" y="1529541"/>
              <a:ext cx="538455" cy="244665"/>
            </a:xfrm>
            <a:prstGeom prst="roundRect">
              <a:avLst/>
            </a:prstGeom>
            <a:solidFill>
              <a:srgbClr val="E6A2B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/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 </a:t>
              </a: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</a:t>
              </a:r>
            </a:p>
          </p:txBody>
        </p:sp>
        <p:sp>
          <p:nvSpPr>
            <p:cNvPr id="1819" name="사각형: 둥근 모서리 1818">
              <a:extLst>
                <a:ext uri="{FF2B5EF4-FFF2-40B4-BE49-F238E27FC236}">
                  <a16:creationId xmlns:a16="http://schemas.microsoft.com/office/drawing/2014/main" id="{77AF4874-E0F8-346E-CE64-34D967B91A0D}"/>
                </a:ext>
              </a:extLst>
            </p:cNvPr>
            <p:cNvSpPr/>
            <p:nvPr/>
          </p:nvSpPr>
          <p:spPr>
            <a:xfrm>
              <a:off x="-10330220" y="2058100"/>
              <a:ext cx="538455" cy="244665"/>
            </a:xfrm>
            <a:prstGeom prst="roundRect">
              <a:avLst/>
            </a:prstGeom>
            <a:solidFill>
              <a:srgbClr val="E6A2B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/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B </a:t>
              </a: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</a:t>
              </a:r>
            </a:p>
          </p:txBody>
        </p:sp>
        <p:sp>
          <p:nvSpPr>
            <p:cNvPr id="1820" name="사각형: 둥근 모서리 1819">
              <a:extLst>
                <a:ext uri="{FF2B5EF4-FFF2-40B4-BE49-F238E27FC236}">
                  <a16:creationId xmlns:a16="http://schemas.microsoft.com/office/drawing/2014/main" id="{DD9D5116-935B-852A-D96E-CD30E648799F}"/>
                </a:ext>
              </a:extLst>
            </p:cNvPr>
            <p:cNvSpPr/>
            <p:nvPr/>
          </p:nvSpPr>
          <p:spPr>
            <a:xfrm>
              <a:off x="-10330219" y="2607191"/>
              <a:ext cx="538455" cy="244665"/>
            </a:xfrm>
            <a:prstGeom prst="roundRect">
              <a:avLst/>
            </a:prstGeom>
            <a:solidFill>
              <a:srgbClr val="D86E8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/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 </a:t>
              </a: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</a:t>
              </a:r>
            </a:p>
          </p:txBody>
        </p:sp>
        <p:sp>
          <p:nvSpPr>
            <p:cNvPr id="1821" name="직사각형 1820">
              <a:extLst>
                <a:ext uri="{FF2B5EF4-FFF2-40B4-BE49-F238E27FC236}">
                  <a16:creationId xmlns:a16="http://schemas.microsoft.com/office/drawing/2014/main" id="{92F5B3B3-2F6A-74B7-1ED6-C4DCBF6752A2}"/>
                </a:ext>
              </a:extLst>
            </p:cNvPr>
            <p:cNvSpPr/>
            <p:nvPr/>
          </p:nvSpPr>
          <p:spPr>
            <a:xfrm>
              <a:off x="-10470768" y="1842036"/>
              <a:ext cx="409776" cy="1231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제품이동</a:t>
              </a:r>
              <a:endParaRPr kumimoji="0" lang="en-US" altLang="ko-KR" sz="8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822" name="연결선: 꺾임 1821">
              <a:extLst>
                <a:ext uri="{FF2B5EF4-FFF2-40B4-BE49-F238E27FC236}">
                  <a16:creationId xmlns:a16="http://schemas.microsoft.com/office/drawing/2014/main" id="{A6C6B9F4-87E4-8EAF-9BE5-14ECE89EFEA5}"/>
                </a:ext>
              </a:extLst>
            </p:cNvPr>
            <p:cNvCxnSpPr>
              <a:stCxn id="1818" idx="2"/>
              <a:endCxn id="1819" idx="0"/>
            </p:cNvCxnSpPr>
            <p:nvPr/>
          </p:nvCxnSpPr>
          <p:spPr>
            <a:xfrm rot="5400000">
              <a:off x="-10202938" y="1916153"/>
              <a:ext cx="283894" cy="1"/>
            </a:xfrm>
            <a:prstGeom prst="bentConnector3">
              <a:avLst/>
            </a:prstGeom>
            <a:ln>
              <a:solidFill>
                <a:srgbClr val="E6A2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3" name="연결선: 꺾임 1822">
              <a:extLst>
                <a:ext uri="{FF2B5EF4-FFF2-40B4-BE49-F238E27FC236}">
                  <a16:creationId xmlns:a16="http://schemas.microsoft.com/office/drawing/2014/main" id="{D37DE0D7-242B-52B6-9E37-031B54C249AB}"/>
                </a:ext>
              </a:extLst>
            </p:cNvPr>
            <p:cNvCxnSpPr>
              <a:cxnSpLocks/>
              <a:stCxn id="1819" idx="2"/>
              <a:endCxn id="1820" idx="0"/>
            </p:cNvCxnSpPr>
            <p:nvPr/>
          </p:nvCxnSpPr>
          <p:spPr>
            <a:xfrm rot="16200000" flipH="1">
              <a:off x="-10213205" y="2454977"/>
              <a:ext cx="304426" cy="1"/>
            </a:xfrm>
            <a:prstGeom prst="bentConnector3">
              <a:avLst/>
            </a:prstGeom>
            <a:ln>
              <a:solidFill>
                <a:srgbClr val="D86E8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4" name="직사각형 1823">
              <a:extLst>
                <a:ext uri="{FF2B5EF4-FFF2-40B4-BE49-F238E27FC236}">
                  <a16:creationId xmlns:a16="http://schemas.microsoft.com/office/drawing/2014/main" id="{C47EC5E9-2805-8561-F164-42D5F473F54C}"/>
                </a:ext>
              </a:extLst>
            </p:cNvPr>
            <p:cNvSpPr/>
            <p:nvPr/>
          </p:nvSpPr>
          <p:spPr>
            <a:xfrm>
              <a:off x="-10470768" y="2374207"/>
              <a:ext cx="409776" cy="1231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제품이동</a:t>
              </a:r>
              <a:endParaRPr kumimoji="0" lang="en-US" altLang="ko-KR" sz="8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825" name="연결선: 꺾임 1824">
              <a:extLst>
                <a:ext uri="{FF2B5EF4-FFF2-40B4-BE49-F238E27FC236}">
                  <a16:creationId xmlns:a16="http://schemas.microsoft.com/office/drawing/2014/main" id="{6EB4BACF-A7DA-0244-8BCD-96DF7F54E9B1}"/>
                </a:ext>
              </a:extLst>
            </p:cNvPr>
            <p:cNvCxnSpPr>
              <a:cxnSpLocks/>
              <a:endCxn id="1819" idx="3"/>
            </p:cNvCxnSpPr>
            <p:nvPr/>
          </p:nvCxnSpPr>
          <p:spPr>
            <a:xfrm rot="10800000">
              <a:off x="-9791764" y="2193275"/>
              <a:ext cx="247065" cy="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E6A2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6" name="직사각형 1825">
              <a:extLst>
                <a:ext uri="{FF2B5EF4-FFF2-40B4-BE49-F238E27FC236}">
                  <a16:creationId xmlns:a16="http://schemas.microsoft.com/office/drawing/2014/main" id="{AEB5132C-A30C-2EC5-5026-3809C3509447}"/>
                </a:ext>
              </a:extLst>
            </p:cNvPr>
            <p:cNvSpPr/>
            <p:nvPr/>
          </p:nvSpPr>
          <p:spPr>
            <a:xfrm>
              <a:off x="-9761267" y="2053136"/>
              <a:ext cx="451552" cy="1231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자재 공급</a:t>
              </a:r>
              <a:endParaRPr kumimoji="0" lang="en-US" altLang="ko-KR" sz="8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27" name="직사각형 1826">
              <a:extLst>
                <a:ext uri="{FF2B5EF4-FFF2-40B4-BE49-F238E27FC236}">
                  <a16:creationId xmlns:a16="http://schemas.microsoft.com/office/drawing/2014/main" id="{734B8BC8-297E-75AA-0C3B-9BC37FEEFF87}"/>
                </a:ext>
              </a:extLst>
            </p:cNvPr>
            <p:cNvSpPr/>
            <p:nvPr/>
          </p:nvSpPr>
          <p:spPr>
            <a:xfrm>
              <a:off x="-9574019" y="1517974"/>
              <a:ext cx="3389948" cy="1477328"/>
            </a:xfrm>
            <a:prstGeom prst="rect">
              <a:avLst/>
            </a:prstGeom>
          </p:spPr>
          <p:txBody>
            <a:bodyPr wrap="square" rIns="36000">
              <a:spAutoFit/>
            </a:bodyPr>
            <a:lstStyle/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ko-KR" altLang="en-US" sz="11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 현장 내 제품</a:t>
              </a:r>
              <a:r>
                <a:rPr lang="en-US" altLang="ko-KR" sz="11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1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자재 이동을 위한 자동화 시스템</a:t>
              </a:r>
              <a:endPara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공정 진행에 필요한 자제 및 제품을 물류 설비를 이용하여 자동 이송</a:t>
              </a:r>
              <a:r>
                <a:rPr kumimoji="0" lang="en-US" altLang="ko-KR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kumimoji="0" lang="ko-KR" alt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공급</a:t>
              </a:r>
              <a:endPara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물류 설비 표준 관리 모델</a:t>
              </a:r>
              <a:r>
                <a:rPr kumimoji="0" lang="en-US" altLang="ko-KR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/</a:t>
              </a:r>
              <a:r>
                <a:rPr kumimoji="0" lang="ko-KR" alt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사양 적용</a:t>
              </a:r>
              <a:br>
                <a:rPr kumimoji="0" lang="en-US" altLang="ko-KR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</a:b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- Stocker : 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제품</a:t>
              </a: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/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자재 보관</a:t>
              </a:r>
              <a:br>
                <a: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</a:b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- Conveyor : 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벨트를 이용하여 제품</a:t>
              </a: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/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자재 이동</a:t>
              </a:r>
              <a:b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</a:b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- Lift : 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층간 이동을 위한 설비</a:t>
              </a:r>
              <a:b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</a:b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- AGV(Automated G</a:t>
              </a:r>
              <a:r>
                <a:rPr lang="en-US" altLang="ko-KR" sz="90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ui</a:t>
              </a:r>
              <a:r>
                <a:rPr kumimoji="0" lang="en-US" altLang="ko-KR" sz="9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ded</a:t>
              </a: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 Vehicle) : 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무인 운반 차량</a:t>
              </a:r>
              <a:endPara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grpSp>
          <p:nvGrpSpPr>
            <p:cNvPr id="1828" name="그룹 1827">
              <a:extLst>
                <a:ext uri="{FF2B5EF4-FFF2-40B4-BE49-F238E27FC236}">
                  <a16:creationId xmlns:a16="http://schemas.microsoft.com/office/drawing/2014/main" id="{4CA66BB8-81AA-169B-468B-D28DC34010A1}"/>
                </a:ext>
              </a:extLst>
            </p:cNvPr>
            <p:cNvGrpSpPr/>
            <p:nvPr/>
          </p:nvGrpSpPr>
          <p:grpSpPr>
            <a:xfrm>
              <a:off x="-10197387" y="3272928"/>
              <a:ext cx="4105699" cy="442035"/>
              <a:chOff x="-3958937" y="4708592"/>
              <a:chExt cx="4105699" cy="442035"/>
            </a:xfrm>
          </p:grpSpPr>
          <p:sp>
            <p:nvSpPr>
              <p:cNvPr id="1829" name="AutoShape 5">
                <a:extLst>
                  <a:ext uri="{FF2B5EF4-FFF2-40B4-BE49-F238E27FC236}">
                    <a16:creationId xmlns:a16="http://schemas.microsoft.com/office/drawing/2014/main" id="{5DD3A71E-4F2E-EC9A-4D92-B312C7CEEE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798515" y="4708592"/>
                <a:ext cx="2088232" cy="442035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72000" tIns="36000" rIns="72000" bIns="36000" anchor="t" anchorCtr="0">
                <a:spAutoFit/>
              </a:bodyPr>
              <a:lstStyle/>
              <a:p>
                <a:pPr marL="0" marR="0" lvl="0" indent="0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Reduce</a:t>
                </a:r>
              </a:p>
              <a:p>
                <a:pPr marL="0" marR="0" lvl="0" indent="0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Production/Quality Loss</a:t>
                </a:r>
              </a:p>
            </p:txBody>
          </p:sp>
          <p:sp>
            <p:nvSpPr>
              <p:cNvPr id="1830" name="타원 1829">
                <a:extLst>
                  <a:ext uri="{FF2B5EF4-FFF2-40B4-BE49-F238E27FC236}">
                    <a16:creationId xmlns:a16="http://schemas.microsoft.com/office/drawing/2014/main" id="{0A2AC52B-6EF4-02B6-4556-60F85A377051}"/>
                  </a:ext>
                </a:extLst>
              </p:cNvPr>
              <p:cNvSpPr/>
              <p:nvPr/>
            </p:nvSpPr>
            <p:spPr bwMode="auto">
              <a:xfrm>
                <a:off x="-3958937" y="4754266"/>
                <a:ext cx="180000" cy="180000"/>
              </a:xfrm>
              <a:prstGeom prst="ellipse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rIns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1</a:t>
                </a:r>
                <a:endPara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1831" name="AutoShape 5">
                <a:extLst>
                  <a:ext uri="{FF2B5EF4-FFF2-40B4-BE49-F238E27FC236}">
                    <a16:creationId xmlns:a16="http://schemas.microsoft.com/office/drawing/2014/main" id="{B633ADBE-9642-A246-5026-B0B91154FC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128709" y="4708592"/>
                <a:ext cx="2275471" cy="411257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36000" rIns="72000" bIns="36000" anchor="t" anchorCtr="0">
                <a:spAutoFit/>
              </a:bodyPr>
              <a:lstStyle/>
              <a:p>
                <a:pPr marL="171450" marR="0" lvl="0" indent="-85725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수작업으로 인한 공정 </a:t>
                </a:r>
                <a:r>
                  <a:rPr kumimoji="1" lang="en-US" altLang="ko-KR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Loss </a:t>
                </a: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절감</a:t>
                </a:r>
                <a:endParaRPr kumimoji="1" lang="en-US" altLang="ko-KR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  <a:p>
                <a:pPr marL="171450" marR="0" lvl="0" indent="-85725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설비</a:t>
                </a:r>
                <a:r>
                  <a:rPr kumimoji="1" lang="en-US" altLang="ko-KR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 </a:t>
                </a:r>
                <a:r>
                  <a:rPr kumimoji="1" lang="ko-KR" altLang="en-US" sz="1100" i="0" u="none" strike="noStrike" kern="0" cap="none" spc="0" normalizeH="0" noProof="0" err="1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비부하</a:t>
                </a:r>
                <a:r>
                  <a:rPr kumimoji="1" lang="en-US" altLang="ko-KR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 </a:t>
                </a: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시간 절감</a:t>
                </a:r>
                <a:endParaRPr kumimoji="1" lang="en-US" altLang="ko-KR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  <p:grpSp>
          <p:nvGrpSpPr>
            <p:cNvPr id="1832" name="그룹 1831">
              <a:extLst>
                <a:ext uri="{FF2B5EF4-FFF2-40B4-BE49-F238E27FC236}">
                  <a16:creationId xmlns:a16="http://schemas.microsoft.com/office/drawing/2014/main" id="{5F81A5F4-342C-011A-D6DA-4ED38DE291AC}"/>
                </a:ext>
              </a:extLst>
            </p:cNvPr>
            <p:cNvGrpSpPr/>
            <p:nvPr/>
          </p:nvGrpSpPr>
          <p:grpSpPr>
            <a:xfrm>
              <a:off x="-10197387" y="3878380"/>
              <a:ext cx="3926014" cy="442035"/>
              <a:chOff x="-3958937" y="5469788"/>
              <a:chExt cx="3926014" cy="442035"/>
            </a:xfrm>
          </p:grpSpPr>
          <p:sp>
            <p:nvSpPr>
              <p:cNvPr id="1833" name="AutoShape 5">
                <a:extLst>
                  <a:ext uri="{FF2B5EF4-FFF2-40B4-BE49-F238E27FC236}">
                    <a16:creationId xmlns:a16="http://schemas.microsoft.com/office/drawing/2014/main" id="{DA10427D-D9E0-CBEE-3F8C-80ECF36D21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798515" y="5469788"/>
                <a:ext cx="2088232" cy="442035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72000" tIns="36000" rIns="72000" bIns="36000" anchor="t" anchorCtr="0">
                <a:spAutoFit/>
              </a:bodyPr>
              <a:lstStyle/>
              <a:p>
                <a:pPr marL="0" marR="0" lvl="0" indent="0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Establish </a:t>
                </a:r>
              </a:p>
              <a:p>
                <a:pPr marL="0" marR="0" lvl="0" indent="0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Standard Equip. Model</a:t>
                </a:r>
              </a:p>
            </p:txBody>
          </p:sp>
          <p:sp>
            <p:nvSpPr>
              <p:cNvPr id="1834" name="타원 1833">
                <a:extLst>
                  <a:ext uri="{FF2B5EF4-FFF2-40B4-BE49-F238E27FC236}">
                    <a16:creationId xmlns:a16="http://schemas.microsoft.com/office/drawing/2014/main" id="{429FEB4D-4821-C46C-C905-DAF58122E7E5}"/>
                  </a:ext>
                </a:extLst>
              </p:cNvPr>
              <p:cNvSpPr/>
              <p:nvPr/>
            </p:nvSpPr>
            <p:spPr bwMode="auto">
              <a:xfrm>
                <a:off x="-3958937" y="5515462"/>
                <a:ext cx="180000" cy="180000"/>
              </a:xfrm>
              <a:prstGeom prst="ellipse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rIns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2</a:t>
                </a:r>
                <a:endPara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1835" name="AutoShape 5">
                <a:extLst>
                  <a:ext uri="{FF2B5EF4-FFF2-40B4-BE49-F238E27FC236}">
                    <a16:creationId xmlns:a16="http://schemas.microsoft.com/office/drawing/2014/main" id="{BBCFDADE-9F1F-3210-330F-DF218478C4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121155" y="5469788"/>
                <a:ext cx="2088232" cy="411257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36000" rIns="72000" bIns="36000" anchor="t" anchorCtr="0">
                <a:spAutoFit/>
              </a:bodyPr>
              <a:lstStyle/>
              <a:p>
                <a:pPr marL="171450" marR="0" lvl="0" indent="-85725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1" lang="ko-KR" altLang="en-US" sz="11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물류설비 제어 표준화</a:t>
                </a: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 </a:t>
                </a:r>
              </a:p>
              <a:p>
                <a:pPr marL="171450" marR="0" lvl="0" indent="-85725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설비 셋업 기간 단축</a:t>
                </a:r>
                <a:endParaRPr kumimoji="1" lang="en-US" altLang="ko-KR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  <p:grpSp>
          <p:nvGrpSpPr>
            <p:cNvPr id="1836" name="그룹 1835">
              <a:extLst>
                <a:ext uri="{FF2B5EF4-FFF2-40B4-BE49-F238E27FC236}">
                  <a16:creationId xmlns:a16="http://schemas.microsoft.com/office/drawing/2014/main" id="{9BA40D85-88F9-272D-EB12-F5EB661781C6}"/>
                </a:ext>
              </a:extLst>
            </p:cNvPr>
            <p:cNvGrpSpPr/>
            <p:nvPr/>
          </p:nvGrpSpPr>
          <p:grpSpPr>
            <a:xfrm>
              <a:off x="-10197387" y="4483831"/>
              <a:ext cx="3922226" cy="749812"/>
              <a:chOff x="-3958937" y="6569540"/>
              <a:chExt cx="3922226" cy="749812"/>
            </a:xfrm>
          </p:grpSpPr>
          <p:sp>
            <p:nvSpPr>
              <p:cNvPr id="1837" name="AutoShape 5">
                <a:extLst>
                  <a:ext uri="{FF2B5EF4-FFF2-40B4-BE49-F238E27FC236}">
                    <a16:creationId xmlns:a16="http://schemas.microsoft.com/office/drawing/2014/main" id="{4C08C4D5-5A1E-6509-ADB9-12074026CD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798515" y="6569540"/>
                <a:ext cx="1618982" cy="442035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72000" tIns="36000" rIns="72000" bIns="36000" anchor="t" anchorCtr="0">
                <a:spAutoFit/>
              </a:bodyPr>
              <a:lstStyle/>
              <a:p>
                <a:pPr marL="0" marR="0" lvl="0" indent="0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Separate</a:t>
                </a:r>
              </a:p>
              <a:p>
                <a:pPr marL="0" marR="0" lvl="0" indent="0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Operation and Equip. </a:t>
                </a:r>
              </a:p>
            </p:txBody>
          </p:sp>
          <p:sp>
            <p:nvSpPr>
              <p:cNvPr id="1838" name="타원 1837">
                <a:extLst>
                  <a:ext uri="{FF2B5EF4-FFF2-40B4-BE49-F238E27FC236}">
                    <a16:creationId xmlns:a16="http://schemas.microsoft.com/office/drawing/2014/main" id="{5CF2C42C-D3DF-7256-CA0B-D075E68EA486}"/>
                  </a:ext>
                </a:extLst>
              </p:cNvPr>
              <p:cNvSpPr/>
              <p:nvPr/>
            </p:nvSpPr>
            <p:spPr bwMode="auto">
              <a:xfrm>
                <a:off x="-3958937" y="6615214"/>
                <a:ext cx="180000" cy="180000"/>
              </a:xfrm>
              <a:prstGeom prst="ellipse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rIns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3</a:t>
                </a:r>
                <a:endPara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1839" name="AutoShape 5">
                <a:extLst>
                  <a:ext uri="{FF2B5EF4-FFF2-40B4-BE49-F238E27FC236}">
                    <a16:creationId xmlns:a16="http://schemas.microsoft.com/office/drawing/2014/main" id="{4313CD2E-6776-DB24-8C91-6DE343C9F6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124943" y="6569540"/>
                <a:ext cx="2088232" cy="749812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36000" rIns="72000" bIns="36000" anchor="t" anchorCtr="0">
                <a:spAutoFit/>
              </a:bodyPr>
              <a:lstStyle/>
              <a:p>
                <a:pPr marL="171450" lvl="0" indent="-85725"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설비와 운영의 분리 </a:t>
                </a:r>
                <a:br>
                  <a:rPr kumimoji="1" lang="en-US" altLang="ko-KR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</a:br>
                <a:r>
                  <a:rPr kumimoji="1" lang="ko-KR" altLang="en-US" sz="11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</a:t>
                </a:r>
                <a:r>
                  <a:rPr kumimoji="1" lang="en-US" altLang="ko-KR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 </a:t>
                </a: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운영 </a:t>
                </a:r>
                <a:r>
                  <a:rPr kumimoji="1" lang="en-US" altLang="ko-KR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Know-how </a:t>
                </a: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축적 </a:t>
                </a:r>
                <a:br>
                  <a:rPr kumimoji="1" lang="en-US" altLang="ko-KR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</a:br>
                <a:r>
                  <a:rPr kumimoji="1" lang="ko-KR" altLang="en-US" sz="11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 </a:t>
                </a: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운영 고도화</a:t>
                </a:r>
                <a:endParaRPr kumimoji="1" lang="ko-KR" altLang="en-US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  <a:p>
                <a:pPr marL="171450" marR="0" lvl="0" indent="-85725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운영 변경에 따른 유연한 대응</a:t>
                </a:r>
              </a:p>
            </p:txBody>
          </p:sp>
        </p:grpSp>
        <p:grpSp>
          <p:nvGrpSpPr>
            <p:cNvPr id="1841" name="그룹 1840">
              <a:extLst>
                <a:ext uri="{FF2B5EF4-FFF2-40B4-BE49-F238E27FC236}">
                  <a16:creationId xmlns:a16="http://schemas.microsoft.com/office/drawing/2014/main" id="{7003FA98-2261-F25F-2640-BCDF30128933}"/>
                </a:ext>
              </a:extLst>
            </p:cNvPr>
            <p:cNvGrpSpPr/>
            <p:nvPr/>
          </p:nvGrpSpPr>
          <p:grpSpPr>
            <a:xfrm>
              <a:off x="-7092624" y="2090575"/>
              <a:ext cx="974917" cy="1110871"/>
              <a:chOff x="1883827" y="1983111"/>
              <a:chExt cx="974917" cy="1110871"/>
            </a:xfrm>
          </p:grpSpPr>
          <p:pic>
            <p:nvPicPr>
              <p:cNvPr id="1842" name="그림 1841">
                <a:extLst>
                  <a:ext uri="{FF2B5EF4-FFF2-40B4-BE49-F238E27FC236}">
                    <a16:creationId xmlns:a16="http://schemas.microsoft.com/office/drawing/2014/main" id="{63E8B347-8350-F4F2-F91D-8B10988500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83827" y="1983111"/>
                <a:ext cx="538448" cy="497030"/>
              </a:xfrm>
              <a:prstGeom prst="rect">
                <a:avLst/>
              </a:prstGeom>
            </p:spPr>
          </p:pic>
          <p:pic>
            <p:nvPicPr>
              <p:cNvPr id="1843" name="그림 1842">
                <a:extLst>
                  <a:ext uri="{FF2B5EF4-FFF2-40B4-BE49-F238E27FC236}">
                    <a16:creationId xmlns:a16="http://schemas.microsoft.com/office/drawing/2014/main" id="{174DE305-F570-6DF4-A6B9-BA71643B30C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grayscl/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63" t="10859" r="16536" b="4231"/>
              <a:stretch/>
            </p:blipFill>
            <p:spPr>
              <a:xfrm>
                <a:off x="1891441" y="2568493"/>
                <a:ext cx="424122" cy="525489"/>
              </a:xfrm>
              <a:prstGeom prst="rect">
                <a:avLst/>
              </a:prstGeom>
              <a:noFill/>
            </p:spPr>
          </p:pic>
          <p:sp>
            <p:nvSpPr>
              <p:cNvPr id="1844" name="직사각형 1843">
                <a:extLst>
                  <a:ext uri="{FF2B5EF4-FFF2-40B4-BE49-F238E27FC236}">
                    <a16:creationId xmlns:a16="http://schemas.microsoft.com/office/drawing/2014/main" id="{D16148AC-8A15-C988-5B11-204B79AFB5C0}"/>
                  </a:ext>
                </a:extLst>
              </p:cNvPr>
              <p:cNvSpPr/>
              <p:nvPr/>
            </p:nvSpPr>
            <p:spPr>
              <a:xfrm>
                <a:off x="2407192" y="2211142"/>
                <a:ext cx="451552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Stocker</a:t>
                </a:r>
                <a:r>
                  <a:rPr kumimoji="0" lang="ko-KR" altLang="en-US" sz="8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endParaRPr kumimoji="0" lang="en-US" altLang="ko-KR" sz="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45" name="직사각형 1844">
                <a:extLst>
                  <a:ext uri="{FF2B5EF4-FFF2-40B4-BE49-F238E27FC236}">
                    <a16:creationId xmlns:a16="http://schemas.microsoft.com/office/drawing/2014/main" id="{2FEE0C7C-DAE5-51C5-C83E-B864514607F6}"/>
                  </a:ext>
                </a:extLst>
              </p:cNvPr>
              <p:cNvSpPr/>
              <p:nvPr/>
            </p:nvSpPr>
            <p:spPr>
              <a:xfrm>
                <a:off x="2263283" y="2744667"/>
                <a:ext cx="451552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8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AGV</a:t>
                </a:r>
                <a:endParaRPr kumimoji="0" lang="en-US" altLang="ko-KR" sz="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24" name="그룹 1923">
            <a:extLst>
              <a:ext uri="{FF2B5EF4-FFF2-40B4-BE49-F238E27FC236}">
                <a16:creationId xmlns:a16="http://schemas.microsoft.com/office/drawing/2014/main" id="{313094CB-2ADD-71CF-F959-7CA1C56F98E3}"/>
              </a:ext>
            </a:extLst>
          </p:cNvPr>
          <p:cNvGrpSpPr/>
          <p:nvPr/>
        </p:nvGrpSpPr>
        <p:grpSpPr>
          <a:xfrm>
            <a:off x="5607562" y="1302498"/>
            <a:ext cx="4376020" cy="4948291"/>
            <a:chOff x="-5818041" y="1353001"/>
            <a:chExt cx="4376020" cy="4948291"/>
          </a:xfrm>
        </p:grpSpPr>
        <p:sp>
          <p:nvSpPr>
            <p:cNvPr id="1840" name="직사각형 1839">
              <a:extLst>
                <a:ext uri="{FF2B5EF4-FFF2-40B4-BE49-F238E27FC236}">
                  <a16:creationId xmlns:a16="http://schemas.microsoft.com/office/drawing/2014/main" id="{B75BC83B-DBC9-7C77-301A-9C828378C220}"/>
                </a:ext>
              </a:extLst>
            </p:cNvPr>
            <p:cNvSpPr/>
            <p:nvPr/>
          </p:nvSpPr>
          <p:spPr>
            <a:xfrm>
              <a:off x="-5520746" y="3326783"/>
              <a:ext cx="2701636" cy="71859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ts val="8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7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SEMI : </a:t>
              </a:r>
              <a:r>
                <a:rPr kumimoji="0" lang="en-US" altLang="ko-KR" sz="700" b="1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</a:t>
              </a:r>
              <a:r>
                <a:rPr kumimoji="0" lang="en-US" altLang="ko-KR" sz="6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emiconductor</a:t>
              </a:r>
              <a:r>
                <a:rPr kumimoji="0" lang="en-US" altLang="ko-KR" sz="7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en-US" altLang="ko-KR" sz="700" b="1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E</a:t>
              </a:r>
              <a:r>
                <a:rPr kumimoji="0" lang="en-US" altLang="ko-KR" sz="6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quipment</a:t>
              </a:r>
              <a:r>
                <a:rPr kumimoji="0" lang="en-US" altLang="ko-KR" sz="7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A</a:t>
              </a:r>
              <a:r>
                <a:rPr kumimoji="0" lang="en-US" altLang="ko-KR" sz="6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nd</a:t>
              </a:r>
              <a:r>
                <a:rPr kumimoji="0" lang="en-US" altLang="ko-KR" sz="7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en-US" altLang="ko-KR" sz="700" b="1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M</a:t>
              </a:r>
              <a:r>
                <a:rPr kumimoji="0" lang="en-US" altLang="ko-KR" sz="6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aterials</a:t>
              </a:r>
              <a:r>
                <a:rPr kumimoji="0" lang="en-US" altLang="ko-KR" sz="7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en-US" altLang="ko-KR" sz="700" b="1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I</a:t>
              </a:r>
              <a:r>
                <a:rPr kumimoji="0" lang="en-US" altLang="ko-KR" sz="6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nternational</a:t>
              </a:r>
              <a:br>
                <a:rPr kumimoji="0" lang="en-US" altLang="ko-KR" sz="7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kumimoji="0" lang="en-US" altLang="ko-KR" sz="7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           </a:t>
              </a:r>
              <a:r>
                <a:rPr kumimoji="0" lang="ko-KR" altLang="en-US" sz="7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반도체 장비 표준 협회</a:t>
              </a:r>
              <a:br>
                <a:rPr kumimoji="0" lang="en-US" altLang="ko-KR" sz="7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HSMS :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H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igh</a:t>
              </a:r>
              <a:r>
                <a:rPr lang="ko-KR" altLang="en-US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speed</a:t>
              </a:r>
              <a:r>
                <a:rPr lang="ko-KR" altLang="en-US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ECS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M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essage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ervice</a:t>
              </a:r>
              <a:b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SECS :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emiconductor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E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quipment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C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ommunication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tandard</a:t>
              </a:r>
              <a:br>
                <a:rPr kumimoji="0" lang="en-US" altLang="ko-KR" sz="700" b="0" i="0" u="none" strike="noStrike" kern="1200" cap="none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GEM :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G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eneric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E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quipment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M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odel</a:t>
              </a:r>
              <a:b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IBSEM : </a:t>
              </a:r>
              <a:r>
                <a:rPr lang="en-US" altLang="ko-KR" sz="700" b="1" err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I</a:t>
              </a:r>
              <a:r>
                <a:rPr lang="en-US" altLang="ko-KR" sz="700" err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nterBay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en-US" altLang="ko-KR" sz="700" err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IntraBay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pecific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E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quipment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M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odel</a:t>
              </a:r>
              <a:b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STKSEM :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tocker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S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pecific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E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quipment </a:t>
              </a:r>
              <a:r>
                <a:rPr lang="en-US" altLang="ko-KR" sz="700" b="1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M</a:t>
              </a:r>
              <a:r>
                <a:rPr lang="en-US" altLang="ko-KR" sz="700">
                  <a:solidFill>
                    <a:srgbClr val="0066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odel</a:t>
              </a:r>
            </a:p>
          </p:txBody>
        </p:sp>
        <p:grpSp>
          <p:nvGrpSpPr>
            <p:cNvPr id="1846" name="그룹 1845">
              <a:extLst>
                <a:ext uri="{FF2B5EF4-FFF2-40B4-BE49-F238E27FC236}">
                  <a16:creationId xmlns:a16="http://schemas.microsoft.com/office/drawing/2014/main" id="{73817B1D-C9D9-1ED0-7D35-BE2A542C9DB0}"/>
                </a:ext>
              </a:extLst>
            </p:cNvPr>
            <p:cNvGrpSpPr/>
            <p:nvPr/>
          </p:nvGrpSpPr>
          <p:grpSpPr>
            <a:xfrm>
              <a:off x="-5731382" y="4246413"/>
              <a:ext cx="3952726" cy="703902"/>
              <a:chOff x="5024437" y="-776434"/>
              <a:chExt cx="3952726" cy="703902"/>
            </a:xfrm>
          </p:grpSpPr>
          <p:sp>
            <p:nvSpPr>
              <p:cNvPr id="1847" name="오각형 22">
                <a:extLst>
                  <a:ext uri="{FF2B5EF4-FFF2-40B4-BE49-F238E27FC236}">
                    <a16:creationId xmlns:a16="http://schemas.microsoft.com/office/drawing/2014/main" id="{F432EBC0-90DD-9E49-E6AB-DC1F4478F826}"/>
                  </a:ext>
                </a:extLst>
              </p:cNvPr>
              <p:cNvSpPr/>
              <p:nvPr/>
            </p:nvSpPr>
            <p:spPr>
              <a:xfrm>
                <a:off x="7945247" y="-612751"/>
                <a:ext cx="1031916" cy="288000"/>
              </a:xfrm>
              <a:prstGeom prst="homePlate">
                <a:avLst>
                  <a:gd name="adj" fmla="val 14365"/>
                </a:avLst>
              </a:prstGeom>
              <a:solidFill>
                <a:srgbClr val="D86E87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공정 예측을 통한</a:t>
                </a:r>
                <a:endPara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9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사전 이동 공급</a:t>
                </a: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1848" name="오각형 21">
                <a:extLst>
                  <a:ext uri="{FF2B5EF4-FFF2-40B4-BE49-F238E27FC236}">
                    <a16:creationId xmlns:a16="http://schemas.microsoft.com/office/drawing/2014/main" id="{D2E97258-6505-C478-DA10-A9B072D0E1CE}"/>
                  </a:ext>
                </a:extLst>
              </p:cNvPr>
              <p:cNvSpPr/>
              <p:nvPr/>
            </p:nvSpPr>
            <p:spPr>
              <a:xfrm>
                <a:off x="6971642" y="-612751"/>
                <a:ext cx="1031916" cy="288000"/>
              </a:xfrm>
              <a:prstGeom prst="homePlate">
                <a:avLst>
                  <a:gd name="adj" fmla="val 14365"/>
                </a:avLst>
              </a:prstGeom>
              <a:solidFill>
                <a:srgbClr val="E6A2B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공정 진척에 따른</a:t>
                </a:r>
                <a:endPara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9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자동 명령 생성</a:t>
                </a: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1849" name="오각형 19">
                <a:extLst>
                  <a:ext uri="{FF2B5EF4-FFF2-40B4-BE49-F238E27FC236}">
                    <a16:creationId xmlns:a16="http://schemas.microsoft.com/office/drawing/2014/main" id="{4C07277C-1847-46F5-2B06-B2B1E38CEA4B}"/>
                  </a:ext>
                </a:extLst>
              </p:cNvPr>
              <p:cNvSpPr/>
              <p:nvPr/>
            </p:nvSpPr>
            <p:spPr>
              <a:xfrm>
                <a:off x="5998040" y="-612751"/>
                <a:ext cx="1031916" cy="288000"/>
              </a:xfrm>
              <a:prstGeom prst="homePlate">
                <a:avLst>
                  <a:gd name="adj" fmla="val 15810"/>
                </a:avLst>
              </a:prstGeom>
              <a:solidFill>
                <a:srgbClr val="F1CBD4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물류설비를 통한</a:t>
                </a:r>
                <a:endPara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자동 이동</a:t>
                </a:r>
              </a:p>
            </p:txBody>
          </p:sp>
          <p:sp>
            <p:nvSpPr>
              <p:cNvPr id="1850" name="오각형 20">
                <a:extLst>
                  <a:ext uri="{FF2B5EF4-FFF2-40B4-BE49-F238E27FC236}">
                    <a16:creationId xmlns:a16="http://schemas.microsoft.com/office/drawing/2014/main" id="{84DEE4F3-86C3-DCE2-E682-7D57A975BF8B}"/>
                  </a:ext>
                </a:extLst>
              </p:cNvPr>
              <p:cNvSpPr/>
              <p:nvPr/>
            </p:nvSpPr>
            <p:spPr>
              <a:xfrm>
                <a:off x="5024437" y="-612751"/>
                <a:ext cx="1031916" cy="288000"/>
              </a:xfrm>
              <a:prstGeom prst="homePlate">
                <a:avLst>
                  <a:gd name="adj" fmla="val 15811"/>
                </a:avLst>
              </a:prstGeom>
              <a:solidFill>
                <a:srgbClr val="F7E2E7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9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작업자에 의한</a:t>
                </a:r>
                <a:endPara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9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수동 대차 이동</a:t>
                </a: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1851" name="직사각형 1850">
                <a:extLst>
                  <a:ext uri="{FF2B5EF4-FFF2-40B4-BE49-F238E27FC236}">
                    <a16:creationId xmlns:a16="http://schemas.microsoft.com/office/drawing/2014/main" id="{98F54C54-4FAE-86ED-F1DE-11302349DBF5}"/>
                  </a:ext>
                </a:extLst>
              </p:cNvPr>
              <p:cNvSpPr/>
              <p:nvPr/>
            </p:nvSpPr>
            <p:spPr>
              <a:xfrm>
                <a:off x="5289891" y="-318753"/>
                <a:ext cx="708131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목적지 검색</a:t>
                </a:r>
                <a:endParaRPr kumimoji="0" lang="en-US" altLang="ko-KR" sz="8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52" name="직사각형 1851">
                <a:extLst>
                  <a:ext uri="{FF2B5EF4-FFF2-40B4-BE49-F238E27FC236}">
                    <a16:creationId xmlns:a16="http://schemas.microsoft.com/office/drawing/2014/main" id="{714E82E1-BE12-538A-01E2-DD2FCDA66980}"/>
                  </a:ext>
                </a:extLst>
              </p:cNvPr>
              <p:cNvSpPr/>
              <p:nvPr/>
            </p:nvSpPr>
            <p:spPr>
              <a:xfrm>
                <a:off x="6433458" y="-318753"/>
                <a:ext cx="533907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이송 자동화</a:t>
                </a:r>
                <a:endParaRPr kumimoji="0" lang="en-US" altLang="ko-KR" sz="8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53" name="직사각형 1852">
                <a:extLst>
                  <a:ext uri="{FF2B5EF4-FFF2-40B4-BE49-F238E27FC236}">
                    <a16:creationId xmlns:a16="http://schemas.microsoft.com/office/drawing/2014/main" id="{D3D521A2-B761-6261-AB30-A7C8D2E00FD0}"/>
                  </a:ext>
                </a:extLst>
              </p:cNvPr>
              <p:cNvSpPr/>
              <p:nvPr/>
            </p:nvSpPr>
            <p:spPr>
              <a:xfrm>
                <a:off x="7263975" y="-318753"/>
                <a:ext cx="672734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시스템 기반 의사 결정</a:t>
                </a:r>
                <a:endParaRPr kumimoji="0" lang="en-US" altLang="ko-KR" sz="8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54" name="직사각형 1853">
                <a:extLst>
                  <a:ext uri="{FF2B5EF4-FFF2-40B4-BE49-F238E27FC236}">
                    <a16:creationId xmlns:a16="http://schemas.microsoft.com/office/drawing/2014/main" id="{DA94660E-CB22-8EF9-52FA-6EC64B754D88}"/>
                  </a:ext>
                </a:extLst>
              </p:cNvPr>
              <p:cNvSpPr/>
              <p:nvPr/>
            </p:nvSpPr>
            <p:spPr>
              <a:xfrm>
                <a:off x="8372143" y="-318753"/>
                <a:ext cx="533907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시스템 기반 예측</a:t>
                </a:r>
                <a:endParaRPr kumimoji="0" lang="en-US" altLang="ko-KR" sz="8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55" name="직사각형 1854">
                <a:extLst>
                  <a:ext uri="{FF2B5EF4-FFF2-40B4-BE49-F238E27FC236}">
                    <a16:creationId xmlns:a16="http://schemas.microsoft.com/office/drawing/2014/main" id="{7425DE3C-2C0A-F65B-92EC-C5E2E8032926}"/>
                  </a:ext>
                </a:extLst>
              </p:cNvPr>
              <p:cNvSpPr/>
              <p:nvPr/>
            </p:nvSpPr>
            <p:spPr>
              <a:xfrm>
                <a:off x="5289891" y="-772127"/>
                <a:ext cx="708131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Grade 0</a:t>
                </a:r>
              </a:p>
            </p:txBody>
          </p:sp>
          <p:sp>
            <p:nvSpPr>
              <p:cNvPr id="1856" name="직사각형 1855">
                <a:extLst>
                  <a:ext uri="{FF2B5EF4-FFF2-40B4-BE49-F238E27FC236}">
                    <a16:creationId xmlns:a16="http://schemas.microsoft.com/office/drawing/2014/main" id="{D841E668-4C53-DF31-6CB8-59E8921C14B3}"/>
                  </a:ext>
                </a:extLst>
              </p:cNvPr>
              <p:cNvSpPr/>
              <p:nvPr/>
            </p:nvSpPr>
            <p:spPr>
              <a:xfrm>
                <a:off x="6259234" y="-772128"/>
                <a:ext cx="708131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Grade 1</a:t>
                </a:r>
              </a:p>
            </p:txBody>
          </p:sp>
          <p:sp>
            <p:nvSpPr>
              <p:cNvPr id="1857" name="직사각형 1856">
                <a:extLst>
                  <a:ext uri="{FF2B5EF4-FFF2-40B4-BE49-F238E27FC236}">
                    <a16:creationId xmlns:a16="http://schemas.microsoft.com/office/drawing/2014/main" id="{7E45E6E4-0932-82E1-8628-2114E9D6E029}"/>
                  </a:ext>
                </a:extLst>
              </p:cNvPr>
              <p:cNvSpPr/>
              <p:nvPr/>
            </p:nvSpPr>
            <p:spPr>
              <a:xfrm>
                <a:off x="7237116" y="-772128"/>
                <a:ext cx="708131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Grade 2</a:t>
                </a:r>
              </a:p>
            </p:txBody>
          </p:sp>
          <p:sp>
            <p:nvSpPr>
              <p:cNvPr id="1858" name="직사각형 1857">
                <a:extLst>
                  <a:ext uri="{FF2B5EF4-FFF2-40B4-BE49-F238E27FC236}">
                    <a16:creationId xmlns:a16="http://schemas.microsoft.com/office/drawing/2014/main" id="{502AE339-3E3E-54F0-B24D-E04258538E4E}"/>
                  </a:ext>
                </a:extLst>
              </p:cNvPr>
              <p:cNvSpPr/>
              <p:nvPr/>
            </p:nvSpPr>
            <p:spPr>
              <a:xfrm>
                <a:off x="8197919" y="-776434"/>
                <a:ext cx="708131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Grade 3</a:t>
                </a:r>
              </a:p>
            </p:txBody>
          </p:sp>
        </p:grpSp>
        <p:sp>
          <p:nvSpPr>
            <p:cNvPr id="1859" name="직사각형 1858">
              <a:extLst>
                <a:ext uri="{FF2B5EF4-FFF2-40B4-BE49-F238E27FC236}">
                  <a16:creationId xmlns:a16="http://schemas.microsoft.com/office/drawing/2014/main" id="{D562953B-1809-376D-9DC7-9D9D3D0BEE36}"/>
                </a:ext>
              </a:extLst>
            </p:cNvPr>
            <p:cNvSpPr/>
            <p:nvPr/>
          </p:nvSpPr>
          <p:spPr>
            <a:xfrm>
              <a:off x="-5818041" y="1353001"/>
              <a:ext cx="4376020" cy="1985159"/>
            </a:xfrm>
            <a:prstGeom prst="rect">
              <a:avLst/>
            </a:prstGeom>
          </p:spPr>
          <p:txBody>
            <a:bodyPr wrap="square" rIns="36000">
              <a:spAutoFit/>
            </a:bodyPr>
            <a:lstStyle/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kumimoji="0" lang="ko-KR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공장 내 물류설비의 상태를 관리하고 각 물류 설비들을 이용하여 제품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자재의 이동을 자동화 하는 시스템</a:t>
              </a:r>
              <a:endPara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자재의 이동을 위한 최적 경로를 탐색하며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물류설비의 이송 명령을 할당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제어함</a:t>
              </a:r>
              <a:endPara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다양한 물류설비 공급자에 최적 대응을 위해 인터페이스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표준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(HSMS/GEM)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및 물류설비 표준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(SEMI IBSEM, STKSEM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등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을 포함하고 있음</a:t>
              </a:r>
              <a:endPara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표준화된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물류설비 모델을 기반으로 설정을 통해 제품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자재의 이동 경로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(Route/Itinerary)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모델링</a:t>
              </a:r>
              <a:endPara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1860" name="그룹 1859">
              <a:extLst>
                <a:ext uri="{FF2B5EF4-FFF2-40B4-BE49-F238E27FC236}">
                  <a16:creationId xmlns:a16="http://schemas.microsoft.com/office/drawing/2014/main" id="{637680F4-BC93-9032-339F-CA466E07BEA8}"/>
                </a:ext>
              </a:extLst>
            </p:cNvPr>
            <p:cNvGrpSpPr/>
            <p:nvPr/>
          </p:nvGrpSpPr>
          <p:grpSpPr>
            <a:xfrm>
              <a:off x="-5731382" y="4950054"/>
              <a:ext cx="3952726" cy="1351238"/>
              <a:chOff x="5267325" y="4467953"/>
              <a:chExt cx="3952726" cy="1351238"/>
            </a:xfrm>
          </p:grpSpPr>
          <p:grpSp>
            <p:nvGrpSpPr>
              <p:cNvPr id="1861" name="그룹 1860">
                <a:extLst>
                  <a:ext uri="{FF2B5EF4-FFF2-40B4-BE49-F238E27FC236}">
                    <a16:creationId xmlns:a16="http://schemas.microsoft.com/office/drawing/2014/main" id="{E939A236-D160-14F6-4757-55CAAE36C1B4}"/>
                  </a:ext>
                </a:extLst>
              </p:cNvPr>
              <p:cNvGrpSpPr/>
              <p:nvPr/>
            </p:nvGrpSpPr>
            <p:grpSpPr>
              <a:xfrm>
                <a:off x="5704499" y="4467953"/>
                <a:ext cx="3444439" cy="387610"/>
                <a:chOff x="5087686" y="5489477"/>
                <a:chExt cx="3444439" cy="387610"/>
              </a:xfrm>
            </p:grpSpPr>
            <p:sp>
              <p:nvSpPr>
                <p:cNvPr id="1870" name="타원 1869">
                  <a:extLst>
                    <a:ext uri="{FF2B5EF4-FFF2-40B4-BE49-F238E27FC236}">
                      <a16:creationId xmlns:a16="http://schemas.microsoft.com/office/drawing/2014/main" id="{BCDCBEC6-AB22-B146-B440-5D7DB6CE0F4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87686" y="5489477"/>
                  <a:ext cx="252000" cy="2520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US" altLang="ko-KR" sz="1600" b="1">
                      <a:solidFill>
                        <a:schemeClr val="bg1"/>
                      </a:solidFill>
                      <a:latin typeface="Arial Narrow" panose="020B0606020202030204" pitchFamily="34" charset="0"/>
                      <a:ea typeface="LG스마트체 Regular" panose="020B0600000101010101" pitchFamily="50" charset="-127"/>
                    </a:rPr>
                    <a:t>I</a:t>
                  </a:r>
                  <a:endParaRPr lang="ko-KR" altLang="en-US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871" name="직사각형 1870">
                  <a:extLst>
                    <a:ext uri="{FF2B5EF4-FFF2-40B4-BE49-F238E27FC236}">
                      <a16:creationId xmlns:a16="http://schemas.microsoft.com/office/drawing/2014/main" id="{DEB58778-E4E1-8FFD-ED8E-093F941A03AE}"/>
                    </a:ext>
                  </a:extLst>
                </p:cNvPr>
                <p:cNvSpPr/>
                <p:nvPr/>
              </p:nvSpPr>
              <p:spPr>
                <a:xfrm>
                  <a:off x="5399272" y="5523144"/>
                  <a:ext cx="3132853" cy="353943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defTabSz="914342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이송 자동화 </a:t>
                  </a:r>
                  <a: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(Basic)</a:t>
                  </a:r>
                  <a:b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</a:br>
                  <a:r>
                    <a:rPr kumimoji="0" lang="en-US" altLang="ko-KR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 - </a:t>
                  </a:r>
                  <a:r>
                    <a:rPr kumimoji="0" lang="ko-KR" altLang="en-US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이송 시점은 작업자와 인터페이스 </a:t>
                  </a:r>
                  <a:endParaRPr kumimoji="0" lang="en-US" altLang="ko-KR" sz="105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62" name="그룹 1861">
                <a:extLst>
                  <a:ext uri="{FF2B5EF4-FFF2-40B4-BE49-F238E27FC236}">
                    <a16:creationId xmlns:a16="http://schemas.microsoft.com/office/drawing/2014/main" id="{EBCFA6C4-B0D9-9EBD-5537-1A853C14E6B7}"/>
                  </a:ext>
                </a:extLst>
              </p:cNvPr>
              <p:cNvGrpSpPr/>
              <p:nvPr/>
            </p:nvGrpSpPr>
            <p:grpSpPr>
              <a:xfrm>
                <a:off x="5704499" y="4872823"/>
                <a:ext cx="3444439" cy="541498"/>
                <a:chOff x="5087686" y="5594263"/>
                <a:chExt cx="3444439" cy="541498"/>
              </a:xfrm>
            </p:grpSpPr>
            <p:sp>
              <p:nvSpPr>
                <p:cNvPr id="1868" name="타원 1867">
                  <a:extLst>
                    <a:ext uri="{FF2B5EF4-FFF2-40B4-BE49-F238E27FC236}">
                      <a16:creationId xmlns:a16="http://schemas.microsoft.com/office/drawing/2014/main" id="{892F0453-33F6-F29F-4884-8C7577325D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87686" y="5594263"/>
                  <a:ext cx="252000" cy="2520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US" altLang="ko-KR" sz="1600" b="1">
                      <a:solidFill>
                        <a:schemeClr val="bg1"/>
                      </a:solidFill>
                      <a:latin typeface="Arial Narrow" panose="020B0606020202030204" pitchFamily="34" charset="0"/>
                      <a:ea typeface="LG스마트체 Regular" panose="020B0600000101010101" pitchFamily="50" charset="-127"/>
                    </a:rPr>
                    <a:t>II</a:t>
                  </a:r>
                  <a:endParaRPr lang="ko-KR" altLang="en-US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869" name="직사각형 1868">
                  <a:extLst>
                    <a:ext uri="{FF2B5EF4-FFF2-40B4-BE49-F238E27FC236}">
                      <a16:creationId xmlns:a16="http://schemas.microsoft.com/office/drawing/2014/main" id="{7A101775-19CD-7331-4CC8-564918498438}"/>
                    </a:ext>
                  </a:extLst>
                </p:cNvPr>
                <p:cNvSpPr/>
                <p:nvPr/>
              </p:nvSpPr>
              <p:spPr>
                <a:xfrm>
                  <a:off x="5399272" y="5627930"/>
                  <a:ext cx="3132853" cy="507831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defTabSz="914342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시스템 기반 의사 결정 </a:t>
                  </a:r>
                  <a: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(Advanced)</a:t>
                  </a:r>
                  <a:b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</a:br>
                  <a:r>
                    <a:rPr kumimoji="0" lang="en-US" altLang="ko-KR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 - </a:t>
                  </a:r>
                  <a:r>
                    <a:rPr kumimoji="0" lang="ko-KR" altLang="en-US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공정 진척을 관리하는 시스템에서 이동 시점 및 이동 출발지</a:t>
                  </a:r>
                  <a:r>
                    <a:rPr kumimoji="0" lang="en-US" altLang="ko-KR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/</a:t>
                  </a:r>
                  <a:r>
                    <a:rPr kumimoji="0" lang="ko-KR" altLang="en-US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목적지를 지정함</a:t>
                  </a:r>
                  <a:endParaRPr kumimoji="0" lang="en-US" altLang="ko-KR" sz="105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63" name="그룹 1862">
                <a:extLst>
                  <a:ext uri="{FF2B5EF4-FFF2-40B4-BE49-F238E27FC236}">
                    <a16:creationId xmlns:a16="http://schemas.microsoft.com/office/drawing/2014/main" id="{FEC23293-5D3C-92E7-427B-D73EE42042E9}"/>
                  </a:ext>
                </a:extLst>
              </p:cNvPr>
              <p:cNvGrpSpPr/>
              <p:nvPr/>
            </p:nvGrpSpPr>
            <p:grpSpPr>
              <a:xfrm>
                <a:off x="5704499" y="5431581"/>
                <a:ext cx="3515552" cy="387610"/>
                <a:chOff x="5087686" y="5813343"/>
                <a:chExt cx="3515552" cy="387610"/>
              </a:xfrm>
            </p:grpSpPr>
            <p:sp>
              <p:nvSpPr>
                <p:cNvPr id="1866" name="타원 1865">
                  <a:extLst>
                    <a:ext uri="{FF2B5EF4-FFF2-40B4-BE49-F238E27FC236}">
                      <a16:creationId xmlns:a16="http://schemas.microsoft.com/office/drawing/2014/main" id="{665AAEFA-F596-3591-D006-250FA1E5464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87686" y="5813343"/>
                  <a:ext cx="252000" cy="252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US" altLang="ko-KR" sz="1600" b="1">
                      <a:solidFill>
                        <a:schemeClr val="bg1"/>
                      </a:solidFill>
                      <a:latin typeface="Arial Narrow" panose="020B0606020202030204" pitchFamily="34" charset="0"/>
                      <a:ea typeface="LG스마트체 Regular" panose="020B0600000101010101" pitchFamily="50" charset="-127"/>
                    </a:rPr>
                    <a:t>III</a:t>
                  </a:r>
                  <a:endParaRPr lang="ko-KR" altLang="en-US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867" name="직사각형 1866">
                  <a:extLst>
                    <a:ext uri="{FF2B5EF4-FFF2-40B4-BE49-F238E27FC236}">
                      <a16:creationId xmlns:a16="http://schemas.microsoft.com/office/drawing/2014/main" id="{1EFD96DC-50D0-6E7F-519E-DAEA06149B84}"/>
                    </a:ext>
                  </a:extLst>
                </p:cNvPr>
                <p:cNvSpPr/>
                <p:nvPr/>
              </p:nvSpPr>
              <p:spPr>
                <a:xfrm>
                  <a:off x="5399273" y="5847010"/>
                  <a:ext cx="3203965" cy="353943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lvl="0" defTabSz="914342">
                    <a:spcBef>
                      <a:spcPts val="600"/>
                    </a:spcBef>
                    <a:defRPr/>
                  </a:pPr>
                  <a:r>
                    <a:rPr kumimoji="0" lang="ko-KR" altLang="en-US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시스템 기반 예측</a:t>
                  </a:r>
                  <a: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/</a:t>
                  </a:r>
                  <a:r>
                    <a:rPr kumimoji="0" lang="ko-KR" altLang="en-US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제어 </a:t>
                  </a:r>
                  <a: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(</a:t>
                  </a:r>
                  <a:r>
                    <a:rPr lang="en-US" altLang="ko-KR" sz="1200" b="1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Predicted, Future Goal)</a:t>
                  </a:r>
                  <a:br>
                    <a:rPr lang="en-US" altLang="ko-KR" sz="1600" b="1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</a:br>
                  <a:r>
                    <a:rPr lang="en-US" altLang="ko-KR" sz="105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 - AI/ML</a:t>
                  </a:r>
                  <a:r>
                    <a:rPr lang="ko-KR" altLang="en-US" sz="105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등을 이용한 이동 시점 및 출발지</a:t>
                  </a:r>
                  <a:r>
                    <a:rPr lang="en-US" altLang="ko-KR" sz="105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/</a:t>
                  </a:r>
                  <a:r>
                    <a:rPr lang="ko-KR" altLang="en-US" sz="105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목적지</a:t>
                  </a:r>
                  <a:r>
                    <a:rPr kumimoji="0" lang="ko-KR" altLang="en-US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예측</a:t>
                  </a:r>
                  <a:endParaRPr kumimoji="0" lang="en-US" altLang="ko-KR" sz="105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864" name="왼쪽 대괄호 1863">
                <a:extLst>
                  <a:ext uri="{FF2B5EF4-FFF2-40B4-BE49-F238E27FC236}">
                    <a16:creationId xmlns:a16="http://schemas.microsoft.com/office/drawing/2014/main" id="{B45F3917-A2F3-996D-61B9-7E417C38C526}"/>
                  </a:ext>
                </a:extLst>
              </p:cNvPr>
              <p:cNvSpPr/>
              <p:nvPr/>
            </p:nvSpPr>
            <p:spPr>
              <a:xfrm>
                <a:off x="5590698" y="4621106"/>
                <a:ext cx="81554" cy="936000"/>
              </a:xfrm>
              <a:prstGeom prst="leftBracket">
                <a:avLst/>
              </a:prstGeom>
              <a:ln w="190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65" name="직사각형 1864">
                <a:extLst>
                  <a:ext uri="{FF2B5EF4-FFF2-40B4-BE49-F238E27FC236}">
                    <a16:creationId xmlns:a16="http://schemas.microsoft.com/office/drawing/2014/main" id="{89441B02-9871-17E4-0171-B0AEAF3A6CA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5091044" y="4860559"/>
                <a:ext cx="660339" cy="307777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Grade</a:t>
                </a:r>
                <a:br>
                  <a:rPr lang="en-US" altLang="ko-KR" sz="10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</a:br>
                <a:r>
                  <a:rPr lang="en-US" altLang="ko-KR" sz="10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(</a:t>
                </a:r>
                <a:r>
                  <a:rPr lang="ko-KR" altLang="en-US" sz="10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성숙도</a:t>
                </a:r>
                <a:r>
                  <a:rPr lang="en-US" altLang="ko-KR" sz="10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)</a:t>
                </a:r>
                <a:endParaRPr lang="ko-KR" altLang="en-US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grpSp>
        <p:nvGrpSpPr>
          <p:cNvPr id="1878" name="그룹 1877">
            <a:extLst>
              <a:ext uri="{FF2B5EF4-FFF2-40B4-BE49-F238E27FC236}">
                <a16:creationId xmlns:a16="http://schemas.microsoft.com/office/drawing/2014/main" id="{2EBFFABE-8BA4-DDBB-9D73-5FFF7DD3917D}"/>
              </a:ext>
            </a:extLst>
          </p:cNvPr>
          <p:cNvGrpSpPr/>
          <p:nvPr/>
        </p:nvGrpSpPr>
        <p:grpSpPr>
          <a:xfrm>
            <a:off x="10691086" y="1539281"/>
            <a:ext cx="1724631" cy="1699023"/>
            <a:chOff x="10523790" y="2864669"/>
            <a:chExt cx="1724631" cy="1699023"/>
          </a:xfrm>
        </p:grpSpPr>
        <p:sp>
          <p:nvSpPr>
            <p:cNvPr id="1879" name="TextBox 1878">
              <a:extLst>
                <a:ext uri="{FF2B5EF4-FFF2-40B4-BE49-F238E27FC236}">
                  <a16:creationId xmlns:a16="http://schemas.microsoft.com/office/drawing/2014/main" id="{B04AFFBE-8EB8-A454-6851-3470042AC719}"/>
                </a:ext>
              </a:extLst>
            </p:cNvPr>
            <p:cNvSpPr txBox="1"/>
            <p:nvPr/>
          </p:nvSpPr>
          <p:spPr bwMode="auto">
            <a:xfrm>
              <a:off x="10811790" y="2864669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【 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재물조사 시간 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】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880" name="직선 연결선 1879">
              <a:extLst>
                <a:ext uri="{FF2B5EF4-FFF2-40B4-BE49-F238E27FC236}">
                  <a16:creationId xmlns:a16="http://schemas.microsoft.com/office/drawing/2014/main" id="{4761CECC-42EE-652D-1D55-E0DC2629F807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1881" name="직선 연결선 1880">
              <a:extLst>
                <a:ext uri="{FF2B5EF4-FFF2-40B4-BE49-F238E27FC236}">
                  <a16:creationId xmlns:a16="http://schemas.microsoft.com/office/drawing/2014/main" id="{BC9B6345-C864-47B3-D304-25CF0837AD37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1882" name="Rectangle 23">
              <a:extLst>
                <a:ext uri="{FF2B5EF4-FFF2-40B4-BE49-F238E27FC236}">
                  <a16:creationId xmlns:a16="http://schemas.microsoft.com/office/drawing/2014/main" id="{F2A90532-8FAC-E488-2CBC-819554F409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332537"/>
              <a:ext cx="234000" cy="6648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83" name="Rectangle 23">
              <a:extLst>
                <a:ext uri="{FF2B5EF4-FFF2-40B4-BE49-F238E27FC236}">
                  <a16:creationId xmlns:a16="http://schemas.microsoft.com/office/drawing/2014/main" id="{08C5245E-FDC3-E56F-EA02-FDFC5EC5C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6114" y="3847700"/>
              <a:ext cx="234000" cy="14972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84" name="Freeform 228">
              <a:extLst>
                <a:ext uri="{FF2B5EF4-FFF2-40B4-BE49-F238E27FC236}">
                  <a16:creationId xmlns:a16="http://schemas.microsoft.com/office/drawing/2014/main" id="{78D45062-E503-8C03-A392-2CC7632B9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026" y="3332535"/>
              <a:ext cx="648000" cy="460089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85" name="Rectangle 234">
              <a:extLst>
                <a:ext uri="{FF2B5EF4-FFF2-40B4-BE49-F238E27FC236}">
                  <a16:creationId xmlns:a16="http://schemas.microsoft.com/office/drawing/2014/main" id="{B49152D6-DBF9-4127-31FA-9D6D06CEE4D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86" name="Rectangle 234">
              <a:extLst>
                <a:ext uri="{FF2B5EF4-FFF2-40B4-BE49-F238E27FC236}">
                  <a16:creationId xmlns:a16="http://schemas.microsoft.com/office/drawing/2014/main" id="{E6722C84-9A93-AE86-4D8B-9DF85A904ED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87" name="Rectangle 234">
              <a:extLst>
                <a:ext uri="{FF2B5EF4-FFF2-40B4-BE49-F238E27FC236}">
                  <a16:creationId xmlns:a16="http://schemas.microsoft.com/office/drawing/2014/main" id="{0DF4A388-3014-5254-7417-49E147D5A2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523790" y="3245319"/>
              <a:ext cx="288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Hour</a:t>
              </a:r>
            </a:p>
          </p:txBody>
        </p:sp>
        <p:cxnSp>
          <p:nvCxnSpPr>
            <p:cNvPr id="1888" name="직선 연결선 1887">
              <a:extLst>
                <a:ext uri="{FF2B5EF4-FFF2-40B4-BE49-F238E27FC236}">
                  <a16:creationId xmlns:a16="http://schemas.microsoft.com/office/drawing/2014/main" id="{5D294B33-5128-9278-D616-F1F16447F842}"/>
                </a:ext>
              </a:extLst>
            </p:cNvPr>
            <p:cNvCxnSpPr/>
            <p:nvPr/>
          </p:nvCxnSpPr>
          <p:spPr>
            <a:xfrm>
              <a:off x="11376114" y="3332537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889" name="직선 연결선 1888">
              <a:extLst>
                <a:ext uri="{FF2B5EF4-FFF2-40B4-BE49-F238E27FC236}">
                  <a16:creationId xmlns:a16="http://schemas.microsoft.com/office/drawing/2014/main" id="{42C62C80-DF13-0C36-F17A-2EB66B0487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56114" y="3842910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890" name="직선 연결선 1889">
              <a:extLst>
                <a:ext uri="{FF2B5EF4-FFF2-40B4-BE49-F238E27FC236}">
                  <a16:creationId xmlns:a16="http://schemas.microsoft.com/office/drawing/2014/main" id="{13E7810F-AFB8-AB40-BEC5-50CE0253C8CF}"/>
                </a:ext>
              </a:extLst>
            </p:cNvPr>
            <p:cNvCxnSpPr/>
            <p:nvPr/>
          </p:nvCxnSpPr>
          <p:spPr>
            <a:xfrm flipV="1">
              <a:off x="11916114" y="3707111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1891" name="직선 연결선 1890">
              <a:extLst>
                <a:ext uri="{FF2B5EF4-FFF2-40B4-BE49-F238E27FC236}">
                  <a16:creationId xmlns:a16="http://schemas.microsoft.com/office/drawing/2014/main" id="{0C9021BA-6426-A49D-FCA9-CB66E11E95CF}"/>
                </a:ext>
              </a:extLst>
            </p:cNvPr>
            <p:cNvCxnSpPr/>
            <p:nvPr/>
          </p:nvCxnSpPr>
          <p:spPr>
            <a:xfrm>
              <a:off x="11916114" y="3189020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1892" name="TextBox 1891">
              <a:extLst>
                <a:ext uri="{FF2B5EF4-FFF2-40B4-BE49-F238E27FC236}">
                  <a16:creationId xmlns:a16="http://schemas.microsoft.com/office/drawing/2014/main" id="{89CA02CD-D4A1-BDA2-86F1-38EC0D384C5E}"/>
                </a:ext>
              </a:extLst>
            </p:cNvPr>
            <p:cNvSpPr txBox="1"/>
            <p:nvPr/>
          </p:nvSpPr>
          <p:spPr>
            <a:xfrm>
              <a:off x="11791166" y="3461751"/>
              <a:ext cx="252000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65%</a:t>
              </a:r>
              <a:endPara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93" name="TextBox 1892">
              <a:extLst>
                <a:ext uri="{FF2B5EF4-FFF2-40B4-BE49-F238E27FC236}">
                  <a16:creationId xmlns:a16="http://schemas.microsoft.com/office/drawing/2014/main" id="{BFD883EA-9916-919D-86D3-4813FA00FFA7}"/>
                </a:ext>
              </a:extLst>
            </p:cNvPr>
            <p:cNvSpPr txBox="1"/>
            <p:nvPr/>
          </p:nvSpPr>
          <p:spPr bwMode="auto">
            <a:xfrm>
              <a:off x="10718607" y="4175007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26.5 h/</a:t>
              </a:r>
              <a:r>
                <a:rPr lang="ko-KR" altLang="en-US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월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12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.1h/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월</a:t>
              </a:r>
              <a:endParaRPr lang="ko-KR" altLang="en-US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94" name="TextBox 1893">
              <a:extLst>
                <a:ext uri="{FF2B5EF4-FFF2-40B4-BE49-F238E27FC236}">
                  <a16:creationId xmlns:a16="http://schemas.microsoft.com/office/drawing/2014/main" id="{62F99599-D39C-66E4-90D8-B89BA841F2A3}"/>
                </a:ext>
              </a:extLst>
            </p:cNvPr>
            <p:cNvSpPr txBox="1"/>
            <p:nvPr/>
          </p:nvSpPr>
          <p:spPr bwMode="auto">
            <a:xfrm>
              <a:off x="10747085" y="4383692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9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별도 재고 조사 </a:t>
              </a:r>
              <a:r>
                <a:rPr lang="en-US" altLang="ko-KR" sz="9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Skip </a:t>
              </a:r>
              <a:r>
                <a:rPr lang="ko-KR" altLang="en-US" sz="9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경우 존재</a:t>
              </a:r>
            </a:p>
          </p:txBody>
        </p:sp>
      </p:grpSp>
      <p:grpSp>
        <p:nvGrpSpPr>
          <p:cNvPr id="1895" name="그룹 1894">
            <a:extLst>
              <a:ext uri="{FF2B5EF4-FFF2-40B4-BE49-F238E27FC236}">
                <a16:creationId xmlns:a16="http://schemas.microsoft.com/office/drawing/2014/main" id="{6FDF46E3-BE7A-DD23-D3FB-D730CB83B065}"/>
              </a:ext>
            </a:extLst>
          </p:cNvPr>
          <p:cNvGrpSpPr/>
          <p:nvPr/>
        </p:nvGrpSpPr>
        <p:grpSpPr>
          <a:xfrm>
            <a:off x="10532506" y="5965652"/>
            <a:ext cx="4444906" cy="198726"/>
            <a:chOff x="5055826" y="6229074"/>
            <a:chExt cx="4444906" cy="198726"/>
          </a:xfrm>
        </p:grpSpPr>
        <p:pic>
          <p:nvPicPr>
            <p:cNvPr id="1896" name="Picture 6" descr="LG이노텍, 2834억원에 LG전자 A3공장 품는다 - 전자신문">
              <a:extLst>
                <a:ext uri="{FF2B5EF4-FFF2-40B4-BE49-F238E27FC236}">
                  <a16:creationId xmlns:a16="http://schemas.microsoft.com/office/drawing/2014/main" id="{98EF1CFA-B07B-7732-0956-203761032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7687" y="6229074"/>
              <a:ext cx="745222" cy="198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97" name="Picture 10" descr="LG디스플레이 - 나무위키">
              <a:extLst>
                <a:ext uri="{FF2B5EF4-FFF2-40B4-BE49-F238E27FC236}">
                  <a16:creationId xmlns:a16="http://schemas.microsoft.com/office/drawing/2014/main" id="{3EDCE1B7-117A-DB85-C0D3-1FD9C51E0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0426" y="6246619"/>
              <a:ext cx="911196" cy="163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98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CD72B20D-48BB-0E89-EF79-43EA28CF5A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5055826" y="6231743"/>
              <a:ext cx="1148535" cy="19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99" name="Picture 14" descr="LG화학 - 나무위키">
              <a:extLst>
                <a:ext uri="{FF2B5EF4-FFF2-40B4-BE49-F238E27FC236}">
                  <a16:creationId xmlns:a16="http://schemas.microsoft.com/office/drawing/2014/main" id="{124C7027-6E11-F4E2-BC08-D09F90205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8974" y="6247295"/>
              <a:ext cx="611326" cy="162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00" name="Picture 16" descr="재계 확대경] [LG전자] 비상경영체제에서도 전장사업은 재고 쌓기 중 - 딜사이트">
              <a:extLst>
                <a:ext uri="{FF2B5EF4-FFF2-40B4-BE49-F238E27FC236}">
                  <a16:creationId xmlns:a16="http://schemas.microsoft.com/office/drawing/2014/main" id="{92E4ABBD-7668-DF2D-3030-DBB69C66F5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6364" y="6247295"/>
              <a:ext cx="604368" cy="162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15" name="그룹 1914">
            <a:extLst>
              <a:ext uri="{FF2B5EF4-FFF2-40B4-BE49-F238E27FC236}">
                <a16:creationId xmlns:a16="http://schemas.microsoft.com/office/drawing/2014/main" id="{15015CB9-9B21-7A4F-4129-36F4F420C951}"/>
              </a:ext>
            </a:extLst>
          </p:cNvPr>
          <p:cNvGrpSpPr/>
          <p:nvPr/>
        </p:nvGrpSpPr>
        <p:grpSpPr>
          <a:xfrm>
            <a:off x="12495468" y="1533061"/>
            <a:ext cx="2021877" cy="1359561"/>
            <a:chOff x="10289767" y="3996470"/>
            <a:chExt cx="2021877" cy="1359561"/>
          </a:xfrm>
        </p:grpSpPr>
        <p:sp>
          <p:nvSpPr>
            <p:cNvPr id="1916" name="TextBox 1915">
              <a:extLst>
                <a:ext uri="{FF2B5EF4-FFF2-40B4-BE49-F238E27FC236}">
                  <a16:creationId xmlns:a16="http://schemas.microsoft.com/office/drawing/2014/main" id="{225C03B6-AA4D-CA96-0423-1E6C51C4AD80}"/>
                </a:ext>
              </a:extLst>
            </p:cNvPr>
            <p:cNvSpPr txBox="1"/>
            <p:nvPr/>
          </p:nvSpPr>
          <p:spPr bwMode="auto">
            <a:xfrm>
              <a:off x="10676928" y="3996470"/>
              <a:ext cx="1634716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【 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외산 물류 설비 </a:t>
              </a:r>
              <a:r>
                <a:rPr lang="ko-KR" altLang="en-US" sz="1100" b="1" spc="-20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도입률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】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917" name="직선 연결선 1916">
              <a:extLst>
                <a:ext uri="{FF2B5EF4-FFF2-40B4-BE49-F238E27FC236}">
                  <a16:creationId xmlns:a16="http://schemas.microsoft.com/office/drawing/2014/main" id="{BC272748-F119-746E-FA0F-9DFD52C017C2}"/>
                </a:ext>
              </a:extLst>
            </p:cNvPr>
            <p:cNvCxnSpPr/>
            <p:nvPr/>
          </p:nvCxnSpPr>
          <p:spPr>
            <a:xfrm>
              <a:off x="10729143" y="4365696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1918" name="직선 연결선 1917">
              <a:extLst>
                <a:ext uri="{FF2B5EF4-FFF2-40B4-BE49-F238E27FC236}">
                  <a16:creationId xmlns:a16="http://schemas.microsoft.com/office/drawing/2014/main" id="{82D5A5C4-5782-4F3E-5444-45278A956071}"/>
                </a:ext>
              </a:extLst>
            </p:cNvPr>
            <p:cNvCxnSpPr>
              <a:cxnSpLocks/>
            </p:cNvCxnSpPr>
            <p:nvPr/>
          </p:nvCxnSpPr>
          <p:spPr>
            <a:xfrm>
              <a:off x="10581131" y="5140031"/>
              <a:ext cx="161161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1919" name="Rectangle 234">
              <a:extLst>
                <a:ext uri="{FF2B5EF4-FFF2-40B4-BE49-F238E27FC236}">
                  <a16:creationId xmlns:a16="http://schemas.microsoft.com/office/drawing/2014/main" id="{86681220-1D4F-7CB5-3B38-5289D5232BA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729143" y="5140031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20" name="Rectangle 234">
              <a:extLst>
                <a:ext uri="{FF2B5EF4-FFF2-40B4-BE49-F238E27FC236}">
                  <a16:creationId xmlns:a16="http://schemas.microsoft.com/office/drawing/2014/main" id="{488D7941-5F51-63E7-0814-26173AF87B3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289767" y="4387922"/>
              <a:ext cx="439376" cy="215995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100%</a:t>
              </a:r>
            </a:p>
          </p:txBody>
        </p:sp>
      </p:grpSp>
      <p:sp>
        <p:nvSpPr>
          <p:cNvPr id="1921" name="원호 1920">
            <a:extLst>
              <a:ext uri="{FF2B5EF4-FFF2-40B4-BE49-F238E27FC236}">
                <a16:creationId xmlns:a16="http://schemas.microsoft.com/office/drawing/2014/main" id="{A6B66CD8-251A-27D6-E5A2-868EB29DA48D}"/>
              </a:ext>
            </a:extLst>
          </p:cNvPr>
          <p:cNvSpPr/>
          <p:nvPr/>
        </p:nvSpPr>
        <p:spPr>
          <a:xfrm flipH="1" flipV="1">
            <a:off x="12955483" y="1438146"/>
            <a:ext cx="2359137" cy="1233893"/>
          </a:xfrm>
          <a:prstGeom prst="arc">
            <a:avLst/>
          </a:prstGeom>
          <a:ln w="158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01" name="그룹 1900">
            <a:extLst>
              <a:ext uri="{FF2B5EF4-FFF2-40B4-BE49-F238E27FC236}">
                <a16:creationId xmlns:a16="http://schemas.microsoft.com/office/drawing/2014/main" id="{9D4AD602-5F56-6FC8-0C04-ED914DA1F15B}"/>
              </a:ext>
            </a:extLst>
          </p:cNvPr>
          <p:cNvGrpSpPr/>
          <p:nvPr/>
        </p:nvGrpSpPr>
        <p:grpSpPr>
          <a:xfrm>
            <a:off x="10635789" y="4158128"/>
            <a:ext cx="4301228" cy="749410"/>
            <a:chOff x="5098992" y="908722"/>
            <a:chExt cx="4301228" cy="792821"/>
          </a:xfrm>
        </p:grpSpPr>
        <p:grpSp>
          <p:nvGrpSpPr>
            <p:cNvPr id="1902" name="그룹 1901">
              <a:extLst>
                <a:ext uri="{FF2B5EF4-FFF2-40B4-BE49-F238E27FC236}">
                  <a16:creationId xmlns:a16="http://schemas.microsoft.com/office/drawing/2014/main" id="{3AB75ABA-CDC6-B83A-152B-9DC20272D258}"/>
                </a:ext>
              </a:extLst>
            </p:cNvPr>
            <p:cNvGrpSpPr/>
            <p:nvPr/>
          </p:nvGrpSpPr>
          <p:grpSpPr>
            <a:xfrm>
              <a:off x="5098992" y="908722"/>
              <a:ext cx="4301228" cy="792821"/>
              <a:chOff x="5098992" y="4590818"/>
              <a:chExt cx="4301228" cy="782372"/>
            </a:xfrm>
          </p:grpSpPr>
          <p:grpSp>
            <p:nvGrpSpPr>
              <p:cNvPr id="1904" name="그룹 1903">
                <a:extLst>
                  <a:ext uri="{FF2B5EF4-FFF2-40B4-BE49-F238E27FC236}">
                    <a16:creationId xmlns:a16="http://schemas.microsoft.com/office/drawing/2014/main" id="{3117E36E-F1EB-4087-07EB-E9734D7731EB}"/>
                  </a:ext>
                </a:extLst>
              </p:cNvPr>
              <p:cNvGrpSpPr/>
              <p:nvPr/>
            </p:nvGrpSpPr>
            <p:grpSpPr>
              <a:xfrm>
                <a:off x="5098992" y="4653136"/>
                <a:ext cx="923685" cy="697862"/>
                <a:chOff x="5098992" y="4869160"/>
                <a:chExt cx="923685" cy="697862"/>
              </a:xfrm>
            </p:grpSpPr>
            <p:pic>
              <p:nvPicPr>
                <p:cNvPr id="1906" name="그래픽 1905" descr="남자 옆모습 단색으로 채워진">
                  <a:extLst>
                    <a:ext uri="{FF2B5EF4-FFF2-40B4-BE49-F238E27FC236}">
                      <a16:creationId xmlns:a16="http://schemas.microsoft.com/office/drawing/2014/main" id="{0A73D755-AA8B-EA05-D7B4-6F1D99BC84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3201" y="4869160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1907" name="TextBox 1906">
                  <a:extLst>
                    <a:ext uri="{FF2B5EF4-FFF2-40B4-BE49-F238E27FC236}">
                      <a16:creationId xmlns:a16="http://schemas.microsoft.com/office/drawing/2014/main" id="{6A1AEBCC-56D4-7AD0-5188-EDFE837987F4}"/>
                    </a:ext>
                  </a:extLst>
                </p:cNvPr>
                <p:cNvSpPr txBox="1"/>
                <p:nvPr/>
              </p:nvSpPr>
              <p:spPr bwMode="auto">
                <a:xfrm>
                  <a:off x="5098992" y="5351022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 latinLnBrk="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en-US" altLang="ko-KR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LCD</a:t>
                  </a: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생산 엔지니어</a:t>
                  </a:r>
                </a:p>
              </p:txBody>
            </p:sp>
          </p:grpSp>
          <p:sp>
            <p:nvSpPr>
              <p:cNvPr id="1905" name="말풍선: 모서리가 둥근 사각형 1904">
                <a:extLst>
                  <a:ext uri="{FF2B5EF4-FFF2-40B4-BE49-F238E27FC236}">
                    <a16:creationId xmlns:a16="http://schemas.microsoft.com/office/drawing/2014/main" id="{7454EEBA-47ED-58C2-77FB-B99B87884472}"/>
                  </a:ext>
                </a:extLst>
              </p:cNvPr>
              <p:cNvSpPr/>
              <p:nvPr/>
            </p:nvSpPr>
            <p:spPr>
              <a:xfrm>
                <a:off x="6326894" y="4590818"/>
                <a:ext cx="3073326" cy="782372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03" name="TextBox 1902">
              <a:extLst>
                <a:ext uri="{FF2B5EF4-FFF2-40B4-BE49-F238E27FC236}">
                  <a16:creationId xmlns:a16="http://schemas.microsoft.com/office/drawing/2014/main" id="{86BE96DD-F427-0768-6ACA-7CA298F37EE1}"/>
                </a:ext>
              </a:extLst>
            </p:cNvPr>
            <p:cNvSpPr txBox="1"/>
            <p:nvPr/>
          </p:nvSpPr>
          <p:spPr>
            <a:xfrm>
              <a:off x="6435807" y="963279"/>
              <a:ext cx="2649726" cy="6152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모듈공장의 월 단위 재물 조사 시간과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투입  인원이  획기적으로 줄었습니다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908" name="그룹 1907">
            <a:extLst>
              <a:ext uri="{FF2B5EF4-FFF2-40B4-BE49-F238E27FC236}">
                <a16:creationId xmlns:a16="http://schemas.microsoft.com/office/drawing/2014/main" id="{63E00D8E-BD5C-FACE-DE28-23172500F960}"/>
              </a:ext>
            </a:extLst>
          </p:cNvPr>
          <p:cNvGrpSpPr/>
          <p:nvPr/>
        </p:nvGrpSpPr>
        <p:grpSpPr>
          <a:xfrm>
            <a:off x="10828677" y="5034512"/>
            <a:ext cx="3992766" cy="766728"/>
            <a:chOff x="5345461" y="3971701"/>
            <a:chExt cx="3992766" cy="811142"/>
          </a:xfrm>
        </p:grpSpPr>
        <p:grpSp>
          <p:nvGrpSpPr>
            <p:cNvPr id="1909" name="그룹 1908">
              <a:extLst>
                <a:ext uri="{FF2B5EF4-FFF2-40B4-BE49-F238E27FC236}">
                  <a16:creationId xmlns:a16="http://schemas.microsoft.com/office/drawing/2014/main" id="{B8258587-1CD7-DAD8-1056-11EE59CBED92}"/>
                </a:ext>
              </a:extLst>
            </p:cNvPr>
            <p:cNvGrpSpPr/>
            <p:nvPr/>
          </p:nvGrpSpPr>
          <p:grpSpPr>
            <a:xfrm flipH="1">
              <a:off x="5345461" y="3971701"/>
              <a:ext cx="3992766" cy="811142"/>
              <a:chOff x="5095244" y="4532968"/>
              <a:chExt cx="4304976" cy="800452"/>
            </a:xfrm>
          </p:grpSpPr>
          <p:grpSp>
            <p:nvGrpSpPr>
              <p:cNvPr id="1911" name="그룹 1910">
                <a:extLst>
                  <a:ext uri="{FF2B5EF4-FFF2-40B4-BE49-F238E27FC236}">
                    <a16:creationId xmlns:a16="http://schemas.microsoft.com/office/drawing/2014/main" id="{C27B4957-0282-FCE9-1B0E-4285F9BAC5DB}"/>
                  </a:ext>
                </a:extLst>
              </p:cNvPr>
              <p:cNvGrpSpPr/>
              <p:nvPr/>
            </p:nvGrpSpPr>
            <p:grpSpPr>
              <a:xfrm>
                <a:off x="5095244" y="4532968"/>
                <a:ext cx="923685" cy="800452"/>
                <a:chOff x="5095244" y="4748992"/>
                <a:chExt cx="923685" cy="800452"/>
              </a:xfrm>
            </p:grpSpPr>
            <p:pic>
              <p:nvPicPr>
                <p:cNvPr id="1913" name="그래픽 1912" descr="남자 옆모습 단색으로 채워진">
                  <a:extLst>
                    <a:ext uri="{FF2B5EF4-FFF2-40B4-BE49-F238E27FC236}">
                      <a16:creationId xmlns:a16="http://schemas.microsoft.com/office/drawing/2014/main" id="{4ED4196E-2C28-F5C5-6C94-F25AC1501F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81624" y="4748992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1914" name="TextBox 1913">
                  <a:extLst>
                    <a:ext uri="{FF2B5EF4-FFF2-40B4-BE49-F238E27FC236}">
                      <a16:creationId xmlns:a16="http://schemas.microsoft.com/office/drawing/2014/main" id="{EE8239D4-CB96-7A4E-F7D3-53D009FA0631}"/>
                    </a:ext>
                  </a:extLst>
                </p:cNvPr>
                <p:cNvSpPr txBox="1"/>
                <p:nvPr/>
              </p:nvSpPr>
              <p:spPr bwMode="auto">
                <a:xfrm>
                  <a:off x="5095244" y="5333444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 latinLnBrk="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자동화</a:t>
                  </a:r>
                  <a:r>
                    <a:rPr lang="en-US" altLang="ko-KR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(FA)</a:t>
                  </a: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엔지니어</a:t>
                  </a:r>
                </a:p>
              </p:txBody>
            </p:sp>
          </p:grpSp>
          <p:sp>
            <p:nvSpPr>
              <p:cNvPr id="1912" name="말풍선: 모서리가 둥근 사각형 1911">
                <a:extLst>
                  <a:ext uri="{FF2B5EF4-FFF2-40B4-BE49-F238E27FC236}">
                    <a16:creationId xmlns:a16="http://schemas.microsoft.com/office/drawing/2014/main" id="{594F9216-B8CE-55DF-0E29-A8E0B75C302D}"/>
                  </a:ext>
                </a:extLst>
              </p:cNvPr>
              <p:cNvSpPr/>
              <p:nvPr/>
            </p:nvSpPr>
            <p:spPr>
              <a:xfrm>
                <a:off x="6326894" y="4590819"/>
                <a:ext cx="3073326" cy="668261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10" name="TextBox 1909">
              <a:extLst>
                <a:ext uri="{FF2B5EF4-FFF2-40B4-BE49-F238E27FC236}">
                  <a16:creationId xmlns:a16="http://schemas.microsoft.com/office/drawing/2014/main" id="{C5EB8484-9616-9FE0-889C-B8BE7383B92E}"/>
                </a:ext>
              </a:extLst>
            </p:cNvPr>
            <p:cNvSpPr txBox="1"/>
            <p:nvPr/>
          </p:nvSpPr>
          <p:spPr>
            <a:xfrm>
              <a:off x="5520977" y="4051993"/>
              <a:ext cx="2649726" cy="6152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물류장비 도입 시 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Maker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의 다변화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국산화가 매우 용이 하였습니다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CED4BEF2-88A4-04A6-E3EF-2D465A9573CA}"/>
              </a:ext>
            </a:extLst>
          </p:cNvPr>
          <p:cNvGrpSpPr/>
          <p:nvPr/>
        </p:nvGrpSpPr>
        <p:grpSpPr>
          <a:xfrm>
            <a:off x="10914381" y="3180065"/>
            <a:ext cx="3992766" cy="835222"/>
            <a:chOff x="5345461" y="3823903"/>
            <a:chExt cx="3992766" cy="883605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10AAB177-698D-7664-980F-AD6E19E8037B}"/>
                </a:ext>
              </a:extLst>
            </p:cNvPr>
            <p:cNvGrpSpPr/>
            <p:nvPr/>
          </p:nvGrpSpPr>
          <p:grpSpPr>
            <a:xfrm flipH="1">
              <a:off x="5345461" y="3823903"/>
              <a:ext cx="3992766" cy="883605"/>
              <a:chOff x="5095244" y="4387119"/>
              <a:chExt cx="4304976" cy="871961"/>
            </a:xfrm>
          </p:grpSpPr>
          <p:grpSp>
            <p:nvGrpSpPr>
              <p:cNvPr id="9" name="그룹 8">
                <a:extLst>
                  <a:ext uri="{FF2B5EF4-FFF2-40B4-BE49-F238E27FC236}">
                    <a16:creationId xmlns:a16="http://schemas.microsoft.com/office/drawing/2014/main" id="{3D86097C-6CB6-4697-6F55-812E010EB33A}"/>
                  </a:ext>
                </a:extLst>
              </p:cNvPr>
              <p:cNvGrpSpPr/>
              <p:nvPr/>
            </p:nvGrpSpPr>
            <p:grpSpPr>
              <a:xfrm>
                <a:off x="5095244" y="4387119"/>
                <a:ext cx="923685" cy="800477"/>
                <a:chOff x="5095244" y="4603143"/>
                <a:chExt cx="923685" cy="800477"/>
              </a:xfrm>
            </p:grpSpPr>
            <p:pic>
              <p:nvPicPr>
                <p:cNvPr id="11" name="그래픽 10" descr="남자 옆모습 단색으로 채워진">
                  <a:extLst>
                    <a:ext uri="{FF2B5EF4-FFF2-40B4-BE49-F238E27FC236}">
                      <a16:creationId xmlns:a16="http://schemas.microsoft.com/office/drawing/2014/main" id="{1A8EE061-9FC6-B025-C511-8BF732843A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81624" y="4603143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F2B12FA-41C8-AC25-19C8-2FDC24D20C9C}"/>
                    </a:ext>
                  </a:extLst>
                </p:cNvPr>
                <p:cNvSpPr txBox="1"/>
                <p:nvPr/>
              </p:nvSpPr>
              <p:spPr bwMode="auto">
                <a:xfrm>
                  <a:off x="5095244" y="5187620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 latinLnBrk="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자동화</a:t>
                  </a:r>
                  <a:r>
                    <a:rPr lang="en-US" altLang="ko-KR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(FA)</a:t>
                  </a: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엔지니어</a:t>
                  </a:r>
                </a:p>
              </p:txBody>
            </p:sp>
          </p:grpSp>
          <p:sp>
            <p:nvSpPr>
              <p:cNvPr id="10" name="말풍선: 모서리가 둥근 사각형 9">
                <a:extLst>
                  <a:ext uri="{FF2B5EF4-FFF2-40B4-BE49-F238E27FC236}">
                    <a16:creationId xmlns:a16="http://schemas.microsoft.com/office/drawing/2014/main" id="{9D958A5A-1533-5394-7D75-CA9878218CC5}"/>
                  </a:ext>
                </a:extLst>
              </p:cNvPr>
              <p:cNvSpPr/>
              <p:nvPr/>
            </p:nvSpPr>
            <p:spPr>
              <a:xfrm>
                <a:off x="6326894" y="4590819"/>
                <a:ext cx="3073326" cy="668261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6D156DC-1592-80CC-F700-4CA7F57D2494}"/>
                </a:ext>
              </a:extLst>
            </p:cNvPr>
            <p:cNvSpPr txBox="1"/>
            <p:nvPr/>
          </p:nvSpPr>
          <p:spPr>
            <a:xfrm>
              <a:off x="5520977" y="4038558"/>
              <a:ext cx="2649726" cy="647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적은 초기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HW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투자로도 물류 자동화를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시작하고 인건비를 절감할 수 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9439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560</Words>
  <Application>Microsoft Office PowerPoint</Application>
  <PresentationFormat>사용자 지정</PresentationFormat>
  <Paragraphs>84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