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723" r:id="rId4"/>
  </p:sldMasterIdLst>
  <p:notesMasterIdLst>
    <p:notesMasterId r:id="rId6"/>
  </p:notesMasterIdLst>
  <p:handoutMasterIdLst>
    <p:handoutMasterId r:id="rId7"/>
  </p:handoutMasterIdLst>
  <p:sldIdLst>
    <p:sldId id="2147479678" r:id="rId5"/>
  </p:sldIdLst>
  <p:sldSz cx="15479713" cy="7920038"/>
  <p:notesSz cx="9939338" cy="6807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" id="{BE8C78A2-9E77-4B64-9955-D6D3691152F3}">
          <p14:sldIdLst>
            <p14:sldId id="2147479678"/>
          </p14:sldIdLst>
        </p14:section>
        <p14:section name="Back up" id="{3F0103F9-70AF-42D0-AECB-78A2B4CB0659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정윤영" initials="정" lastIdx="1" clrIdx="0">
    <p:extLst>
      <p:ext uri="{19B8F6BF-5375-455C-9EA6-DF929625EA0E}">
        <p15:presenceInfo xmlns:p15="http://schemas.microsoft.com/office/powerpoint/2012/main" userId="S::yyjung79@lgcns.com::1bf35654-cc5b-4296-86b9-5e39e19510a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DAE3F3"/>
    <a:srgbClr val="E5EFE5"/>
    <a:srgbClr val="FF6600"/>
    <a:srgbClr val="ECECEC"/>
    <a:srgbClr val="D1D6E0"/>
    <a:srgbClr val="FFC000"/>
    <a:srgbClr val="F8F8F8"/>
    <a:srgbClr val="137AC4"/>
    <a:srgbClr val="7E7E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>
        <p:scale>
          <a:sx n="100" d="100"/>
          <a:sy n="100" d="100"/>
        </p:scale>
        <p:origin x="1434" y="9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7046" cy="3419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30567" y="0"/>
            <a:ext cx="4307046" cy="3419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9F1262-31FD-4E5F-8908-FA496C13AA25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6465265"/>
            <a:ext cx="4307046" cy="3419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30567" y="6465265"/>
            <a:ext cx="4307046" cy="3419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361A7D-C499-4A7C-AF0D-BB5C6B4E26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86033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7046" cy="3415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9992" y="1"/>
            <a:ext cx="4307046" cy="3415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72AEB2-09A2-487C-9F3D-8D01333B68D4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725738" y="850900"/>
            <a:ext cx="4487862" cy="2297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934" y="3275965"/>
            <a:ext cx="7951470" cy="268033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465659"/>
            <a:ext cx="4307046" cy="3415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9992" y="6465659"/>
            <a:ext cx="4307046" cy="3415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80B19B-8406-46F2-B64C-47898E4E4E8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6795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1pPr>
    <a:lvl2pPr marL="561579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2pPr>
    <a:lvl3pPr marL="1123158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3pPr>
    <a:lvl4pPr marL="1684736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4pPr>
    <a:lvl5pPr marL="2246315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5pPr>
    <a:lvl6pPr marL="2807894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6pPr>
    <a:lvl7pPr marL="3369473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7pPr>
    <a:lvl8pPr marL="3931051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8pPr>
    <a:lvl9pPr marL="4492630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DC778D-AFDE-BD8A-DE31-81D8D596B8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DD19C03C-FC2E-3D8D-854C-3FE7815D01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725738" y="850900"/>
            <a:ext cx="4487862" cy="2297113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04432D42-BE7A-AF1C-EEA1-568D414FF7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None/>
            </a:pPr>
            <a:endParaRPr lang="ko-KR" altLang="en-US" b="0" i="0">
              <a:solidFill>
                <a:srgbClr val="0A0A0A"/>
              </a:solidFill>
              <a:effectLst/>
              <a:highlight>
                <a:srgbClr val="FFFFFF"/>
              </a:highlight>
              <a:latin typeface="Arial" panose="020B0604020202020204" pitchFamily="34" charset="0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D3B77172-7F58-2F5E-512B-F95D2D28F2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980B19B-8406-46F2-B64C-47898E4E4E8C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86458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95512-E28A-412D-8E2A-E83B5C7748DB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0FC8-DD96-4359-8D4F-3B55A1048044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355E782A-C116-3FA7-827A-885F52703439}"/>
              </a:ext>
            </a:extLst>
          </p:cNvPr>
          <p:cNvSpPr/>
          <p:nvPr userDrawn="1"/>
        </p:nvSpPr>
        <p:spPr>
          <a:xfrm>
            <a:off x="0" y="0"/>
            <a:ext cx="15479713" cy="7920038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93586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4" userDrawn="1">
          <p15:clr>
            <a:srgbClr val="FBAE40"/>
          </p15:clr>
        </p15:guide>
        <p15:guide id="2" pos="4875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95512-E28A-412D-8E2A-E83B5C7748DB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0FC8-DD96-4359-8D4F-3B55A10480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00001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4">
          <p15:clr>
            <a:srgbClr val="FBAE40"/>
          </p15:clr>
        </p15:guide>
        <p15:guide id="2" pos="4875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본문_거버닝타입1_대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758BC5DB-A012-437F-B11F-A1CEFB4DD79B}"/>
              </a:ext>
            </a:extLst>
          </p:cNvPr>
          <p:cNvCxnSpPr/>
          <p:nvPr userDrawn="1"/>
        </p:nvCxnSpPr>
        <p:spPr>
          <a:xfrm>
            <a:off x="303686" y="646076"/>
            <a:ext cx="14872349" cy="122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66851E2B-3A7B-48B3-8C80-987C1CCDFFF7}"/>
              </a:ext>
            </a:extLst>
          </p:cNvPr>
          <p:cNvCxnSpPr/>
          <p:nvPr userDrawn="1"/>
        </p:nvCxnSpPr>
        <p:spPr>
          <a:xfrm>
            <a:off x="303686" y="7582845"/>
            <a:ext cx="14872349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Box 2">
            <a:extLst>
              <a:ext uri="{FF2B5EF4-FFF2-40B4-BE49-F238E27FC236}">
                <a16:creationId xmlns:a16="http://schemas.microsoft.com/office/drawing/2014/main" id="{69F64B39-9897-47DA-AB6B-CFF25250AFCC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6880710" y="7591925"/>
            <a:ext cx="171829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1000" b="1">
                <a:solidFill>
                  <a:srgbClr val="595959"/>
                </a:solidFill>
                <a:latin typeface="+mn-lt"/>
                <a:ea typeface="+mn-ea"/>
              </a:rPr>
              <a:t>｜</a:t>
            </a:r>
            <a:r>
              <a:rPr lang="en-US" altLang="ko-KR" sz="1000" b="1">
                <a:solidFill>
                  <a:srgbClr val="595959"/>
                </a:solidFill>
                <a:latin typeface="+mn-lt"/>
                <a:ea typeface="+mn-ea"/>
              </a:rPr>
              <a:t>CONFIDENTIAL</a:t>
            </a:r>
            <a:r>
              <a:rPr lang="ko-KR" altLang="en-US" sz="1000" b="1">
                <a:solidFill>
                  <a:srgbClr val="595959"/>
                </a:solidFill>
                <a:latin typeface="+mn-lt"/>
                <a:ea typeface="+mn-ea"/>
              </a:rPr>
              <a:t>｜</a:t>
            </a:r>
            <a:endParaRPr lang="en-US" altLang="ko-KR" sz="1000" b="1">
              <a:solidFill>
                <a:srgbClr val="595959"/>
              </a:solidFill>
              <a:latin typeface="+mn-lt"/>
              <a:ea typeface="+mn-ea"/>
            </a:endParaRPr>
          </a:p>
        </p:txBody>
      </p:sp>
      <p:sp>
        <p:nvSpPr>
          <p:cNvPr id="9" name="Google Shape;22;p50">
            <a:extLst>
              <a:ext uri="{FF2B5EF4-FFF2-40B4-BE49-F238E27FC236}">
                <a16:creationId xmlns:a16="http://schemas.microsoft.com/office/drawing/2014/main" id="{AE991702-F166-42FA-9F57-2FCC584FABD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25288" y="165004"/>
            <a:ext cx="14627120" cy="473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200" b="1" i="0" u="none" strike="noStrike" cap="none">
                <a:solidFill>
                  <a:schemeClr val="dk1"/>
                </a:solidFill>
                <a:latin typeface="+mn-lt"/>
                <a:ea typeface="+mn-ea"/>
                <a:cs typeface="Arial Narrow"/>
                <a:sym typeface="Arial Narrow"/>
              </a:defRPr>
            </a:lvl1pPr>
            <a:lvl2pPr marL="742950" marR="0" lvl="1" indent="-309563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95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1114425" marR="0" lvl="2" indent="-288925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1485900" marR="0" lvl="3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1857375" marR="0" lvl="4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2228850" marR="0" lvl="5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2600325" marR="0" lvl="6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2971800" marR="0" lvl="7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3343275" marR="0" lvl="8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531855-12D1-4840-AC9D-E9E9D345DA8C}"/>
              </a:ext>
            </a:extLst>
          </p:cNvPr>
          <p:cNvSpPr txBox="1"/>
          <p:nvPr userDrawn="1"/>
        </p:nvSpPr>
        <p:spPr>
          <a:xfrm>
            <a:off x="14645220" y="7645243"/>
            <a:ext cx="117020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fld id="{71833A01-07EF-4C06-8B07-5C547BD4FE22}" type="slidenum">
              <a:rPr lang="ko-KR" altLang="en-US" sz="900" smtClean="0">
                <a:solidFill>
                  <a:srgbClr val="595959"/>
                </a:solidFill>
              </a:rPr>
              <a:t>‹#›</a:t>
            </a:fld>
            <a:endParaRPr lang="ko-KR" altLang="en-US" sz="900">
              <a:solidFill>
                <a:srgbClr val="595959"/>
              </a:solidFill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018E970-5960-4CC4-B6C9-220EBE9CDA81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426733" y="809792"/>
            <a:ext cx="14625675" cy="706775"/>
          </a:xfrm>
          <a:prstGeom prst="rect">
            <a:avLst/>
          </a:prstGeom>
        </p:spPr>
        <p:txBody>
          <a:bodyPr/>
          <a:lstStyle>
            <a:lvl1pPr marL="0" indent="0" latinLnBrk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None/>
              <a:defRPr sz="1600"/>
            </a:lvl1pPr>
          </a:lstStyle>
          <a:p>
            <a:pPr lvl="0"/>
            <a:r>
              <a:rPr lang="en-US" altLang="ko-KR"/>
              <a:t>Governing Message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97456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69">
          <p15:clr>
            <a:srgbClr val="FBAE40"/>
          </p15:clr>
        </p15:guide>
        <p15:guide id="3" pos="9482">
          <p15:clr>
            <a:srgbClr val="FBAE40"/>
          </p15:clr>
        </p15:guide>
        <p15:guide id="4" pos="9338">
          <p15:clr>
            <a:srgbClr val="FBAE40"/>
          </p15:clr>
        </p15:guide>
        <p15:guide id="5" pos="413">
          <p15:clr>
            <a:srgbClr val="FBAE40"/>
          </p15:clr>
        </p15:guide>
        <p15:guide id="6" orient="horz" pos="505">
          <p15:clr>
            <a:srgbClr val="FBAE40"/>
          </p15:clr>
        </p15:guide>
        <p15:guide id="7" orient="horz" pos="4589">
          <p15:clr>
            <a:srgbClr val="FBAE40"/>
          </p15:clr>
        </p15:guide>
        <p15:guide id="8" orient="horz" pos="1028">
          <p15:clr>
            <a:srgbClr val="FBAE40"/>
          </p15:clr>
        </p15:guide>
        <p15:guide id="9" pos="4876">
          <p15:clr>
            <a:srgbClr val="FBAE40"/>
          </p15:clr>
        </p15:guide>
        <p15:guide id="10" pos="5019">
          <p15:clr>
            <a:srgbClr val="FBAE40"/>
          </p15:clr>
        </p15:guide>
        <p15:guide id="11" pos="473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4231" y="421669"/>
            <a:ext cx="13351252" cy="15308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4231" y="2108344"/>
            <a:ext cx="13351252" cy="50251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4230" y="7340702"/>
            <a:ext cx="3482935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27655" y="7340702"/>
            <a:ext cx="5224403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32548" y="7340702"/>
            <a:ext cx="3482935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96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7" r:id="rId2"/>
    <p:sldLayoutId id="2147483736" r:id="rId3"/>
  </p:sldLayoutIdLst>
  <p:txStyles>
    <p:titleStyle>
      <a:lvl1pPr algn="l" defTabSz="1056041" rtl="0" eaLnBrk="1" latinLnBrk="1" hangingPunct="1">
        <a:lnSpc>
          <a:spcPct val="90000"/>
        </a:lnSpc>
        <a:spcBef>
          <a:spcPct val="0"/>
        </a:spcBef>
        <a:buNone/>
        <a:defRPr sz="508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4010" indent="-264010" algn="l" defTabSz="1056041" rtl="0" eaLnBrk="1" latinLnBrk="1" hangingPunct="1">
        <a:lnSpc>
          <a:spcPct val="90000"/>
        </a:lnSpc>
        <a:spcBef>
          <a:spcPts val="1155"/>
        </a:spcBef>
        <a:buFont typeface="Arial" panose="020B0604020202020204" pitchFamily="34" charset="0"/>
        <a:buChar char="•"/>
        <a:defRPr sz="3234" kern="1200">
          <a:solidFill>
            <a:schemeClr val="tx1"/>
          </a:solidFill>
          <a:latin typeface="+mn-lt"/>
          <a:ea typeface="+mn-ea"/>
          <a:cs typeface="+mn-cs"/>
        </a:defRPr>
      </a:lvl1pPr>
      <a:lvl2pPr marL="792030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772" kern="1200">
          <a:solidFill>
            <a:schemeClr val="tx1"/>
          </a:solidFill>
          <a:latin typeface="+mn-lt"/>
          <a:ea typeface="+mn-ea"/>
          <a:cs typeface="+mn-cs"/>
        </a:defRPr>
      </a:lvl2pPr>
      <a:lvl3pPr marL="132005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310" kern="1200">
          <a:solidFill>
            <a:schemeClr val="tx1"/>
          </a:solidFill>
          <a:latin typeface="+mn-lt"/>
          <a:ea typeface="+mn-ea"/>
          <a:cs typeface="+mn-cs"/>
        </a:defRPr>
      </a:lvl3pPr>
      <a:lvl4pPr marL="184807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4pPr>
      <a:lvl5pPr marL="237609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5pPr>
      <a:lvl6pPr marL="290411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6pPr>
      <a:lvl7pPr marL="343213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7pPr>
      <a:lvl8pPr marL="396015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8pPr>
      <a:lvl9pPr marL="448817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1pPr>
      <a:lvl2pPr marL="528020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2pPr>
      <a:lvl3pPr marL="105604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3pPr>
      <a:lvl4pPr marL="158406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4pPr>
      <a:lvl5pPr marL="211208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5pPr>
      <a:lvl6pPr marL="264010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6pPr>
      <a:lvl7pPr marL="316812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7pPr>
      <a:lvl8pPr marL="369614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8pPr>
      <a:lvl9pPr marL="422416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pn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BD88DE-F961-21EA-7189-972924F63D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>
            <a:extLst>
              <a:ext uri="{FF2B5EF4-FFF2-40B4-BE49-F238E27FC236}">
                <a16:creationId xmlns:a16="http://schemas.microsoft.com/office/drawing/2014/main" id="{93B5A003-D786-AA2E-49A3-FAA6EB08BA12}"/>
              </a:ext>
            </a:extLst>
          </p:cNvPr>
          <p:cNvSpPr/>
          <p:nvPr/>
        </p:nvSpPr>
        <p:spPr>
          <a:xfrm>
            <a:off x="440443" y="801688"/>
            <a:ext cx="4536512" cy="6499339"/>
          </a:xfrm>
          <a:prstGeom prst="roundRect">
            <a:avLst>
              <a:gd name="adj" fmla="val 3519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050" b="1" i="0" u="none" strike="noStrike" kern="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  <a:cs typeface="+mn-cs"/>
            </a:endParaRPr>
          </a:p>
        </p:txBody>
      </p:sp>
      <p:sp>
        <p:nvSpPr>
          <p:cNvPr id="72" name="Rectangle 10">
            <a:extLst>
              <a:ext uri="{FF2B5EF4-FFF2-40B4-BE49-F238E27FC236}">
                <a16:creationId xmlns:a16="http://schemas.microsoft.com/office/drawing/2014/main" id="{B3DFCB48-F941-E899-0AD7-36CA1B48DA05}"/>
              </a:ext>
            </a:extLst>
          </p:cNvPr>
          <p:cNvSpPr/>
          <p:nvPr/>
        </p:nvSpPr>
        <p:spPr>
          <a:xfrm>
            <a:off x="5476416" y="801688"/>
            <a:ext cx="4536512" cy="6483349"/>
          </a:xfrm>
          <a:prstGeom prst="roundRect">
            <a:avLst>
              <a:gd name="adj" fmla="val 3532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100" b="1" i="0" u="none" strike="noStrike" kern="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  <a:cs typeface="+mn-cs"/>
            </a:endParaRPr>
          </a:p>
        </p:txBody>
      </p:sp>
      <p:sp>
        <p:nvSpPr>
          <p:cNvPr id="73" name="Rectangle 10">
            <a:extLst>
              <a:ext uri="{FF2B5EF4-FFF2-40B4-BE49-F238E27FC236}">
                <a16:creationId xmlns:a16="http://schemas.microsoft.com/office/drawing/2014/main" id="{0463B47B-0F94-9265-AC6A-D8FEC988E578}"/>
              </a:ext>
            </a:extLst>
          </p:cNvPr>
          <p:cNvSpPr/>
          <p:nvPr/>
        </p:nvSpPr>
        <p:spPr>
          <a:xfrm>
            <a:off x="10546262" y="801687"/>
            <a:ext cx="4536512" cy="6483349"/>
          </a:xfrm>
          <a:prstGeom prst="roundRect">
            <a:avLst>
              <a:gd name="adj" fmla="val 3532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050" b="1" i="0" u="none" strike="noStrike" kern="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  <a:cs typeface="+mn-cs"/>
            </a:endParaRP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FA6FEB5B-64E6-0365-2C76-39AD2AF070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5-1) </a:t>
            </a:r>
            <a:r>
              <a:rPr lang="en-US" altLang="ko-KR" dirty="0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Factova</a:t>
            </a:r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en-US" altLang="ko-KR" dirty="0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Worldworks_Logistic</a:t>
            </a:r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 Simulation</a:t>
            </a:r>
            <a:r>
              <a:rPr lang="ko-KR" altLang="en-US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- “</a:t>
            </a:r>
            <a:r>
              <a:rPr lang="ko-KR" altLang="en-US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AI 알고리즘을 활용하여 면적과 </a:t>
            </a:r>
            <a:r>
              <a:rPr lang="ko-KR" altLang="en-US" dirty="0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물류동선이</a:t>
            </a:r>
            <a:r>
              <a:rPr lang="ko-KR" altLang="en-US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 최적화된 공장 레이아웃을 신속하게 설계”</a:t>
            </a:r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7B8AD1AC-EE8C-02C0-723B-6A09A5C5C11A}"/>
              </a:ext>
            </a:extLst>
          </p:cNvPr>
          <p:cNvGrpSpPr/>
          <p:nvPr/>
        </p:nvGrpSpPr>
        <p:grpSpPr>
          <a:xfrm>
            <a:off x="454412" y="887235"/>
            <a:ext cx="4126329" cy="338289"/>
            <a:chOff x="344488" y="620713"/>
            <a:chExt cx="4536512" cy="371917"/>
          </a:xfrm>
        </p:grpSpPr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169D766C-4AF4-8E88-2F34-D9A9762FEC40}"/>
                </a:ext>
              </a:extLst>
            </p:cNvPr>
            <p:cNvSpPr/>
            <p:nvPr/>
          </p:nvSpPr>
          <p:spPr>
            <a:xfrm>
              <a:off x="407737" y="629092"/>
              <a:ext cx="4473263" cy="363538"/>
            </a:xfrm>
            <a:prstGeom prst="rect">
              <a:avLst/>
            </a:prstGeom>
          </p:spPr>
          <p:txBody>
            <a:bodyPr wrap="square" lIns="261959">
              <a:spAutoFit/>
            </a:bodyPr>
            <a:lstStyle/>
            <a:p>
              <a:pPr defTabSz="831685">
                <a:lnSpc>
                  <a:spcPct val="120000"/>
                </a:lnSpc>
                <a:spcBef>
                  <a:spcPts val="273"/>
                </a:spcBef>
                <a:defRPr/>
              </a:pPr>
              <a:r>
                <a:rPr kumimoji="1" lang="en-US" altLang="ko-KR" sz="14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Q1. Why Logistic Simulation</a:t>
              </a:r>
              <a:r>
                <a:rPr kumimoji="1" lang="ko-KR" altLang="en-US" sz="1400" b="1" dirty="0">
                  <a:solidFill>
                    <a:srgbClr val="A50021"/>
                  </a:solidFill>
                  <a:latin typeface="Arial Narrow"/>
                  <a:ea typeface="LG스마트체 Regular"/>
                </a:rPr>
                <a:t> </a:t>
              </a:r>
              <a:r>
                <a:rPr kumimoji="1" lang="ko-KR" altLang="en-US" sz="14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인가요</a:t>
              </a:r>
              <a:r>
                <a:rPr kumimoji="1" lang="en-US" altLang="ko-KR" sz="14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?</a:t>
              </a:r>
              <a:endParaRPr lang="en-US" altLang="ko-KR" sz="1400" dirty="0">
                <a:solidFill>
                  <a:srgbClr val="A5002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pic>
          <p:nvPicPr>
            <p:cNvPr id="8" name="그림 7">
              <a:extLst>
                <a:ext uri="{FF2B5EF4-FFF2-40B4-BE49-F238E27FC236}">
                  <a16:creationId xmlns:a16="http://schemas.microsoft.com/office/drawing/2014/main" id="{15F7AD13-DBAE-F256-CA73-7DA35F3330DE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4488" y="620713"/>
              <a:ext cx="324000" cy="324000"/>
            </a:xfrm>
            <a:prstGeom prst="rect">
              <a:avLst/>
            </a:prstGeom>
          </p:spPr>
        </p:pic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id="{2B5F9E9C-A6E9-3DEC-112E-FDB86D9B7F17}"/>
              </a:ext>
            </a:extLst>
          </p:cNvPr>
          <p:cNvGrpSpPr/>
          <p:nvPr/>
        </p:nvGrpSpPr>
        <p:grpSpPr>
          <a:xfrm>
            <a:off x="5490721" y="887235"/>
            <a:ext cx="4653404" cy="338288"/>
            <a:chOff x="5024437" y="494579"/>
            <a:chExt cx="5115982" cy="371916"/>
          </a:xfrm>
        </p:grpSpPr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2EB8D691-640C-EE45-6714-798BF7D0F46C}"/>
                </a:ext>
              </a:extLst>
            </p:cNvPr>
            <p:cNvSpPr/>
            <p:nvPr/>
          </p:nvSpPr>
          <p:spPr>
            <a:xfrm>
              <a:off x="5087686" y="502956"/>
              <a:ext cx="5052733" cy="363539"/>
            </a:xfrm>
            <a:prstGeom prst="rect">
              <a:avLst/>
            </a:prstGeom>
          </p:spPr>
          <p:txBody>
            <a:bodyPr wrap="square" lIns="261959">
              <a:spAutoFit/>
            </a:bodyPr>
            <a:lstStyle/>
            <a:p>
              <a:pPr defTabSz="831685">
                <a:lnSpc>
                  <a:spcPct val="120000"/>
                </a:lnSpc>
                <a:spcBef>
                  <a:spcPts val="273"/>
                </a:spcBef>
                <a:defRPr/>
              </a:pPr>
              <a:r>
                <a:rPr kumimoji="1" lang="en-US" altLang="ko-KR" sz="14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Q2. Logistic Simulation</a:t>
              </a:r>
              <a:r>
                <a:rPr kumimoji="1" lang="ko-KR" altLang="en-US" sz="14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이 무엇이고</a:t>
              </a:r>
              <a:r>
                <a:rPr kumimoji="1" lang="en-US" altLang="ko-KR" sz="14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, </a:t>
              </a:r>
              <a:r>
                <a:rPr kumimoji="1" lang="ko-KR" altLang="en-US" sz="14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업무에 잘 적용된 모습은</a:t>
              </a:r>
              <a:r>
                <a:rPr kumimoji="1" lang="en-US" altLang="ko-KR" sz="14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?</a:t>
              </a:r>
            </a:p>
          </p:txBody>
        </p:sp>
        <p:pic>
          <p:nvPicPr>
            <p:cNvPr id="11" name="그림 10">
              <a:extLst>
                <a:ext uri="{FF2B5EF4-FFF2-40B4-BE49-F238E27FC236}">
                  <a16:creationId xmlns:a16="http://schemas.microsoft.com/office/drawing/2014/main" id="{C9E76401-5DA8-3A32-4812-95DCE73AC801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24437" y="494579"/>
              <a:ext cx="324000" cy="324000"/>
            </a:xfrm>
            <a:prstGeom prst="rect">
              <a:avLst/>
            </a:prstGeom>
          </p:spPr>
        </p:pic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9B20A63B-D43D-A72E-D7F0-96CDEC2C846D}"/>
              </a:ext>
            </a:extLst>
          </p:cNvPr>
          <p:cNvGrpSpPr/>
          <p:nvPr/>
        </p:nvGrpSpPr>
        <p:grpSpPr>
          <a:xfrm>
            <a:off x="578139" y="5015416"/>
            <a:ext cx="3874305" cy="909969"/>
            <a:chOff x="281549" y="3385489"/>
            <a:chExt cx="4259435" cy="1000426"/>
          </a:xfrm>
        </p:grpSpPr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BA3021FF-9EAB-D739-011F-C2F503F3F308}"/>
                </a:ext>
              </a:extLst>
            </p:cNvPr>
            <p:cNvGrpSpPr/>
            <p:nvPr/>
          </p:nvGrpSpPr>
          <p:grpSpPr>
            <a:xfrm>
              <a:off x="281549" y="3700759"/>
              <a:ext cx="687003" cy="685156"/>
              <a:chOff x="600847" y="4145667"/>
              <a:chExt cx="687003" cy="685156"/>
            </a:xfrm>
          </p:grpSpPr>
          <p:pic>
            <p:nvPicPr>
              <p:cNvPr id="15" name="그래픽 14" descr="남자 옆모습 단색으로 채워진">
                <a:extLst>
                  <a:ext uri="{FF2B5EF4-FFF2-40B4-BE49-F238E27FC236}">
                    <a16:creationId xmlns:a16="http://schemas.microsoft.com/office/drawing/2014/main" id="{67714C0E-1306-426C-C3EB-8564A639034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rcRect t="41194"/>
              <a:stretch/>
            </p:blipFill>
            <p:spPr>
              <a:xfrm>
                <a:off x="600847" y="4426819"/>
                <a:ext cx="687003" cy="404004"/>
              </a:xfrm>
              <a:prstGeom prst="rect">
                <a:avLst/>
              </a:prstGeom>
            </p:spPr>
          </p:pic>
          <p:pic>
            <p:nvPicPr>
              <p:cNvPr id="16" name="그래픽 15" descr="단색으로 채워진 걱정하는 얼굴 단색으로 채워진">
                <a:extLst>
                  <a:ext uri="{FF2B5EF4-FFF2-40B4-BE49-F238E27FC236}">
                    <a16:creationId xmlns:a16="http://schemas.microsoft.com/office/drawing/2014/main" id="{A6DA3EA5-8957-2F07-1EDF-717390ABABD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768077" y="4145667"/>
                <a:ext cx="352541" cy="352541"/>
              </a:xfrm>
              <a:prstGeom prst="rect">
                <a:avLst/>
              </a:prstGeom>
            </p:spPr>
          </p:pic>
        </p:grpSp>
        <p:sp>
          <p:nvSpPr>
            <p:cNvPr id="14" name="말풍선: 모서리가 둥근 사각형 13">
              <a:extLst>
                <a:ext uri="{FF2B5EF4-FFF2-40B4-BE49-F238E27FC236}">
                  <a16:creationId xmlns:a16="http://schemas.microsoft.com/office/drawing/2014/main" id="{94AE9989-BC21-70D7-14F8-B86DD88D0889}"/>
                </a:ext>
              </a:extLst>
            </p:cNvPr>
            <p:cNvSpPr/>
            <p:nvPr/>
          </p:nvSpPr>
          <p:spPr>
            <a:xfrm>
              <a:off x="1069991" y="3385489"/>
              <a:ext cx="3470993" cy="975178"/>
            </a:xfrm>
            <a:prstGeom prst="wedgeRoundRectCallout">
              <a:avLst>
                <a:gd name="adj1" fmla="val -57005"/>
                <a:gd name="adj2" fmla="val -2089"/>
                <a:gd name="adj3" fmla="val 16667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2745" tIns="32745" rIns="32745" bIns="32745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 defTabSz="415869">
                <a:spcBef>
                  <a:spcPts val="546"/>
                </a:spcBef>
              </a:pPr>
              <a:r>
                <a:rPr lang="en-US" altLang="ko-KR" sz="11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ko-KR" altLang="en-US" sz="11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수작업과 설계자의 주관적인 경험에 의존해 정량적 분석이 어려워요</a:t>
              </a:r>
              <a:r>
                <a:rPr lang="en-US" altLang="ko-KR" sz="11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”</a:t>
              </a:r>
              <a:r>
                <a:rPr lang="ko-KR" altLang="en-US" sz="11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endParaRPr lang="en-US" altLang="ko-KR" sz="11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  <a:p>
              <a:pPr algn="ctr" defTabSz="415869">
                <a:spcBef>
                  <a:spcPts val="546"/>
                </a:spcBef>
              </a:pPr>
              <a:r>
                <a:rPr lang="en-US" altLang="ko-KR" sz="11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ko-KR" altLang="en-US" sz="11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과거 사례(레퍼런스)에 의존해 다양한 레이아웃을 만들어 비교·검토하기 어려워요</a:t>
              </a:r>
              <a:r>
                <a:rPr lang="en-US" altLang="ko-KR" sz="11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”</a:t>
              </a:r>
            </a:p>
          </p:txBody>
        </p:sp>
      </p:grp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6E1EB767-D85D-CFE5-33AD-24594B487BD5}"/>
              </a:ext>
            </a:extLst>
          </p:cNvPr>
          <p:cNvGrpSpPr/>
          <p:nvPr/>
        </p:nvGrpSpPr>
        <p:grpSpPr>
          <a:xfrm>
            <a:off x="654853" y="6146486"/>
            <a:ext cx="4110816" cy="484855"/>
            <a:chOff x="365888" y="5878870"/>
            <a:chExt cx="4519457" cy="533052"/>
          </a:xfrm>
        </p:grpSpPr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38A9A981-8C0F-AA3C-E475-BB0FF8B763A0}"/>
                </a:ext>
              </a:extLst>
            </p:cNvPr>
            <p:cNvSpPr/>
            <p:nvPr/>
          </p:nvSpPr>
          <p:spPr>
            <a:xfrm>
              <a:off x="365888" y="6073550"/>
              <a:ext cx="4519457" cy="33837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831685">
                <a:spcBef>
                  <a:spcPts val="273"/>
                </a:spcBef>
                <a:defRPr/>
              </a:pPr>
              <a:r>
                <a:rPr lang="ko-KR" altLang="en-US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데이터 기반 레이아웃 설계 자동화 솔루션 필요</a:t>
              </a:r>
              <a:endParaRPr lang="en-US" altLang="ko-KR" sz="16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9" name="Freeform 75">
              <a:extLst>
                <a:ext uri="{FF2B5EF4-FFF2-40B4-BE49-F238E27FC236}">
                  <a16:creationId xmlns:a16="http://schemas.microsoft.com/office/drawing/2014/main" id="{6EB90B74-94E6-6329-2601-CBAF58122D18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230" y="5878870"/>
              <a:ext cx="3956772" cy="83469"/>
            </a:xfrm>
            <a:custGeom>
              <a:avLst/>
              <a:gdLst>
                <a:gd name="T0" fmla="*/ 0 w 5092"/>
                <a:gd name="T1" fmla="*/ 0 h 105"/>
                <a:gd name="T2" fmla="*/ 2437 w 5092"/>
                <a:gd name="T3" fmla="*/ 0 h 105"/>
                <a:gd name="T4" fmla="*/ 2560 w 5092"/>
                <a:gd name="T5" fmla="*/ 105 h 105"/>
                <a:gd name="T6" fmla="*/ 2681 w 5092"/>
                <a:gd name="T7" fmla="*/ 0 h 105"/>
                <a:gd name="T8" fmla="*/ 5092 w 5092"/>
                <a:gd name="T9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92" h="105">
                  <a:moveTo>
                    <a:pt x="0" y="0"/>
                  </a:moveTo>
                  <a:lnTo>
                    <a:pt x="2437" y="0"/>
                  </a:lnTo>
                  <a:lnTo>
                    <a:pt x="2560" y="105"/>
                  </a:lnTo>
                  <a:lnTo>
                    <a:pt x="2681" y="0"/>
                  </a:lnTo>
                  <a:lnTo>
                    <a:pt x="5092" y="0"/>
                  </a:lnTo>
                </a:path>
              </a:pathLst>
            </a:custGeom>
            <a:noFill/>
            <a:ln w="19050">
              <a:solidFill>
                <a:srgbClr val="C004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83157" tIns="41578" rIns="83157" bIns="41578" numCol="1" anchor="t" anchorCtr="0" compatLnSpc="1">
              <a:prstTxWarp prst="textNoShape">
                <a:avLst/>
              </a:prstTxWarp>
            </a:bodyPr>
            <a:lstStyle/>
            <a:p>
              <a:pPr defTabSz="8315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 sz="1000" spc="-82">
                <a:solidFill>
                  <a:srgbClr val="FFFFFF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22685F25-76B8-B499-ADB5-5BA38034DDFF}"/>
              </a:ext>
            </a:extLst>
          </p:cNvPr>
          <p:cNvGrpSpPr/>
          <p:nvPr/>
        </p:nvGrpSpPr>
        <p:grpSpPr>
          <a:xfrm>
            <a:off x="5633597" y="6139532"/>
            <a:ext cx="4110816" cy="458990"/>
            <a:chOff x="5024437" y="6960069"/>
            <a:chExt cx="4519457" cy="335171"/>
          </a:xfrm>
        </p:grpSpPr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41AA607C-416D-BCDD-5813-10F4F3A68952}"/>
                </a:ext>
              </a:extLst>
            </p:cNvPr>
            <p:cNvSpPr/>
            <p:nvPr/>
          </p:nvSpPr>
          <p:spPr>
            <a:xfrm>
              <a:off x="5024437" y="7070490"/>
              <a:ext cx="4519457" cy="224750"/>
            </a:xfrm>
            <a:prstGeom prst="rect">
              <a:avLst/>
            </a:prstGeom>
          </p:spPr>
          <p:txBody>
            <a:bodyPr wrap="square" anchor="ctr" anchorCtr="0">
              <a:spAutoFit/>
            </a:bodyPr>
            <a:lstStyle/>
            <a:p>
              <a:pPr algn="ctr" defTabSz="831685">
                <a:spcBef>
                  <a:spcPts val="273"/>
                </a:spcBef>
                <a:defRPr/>
              </a:pPr>
              <a:r>
                <a:rPr lang="ko-KR" altLang="en-US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AI 알고리즘 기반 배치 최적화를 통해 공장 설계 최적화</a:t>
              </a:r>
              <a:endParaRPr lang="en-US" altLang="ko-KR" sz="16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2" name="Freeform 75">
              <a:extLst>
                <a:ext uri="{FF2B5EF4-FFF2-40B4-BE49-F238E27FC236}">
                  <a16:creationId xmlns:a16="http://schemas.microsoft.com/office/drawing/2014/main" id="{10C5B865-B513-BC8D-306E-B5DCFF671355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5779" y="6960069"/>
              <a:ext cx="3956772" cy="83469"/>
            </a:xfrm>
            <a:custGeom>
              <a:avLst/>
              <a:gdLst>
                <a:gd name="T0" fmla="*/ 0 w 5092"/>
                <a:gd name="T1" fmla="*/ 0 h 105"/>
                <a:gd name="T2" fmla="*/ 2437 w 5092"/>
                <a:gd name="T3" fmla="*/ 0 h 105"/>
                <a:gd name="T4" fmla="*/ 2560 w 5092"/>
                <a:gd name="T5" fmla="*/ 105 h 105"/>
                <a:gd name="T6" fmla="*/ 2681 w 5092"/>
                <a:gd name="T7" fmla="*/ 0 h 105"/>
                <a:gd name="T8" fmla="*/ 5092 w 5092"/>
                <a:gd name="T9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92" h="105">
                  <a:moveTo>
                    <a:pt x="0" y="0"/>
                  </a:moveTo>
                  <a:lnTo>
                    <a:pt x="2437" y="0"/>
                  </a:lnTo>
                  <a:lnTo>
                    <a:pt x="2560" y="105"/>
                  </a:lnTo>
                  <a:lnTo>
                    <a:pt x="2681" y="0"/>
                  </a:lnTo>
                  <a:lnTo>
                    <a:pt x="5092" y="0"/>
                  </a:lnTo>
                </a:path>
              </a:pathLst>
            </a:custGeom>
            <a:noFill/>
            <a:ln w="19050">
              <a:solidFill>
                <a:srgbClr val="C004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83157" tIns="41578" rIns="83157" bIns="41578" numCol="1" anchor="t" anchorCtr="0" compatLnSpc="1">
              <a:prstTxWarp prst="textNoShape">
                <a:avLst/>
              </a:prstTxWarp>
            </a:bodyPr>
            <a:lstStyle/>
            <a:p>
              <a:pPr defTabSz="8315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 sz="1000" spc="-82">
                <a:solidFill>
                  <a:srgbClr val="FFFFFF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239E4CE5-498A-6FC7-4C1A-B2FFF12AD1C7}"/>
              </a:ext>
            </a:extLst>
          </p:cNvPr>
          <p:cNvGrpSpPr/>
          <p:nvPr/>
        </p:nvGrpSpPr>
        <p:grpSpPr>
          <a:xfrm>
            <a:off x="6108102" y="5271474"/>
            <a:ext cx="1105890" cy="229215"/>
            <a:chOff x="5087686" y="5594263"/>
            <a:chExt cx="1215823" cy="252000"/>
          </a:xfrm>
        </p:grpSpPr>
        <p:sp>
          <p:nvSpPr>
            <p:cNvPr id="24" name="타원 23">
              <a:extLst>
                <a:ext uri="{FF2B5EF4-FFF2-40B4-BE49-F238E27FC236}">
                  <a16:creationId xmlns:a16="http://schemas.microsoft.com/office/drawing/2014/main" id="{0FE4E37A-AF04-C182-647B-F6485B221F5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87686" y="5594263"/>
              <a:ext cx="252000" cy="252000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3172" tIns="41587" rIns="83172" bIns="4158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15869"/>
              <a:r>
                <a:rPr lang="en-US" altLang="ko-KR" sz="1400" b="1">
                  <a:solidFill>
                    <a:prstClr val="white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I</a:t>
              </a:r>
              <a:endParaRPr lang="ko-KR" altLang="en-US" sz="1400" b="1">
                <a:solidFill>
                  <a:prstClr val="white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B899183E-D0BE-EDEF-0781-CE81D3E39638}"/>
                </a:ext>
              </a:extLst>
            </p:cNvPr>
            <p:cNvSpPr/>
            <p:nvPr/>
          </p:nvSpPr>
          <p:spPr>
            <a:xfrm>
              <a:off x="5399272" y="5627931"/>
              <a:ext cx="904237" cy="177645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defTabSz="831685">
                <a:spcBef>
                  <a:spcPts val="546"/>
                </a:spcBef>
                <a:defRPr/>
              </a:pPr>
              <a:endParaRPr lang="en-US" altLang="ko-KR" sz="1050" b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FCDCD955-85EA-08F9-52AC-8B480DF9D719}"/>
              </a:ext>
            </a:extLst>
          </p:cNvPr>
          <p:cNvGrpSpPr/>
          <p:nvPr/>
        </p:nvGrpSpPr>
        <p:grpSpPr>
          <a:xfrm>
            <a:off x="6108103" y="5534272"/>
            <a:ext cx="3513969" cy="229215"/>
            <a:chOff x="5087686" y="5594263"/>
            <a:chExt cx="3863279" cy="252000"/>
          </a:xfrm>
        </p:grpSpPr>
        <p:sp>
          <p:nvSpPr>
            <p:cNvPr id="27" name="타원 26">
              <a:extLst>
                <a:ext uri="{FF2B5EF4-FFF2-40B4-BE49-F238E27FC236}">
                  <a16:creationId xmlns:a16="http://schemas.microsoft.com/office/drawing/2014/main" id="{40ABC141-348E-8741-5F9B-3DB5D513AF1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87686" y="5594263"/>
              <a:ext cx="252000" cy="252000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83172" tIns="41587" rIns="83172" bIns="4158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15869"/>
              <a:r>
                <a:rPr lang="en-US" altLang="ko-KR" sz="1400" b="1">
                  <a:solidFill>
                    <a:prstClr val="white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II</a:t>
              </a:r>
              <a:endParaRPr lang="ko-KR" altLang="en-US" sz="1400" b="1">
                <a:solidFill>
                  <a:prstClr val="white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5A942B58-7B8E-2919-D52C-6DCFA8EF641B}"/>
                </a:ext>
              </a:extLst>
            </p:cNvPr>
            <p:cNvSpPr/>
            <p:nvPr/>
          </p:nvSpPr>
          <p:spPr>
            <a:xfrm>
              <a:off x="5399272" y="5627931"/>
              <a:ext cx="3551693" cy="177645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defTabSz="831685">
                <a:spcBef>
                  <a:spcPts val="546"/>
                </a:spcBef>
                <a:defRPr/>
              </a:pPr>
              <a:endParaRPr lang="en-US" altLang="ko-KR" sz="1050" b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EBAD1BC3-2A5B-8AE7-4760-96BF02D7098B}"/>
              </a:ext>
            </a:extLst>
          </p:cNvPr>
          <p:cNvGrpSpPr/>
          <p:nvPr/>
        </p:nvGrpSpPr>
        <p:grpSpPr>
          <a:xfrm>
            <a:off x="6106550" y="5797069"/>
            <a:ext cx="3946025" cy="229215"/>
            <a:chOff x="5268858" y="5594263"/>
            <a:chExt cx="4338285" cy="252000"/>
          </a:xfrm>
        </p:grpSpPr>
        <p:sp>
          <p:nvSpPr>
            <p:cNvPr id="30" name="타원 29">
              <a:extLst>
                <a:ext uri="{FF2B5EF4-FFF2-40B4-BE49-F238E27FC236}">
                  <a16:creationId xmlns:a16="http://schemas.microsoft.com/office/drawing/2014/main" id="{664F4569-AC21-2401-C2BE-007EE191E2D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68858" y="5594263"/>
              <a:ext cx="252000" cy="252000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83172" tIns="41587" rIns="83172" bIns="4158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15869"/>
              <a:r>
                <a:rPr lang="en-US" altLang="ko-KR" sz="1400" b="1">
                  <a:solidFill>
                    <a:prstClr val="white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III</a:t>
              </a:r>
              <a:endParaRPr lang="ko-KR" altLang="en-US" sz="1400" b="1">
                <a:solidFill>
                  <a:prstClr val="white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86A9E361-DFD4-2FD0-4766-FCEEC44754DE}"/>
                </a:ext>
              </a:extLst>
            </p:cNvPr>
            <p:cNvSpPr/>
            <p:nvPr/>
          </p:nvSpPr>
          <p:spPr>
            <a:xfrm>
              <a:off x="5399273" y="5627931"/>
              <a:ext cx="4207870" cy="177645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defTabSz="831685">
                <a:spcBef>
                  <a:spcPts val="546"/>
                </a:spcBef>
                <a:defRPr/>
              </a:pPr>
              <a:endParaRPr lang="en-US" altLang="ko-KR" sz="1050" b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sp>
        <p:nvSpPr>
          <p:cNvPr id="32" name="왼쪽 대괄호 31">
            <a:extLst>
              <a:ext uri="{FF2B5EF4-FFF2-40B4-BE49-F238E27FC236}">
                <a16:creationId xmlns:a16="http://schemas.microsoft.com/office/drawing/2014/main" id="{B96E70F8-E251-EB1A-27B9-F3EAE524FAD8}"/>
              </a:ext>
            </a:extLst>
          </p:cNvPr>
          <p:cNvSpPr/>
          <p:nvPr/>
        </p:nvSpPr>
        <p:spPr>
          <a:xfrm>
            <a:off x="6004590" y="5334259"/>
            <a:ext cx="74180" cy="654899"/>
          </a:xfrm>
          <a:prstGeom prst="leftBracket">
            <a:avLst/>
          </a:prstGeom>
          <a:ln w="1905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15869"/>
            <a:endParaRPr lang="ko-KR" altLang="en-US" sz="1600">
              <a:solidFill>
                <a:prstClr val="black"/>
              </a:solidFill>
              <a:latin typeface="Calibri" panose="020F0502020204030204"/>
              <a:ea typeface="맑은 고딕" panose="020B0503020000020004" pitchFamily="50" charset="-127"/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CECB4E05-2F08-40B0-D96F-14DEDEF5E342}"/>
              </a:ext>
            </a:extLst>
          </p:cNvPr>
          <p:cNvSpPr>
            <a:spLocks noChangeAspect="1"/>
          </p:cNvSpPr>
          <p:nvPr/>
        </p:nvSpPr>
        <p:spPr>
          <a:xfrm rot="16200000">
            <a:off x="5550115" y="5504422"/>
            <a:ext cx="600633" cy="276999"/>
          </a:xfrm>
          <a:prstGeom prst="rect">
            <a:avLst/>
          </a:prstGeom>
          <a:solidFill>
            <a:schemeClr val="accent3">
              <a:lumMod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3172" tIns="0" rIns="83172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 defTabSz="415869"/>
            <a:r>
              <a:rPr lang="en-US" altLang="ko-KR" sz="900" b="1">
                <a:solidFill>
                  <a:prstClr val="white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Grade</a:t>
            </a:r>
            <a:br>
              <a:rPr lang="en-US" altLang="ko-KR" sz="900" b="1">
                <a:solidFill>
                  <a:prstClr val="white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</a:br>
            <a:r>
              <a:rPr lang="en-US" altLang="ko-KR" sz="900" b="1">
                <a:solidFill>
                  <a:prstClr val="white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(</a:t>
            </a:r>
            <a:r>
              <a:rPr lang="ko-KR" altLang="en-US" sz="900" b="1">
                <a:solidFill>
                  <a:prstClr val="white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성숙도</a:t>
            </a:r>
            <a:r>
              <a:rPr lang="en-US" altLang="ko-KR" sz="900" b="1">
                <a:solidFill>
                  <a:prstClr val="white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)</a:t>
            </a:r>
            <a:endParaRPr lang="ko-KR" altLang="en-US" sz="900" b="1">
              <a:solidFill>
                <a:prstClr val="white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A0928B50-EC01-A325-14BF-A5A7DFCAE7CF}"/>
              </a:ext>
            </a:extLst>
          </p:cNvPr>
          <p:cNvSpPr/>
          <p:nvPr/>
        </p:nvSpPr>
        <p:spPr>
          <a:xfrm>
            <a:off x="716540" y="1389585"/>
            <a:ext cx="3980349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831685">
              <a:spcBef>
                <a:spcPts val="273"/>
              </a:spcBef>
            </a:pPr>
            <a:r>
              <a:rPr lang="en-US" altLang="ko-KR" sz="1000" b="1">
                <a:solidFill>
                  <a:srgbClr val="70AD47">
                    <a:lumMod val="75000"/>
                  </a:srgb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“</a:t>
            </a:r>
            <a:r>
              <a:rPr lang="ko-KR" altLang="en-US" sz="1000" b="1">
                <a:solidFill>
                  <a:srgbClr val="70AD47">
                    <a:lumMod val="75000"/>
                  </a:srgb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AI 알고리즘 기반 설계 </a:t>
            </a:r>
            <a:r>
              <a:rPr lang="ko-KR" altLang="en-US" sz="1000" b="1" err="1">
                <a:solidFill>
                  <a:srgbClr val="70AD47">
                    <a:lumMod val="75000"/>
                  </a:srgb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최적안</a:t>
            </a:r>
            <a:r>
              <a:rPr lang="ko-KR" altLang="en-US" sz="1000" b="1">
                <a:solidFill>
                  <a:srgbClr val="70AD47">
                    <a:lumMod val="75000"/>
                  </a:srgb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도출로 투자비 절감 및 신속한 설계 실현</a:t>
            </a:r>
            <a:r>
              <a:rPr lang="en-US" altLang="ko-KR" sz="1000" b="1">
                <a:solidFill>
                  <a:srgbClr val="70AD47">
                    <a:lumMod val="75000"/>
                  </a:srgb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”</a:t>
            </a:r>
            <a:endParaRPr lang="ko-KR" altLang="en-US" sz="1000" b="1">
              <a:solidFill>
                <a:srgbClr val="70AD47">
                  <a:lumMod val="75000"/>
                </a:srgbClr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5540C5BC-24BC-2439-E7B3-04CDCF8FF125}"/>
              </a:ext>
            </a:extLst>
          </p:cNvPr>
          <p:cNvSpPr/>
          <p:nvPr/>
        </p:nvSpPr>
        <p:spPr>
          <a:xfrm>
            <a:off x="5797862" y="4094648"/>
            <a:ext cx="4011049" cy="9979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55951" indent="-155951" defTabSz="831685">
              <a:lnSpc>
                <a:spcPct val="120000"/>
              </a:lnSpc>
              <a:spcBef>
                <a:spcPts val="273"/>
              </a:spcBef>
              <a:buFont typeface="Wingdings" panose="05000000000000000000" pitchFamily="2" charset="2"/>
              <a:buChar char="§"/>
              <a:defRPr/>
            </a:pPr>
            <a:r>
              <a:rPr lang="ko-KR" altLang="en-US" sz="11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실 공정 및 물류 진척을 고려한 배치</a:t>
            </a:r>
            <a:r>
              <a:rPr lang="en-US" altLang="ko-KR" sz="11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 (</a:t>
            </a:r>
            <a:r>
              <a:rPr lang="ko-KR" altLang="en-US" sz="11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FA 설비</a:t>
            </a:r>
            <a:r>
              <a:rPr lang="en-US" altLang="ko-KR" sz="11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, </a:t>
            </a:r>
            <a:r>
              <a:rPr lang="ko-KR" altLang="en-US" sz="11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부속실</a:t>
            </a:r>
            <a:r>
              <a:rPr lang="en-US" altLang="ko-KR" sz="11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,</a:t>
            </a:r>
            <a:r>
              <a:rPr lang="ko-KR" altLang="en-US" sz="1100" err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메자닌</a:t>
            </a:r>
            <a:r>
              <a:rPr lang="en-US" altLang="ko-KR" sz="11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) </a:t>
            </a:r>
          </a:p>
          <a:p>
            <a:pPr marL="155951" indent="-155951" defTabSz="831685">
              <a:lnSpc>
                <a:spcPct val="120000"/>
              </a:lnSpc>
              <a:spcBef>
                <a:spcPts val="273"/>
              </a:spcBef>
              <a:buFont typeface="Wingdings" panose="05000000000000000000" pitchFamily="2" charset="2"/>
              <a:buChar char="§"/>
              <a:defRPr/>
            </a:pPr>
            <a:r>
              <a:rPr lang="ko-KR" altLang="en-US" sz="11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FA 레이아웃과 연계한 건설 배치 (</a:t>
            </a:r>
            <a:r>
              <a:rPr lang="ko-KR" altLang="en-US" sz="1100" err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부속동</a:t>
            </a:r>
            <a:r>
              <a:rPr lang="ko-KR" altLang="en-US" sz="11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, 외부시설, 단지)</a:t>
            </a:r>
          </a:p>
          <a:p>
            <a:pPr marL="155951" indent="-155951" defTabSz="831685">
              <a:lnSpc>
                <a:spcPct val="120000"/>
              </a:lnSpc>
              <a:spcBef>
                <a:spcPts val="273"/>
              </a:spcBef>
              <a:buFont typeface="Wingdings" panose="05000000000000000000" pitchFamily="2" charset="2"/>
              <a:buChar char="§"/>
              <a:defRPr/>
            </a:pPr>
            <a:r>
              <a:rPr lang="ko-KR" altLang="en-US" sz="1100" err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면적·물류동선·투자비</a:t>
            </a:r>
            <a:r>
              <a:rPr lang="ko-KR" altLang="en-US" sz="11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 최소화 기반 스코어링 및 </a:t>
            </a:r>
            <a:r>
              <a:rPr lang="ko-KR" altLang="en-US" sz="1100" err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최적안</a:t>
            </a:r>
            <a:r>
              <a:rPr lang="ko-KR" altLang="en-US" sz="11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 도출</a:t>
            </a:r>
          </a:p>
          <a:p>
            <a:pPr marL="155951" indent="-155951" defTabSz="831685">
              <a:lnSpc>
                <a:spcPct val="120000"/>
              </a:lnSpc>
              <a:spcBef>
                <a:spcPts val="273"/>
              </a:spcBef>
              <a:buFont typeface="Wingdings" panose="05000000000000000000" pitchFamily="2" charset="2"/>
              <a:buChar char="§"/>
              <a:defRPr/>
            </a:pPr>
            <a:r>
              <a:rPr lang="ko-KR" altLang="en-US" sz="11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최종 레이아웃 도면(DWG) </a:t>
            </a:r>
            <a:r>
              <a:rPr lang="ko-KR" altLang="en-US" sz="1100" err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Export</a:t>
            </a:r>
            <a:r>
              <a:rPr lang="ko-KR" altLang="en-US" sz="11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 및 시뮬레이션 연계 검증</a:t>
            </a: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F9B5D326-73B7-635B-F674-B190BB503A9F}"/>
              </a:ext>
            </a:extLst>
          </p:cNvPr>
          <p:cNvSpPr/>
          <p:nvPr/>
        </p:nvSpPr>
        <p:spPr>
          <a:xfrm>
            <a:off x="6400581" y="5302098"/>
            <a:ext cx="1011120" cy="16158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831685">
              <a:spcBef>
                <a:spcPts val="546"/>
              </a:spcBef>
              <a:defRPr/>
            </a:pPr>
            <a:r>
              <a:rPr lang="ko-KR" altLang="en-US" sz="1050" b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FA 배치 최적화</a:t>
            </a:r>
            <a:endParaRPr lang="en-US" altLang="ko-KR" sz="1050" b="1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3F2605CA-DB2A-23B3-E641-12CA0DD50E42}"/>
              </a:ext>
            </a:extLst>
          </p:cNvPr>
          <p:cNvSpPr/>
          <p:nvPr/>
        </p:nvSpPr>
        <p:spPr>
          <a:xfrm>
            <a:off x="6385790" y="5570719"/>
            <a:ext cx="2044347" cy="16158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831685">
              <a:spcBef>
                <a:spcPts val="546"/>
              </a:spcBef>
              <a:defRPr/>
            </a:pPr>
            <a:r>
              <a:rPr lang="ko-KR" altLang="en-US" sz="1050" b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FA 배치 최적화 </a:t>
            </a:r>
            <a:r>
              <a:rPr lang="en-US" altLang="ko-KR" sz="1050" b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+ </a:t>
            </a:r>
            <a:r>
              <a:rPr lang="ko-KR" altLang="en-US" sz="1050" b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건설 배치 최적화</a:t>
            </a:r>
            <a:endParaRPr lang="en-US" altLang="ko-KR" sz="1050" b="1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70B8C880-1E7B-3E6C-1745-45114FE80342}"/>
              </a:ext>
            </a:extLst>
          </p:cNvPr>
          <p:cNvSpPr/>
          <p:nvPr/>
        </p:nvSpPr>
        <p:spPr>
          <a:xfrm>
            <a:off x="6385166" y="5827694"/>
            <a:ext cx="3087927" cy="16158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831685">
              <a:spcBef>
                <a:spcPts val="546"/>
              </a:spcBef>
              <a:defRPr/>
            </a:pPr>
            <a:r>
              <a:rPr lang="ko-KR" altLang="en-US" sz="1050" b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FA 배치 최적화 </a:t>
            </a:r>
            <a:r>
              <a:rPr lang="en-US" altLang="ko-KR" sz="1050" b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+ </a:t>
            </a:r>
            <a:r>
              <a:rPr lang="ko-KR" altLang="en-US" sz="1050" b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건설 배치 최적화 </a:t>
            </a:r>
            <a:r>
              <a:rPr lang="en-US" altLang="ko-KR" sz="1050" b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+ </a:t>
            </a:r>
            <a:r>
              <a:rPr lang="ko-KR" altLang="en-US" sz="1050" b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시뮬레이션 검증</a:t>
            </a:r>
            <a:endParaRPr lang="en-US" altLang="ko-KR" sz="1050" b="1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</p:txBody>
      </p: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CBE3860C-6915-3DCE-BAC3-11E38E3A5E4D}"/>
              </a:ext>
            </a:extLst>
          </p:cNvPr>
          <p:cNvGrpSpPr/>
          <p:nvPr/>
        </p:nvGrpSpPr>
        <p:grpSpPr>
          <a:xfrm>
            <a:off x="933303" y="3958523"/>
            <a:ext cx="3708529" cy="632695"/>
            <a:chOff x="-3958937" y="4708592"/>
            <a:chExt cx="3632776" cy="695589"/>
          </a:xfrm>
        </p:grpSpPr>
        <p:sp>
          <p:nvSpPr>
            <p:cNvPr id="40" name="AutoShape 5">
              <a:extLst>
                <a:ext uri="{FF2B5EF4-FFF2-40B4-BE49-F238E27FC236}">
                  <a16:creationId xmlns:a16="http://schemas.microsoft.com/office/drawing/2014/main" id="{AAA0D6AC-6438-6A0B-7508-DCD5E7BFD6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798515" y="4708592"/>
              <a:ext cx="2088232" cy="257257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square" lIns="65490" tIns="32745" rIns="65490" bIns="32745" anchor="t" anchorCtr="0">
              <a:spAutoFit/>
            </a:bodyPr>
            <a:lstStyle/>
            <a:p>
              <a:pPr defTabSz="831737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ko-KR" sz="1100" b="1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rPr>
                <a:t>Cost Saving</a:t>
              </a:r>
            </a:p>
          </p:txBody>
        </p:sp>
        <p:sp>
          <p:nvSpPr>
            <p:cNvPr id="41" name="타원 40">
              <a:extLst>
                <a:ext uri="{FF2B5EF4-FFF2-40B4-BE49-F238E27FC236}">
                  <a16:creationId xmlns:a16="http://schemas.microsoft.com/office/drawing/2014/main" id="{9F5F69CE-57F3-6397-AA33-300026EDABD7}"/>
                </a:ext>
              </a:extLst>
            </p:cNvPr>
            <p:cNvSpPr/>
            <p:nvPr/>
          </p:nvSpPr>
          <p:spPr bwMode="auto">
            <a:xfrm>
              <a:off x="-3958937" y="4754266"/>
              <a:ext cx="180000" cy="180000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rIns="0" anchor="ctr"/>
            <a:lstStyle/>
            <a:p>
              <a:pPr algn="ctr" defTabSz="831737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ko-KR" sz="1100" b="1" kern="0">
                  <a:solidFill>
                    <a:prstClr val="white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1</a:t>
              </a:r>
              <a:endParaRPr kumimoji="1" lang="ko-KR" altLang="en-US" sz="1100" b="1" kern="0">
                <a:solidFill>
                  <a:prstClr val="white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42" name="AutoShape 5">
              <a:extLst>
                <a:ext uri="{FF2B5EF4-FFF2-40B4-BE49-F238E27FC236}">
                  <a16:creationId xmlns:a16="http://schemas.microsoft.com/office/drawing/2014/main" id="{68B0BE5B-27DF-F556-409A-3380898B69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645768" y="4708592"/>
              <a:ext cx="2319607" cy="695589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square" lIns="0" tIns="32745" rIns="65490" bIns="32745" anchor="t" anchorCtr="0">
              <a:spAutoFit/>
            </a:bodyPr>
            <a:lstStyle/>
            <a:p>
              <a:pPr marL="155951" indent="-77975" defTabSz="831737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ko-KR" altLang="en-US" sz="1050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면적·물류거리</a:t>
              </a:r>
              <a:r>
                <a:rPr lang="ko-KR" altLang="en-US" sz="105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최소화를 통한 투자비 절감</a:t>
              </a:r>
              <a:endParaRPr kumimoji="1" lang="en-US" altLang="ko-KR" sz="1050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  <a:p>
              <a:pPr marL="155951" indent="-77975" defTabSz="831737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ko-KR" altLang="en-US" sz="105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초기 단계부터 </a:t>
              </a:r>
              <a:r>
                <a:rPr lang="ko-KR" altLang="en-US" sz="1050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상세화·최적화된</a:t>
              </a:r>
              <a:r>
                <a:rPr lang="ko-KR" altLang="en-US" sz="105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설계</a:t>
              </a:r>
              <a:endParaRPr kumimoji="1" lang="en-US" altLang="ko-KR" sz="1050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</p:grp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74C435BD-0EE4-A18F-ECFE-9AC5F5BD5FCD}"/>
              </a:ext>
            </a:extLst>
          </p:cNvPr>
          <p:cNvGrpSpPr/>
          <p:nvPr/>
        </p:nvGrpSpPr>
        <p:grpSpPr>
          <a:xfrm>
            <a:off x="940217" y="4449081"/>
            <a:ext cx="3621864" cy="438796"/>
            <a:chOff x="-3958937" y="5469788"/>
            <a:chExt cx="3450368" cy="482414"/>
          </a:xfrm>
        </p:grpSpPr>
        <p:sp>
          <p:nvSpPr>
            <p:cNvPr id="44" name="AutoShape 5">
              <a:extLst>
                <a:ext uri="{FF2B5EF4-FFF2-40B4-BE49-F238E27FC236}">
                  <a16:creationId xmlns:a16="http://schemas.microsoft.com/office/drawing/2014/main" id="{B6FB0F19-D3D3-41FC-6F28-4EB6269D53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798515" y="5469788"/>
              <a:ext cx="2088232" cy="257256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square" lIns="65490" tIns="32745" rIns="65490" bIns="32745" anchor="t" anchorCtr="0">
              <a:spAutoFit/>
            </a:bodyPr>
            <a:lstStyle/>
            <a:p>
              <a:pPr defTabSz="831737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ko-KR" sz="1100" b="1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rPr>
                <a:t>Reduced Lead Time</a:t>
              </a:r>
            </a:p>
          </p:txBody>
        </p:sp>
        <p:sp>
          <p:nvSpPr>
            <p:cNvPr id="45" name="타원 44">
              <a:extLst>
                <a:ext uri="{FF2B5EF4-FFF2-40B4-BE49-F238E27FC236}">
                  <a16:creationId xmlns:a16="http://schemas.microsoft.com/office/drawing/2014/main" id="{30F97204-F1AF-A3F8-5748-E6EF215220D2}"/>
                </a:ext>
              </a:extLst>
            </p:cNvPr>
            <p:cNvSpPr/>
            <p:nvPr/>
          </p:nvSpPr>
          <p:spPr bwMode="auto">
            <a:xfrm>
              <a:off x="-3958937" y="5515462"/>
              <a:ext cx="180000" cy="180000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rIns="0" anchor="ctr"/>
            <a:lstStyle/>
            <a:p>
              <a:pPr algn="ctr" defTabSz="831737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ko-KR" sz="1100" b="1" kern="0">
                  <a:solidFill>
                    <a:prstClr val="white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2</a:t>
              </a:r>
              <a:endParaRPr kumimoji="1" lang="ko-KR" altLang="en-US" sz="1100" b="1" kern="0">
                <a:solidFill>
                  <a:prstClr val="white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46" name="AutoShape 5">
              <a:extLst>
                <a:ext uri="{FF2B5EF4-FFF2-40B4-BE49-F238E27FC236}">
                  <a16:creationId xmlns:a16="http://schemas.microsoft.com/office/drawing/2014/main" id="{A9ADC43A-FD3E-4531-4543-F2C094E1A2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682749" y="5469788"/>
              <a:ext cx="2174180" cy="482414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square" lIns="0" tIns="32745" rIns="65490" bIns="32745" anchor="t" anchorCtr="0">
              <a:spAutoFit/>
            </a:bodyPr>
            <a:lstStyle/>
            <a:p>
              <a:pPr marL="155951" indent="-77975" defTabSz="831737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</a:pPr>
              <a:r>
                <a:rPr lang="ko-KR" altLang="en-US" sz="105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AI 기반 다양한 배치안 신속 도출</a:t>
              </a:r>
              <a:endParaRPr lang="en-US" altLang="ko-KR" sz="105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  <a:p>
              <a:pPr marL="155951" indent="-77975" defTabSz="831737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</a:pPr>
              <a:r>
                <a:rPr lang="ko-KR" altLang="en-US" sz="105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레이아웃 설계 공수 감소</a:t>
              </a:r>
              <a:endParaRPr lang="en-US" altLang="ko-KR" sz="105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51ED3524-E541-DB71-557E-B8DA039548EF}"/>
              </a:ext>
            </a:extLst>
          </p:cNvPr>
          <p:cNvGrpSpPr/>
          <p:nvPr/>
        </p:nvGrpSpPr>
        <p:grpSpPr>
          <a:xfrm>
            <a:off x="10550911" y="894336"/>
            <a:ext cx="4126329" cy="338289"/>
            <a:chOff x="5024437" y="494579"/>
            <a:chExt cx="4536512" cy="371918"/>
          </a:xfrm>
        </p:grpSpPr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45C9096E-ED99-F300-47A4-F577E40426B3}"/>
                </a:ext>
              </a:extLst>
            </p:cNvPr>
            <p:cNvSpPr/>
            <p:nvPr/>
          </p:nvSpPr>
          <p:spPr>
            <a:xfrm>
              <a:off x="5087686" y="502958"/>
              <a:ext cx="4473263" cy="363539"/>
            </a:xfrm>
            <a:prstGeom prst="rect">
              <a:avLst/>
            </a:prstGeom>
          </p:spPr>
          <p:txBody>
            <a:bodyPr wrap="square" lIns="261959">
              <a:spAutoFit/>
            </a:bodyPr>
            <a:lstStyle/>
            <a:p>
              <a:pPr defTabSz="831685">
                <a:lnSpc>
                  <a:spcPct val="120000"/>
                </a:lnSpc>
                <a:spcBef>
                  <a:spcPts val="273"/>
                </a:spcBef>
                <a:defRPr/>
              </a:pP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Q3. Logistic Simulation</a:t>
              </a:r>
              <a:r>
                <a:rPr kumimoji="1" lang="ko-KR" altLang="en-US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을 쓰면 무엇이 좋아지나요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?</a:t>
              </a:r>
            </a:p>
          </p:txBody>
        </p:sp>
        <p:pic>
          <p:nvPicPr>
            <p:cNvPr id="50" name="그림 49">
              <a:extLst>
                <a:ext uri="{FF2B5EF4-FFF2-40B4-BE49-F238E27FC236}">
                  <a16:creationId xmlns:a16="http://schemas.microsoft.com/office/drawing/2014/main" id="{C2956BC4-AD78-189C-2FE9-D83F2F0B53EC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24437" y="494579"/>
              <a:ext cx="324000" cy="324000"/>
            </a:xfrm>
            <a:prstGeom prst="rect">
              <a:avLst/>
            </a:prstGeom>
          </p:spPr>
        </p:pic>
      </p:grp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48ACEACA-9091-09D6-CE5B-B44949C6C19E}"/>
              </a:ext>
            </a:extLst>
          </p:cNvPr>
          <p:cNvSpPr/>
          <p:nvPr/>
        </p:nvSpPr>
        <p:spPr>
          <a:xfrm>
            <a:off x="10711069" y="6223671"/>
            <a:ext cx="4110816" cy="815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831685">
              <a:spcBef>
                <a:spcPts val="273"/>
              </a:spcBef>
              <a:defRPr/>
            </a:pPr>
            <a:r>
              <a:rPr lang="ko-KR" altLang="en-US" sz="14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레퍼런스 의존 없이 </a:t>
            </a:r>
            <a:r>
              <a:rPr lang="ko-KR" altLang="en-US" sz="11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AI 알고리즘 기반 </a:t>
            </a:r>
            <a:r>
              <a:rPr lang="ko-KR" altLang="en-US" sz="14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창의적 </a:t>
            </a:r>
            <a:r>
              <a:rPr lang="en-US" altLang="ko-KR" sz="14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레이아웃 </a:t>
            </a:r>
            <a:r>
              <a:rPr lang="ko-KR" altLang="en-US" sz="14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설계</a:t>
            </a:r>
            <a:endParaRPr lang="en-US" altLang="ko-KR" sz="1400" b="1" i="1" u="sng">
              <a:solidFill>
                <a:srgbClr val="A50034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algn="ctr" defTabSz="831685">
              <a:spcBef>
                <a:spcPts val="273"/>
              </a:spcBef>
              <a:defRPr/>
            </a:pPr>
            <a:r>
              <a:rPr lang="ko-KR" altLang="en-US" sz="11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면적·물류동선 최소화를 통한 </a:t>
            </a:r>
            <a:r>
              <a:rPr lang="ko-KR" altLang="en-US" sz="14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투자비 절감</a:t>
            </a:r>
            <a:r>
              <a:rPr lang="en-US" altLang="ko-KR" sz="14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</a:p>
          <a:p>
            <a:pPr algn="ctr" defTabSz="831685">
              <a:spcBef>
                <a:spcPts val="273"/>
              </a:spcBef>
              <a:defRPr/>
            </a:pPr>
            <a:r>
              <a:rPr lang="ko-KR" altLang="en-US" sz="11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FA-건설-시뮬레이션 통합 </a:t>
            </a:r>
            <a:r>
              <a:rPr lang="ko-KR" altLang="en-US" sz="14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End-to-End 설계 검증</a:t>
            </a:r>
            <a:endParaRPr lang="en-US" altLang="ko-KR" sz="1400" b="1" i="1" u="sng">
              <a:solidFill>
                <a:srgbClr val="A50034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52" name="Freeform 75">
            <a:extLst>
              <a:ext uri="{FF2B5EF4-FFF2-40B4-BE49-F238E27FC236}">
                <a16:creationId xmlns:a16="http://schemas.microsoft.com/office/drawing/2014/main" id="{0FA1B474-9886-FF71-07AE-A41E9F4DEF26}"/>
              </a:ext>
            </a:extLst>
          </p:cNvPr>
          <p:cNvSpPr>
            <a:spLocks/>
          </p:cNvSpPr>
          <p:nvPr/>
        </p:nvSpPr>
        <p:spPr bwMode="auto">
          <a:xfrm>
            <a:off x="10966972" y="6138056"/>
            <a:ext cx="3599008" cy="75922"/>
          </a:xfrm>
          <a:custGeom>
            <a:avLst/>
            <a:gdLst>
              <a:gd name="T0" fmla="*/ 0 w 5092"/>
              <a:gd name="T1" fmla="*/ 0 h 105"/>
              <a:gd name="T2" fmla="*/ 2437 w 5092"/>
              <a:gd name="T3" fmla="*/ 0 h 105"/>
              <a:gd name="T4" fmla="*/ 2560 w 5092"/>
              <a:gd name="T5" fmla="*/ 105 h 105"/>
              <a:gd name="T6" fmla="*/ 2681 w 5092"/>
              <a:gd name="T7" fmla="*/ 0 h 105"/>
              <a:gd name="T8" fmla="*/ 5092 w 5092"/>
              <a:gd name="T9" fmla="*/ 0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092" h="105">
                <a:moveTo>
                  <a:pt x="0" y="0"/>
                </a:moveTo>
                <a:lnTo>
                  <a:pt x="2437" y="0"/>
                </a:lnTo>
                <a:lnTo>
                  <a:pt x="2560" y="105"/>
                </a:lnTo>
                <a:lnTo>
                  <a:pt x="2681" y="0"/>
                </a:lnTo>
                <a:lnTo>
                  <a:pt x="5092" y="0"/>
                </a:lnTo>
              </a:path>
            </a:pathLst>
          </a:custGeom>
          <a:noFill/>
          <a:ln w="19050">
            <a:solidFill>
              <a:srgbClr val="C004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83157" tIns="41578" rIns="83157" bIns="41578" numCol="1" anchor="t" anchorCtr="0" compatLnSpc="1">
            <a:prstTxWarp prst="textNoShape">
              <a:avLst/>
            </a:prstTxWarp>
          </a:bodyPr>
          <a:lstStyle/>
          <a:p>
            <a:pPr defTabSz="831583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000" spc="-82">
              <a:solidFill>
                <a:srgbClr val="FFFFFF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53" name="그룹 52">
            <a:extLst>
              <a:ext uri="{FF2B5EF4-FFF2-40B4-BE49-F238E27FC236}">
                <a16:creationId xmlns:a16="http://schemas.microsoft.com/office/drawing/2014/main" id="{702B9558-D292-DE9B-E519-FA7F90D9F861}"/>
              </a:ext>
            </a:extLst>
          </p:cNvPr>
          <p:cNvGrpSpPr/>
          <p:nvPr/>
        </p:nvGrpSpPr>
        <p:grpSpPr>
          <a:xfrm>
            <a:off x="10767717" y="3154450"/>
            <a:ext cx="840167" cy="654949"/>
            <a:chOff x="5095244" y="4869160"/>
            <a:chExt cx="923685" cy="720056"/>
          </a:xfrm>
        </p:grpSpPr>
        <p:pic>
          <p:nvPicPr>
            <p:cNvPr id="54" name="그래픽 53" descr="남자 옆모습 단색으로 채워진">
              <a:extLst>
                <a:ext uri="{FF2B5EF4-FFF2-40B4-BE49-F238E27FC236}">
                  <a16:creationId xmlns:a16="http://schemas.microsoft.com/office/drawing/2014/main" id="{2C9DEAEB-9A16-A6CC-40E4-2935A37A281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273201" y="4869160"/>
              <a:ext cx="567771" cy="567771"/>
            </a:xfrm>
            <a:prstGeom prst="rect">
              <a:avLst/>
            </a:prstGeom>
          </p:spPr>
        </p:pic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55556FFD-D2D6-6849-42A3-1461F8323689}"/>
                </a:ext>
              </a:extLst>
            </p:cNvPr>
            <p:cNvSpPr txBox="1"/>
            <p:nvPr/>
          </p:nvSpPr>
          <p:spPr bwMode="auto">
            <a:xfrm>
              <a:off x="5095244" y="5373216"/>
              <a:ext cx="923685" cy="216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32745" tIns="32745" rIns="32745" bIns="32745" rtlCol="0" anchor="t" anchorCtr="0">
              <a:noAutofit/>
            </a:bodyPr>
            <a:lstStyle/>
            <a:p>
              <a:pPr algn="ctr" defTabSz="895273">
                <a:spcBef>
                  <a:spcPts val="546"/>
                </a:spcBef>
                <a:spcAft>
                  <a:spcPts val="546"/>
                </a:spcAft>
              </a:pPr>
              <a:r>
                <a:rPr lang="ko-KR" altLang="en-US" sz="1000" b="1" spc="-18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배터리 </a:t>
              </a:r>
              <a:r>
                <a:rPr lang="en-US" altLang="ko-KR" sz="1000" b="1" spc="-18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A</a:t>
              </a:r>
              <a:r>
                <a:rPr lang="ko-KR" altLang="en-US" sz="1000" b="1" spc="-18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사 </a:t>
              </a:r>
              <a:r>
                <a:rPr lang="en-US" altLang="ko-KR" sz="1000" b="1" spc="-18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설계 담당</a:t>
              </a:r>
              <a:endParaRPr lang="ko-KR" altLang="en-US" sz="1000" b="1" spc="-18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0E121B24-7BB8-3A91-FC07-363F0DDBA195}"/>
              </a:ext>
            </a:extLst>
          </p:cNvPr>
          <p:cNvGrpSpPr/>
          <p:nvPr/>
        </p:nvGrpSpPr>
        <p:grpSpPr>
          <a:xfrm>
            <a:off x="10922211" y="4372965"/>
            <a:ext cx="4004756" cy="941149"/>
            <a:chOff x="5312220" y="5192457"/>
            <a:chExt cx="4402853" cy="1034704"/>
          </a:xfrm>
        </p:grpSpPr>
        <p:grpSp>
          <p:nvGrpSpPr>
            <p:cNvPr id="57" name="그룹 56">
              <a:extLst>
                <a:ext uri="{FF2B5EF4-FFF2-40B4-BE49-F238E27FC236}">
                  <a16:creationId xmlns:a16="http://schemas.microsoft.com/office/drawing/2014/main" id="{4D402343-36F1-B58E-E516-6BAC73E304FE}"/>
                </a:ext>
              </a:extLst>
            </p:cNvPr>
            <p:cNvGrpSpPr/>
            <p:nvPr/>
          </p:nvGrpSpPr>
          <p:grpSpPr>
            <a:xfrm>
              <a:off x="8362705" y="5481216"/>
              <a:ext cx="1352368" cy="745945"/>
              <a:chOff x="4880902" y="4869160"/>
              <a:chExt cx="1352368" cy="745945"/>
            </a:xfrm>
          </p:grpSpPr>
          <p:pic>
            <p:nvPicPr>
              <p:cNvPr id="59" name="그래픽 58" descr="남자 옆모습 단색으로 채워진">
                <a:extLst>
                  <a:ext uri="{FF2B5EF4-FFF2-40B4-BE49-F238E27FC236}">
                    <a16:creationId xmlns:a16="http://schemas.microsoft.com/office/drawing/2014/main" id="{1C3C7F76-40BE-2D90-95AD-E4331774D11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5273201" y="4869160"/>
                <a:ext cx="567771" cy="567771"/>
              </a:xfrm>
              <a:prstGeom prst="rect">
                <a:avLst/>
              </a:prstGeom>
            </p:spPr>
          </p:pic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23293FFC-8F93-9A92-B867-D250579A7A26}"/>
                  </a:ext>
                </a:extLst>
              </p:cNvPr>
              <p:cNvSpPr txBox="1"/>
              <p:nvPr/>
            </p:nvSpPr>
            <p:spPr bwMode="auto">
              <a:xfrm>
                <a:off x="4880902" y="5373216"/>
                <a:ext cx="1352368" cy="24188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32745" tIns="32745" rIns="32745" bIns="32745" rtlCol="0" anchor="t" anchorCtr="0">
                <a:spAutoFit/>
              </a:bodyPr>
              <a:lstStyle/>
              <a:p>
                <a:pPr algn="ctr" defTabSz="895273">
                  <a:spcBef>
                    <a:spcPts val="546"/>
                  </a:spcBef>
                  <a:spcAft>
                    <a:spcPts val="546"/>
                  </a:spcAft>
                </a:pPr>
                <a:r>
                  <a:rPr lang="ko-KR" altLang="en-US" sz="1000" b="1" spc="-18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배터리 </a:t>
                </a:r>
                <a:r>
                  <a:rPr lang="en-US" altLang="ko-KR" sz="1000" b="1" spc="-18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A</a:t>
                </a:r>
                <a:r>
                  <a:rPr lang="ko-KR" altLang="en-US" sz="1000" b="1" spc="-18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사 </a:t>
                </a:r>
                <a:r>
                  <a:rPr lang="en-US" altLang="ko-KR" sz="1000" b="1" spc="-18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설계 </a:t>
                </a:r>
                <a:r>
                  <a:rPr lang="ko-KR" altLang="en-US" sz="1000" b="1" spc="-18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리더</a:t>
                </a:r>
              </a:p>
            </p:txBody>
          </p:sp>
        </p:grpSp>
        <p:sp>
          <p:nvSpPr>
            <p:cNvPr id="58" name="말풍선: 모서리가 둥근 사각형 57">
              <a:extLst>
                <a:ext uri="{FF2B5EF4-FFF2-40B4-BE49-F238E27FC236}">
                  <a16:creationId xmlns:a16="http://schemas.microsoft.com/office/drawing/2014/main" id="{FB2C5B87-37F0-2FFD-C5F2-45C93AB562F7}"/>
                </a:ext>
              </a:extLst>
            </p:cNvPr>
            <p:cNvSpPr/>
            <p:nvPr/>
          </p:nvSpPr>
          <p:spPr>
            <a:xfrm>
              <a:off x="5312220" y="5192457"/>
              <a:ext cx="3025155" cy="780584"/>
            </a:xfrm>
            <a:prstGeom prst="wedgeRoundRectCallout">
              <a:avLst>
                <a:gd name="adj1" fmla="val 67182"/>
                <a:gd name="adj2" fmla="val -5813"/>
                <a:gd name="adj3" fmla="val 16667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3172" tIns="41587" rIns="83172" bIns="4158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15869"/>
              <a:r>
                <a:rPr lang="en-US" altLang="ko-KR" sz="11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ko-KR" altLang="en-US" sz="11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AI 알고리즘으로 레퍼런스에 없던 창의적이고 다양한 배치안을 확보해 최적안을 선택할 수 있었습니다</a:t>
              </a:r>
              <a:r>
                <a:rPr lang="en-US" altLang="ko-KR" sz="11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＂</a:t>
              </a:r>
              <a:endParaRPr lang="ko-KR" altLang="en-US" sz="11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sp>
        <p:nvSpPr>
          <p:cNvPr id="61" name="말풍선: 모서리가 둥근 사각형 60">
            <a:extLst>
              <a:ext uri="{FF2B5EF4-FFF2-40B4-BE49-F238E27FC236}">
                <a16:creationId xmlns:a16="http://schemas.microsoft.com/office/drawing/2014/main" id="{EB01309F-5139-8622-002B-002B80735B24}"/>
              </a:ext>
            </a:extLst>
          </p:cNvPr>
          <p:cNvSpPr/>
          <p:nvPr/>
        </p:nvSpPr>
        <p:spPr>
          <a:xfrm>
            <a:off x="11832997" y="3155700"/>
            <a:ext cx="2826476" cy="633288"/>
          </a:xfrm>
          <a:prstGeom prst="wedgeRoundRectCallout">
            <a:avLst>
              <a:gd name="adj1" fmla="val -64701"/>
              <a:gd name="adj2" fmla="val -34225"/>
              <a:gd name="adj3" fmla="val 16667"/>
            </a:avLst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3172" tIns="41587" rIns="83172" bIns="4158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415869">
              <a:defRPr/>
            </a:pPr>
            <a:r>
              <a:rPr lang="en-US" altLang="ko-KR" sz="11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“</a:t>
            </a:r>
            <a:r>
              <a:rPr lang="ko-KR" altLang="en-US" sz="11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배치 시간이 단축되고, 면적·물류동선 최소화로 투자비 절감 효과까지 확인할 수 있었습니다</a:t>
            </a:r>
            <a:r>
              <a:rPr lang="en-US" altLang="ko-KR" sz="11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.”</a:t>
            </a:r>
            <a:endParaRPr lang="ko-KR" altLang="en-US" sz="1100" i="1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</p:txBody>
      </p:sp>
      <p:pic>
        <p:nvPicPr>
          <p:cNvPr id="62" name="Picture 12" descr="LG에너지솔루션, ESS용 배터리 자발적 교체 &lt; 자동차&amp;에너지 &lt; 뉴스룸 &lt; 기사본문 - KIPOST(키포스트)">
            <a:extLst>
              <a:ext uri="{FF2B5EF4-FFF2-40B4-BE49-F238E27FC236}">
                <a16:creationId xmlns:a16="http://schemas.microsoft.com/office/drawing/2014/main" id="{804D7226-DFAE-8A7D-6EE3-79C9EA97D1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80" b="21735"/>
          <a:stretch/>
        </p:blipFill>
        <p:spPr bwMode="auto">
          <a:xfrm>
            <a:off x="12094455" y="5807036"/>
            <a:ext cx="1264072" cy="212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3" name="그룹 62">
            <a:extLst>
              <a:ext uri="{FF2B5EF4-FFF2-40B4-BE49-F238E27FC236}">
                <a16:creationId xmlns:a16="http://schemas.microsoft.com/office/drawing/2014/main" id="{4F6BA8D5-549C-2783-A285-A647307B19D9}"/>
              </a:ext>
            </a:extLst>
          </p:cNvPr>
          <p:cNvGrpSpPr/>
          <p:nvPr/>
        </p:nvGrpSpPr>
        <p:grpSpPr>
          <a:xfrm>
            <a:off x="6073657" y="2748254"/>
            <a:ext cx="3457166" cy="1186244"/>
            <a:chOff x="79386" y="1175715"/>
            <a:chExt cx="4696756" cy="2876167"/>
          </a:xfrm>
        </p:grpSpPr>
        <p:pic>
          <p:nvPicPr>
            <p:cNvPr id="64" name="그림 63">
              <a:extLst>
                <a:ext uri="{FF2B5EF4-FFF2-40B4-BE49-F238E27FC236}">
                  <a16:creationId xmlns:a16="http://schemas.microsoft.com/office/drawing/2014/main" id="{D390C97B-4A04-A3D4-B162-25CDFEC7AEC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9386" y="1208011"/>
              <a:ext cx="4696756" cy="2843871"/>
            </a:xfrm>
            <a:prstGeom prst="rect">
              <a:avLst/>
            </a:prstGeom>
          </p:spPr>
        </p:pic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DC863EEB-8C1C-3DEE-C499-3D49B8CEB723}"/>
                </a:ext>
              </a:extLst>
            </p:cNvPr>
            <p:cNvSpPr txBox="1"/>
            <p:nvPr/>
          </p:nvSpPr>
          <p:spPr>
            <a:xfrm>
              <a:off x="3901924" y="2629944"/>
              <a:ext cx="372834" cy="3731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400" b="1">
                  <a:solidFill>
                    <a:schemeClr val="bg1"/>
                  </a:solidFill>
                  <a:effectLst>
                    <a:glow rad="63500">
                      <a:schemeClr val="tx1"/>
                    </a:glow>
                  </a:effectLst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믹서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D9C7641B-48F1-BF51-C173-F4C45EFEC3AC}"/>
                </a:ext>
              </a:extLst>
            </p:cNvPr>
            <p:cNvSpPr txBox="1"/>
            <p:nvPr/>
          </p:nvSpPr>
          <p:spPr>
            <a:xfrm>
              <a:off x="3130195" y="2629944"/>
              <a:ext cx="372834" cy="3731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 sz="800" b="1">
                  <a:solidFill>
                    <a:schemeClr val="bg1"/>
                  </a:solidFill>
                  <a:effectLst>
                    <a:glow rad="63500">
                      <a:schemeClr val="tx1"/>
                    </a:glow>
                  </a:effectLst>
                  <a:latin typeface="LG스마트체 Regular" panose="020B0600000101010101" pitchFamily="50" charset="-127"/>
                  <a:ea typeface="LG스마트체 Regular" panose="020B0600000101010101" pitchFamily="50" charset="-127"/>
                </a:defRPr>
              </a:lvl1pPr>
            </a:lstStyle>
            <a:p>
              <a:r>
                <a:rPr lang="ko-KR" altLang="en-US" sz="400"/>
                <a:t>코터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3EFABB8F-47D8-2D8F-C535-DDCC101349B6}"/>
                </a:ext>
              </a:extLst>
            </p:cNvPr>
            <p:cNvSpPr txBox="1"/>
            <p:nvPr/>
          </p:nvSpPr>
          <p:spPr>
            <a:xfrm>
              <a:off x="2191356" y="2444428"/>
              <a:ext cx="494789" cy="3731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 sz="800" b="1">
                  <a:solidFill>
                    <a:schemeClr val="bg1"/>
                  </a:solidFill>
                  <a:effectLst>
                    <a:glow rad="63500">
                      <a:schemeClr val="tx1"/>
                    </a:glow>
                  </a:effectLst>
                  <a:latin typeface="LG스마트체 Regular" panose="020B0600000101010101" pitchFamily="50" charset="-127"/>
                  <a:ea typeface="LG스마트체 Regular" panose="020B0600000101010101" pitchFamily="50" charset="-127"/>
                </a:defRPr>
              </a:lvl1pPr>
            </a:lstStyle>
            <a:p>
              <a:r>
                <a:rPr lang="ko-KR" altLang="en-US" sz="400"/>
                <a:t>롤프레스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CD17822F-9ECE-2056-A3EC-BBA3BDBEE963}"/>
                </a:ext>
              </a:extLst>
            </p:cNvPr>
            <p:cNvSpPr txBox="1"/>
            <p:nvPr/>
          </p:nvSpPr>
          <p:spPr>
            <a:xfrm>
              <a:off x="1558042" y="2742261"/>
              <a:ext cx="433812" cy="5223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 sz="800" b="1">
                  <a:solidFill>
                    <a:schemeClr val="bg1"/>
                  </a:solidFill>
                  <a:effectLst>
                    <a:glow rad="63500">
                      <a:schemeClr val="tx1"/>
                    </a:glow>
                  </a:effectLst>
                  <a:latin typeface="LG스마트체 Regular" panose="020B0600000101010101" pitchFamily="50" charset="-127"/>
                  <a:ea typeface="LG스마트체 Regular" panose="020B0600000101010101" pitchFamily="50" charset="-127"/>
                </a:defRPr>
              </a:lvl1pPr>
            </a:lstStyle>
            <a:p>
              <a:r>
                <a:rPr lang="ko-KR" altLang="en-US" sz="400"/>
                <a:t>팬케익</a:t>
              </a:r>
              <a:br>
                <a:rPr lang="en-US" altLang="ko-KR" sz="400"/>
              </a:br>
              <a:r>
                <a:rPr lang="en-US" altLang="ko-KR" sz="400"/>
                <a:t>STO</a:t>
              </a:r>
              <a:endParaRPr lang="ko-KR" altLang="en-US" sz="400"/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28AC7351-BCEF-2EFD-7BC9-3A81354CDEE9}"/>
                </a:ext>
              </a:extLst>
            </p:cNvPr>
            <p:cNvSpPr txBox="1"/>
            <p:nvPr/>
          </p:nvSpPr>
          <p:spPr>
            <a:xfrm>
              <a:off x="1633239" y="1889961"/>
              <a:ext cx="433812" cy="5223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 sz="800" b="1">
                  <a:solidFill>
                    <a:schemeClr val="bg1"/>
                  </a:solidFill>
                  <a:effectLst>
                    <a:glow rad="63500">
                      <a:schemeClr val="tx1"/>
                    </a:glow>
                  </a:effectLst>
                  <a:latin typeface="LG스마트체 Regular" panose="020B0600000101010101" pitchFamily="50" charset="-127"/>
                  <a:ea typeface="LG스마트체 Regular" panose="020B0600000101010101" pitchFamily="50" charset="-127"/>
                </a:defRPr>
              </a:lvl1pPr>
            </a:lstStyle>
            <a:p>
              <a:r>
                <a:rPr lang="ko-KR" altLang="en-US" sz="400"/>
                <a:t>점보롤</a:t>
              </a:r>
              <a:endParaRPr lang="en-US" altLang="ko-KR" sz="400"/>
            </a:p>
            <a:p>
              <a:r>
                <a:rPr lang="en-US" altLang="ko-KR" sz="400"/>
                <a:t>STO</a:t>
              </a:r>
              <a:endParaRPr lang="ko-KR" altLang="en-US" sz="400"/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7229D8CA-279D-650E-4E30-6A6D04BD0A3E}"/>
                </a:ext>
              </a:extLst>
            </p:cNvPr>
            <p:cNvSpPr txBox="1"/>
            <p:nvPr/>
          </p:nvSpPr>
          <p:spPr>
            <a:xfrm>
              <a:off x="1973794" y="1275485"/>
              <a:ext cx="433812" cy="5223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 sz="800" b="1">
                  <a:solidFill>
                    <a:schemeClr val="bg1"/>
                  </a:solidFill>
                  <a:effectLst>
                    <a:glow rad="63500">
                      <a:schemeClr val="tx1"/>
                    </a:glow>
                  </a:effectLst>
                  <a:latin typeface="LG스마트체 Regular" panose="020B0600000101010101" pitchFamily="50" charset="-127"/>
                  <a:ea typeface="LG스마트체 Regular" panose="020B0600000101010101" pitchFamily="50" charset="-127"/>
                </a:defRPr>
              </a:lvl1pPr>
            </a:lstStyle>
            <a:p>
              <a:r>
                <a:rPr lang="ko-KR" altLang="en-US" sz="400"/>
                <a:t>점보롤</a:t>
              </a:r>
              <a:endParaRPr lang="en-US" altLang="ko-KR" sz="400"/>
            </a:p>
            <a:p>
              <a:r>
                <a:rPr lang="en-US" altLang="ko-KR" sz="400"/>
                <a:t>STO</a:t>
              </a:r>
              <a:endParaRPr lang="ko-KR" altLang="en-US" sz="400"/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30DE6CD4-BF9A-8883-AE86-8E9479DAA936}"/>
                </a:ext>
              </a:extLst>
            </p:cNvPr>
            <p:cNvSpPr txBox="1"/>
            <p:nvPr/>
          </p:nvSpPr>
          <p:spPr>
            <a:xfrm>
              <a:off x="2236241" y="3429000"/>
              <a:ext cx="433812" cy="5223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 sz="800" b="1">
                  <a:solidFill>
                    <a:schemeClr val="bg1"/>
                  </a:solidFill>
                  <a:effectLst>
                    <a:glow rad="63500">
                      <a:schemeClr val="tx1"/>
                    </a:glow>
                  </a:effectLst>
                  <a:latin typeface="LG스마트체 Regular" panose="020B0600000101010101" pitchFamily="50" charset="-127"/>
                  <a:ea typeface="LG스마트체 Regular" panose="020B0600000101010101" pitchFamily="50" charset="-127"/>
                </a:defRPr>
              </a:lvl1pPr>
            </a:lstStyle>
            <a:p>
              <a:r>
                <a:rPr lang="ko-KR" altLang="en-US" sz="400"/>
                <a:t>점보롤</a:t>
              </a:r>
              <a:endParaRPr lang="en-US" altLang="ko-KR" sz="400"/>
            </a:p>
            <a:p>
              <a:r>
                <a:rPr lang="en-US" altLang="ko-KR" sz="400"/>
                <a:t>STO</a:t>
              </a:r>
              <a:endParaRPr lang="ko-KR" altLang="en-US" sz="400"/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0FB9B86A-E017-3219-9314-AFAA88F0E10D}"/>
                </a:ext>
              </a:extLst>
            </p:cNvPr>
            <p:cNvSpPr txBox="1"/>
            <p:nvPr/>
          </p:nvSpPr>
          <p:spPr>
            <a:xfrm>
              <a:off x="1888829" y="2027283"/>
              <a:ext cx="433812" cy="3731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 sz="800" b="1">
                  <a:solidFill>
                    <a:schemeClr val="bg1"/>
                  </a:solidFill>
                  <a:effectLst>
                    <a:glow rad="63500">
                      <a:schemeClr val="tx1"/>
                    </a:glow>
                  </a:effectLst>
                  <a:latin typeface="LG스마트체 Regular" panose="020B0600000101010101" pitchFamily="50" charset="-127"/>
                  <a:ea typeface="LG스마트체 Regular" panose="020B0600000101010101" pitchFamily="50" charset="-127"/>
                </a:defRPr>
              </a:lvl1pPr>
            </a:lstStyle>
            <a:p>
              <a:r>
                <a:rPr lang="ko-KR" altLang="en-US" sz="400"/>
                <a:t>슬리터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69F1E607-0896-B1EE-8BD8-7A5A13748A10}"/>
                </a:ext>
              </a:extLst>
            </p:cNvPr>
            <p:cNvSpPr txBox="1"/>
            <p:nvPr/>
          </p:nvSpPr>
          <p:spPr>
            <a:xfrm>
              <a:off x="1888829" y="2917649"/>
              <a:ext cx="433812" cy="3731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 sz="800" b="1">
                  <a:solidFill>
                    <a:schemeClr val="bg1"/>
                  </a:solidFill>
                  <a:effectLst>
                    <a:glow rad="63500">
                      <a:schemeClr val="tx1"/>
                    </a:glow>
                  </a:effectLst>
                  <a:latin typeface="LG스마트체 Regular" panose="020B0600000101010101" pitchFamily="50" charset="-127"/>
                  <a:ea typeface="LG스마트체 Regular" panose="020B0600000101010101" pitchFamily="50" charset="-127"/>
                </a:defRPr>
              </a:lvl1pPr>
            </a:lstStyle>
            <a:p>
              <a:r>
                <a:rPr lang="ko-KR" altLang="en-US" sz="400"/>
                <a:t>슬리터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485916DD-7266-5310-A304-D7E947C5D8BD}"/>
                </a:ext>
              </a:extLst>
            </p:cNvPr>
            <p:cNvSpPr txBox="1"/>
            <p:nvPr/>
          </p:nvSpPr>
          <p:spPr>
            <a:xfrm>
              <a:off x="1249310" y="2242726"/>
              <a:ext cx="390256" cy="3731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 sz="800" b="1">
                  <a:solidFill>
                    <a:schemeClr val="bg1"/>
                  </a:solidFill>
                  <a:effectLst>
                    <a:glow rad="63500">
                      <a:schemeClr val="tx1"/>
                    </a:glow>
                  </a:effectLst>
                  <a:latin typeface="LG스마트체 Regular" panose="020B0600000101010101" pitchFamily="50" charset="-127"/>
                  <a:ea typeface="LG스마트체 Regular" panose="020B0600000101010101" pitchFamily="50" charset="-127"/>
                </a:defRPr>
              </a:lvl1pPr>
            </a:lstStyle>
            <a:p>
              <a:r>
                <a:rPr lang="en-US" altLang="ko-KR" sz="400"/>
                <a:t>DNC</a:t>
              </a:r>
              <a:endParaRPr lang="ko-KR" altLang="en-US" sz="400"/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4C926F1F-7FA2-0D63-5FF8-97F7A5E12E54}"/>
                </a:ext>
              </a:extLst>
            </p:cNvPr>
            <p:cNvSpPr txBox="1"/>
            <p:nvPr/>
          </p:nvSpPr>
          <p:spPr>
            <a:xfrm>
              <a:off x="918933" y="2242726"/>
              <a:ext cx="375013" cy="3731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 sz="800" b="1">
                  <a:solidFill>
                    <a:schemeClr val="bg1"/>
                  </a:solidFill>
                  <a:effectLst>
                    <a:glow rad="63500">
                      <a:schemeClr val="tx1"/>
                    </a:glow>
                  </a:effectLst>
                  <a:latin typeface="LG스마트체 Regular" panose="020B0600000101010101" pitchFamily="50" charset="-127"/>
                  <a:ea typeface="LG스마트체 Regular" panose="020B0600000101010101" pitchFamily="50" charset="-127"/>
                </a:defRPr>
              </a:lvl1pPr>
            </a:lstStyle>
            <a:p>
              <a:r>
                <a:rPr lang="en-US" altLang="ko-KR" sz="400"/>
                <a:t>AZS</a:t>
              </a:r>
              <a:endParaRPr lang="ko-KR" altLang="en-US" sz="400"/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926FF965-E4E0-B04D-8444-3B69C753FD40}"/>
                </a:ext>
              </a:extLst>
            </p:cNvPr>
            <p:cNvSpPr txBox="1"/>
            <p:nvPr/>
          </p:nvSpPr>
          <p:spPr>
            <a:xfrm>
              <a:off x="221967" y="2803817"/>
              <a:ext cx="381545" cy="3731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 sz="800" b="1">
                  <a:solidFill>
                    <a:schemeClr val="bg1"/>
                  </a:solidFill>
                  <a:effectLst>
                    <a:glow rad="63500">
                      <a:schemeClr val="tx1"/>
                    </a:glow>
                  </a:effectLst>
                  <a:latin typeface="LG스마트체 Regular" panose="020B0600000101010101" pitchFamily="50" charset="-127"/>
                  <a:ea typeface="LG스마트체 Regular" panose="020B0600000101010101" pitchFamily="50" charset="-127"/>
                </a:defRPr>
              </a:lvl1pPr>
            </a:lstStyle>
            <a:p>
              <a:r>
                <a:rPr lang="en-US" altLang="ko-KR" sz="400"/>
                <a:t>PKG</a:t>
              </a:r>
              <a:endParaRPr lang="ko-KR" altLang="en-US" sz="400"/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808BCD2E-47A8-D9AA-257C-52FC1CC6BA2B}"/>
                </a:ext>
              </a:extLst>
            </p:cNvPr>
            <p:cNvSpPr txBox="1"/>
            <p:nvPr/>
          </p:nvSpPr>
          <p:spPr>
            <a:xfrm>
              <a:off x="598995" y="2242726"/>
              <a:ext cx="433812" cy="3731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 sz="800" b="1">
                  <a:solidFill>
                    <a:schemeClr val="bg1"/>
                  </a:solidFill>
                  <a:effectLst>
                    <a:glow rad="63500">
                      <a:schemeClr val="tx1"/>
                    </a:glow>
                  </a:effectLst>
                  <a:latin typeface="LG스마트체 Regular" panose="020B0600000101010101" pitchFamily="50" charset="-127"/>
                  <a:ea typeface="LG스마트체 Regular" panose="020B0600000101010101" pitchFamily="50" charset="-127"/>
                </a:defRPr>
              </a:lvl1pPr>
            </a:lstStyle>
            <a:p>
              <a:r>
                <a:rPr lang="ko-KR" altLang="en-US" sz="400"/>
                <a:t>검사기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F58E66CC-03DE-B0B4-3655-FFC32D4E6C07}"/>
                </a:ext>
              </a:extLst>
            </p:cNvPr>
            <p:cNvSpPr txBox="1"/>
            <p:nvPr/>
          </p:nvSpPr>
          <p:spPr>
            <a:xfrm>
              <a:off x="2509617" y="1355700"/>
              <a:ext cx="433812" cy="5223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 sz="800" b="1">
                  <a:solidFill>
                    <a:schemeClr val="bg1"/>
                  </a:solidFill>
                  <a:effectLst>
                    <a:glow rad="63500">
                      <a:schemeClr val="tx1"/>
                    </a:glow>
                  </a:effectLst>
                  <a:latin typeface="LG스마트체 Regular" panose="020B0600000101010101" pitchFamily="50" charset="-127"/>
                  <a:ea typeface="LG스마트체 Regular" panose="020B0600000101010101" pitchFamily="50" charset="-127"/>
                </a:defRPr>
              </a:lvl1pPr>
            </a:lstStyle>
            <a:p>
              <a:r>
                <a:rPr lang="ko-KR" altLang="en-US" sz="400"/>
                <a:t>점보롤</a:t>
              </a:r>
              <a:endParaRPr lang="en-US" altLang="ko-KR" sz="400"/>
            </a:p>
            <a:p>
              <a:r>
                <a:rPr lang="en-US" altLang="ko-KR" sz="400"/>
                <a:t>STO</a:t>
              </a:r>
              <a:endParaRPr lang="ko-KR" altLang="en-US" sz="400"/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4CA531FB-D610-4B96-5CD9-B50162EA2056}"/>
                </a:ext>
              </a:extLst>
            </p:cNvPr>
            <p:cNvSpPr txBox="1"/>
            <p:nvPr/>
          </p:nvSpPr>
          <p:spPr>
            <a:xfrm>
              <a:off x="3150335" y="1175715"/>
              <a:ext cx="375013" cy="5223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 sz="800" b="1">
                  <a:solidFill>
                    <a:schemeClr val="bg1"/>
                  </a:solidFill>
                  <a:effectLst>
                    <a:glow rad="63500">
                      <a:schemeClr val="tx1"/>
                    </a:glow>
                  </a:effectLst>
                  <a:latin typeface="LG스마트체 Regular" panose="020B0600000101010101" pitchFamily="50" charset="-127"/>
                  <a:ea typeface="LG스마트체 Regular" panose="020B0600000101010101" pitchFamily="50" charset="-127"/>
                </a:defRPr>
              </a:lvl1pPr>
            </a:lstStyle>
            <a:p>
              <a:r>
                <a:rPr lang="ko-KR" altLang="en-US" sz="400"/>
                <a:t>포일</a:t>
              </a:r>
              <a:endParaRPr lang="en-US" altLang="ko-KR" sz="400"/>
            </a:p>
            <a:p>
              <a:r>
                <a:rPr lang="en-US" altLang="ko-KR" sz="400"/>
                <a:t>STO</a:t>
              </a:r>
              <a:endParaRPr lang="ko-KR" altLang="en-US" sz="400"/>
            </a:p>
          </p:txBody>
        </p:sp>
      </p:grpSp>
      <p:grpSp>
        <p:nvGrpSpPr>
          <p:cNvPr id="82" name="그룹 81">
            <a:extLst>
              <a:ext uri="{FF2B5EF4-FFF2-40B4-BE49-F238E27FC236}">
                <a16:creationId xmlns:a16="http://schemas.microsoft.com/office/drawing/2014/main" id="{B4D66A27-AF56-EA82-882A-28BEC07286ED}"/>
              </a:ext>
            </a:extLst>
          </p:cNvPr>
          <p:cNvGrpSpPr/>
          <p:nvPr/>
        </p:nvGrpSpPr>
        <p:grpSpPr>
          <a:xfrm>
            <a:off x="6078770" y="1509806"/>
            <a:ext cx="3457166" cy="1171605"/>
            <a:chOff x="4892040" y="1175715"/>
            <a:chExt cx="4851409" cy="2876166"/>
          </a:xfrm>
        </p:grpSpPr>
        <p:pic>
          <p:nvPicPr>
            <p:cNvPr id="83" name="그림 82">
              <a:extLst>
                <a:ext uri="{FF2B5EF4-FFF2-40B4-BE49-F238E27FC236}">
                  <a16:creationId xmlns:a16="http://schemas.microsoft.com/office/drawing/2014/main" id="{D7518521-B1A9-A5BB-1703-9AAAC4A5BB3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4892040" y="1213719"/>
              <a:ext cx="4851409" cy="2838162"/>
            </a:xfrm>
            <a:prstGeom prst="rect">
              <a:avLst/>
            </a:prstGeom>
          </p:spPr>
        </p:pic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23AB3729-7C3C-1DDB-64F7-3C2C009B0640}"/>
                </a:ext>
              </a:extLst>
            </p:cNvPr>
            <p:cNvSpPr txBox="1"/>
            <p:nvPr/>
          </p:nvSpPr>
          <p:spPr>
            <a:xfrm>
              <a:off x="9123885" y="2629945"/>
              <a:ext cx="385111" cy="3777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400" b="1">
                  <a:solidFill>
                    <a:schemeClr val="bg1"/>
                  </a:solidFill>
                  <a:effectLst>
                    <a:glow rad="63500">
                      <a:schemeClr val="tx1"/>
                    </a:glow>
                  </a:effectLst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믹서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C7E0EF55-0B9F-712D-B261-E6AD8A58D1C7}"/>
                </a:ext>
              </a:extLst>
            </p:cNvPr>
            <p:cNvSpPr txBox="1"/>
            <p:nvPr/>
          </p:nvSpPr>
          <p:spPr>
            <a:xfrm>
              <a:off x="8347956" y="2629945"/>
              <a:ext cx="385111" cy="3777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 sz="800" b="1">
                  <a:solidFill>
                    <a:schemeClr val="bg1"/>
                  </a:solidFill>
                  <a:effectLst>
                    <a:glow rad="63500">
                      <a:schemeClr val="tx1"/>
                    </a:glow>
                  </a:effectLst>
                  <a:latin typeface="LG스마트체 Regular" panose="020B0600000101010101" pitchFamily="50" charset="-127"/>
                  <a:ea typeface="LG스마트체 Regular" panose="020B0600000101010101" pitchFamily="50" charset="-127"/>
                </a:defRPr>
              </a:lvl1pPr>
            </a:lstStyle>
            <a:p>
              <a:r>
                <a:rPr lang="ko-KR" altLang="en-US" sz="400"/>
                <a:t>코터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DEBC2FC6-7EFC-B92F-2579-EC01F8984D77}"/>
                </a:ext>
              </a:extLst>
            </p:cNvPr>
            <p:cNvSpPr txBox="1"/>
            <p:nvPr/>
          </p:nvSpPr>
          <p:spPr>
            <a:xfrm>
              <a:off x="7312979" y="2512230"/>
              <a:ext cx="511081" cy="3777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 sz="800" b="1">
                  <a:solidFill>
                    <a:schemeClr val="bg1"/>
                  </a:solidFill>
                  <a:effectLst>
                    <a:glow rad="63500">
                      <a:schemeClr val="tx1"/>
                    </a:glow>
                  </a:effectLst>
                  <a:latin typeface="LG스마트체 Regular" panose="020B0600000101010101" pitchFamily="50" charset="-127"/>
                  <a:ea typeface="LG스마트체 Regular" panose="020B0600000101010101" pitchFamily="50" charset="-127"/>
                </a:defRPr>
              </a:lvl1pPr>
            </a:lstStyle>
            <a:p>
              <a:r>
                <a:rPr lang="ko-KR" altLang="en-US" sz="400"/>
                <a:t>롤프레스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7930995C-0C86-04FC-2920-90D53BE37299}"/>
                </a:ext>
              </a:extLst>
            </p:cNvPr>
            <p:cNvSpPr txBox="1"/>
            <p:nvPr/>
          </p:nvSpPr>
          <p:spPr>
            <a:xfrm>
              <a:off x="6778756" y="2511685"/>
              <a:ext cx="448096" cy="3777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 sz="800" b="1">
                  <a:solidFill>
                    <a:schemeClr val="bg1"/>
                  </a:solidFill>
                  <a:effectLst>
                    <a:glow rad="63500">
                      <a:schemeClr val="tx1"/>
                    </a:glow>
                  </a:effectLst>
                  <a:latin typeface="LG스마트체 Regular" panose="020B0600000101010101" pitchFamily="50" charset="-127"/>
                  <a:ea typeface="LG스마트체 Regular" panose="020B0600000101010101" pitchFamily="50" charset="-127"/>
                </a:defRPr>
              </a:lvl1pPr>
            </a:lstStyle>
            <a:p>
              <a:r>
                <a:rPr lang="ko-KR" altLang="en-US" sz="400"/>
                <a:t>슬리터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F0337A8F-8BA3-A989-D953-42814999F8AF}"/>
                </a:ext>
              </a:extLst>
            </p:cNvPr>
            <p:cNvSpPr txBox="1"/>
            <p:nvPr/>
          </p:nvSpPr>
          <p:spPr>
            <a:xfrm>
              <a:off x="6462822" y="1932875"/>
              <a:ext cx="448096" cy="5288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 sz="800" b="1">
                  <a:solidFill>
                    <a:schemeClr val="bg1"/>
                  </a:solidFill>
                  <a:effectLst>
                    <a:glow rad="63500">
                      <a:schemeClr val="tx1"/>
                    </a:glow>
                  </a:effectLst>
                  <a:latin typeface="LG스마트체 Regular" panose="020B0600000101010101" pitchFamily="50" charset="-127"/>
                  <a:ea typeface="LG스마트체 Regular" panose="020B0600000101010101" pitchFamily="50" charset="-127"/>
                </a:defRPr>
              </a:lvl1pPr>
            </a:lstStyle>
            <a:p>
              <a:r>
                <a:rPr lang="ko-KR" altLang="en-US" sz="400"/>
                <a:t>팬케익</a:t>
              </a:r>
              <a:br>
                <a:rPr lang="en-US" altLang="ko-KR" sz="400"/>
              </a:br>
              <a:r>
                <a:rPr lang="en-US" altLang="ko-KR" sz="400"/>
                <a:t>STO</a:t>
              </a:r>
              <a:endParaRPr lang="ko-KR" altLang="en-US" sz="400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98576E22-FEC0-64B5-6E24-E57A47DE972E}"/>
                </a:ext>
              </a:extLst>
            </p:cNvPr>
            <p:cNvSpPr txBox="1"/>
            <p:nvPr/>
          </p:nvSpPr>
          <p:spPr>
            <a:xfrm>
              <a:off x="7108757" y="1932875"/>
              <a:ext cx="448096" cy="5288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 sz="800" b="1">
                  <a:solidFill>
                    <a:schemeClr val="bg1"/>
                  </a:solidFill>
                  <a:effectLst>
                    <a:glow rad="63500">
                      <a:schemeClr val="tx1"/>
                    </a:glow>
                  </a:effectLst>
                  <a:latin typeface="LG스마트체 Regular" panose="020B0600000101010101" pitchFamily="50" charset="-127"/>
                  <a:ea typeface="LG스마트체 Regular" panose="020B0600000101010101" pitchFamily="50" charset="-127"/>
                </a:defRPr>
              </a:lvl1pPr>
            </a:lstStyle>
            <a:p>
              <a:r>
                <a:rPr lang="ko-KR" altLang="en-US" sz="400"/>
                <a:t>점보롤</a:t>
              </a:r>
              <a:endParaRPr lang="en-US" altLang="ko-KR" sz="400"/>
            </a:p>
            <a:p>
              <a:r>
                <a:rPr lang="en-US" altLang="ko-KR" sz="400"/>
                <a:t>STO</a:t>
              </a:r>
              <a:endParaRPr lang="ko-KR" altLang="en-US" sz="400"/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62193DE6-93E9-BCB0-E7FE-F43438F29F7E}"/>
                </a:ext>
              </a:extLst>
            </p:cNvPr>
            <p:cNvSpPr txBox="1"/>
            <p:nvPr/>
          </p:nvSpPr>
          <p:spPr>
            <a:xfrm>
              <a:off x="7127319" y="2881780"/>
              <a:ext cx="448096" cy="5288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 sz="800" b="1">
                  <a:solidFill>
                    <a:schemeClr val="bg1"/>
                  </a:solidFill>
                  <a:effectLst>
                    <a:glow rad="63500">
                      <a:schemeClr val="tx1"/>
                    </a:glow>
                  </a:effectLst>
                  <a:latin typeface="LG스마트체 Regular" panose="020B0600000101010101" pitchFamily="50" charset="-127"/>
                  <a:ea typeface="LG스마트체 Regular" panose="020B0600000101010101" pitchFamily="50" charset="-127"/>
                </a:defRPr>
              </a:lvl1pPr>
            </a:lstStyle>
            <a:p>
              <a:r>
                <a:rPr lang="ko-KR" altLang="en-US" sz="400"/>
                <a:t>점보롤</a:t>
              </a:r>
              <a:endParaRPr lang="en-US" altLang="ko-KR" sz="400"/>
            </a:p>
            <a:p>
              <a:r>
                <a:rPr lang="en-US" altLang="ko-KR" sz="400"/>
                <a:t>STO</a:t>
              </a:r>
              <a:endParaRPr lang="ko-KR" altLang="en-US" sz="400"/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ABF7AECF-8C2F-9D48-35FC-992A245F4A8C}"/>
                </a:ext>
              </a:extLst>
            </p:cNvPr>
            <p:cNvSpPr txBox="1"/>
            <p:nvPr/>
          </p:nvSpPr>
          <p:spPr>
            <a:xfrm>
              <a:off x="7758696" y="1480596"/>
              <a:ext cx="448096" cy="5288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 sz="800" b="1">
                  <a:solidFill>
                    <a:schemeClr val="bg1"/>
                  </a:solidFill>
                  <a:effectLst>
                    <a:glow rad="63500">
                      <a:schemeClr val="tx1"/>
                    </a:glow>
                  </a:effectLst>
                  <a:latin typeface="LG스마트체 Regular" panose="020B0600000101010101" pitchFamily="50" charset="-127"/>
                  <a:ea typeface="LG스마트체 Regular" panose="020B0600000101010101" pitchFamily="50" charset="-127"/>
                </a:defRPr>
              </a:lvl1pPr>
            </a:lstStyle>
            <a:p>
              <a:r>
                <a:rPr lang="ko-KR" altLang="en-US" sz="400"/>
                <a:t>점보롤</a:t>
              </a:r>
              <a:endParaRPr lang="en-US" altLang="ko-KR" sz="400"/>
            </a:p>
            <a:p>
              <a:r>
                <a:rPr lang="en-US" altLang="ko-KR" sz="400"/>
                <a:t>STO</a:t>
              </a:r>
              <a:endParaRPr lang="ko-KR" altLang="en-US" sz="400"/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82B563CE-A29F-752E-B20E-E93162701130}"/>
                </a:ext>
              </a:extLst>
            </p:cNvPr>
            <p:cNvSpPr txBox="1"/>
            <p:nvPr/>
          </p:nvSpPr>
          <p:spPr>
            <a:xfrm>
              <a:off x="8071001" y="1175715"/>
              <a:ext cx="448096" cy="5288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 sz="800" b="1">
                  <a:solidFill>
                    <a:schemeClr val="bg1"/>
                  </a:solidFill>
                  <a:effectLst>
                    <a:glow rad="63500">
                      <a:schemeClr val="tx1"/>
                    </a:glow>
                  </a:effectLst>
                  <a:latin typeface="LG스마트체 Regular" panose="020B0600000101010101" pitchFamily="50" charset="-127"/>
                  <a:ea typeface="LG스마트체 Regular" panose="020B0600000101010101" pitchFamily="50" charset="-127"/>
                </a:defRPr>
              </a:lvl1pPr>
            </a:lstStyle>
            <a:p>
              <a:r>
                <a:rPr lang="ko-KR" altLang="en-US" sz="400"/>
                <a:t>점보롤</a:t>
              </a:r>
              <a:endParaRPr lang="en-US" altLang="ko-KR" sz="400"/>
            </a:p>
            <a:p>
              <a:r>
                <a:rPr lang="en-US" altLang="ko-KR" sz="400"/>
                <a:t>STO</a:t>
              </a:r>
              <a:endParaRPr lang="ko-KR" altLang="en-US" sz="400"/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E51FFF71-9F1D-2CE2-E013-A3EFC40D1977}"/>
                </a:ext>
              </a:extLst>
            </p:cNvPr>
            <p:cNvSpPr txBox="1"/>
            <p:nvPr/>
          </p:nvSpPr>
          <p:spPr>
            <a:xfrm>
              <a:off x="8510436" y="1175715"/>
              <a:ext cx="387362" cy="5288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 sz="800" b="1">
                  <a:solidFill>
                    <a:schemeClr val="bg1"/>
                  </a:solidFill>
                  <a:effectLst>
                    <a:glow rad="63500">
                      <a:schemeClr val="tx1"/>
                    </a:glow>
                  </a:effectLst>
                  <a:latin typeface="LG스마트체 Regular" panose="020B0600000101010101" pitchFamily="50" charset="-127"/>
                  <a:ea typeface="LG스마트체 Regular" panose="020B0600000101010101" pitchFamily="50" charset="-127"/>
                </a:defRPr>
              </a:lvl1pPr>
            </a:lstStyle>
            <a:p>
              <a:r>
                <a:rPr lang="ko-KR" altLang="en-US" sz="400"/>
                <a:t>포일</a:t>
              </a:r>
              <a:endParaRPr lang="en-US" altLang="ko-KR" sz="400"/>
            </a:p>
            <a:p>
              <a:r>
                <a:rPr lang="en-US" altLang="ko-KR" sz="400"/>
                <a:t>STO</a:t>
              </a:r>
              <a:endParaRPr lang="ko-KR" altLang="en-US" sz="400"/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8053F2F7-EB5D-2ED0-F494-8905D35B538E}"/>
                </a:ext>
              </a:extLst>
            </p:cNvPr>
            <p:cNvSpPr txBox="1"/>
            <p:nvPr/>
          </p:nvSpPr>
          <p:spPr>
            <a:xfrm>
              <a:off x="6172209" y="2640710"/>
              <a:ext cx="403106" cy="3777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 sz="800" b="1">
                  <a:solidFill>
                    <a:schemeClr val="bg1"/>
                  </a:solidFill>
                  <a:effectLst>
                    <a:glow rad="63500">
                      <a:schemeClr val="tx1"/>
                    </a:glow>
                  </a:effectLst>
                  <a:latin typeface="LG스마트체 Regular" panose="020B0600000101010101" pitchFamily="50" charset="-127"/>
                  <a:ea typeface="LG스마트체 Regular" panose="020B0600000101010101" pitchFamily="50" charset="-127"/>
                </a:defRPr>
              </a:lvl1pPr>
            </a:lstStyle>
            <a:p>
              <a:r>
                <a:rPr lang="en-US" altLang="ko-KR" sz="400"/>
                <a:t>DNC</a:t>
              </a:r>
              <a:endParaRPr lang="ko-KR" altLang="en-US" sz="400"/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18AD9142-EAD7-6EB8-8804-5FC28257A9A4}"/>
                </a:ext>
              </a:extLst>
            </p:cNvPr>
            <p:cNvSpPr txBox="1"/>
            <p:nvPr/>
          </p:nvSpPr>
          <p:spPr>
            <a:xfrm>
              <a:off x="5745249" y="2542632"/>
              <a:ext cx="387362" cy="3777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 sz="800" b="1">
                  <a:solidFill>
                    <a:schemeClr val="bg1"/>
                  </a:solidFill>
                  <a:effectLst>
                    <a:glow rad="63500">
                      <a:schemeClr val="tx1"/>
                    </a:glow>
                  </a:effectLst>
                  <a:latin typeface="LG스마트체 Regular" panose="020B0600000101010101" pitchFamily="50" charset="-127"/>
                  <a:ea typeface="LG스마트체 Regular" panose="020B0600000101010101" pitchFamily="50" charset="-127"/>
                </a:defRPr>
              </a:lvl1pPr>
            </a:lstStyle>
            <a:p>
              <a:r>
                <a:rPr lang="en-US" altLang="ko-KR" sz="400"/>
                <a:t>AZS</a:t>
              </a:r>
              <a:endParaRPr lang="ko-KR" altLang="en-US" sz="400"/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B143C94E-E12A-7467-109C-F8E54E7A5F93}"/>
                </a:ext>
              </a:extLst>
            </p:cNvPr>
            <p:cNvSpPr txBox="1"/>
            <p:nvPr/>
          </p:nvSpPr>
          <p:spPr>
            <a:xfrm>
              <a:off x="5365364" y="2535633"/>
              <a:ext cx="448096" cy="3777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 sz="800" b="1">
                  <a:solidFill>
                    <a:schemeClr val="bg1"/>
                  </a:solidFill>
                  <a:effectLst>
                    <a:glow rad="63500">
                      <a:schemeClr val="tx1"/>
                    </a:glow>
                  </a:effectLst>
                  <a:latin typeface="LG스마트체 Regular" panose="020B0600000101010101" pitchFamily="50" charset="-127"/>
                  <a:ea typeface="LG스마트체 Regular" panose="020B0600000101010101" pitchFamily="50" charset="-127"/>
                </a:defRPr>
              </a:lvl1pPr>
            </a:lstStyle>
            <a:p>
              <a:r>
                <a:rPr lang="ko-KR" altLang="en-US" sz="400"/>
                <a:t>검사기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6A058827-0FAF-2794-D532-05E34605B791}"/>
                </a:ext>
              </a:extLst>
            </p:cNvPr>
            <p:cNvSpPr txBox="1"/>
            <p:nvPr/>
          </p:nvSpPr>
          <p:spPr>
            <a:xfrm>
              <a:off x="5049906" y="2228516"/>
              <a:ext cx="394109" cy="3777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 sz="800" b="1">
                  <a:solidFill>
                    <a:schemeClr val="bg1"/>
                  </a:solidFill>
                  <a:effectLst>
                    <a:glow rad="63500">
                      <a:schemeClr val="tx1"/>
                    </a:glow>
                  </a:effectLst>
                  <a:latin typeface="LG스마트체 Regular" panose="020B0600000101010101" pitchFamily="50" charset="-127"/>
                  <a:ea typeface="LG스마트체 Regular" panose="020B0600000101010101" pitchFamily="50" charset="-127"/>
                </a:defRPr>
              </a:lvl1pPr>
            </a:lstStyle>
            <a:p>
              <a:r>
                <a:rPr lang="en-US" altLang="ko-KR" sz="400"/>
                <a:t>PKG</a:t>
              </a:r>
              <a:endParaRPr lang="ko-KR" altLang="en-US" sz="400"/>
            </a:p>
          </p:txBody>
        </p:sp>
      </p:grpSp>
      <p:sp>
        <p:nvSpPr>
          <p:cNvPr id="98" name="Rectangle 4">
            <a:extLst>
              <a:ext uri="{FF2B5EF4-FFF2-40B4-BE49-F238E27FC236}">
                <a16:creationId xmlns:a16="http://schemas.microsoft.com/office/drawing/2014/main" id="{9CF90E4A-92CA-8FC8-62BB-CDC8AA2D0A55}"/>
              </a:ext>
            </a:extLst>
          </p:cNvPr>
          <p:cNvSpPr/>
          <p:nvPr/>
        </p:nvSpPr>
        <p:spPr>
          <a:xfrm>
            <a:off x="5767904" y="2770259"/>
            <a:ext cx="246025" cy="1164239"/>
          </a:xfrm>
          <a:prstGeom prst="rect">
            <a:avLst/>
          </a:prstGeom>
          <a:solidFill>
            <a:srgbClr val="565656">
              <a:lumMod val="40000"/>
              <a:lumOff val="60000"/>
            </a:srgbClr>
          </a:solidFill>
          <a:ln w="12700" cap="flat" cmpd="sng" algn="ctr">
            <a:solidFill>
              <a:srgbClr val="FFFFFF">
                <a:lumMod val="75000"/>
              </a:srgbClr>
            </a:solidFill>
            <a:prstDash val="solid"/>
            <a:miter lim="800000"/>
          </a:ln>
          <a:effectLst/>
        </p:spPr>
        <p:txBody>
          <a:bodyPr lIns="41575" rIns="41575" rtlCol="0" anchor="ctr"/>
          <a:lstStyle/>
          <a:p>
            <a:pPr algn="ctr" defTabSz="1239053" latinLnBrk="1">
              <a:defRPr/>
            </a:pPr>
            <a:r>
              <a:rPr lang="ko-KR" altLang="en-US" sz="1050" b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엔지니어</a:t>
            </a:r>
          </a:p>
        </p:txBody>
      </p:sp>
      <p:sp>
        <p:nvSpPr>
          <p:cNvPr id="99" name="Rectangle 4">
            <a:extLst>
              <a:ext uri="{FF2B5EF4-FFF2-40B4-BE49-F238E27FC236}">
                <a16:creationId xmlns:a16="http://schemas.microsoft.com/office/drawing/2014/main" id="{F30D98FE-EEDE-7C4A-A11A-7C8272921C6D}"/>
              </a:ext>
            </a:extLst>
          </p:cNvPr>
          <p:cNvSpPr/>
          <p:nvPr/>
        </p:nvSpPr>
        <p:spPr>
          <a:xfrm>
            <a:off x="5773018" y="1522304"/>
            <a:ext cx="246025" cy="1164239"/>
          </a:xfrm>
          <a:prstGeom prst="rect">
            <a:avLst/>
          </a:prstGeom>
          <a:solidFill>
            <a:srgbClr val="565656">
              <a:lumMod val="40000"/>
              <a:lumOff val="60000"/>
            </a:srgbClr>
          </a:solidFill>
          <a:ln w="12700" cap="flat" cmpd="sng" algn="ctr">
            <a:solidFill>
              <a:srgbClr val="FFFFFF">
                <a:lumMod val="75000"/>
              </a:srgbClr>
            </a:solidFill>
            <a:prstDash val="solid"/>
            <a:miter lim="800000"/>
          </a:ln>
          <a:effectLst/>
        </p:spPr>
        <p:txBody>
          <a:bodyPr lIns="41575" rIns="41575" rtlCol="0" anchor="ctr"/>
          <a:lstStyle/>
          <a:p>
            <a:pPr algn="ctr" defTabSz="1239053" latinLnBrk="1">
              <a:defRPr/>
            </a:pPr>
            <a:r>
              <a:rPr lang="ko-KR" altLang="en-US" sz="1050" b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최적화엔진</a:t>
            </a:r>
          </a:p>
        </p:txBody>
      </p:sp>
      <p:sp>
        <p:nvSpPr>
          <p:cNvPr id="100" name="lane">
            <a:extLst>
              <a:ext uri="{FF2B5EF4-FFF2-40B4-BE49-F238E27FC236}">
                <a16:creationId xmlns:a16="http://schemas.microsoft.com/office/drawing/2014/main" id="{7ECA8688-8022-ADD6-CF21-FA0A3CC14932}"/>
              </a:ext>
            </a:extLst>
          </p:cNvPr>
          <p:cNvSpPr/>
          <p:nvPr/>
        </p:nvSpPr>
        <p:spPr>
          <a:xfrm>
            <a:off x="878434" y="1724369"/>
            <a:ext cx="264001" cy="909338"/>
          </a:xfrm>
          <a:prstGeom prst="rect">
            <a:avLst/>
          </a:prstGeom>
          <a:solidFill>
            <a:srgbClr val="565656"/>
          </a:solidFill>
          <a:ln>
            <a:noFill/>
          </a:ln>
        </p:spPr>
        <p:txBody>
          <a:bodyPr wrap="square" lIns="20788" tIns="12473" rIns="20788" bIns="12473" anchor="ctr">
            <a:noAutofit/>
          </a:bodyPr>
          <a:lstStyle/>
          <a:p>
            <a:pPr algn="ctr"/>
            <a:r>
              <a:rPr lang="en-US" altLang="ko-KR" sz="1000" b="1">
                <a:solidFill>
                  <a:srgbClr val="FFFFFF"/>
                </a:solidFill>
                <a:latin typeface="LG스마트체 Regular"/>
                <a:ea typeface="LG스마트체 Regular"/>
              </a:rPr>
              <a:t>FA</a:t>
            </a:r>
          </a:p>
          <a:p>
            <a:pPr algn="ctr"/>
            <a:r>
              <a:rPr lang="ko-KR" altLang="en-US" sz="1000" b="1">
                <a:solidFill>
                  <a:srgbClr val="FFFFFF"/>
                </a:solidFill>
                <a:latin typeface="LG스마트체 Regular"/>
                <a:ea typeface="LG스마트체 Regular"/>
              </a:rPr>
              <a:t>배치</a:t>
            </a:r>
          </a:p>
        </p:txBody>
      </p:sp>
      <p:sp>
        <p:nvSpPr>
          <p:cNvPr id="101" name="lane">
            <a:extLst>
              <a:ext uri="{FF2B5EF4-FFF2-40B4-BE49-F238E27FC236}">
                <a16:creationId xmlns:a16="http://schemas.microsoft.com/office/drawing/2014/main" id="{6F764E78-880B-A160-1F88-EEB192975559}"/>
              </a:ext>
            </a:extLst>
          </p:cNvPr>
          <p:cNvSpPr/>
          <p:nvPr/>
        </p:nvSpPr>
        <p:spPr>
          <a:xfrm>
            <a:off x="878434" y="2809708"/>
            <a:ext cx="264001" cy="909338"/>
          </a:xfrm>
          <a:prstGeom prst="rect">
            <a:avLst/>
          </a:prstGeom>
          <a:solidFill>
            <a:srgbClr val="565656"/>
          </a:solidFill>
          <a:ln>
            <a:noFill/>
          </a:ln>
        </p:spPr>
        <p:txBody>
          <a:bodyPr wrap="square" lIns="20788" tIns="12473" rIns="20788" bIns="12473" anchor="ctr">
            <a:noAutofit/>
          </a:bodyPr>
          <a:lstStyle/>
          <a:p>
            <a:pPr algn="ctr"/>
            <a:r>
              <a:rPr lang="ko-KR" altLang="en-US" sz="1000" b="1">
                <a:solidFill>
                  <a:srgbClr val="FFFFFF"/>
                </a:solidFill>
                <a:latin typeface="LG스마트체 Regular"/>
                <a:ea typeface="LG스마트체 Regular"/>
              </a:rPr>
              <a:t>건설</a:t>
            </a:r>
          </a:p>
          <a:p>
            <a:pPr algn="ctr"/>
            <a:r>
              <a:rPr lang="ko-KR" altLang="en-US" sz="1000" b="1">
                <a:solidFill>
                  <a:srgbClr val="FFFFFF"/>
                </a:solidFill>
                <a:latin typeface="LG스마트체 Regular"/>
                <a:ea typeface="LG스마트체 Regular"/>
              </a:rPr>
              <a:t>배치</a:t>
            </a:r>
          </a:p>
        </p:txBody>
      </p:sp>
      <p:sp>
        <p:nvSpPr>
          <p:cNvPr id="102" name="proc-box">
            <a:extLst>
              <a:ext uri="{FF2B5EF4-FFF2-40B4-BE49-F238E27FC236}">
                <a16:creationId xmlns:a16="http://schemas.microsoft.com/office/drawing/2014/main" id="{58843E75-18D2-A674-7BD0-4B5D45AA2334}"/>
              </a:ext>
            </a:extLst>
          </p:cNvPr>
          <p:cNvSpPr/>
          <p:nvPr/>
        </p:nvSpPr>
        <p:spPr>
          <a:xfrm>
            <a:off x="1201102" y="1724369"/>
            <a:ext cx="850671" cy="90933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687D98"/>
            </a:solidFill>
          </a:ln>
        </p:spPr>
        <p:txBody>
          <a:bodyPr wrap="square" lIns="0" tIns="12473" rIns="0" bIns="12473" anchor="ctr">
            <a:noAutofit/>
          </a:bodyPr>
          <a:lstStyle/>
          <a:p>
            <a:pPr algn="ctr"/>
            <a:r>
              <a:rPr lang="ko-KR" altLang="en-US" sz="1000" b="1">
                <a:solidFill>
                  <a:srgbClr val="333333"/>
                </a:solidFill>
                <a:latin typeface="LG스마트체 Regular"/>
                <a:ea typeface="LG스마트체 Regular"/>
              </a:rPr>
              <a:t>사용자 입력</a:t>
            </a:r>
          </a:p>
          <a:p>
            <a:pPr algn="ctr">
              <a:spcBef>
                <a:spcPts val="346"/>
              </a:spcBef>
            </a:pPr>
            <a:r>
              <a:rPr lang="ko-KR" altLang="en-US" sz="900">
                <a:solidFill>
                  <a:srgbClr val="595959"/>
                </a:solidFill>
                <a:latin typeface="LG스마트체 Regular"/>
                <a:ea typeface="LG스마트체 Regular"/>
              </a:rPr>
              <a:t>물동량</a:t>
            </a:r>
            <a:r>
              <a:rPr lang="en-US" altLang="ko-KR" sz="900">
                <a:solidFill>
                  <a:srgbClr val="595959"/>
                </a:solidFill>
                <a:latin typeface="LG스마트체 Regular"/>
                <a:ea typeface="LG스마트체 Regular"/>
              </a:rPr>
              <a:t>·</a:t>
            </a:r>
            <a:r>
              <a:rPr lang="ko-KR" altLang="en-US" sz="900">
                <a:solidFill>
                  <a:srgbClr val="595959"/>
                </a:solidFill>
                <a:latin typeface="LG스마트체 Regular"/>
                <a:ea typeface="LG스마트체 Regular"/>
              </a:rPr>
              <a:t>설비수량</a:t>
            </a:r>
          </a:p>
          <a:p>
            <a:pPr algn="ctr">
              <a:spcBef>
                <a:spcPts val="346"/>
              </a:spcBef>
            </a:pPr>
            <a:r>
              <a:rPr lang="ko-KR" altLang="en-US" sz="900">
                <a:solidFill>
                  <a:srgbClr val="595959"/>
                </a:solidFill>
                <a:latin typeface="LG스마트체 Regular"/>
                <a:ea typeface="LG스마트체 Regular"/>
              </a:rPr>
              <a:t>공정순서</a:t>
            </a:r>
            <a:r>
              <a:rPr lang="en-US" altLang="ko-KR" sz="900">
                <a:solidFill>
                  <a:srgbClr val="595959"/>
                </a:solidFill>
                <a:latin typeface="LG스마트체 Regular"/>
                <a:ea typeface="LG스마트체 Regular"/>
              </a:rPr>
              <a:t>·</a:t>
            </a:r>
            <a:r>
              <a:rPr lang="ko-KR" altLang="en-US" sz="900">
                <a:solidFill>
                  <a:srgbClr val="595959"/>
                </a:solidFill>
                <a:latin typeface="LG스마트체 Regular"/>
                <a:ea typeface="LG스마트체 Regular"/>
              </a:rPr>
              <a:t>설비타입</a:t>
            </a:r>
          </a:p>
        </p:txBody>
      </p:sp>
      <p:sp>
        <p:nvSpPr>
          <p:cNvPr id="103" name="arrow">
            <a:extLst>
              <a:ext uri="{FF2B5EF4-FFF2-40B4-BE49-F238E27FC236}">
                <a16:creationId xmlns:a16="http://schemas.microsoft.com/office/drawing/2014/main" id="{87E78D00-F602-6023-22E0-599C288750C2}"/>
              </a:ext>
            </a:extLst>
          </p:cNvPr>
          <p:cNvSpPr/>
          <p:nvPr/>
        </p:nvSpPr>
        <p:spPr>
          <a:xfrm>
            <a:off x="2081106" y="2105705"/>
            <a:ext cx="132001" cy="146667"/>
          </a:xfrm>
          <a:prstGeom prst="rightArrow">
            <a:avLst>
              <a:gd name="adj1" fmla="val 60000"/>
              <a:gd name="adj2" fmla="val 60000"/>
            </a:avLst>
          </a:prstGeom>
          <a:solidFill>
            <a:srgbClr val="C00000"/>
          </a:solidFill>
          <a:ln>
            <a:noFill/>
          </a:ln>
        </p:spPr>
        <p:txBody>
          <a:bodyPr wrap="square" lIns="20788" tIns="12473" rIns="20788" bIns="12473" anchor="ctr">
            <a:noAutofit/>
          </a:bodyPr>
          <a:lstStyle/>
          <a:p>
            <a:endParaRPr lang="ko-KR" altLang="en-US" sz="2400"/>
          </a:p>
        </p:txBody>
      </p:sp>
      <p:sp>
        <p:nvSpPr>
          <p:cNvPr id="104" name="proc-box">
            <a:extLst>
              <a:ext uri="{FF2B5EF4-FFF2-40B4-BE49-F238E27FC236}">
                <a16:creationId xmlns:a16="http://schemas.microsoft.com/office/drawing/2014/main" id="{512FBF7D-BD7E-EE0A-1D2F-8F0A08187DA5}"/>
              </a:ext>
            </a:extLst>
          </p:cNvPr>
          <p:cNvSpPr/>
          <p:nvPr/>
        </p:nvSpPr>
        <p:spPr>
          <a:xfrm>
            <a:off x="2242440" y="1724369"/>
            <a:ext cx="968005" cy="909338"/>
          </a:xfrm>
          <a:prstGeom prst="roundRect">
            <a:avLst>
              <a:gd name="adj" fmla="val 12000"/>
            </a:avLst>
          </a:prstGeom>
          <a:solidFill>
            <a:srgbClr val="687D98"/>
          </a:solidFill>
          <a:ln>
            <a:noFill/>
          </a:ln>
        </p:spPr>
        <p:txBody>
          <a:bodyPr wrap="square" lIns="20788" tIns="12473" rIns="20788" bIns="12473" anchor="ctr">
            <a:noAutofit/>
          </a:bodyPr>
          <a:lstStyle/>
          <a:p>
            <a:pPr algn="ctr"/>
            <a:r>
              <a:rPr lang="en-US" altLang="ko-KR" sz="1000" b="1">
                <a:solidFill>
                  <a:srgbClr val="FFFFFF"/>
                </a:solidFill>
                <a:latin typeface="LG스마트체 Regular"/>
                <a:ea typeface="LG스마트체 Regular"/>
              </a:rPr>
              <a:t>FA </a:t>
            </a:r>
            <a:r>
              <a:rPr lang="ko-KR" altLang="en-US" sz="1000" b="1">
                <a:solidFill>
                  <a:srgbClr val="FFFFFF"/>
                </a:solidFill>
                <a:latin typeface="LG스마트체 Regular"/>
                <a:ea typeface="LG스마트체 Regular"/>
              </a:rPr>
              <a:t>배치</a:t>
            </a:r>
          </a:p>
          <a:p>
            <a:pPr algn="ctr">
              <a:spcBef>
                <a:spcPts val="346"/>
              </a:spcBef>
            </a:pPr>
            <a:r>
              <a:rPr lang="ko-KR" altLang="en-US" sz="900">
                <a:solidFill>
                  <a:srgbClr val="FFFFFF"/>
                </a:solidFill>
                <a:latin typeface="LG스마트체 Regular"/>
                <a:ea typeface="LG스마트체 Regular"/>
              </a:rPr>
              <a:t>생산설비</a:t>
            </a:r>
            <a:endParaRPr lang="en-US" altLang="ko-KR" sz="900">
              <a:solidFill>
                <a:srgbClr val="FFFFFF"/>
              </a:solidFill>
              <a:latin typeface="LG스마트체 Regular"/>
              <a:ea typeface="LG스마트체 Regular"/>
            </a:endParaRPr>
          </a:p>
          <a:p>
            <a:pPr algn="ctr">
              <a:spcBef>
                <a:spcPts val="346"/>
              </a:spcBef>
            </a:pPr>
            <a:r>
              <a:rPr lang="ko-KR" altLang="en-US" sz="900">
                <a:solidFill>
                  <a:srgbClr val="FFFFFF"/>
                </a:solidFill>
                <a:latin typeface="LG스마트체 Regular"/>
                <a:ea typeface="LG스마트체 Regular"/>
              </a:rPr>
              <a:t>최적배치 탐색</a:t>
            </a:r>
          </a:p>
        </p:txBody>
      </p:sp>
      <p:sp>
        <p:nvSpPr>
          <p:cNvPr id="105" name="arrow">
            <a:extLst>
              <a:ext uri="{FF2B5EF4-FFF2-40B4-BE49-F238E27FC236}">
                <a16:creationId xmlns:a16="http://schemas.microsoft.com/office/drawing/2014/main" id="{530EFADE-886D-595F-E2B3-D69E3DD63433}"/>
              </a:ext>
            </a:extLst>
          </p:cNvPr>
          <p:cNvSpPr/>
          <p:nvPr/>
        </p:nvSpPr>
        <p:spPr>
          <a:xfrm>
            <a:off x="3239778" y="2105705"/>
            <a:ext cx="132001" cy="146667"/>
          </a:xfrm>
          <a:prstGeom prst="rightArrow">
            <a:avLst>
              <a:gd name="adj1" fmla="val 60000"/>
              <a:gd name="adj2" fmla="val 60000"/>
            </a:avLst>
          </a:prstGeom>
          <a:solidFill>
            <a:srgbClr val="C00000"/>
          </a:solidFill>
          <a:ln>
            <a:noFill/>
          </a:ln>
        </p:spPr>
        <p:txBody>
          <a:bodyPr wrap="square" lIns="20788" tIns="12473" rIns="20788" bIns="12473" anchor="ctr">
            <a:noAutofit/>
          </a:bodyPr>
          <a:lstStyle/>
          <a:p>
            <a:endParaRPr lang="ko-KR" altLang="en-US" sz="2400"/>
          </a:p>
        </p:txBody>
      </p:sp>
      <p:sp>
        <p:nvSpPr>
          <p:cNvPr id="106" name="proc-box">
            <a:extLst>
              <a:ext uri="{FF2B5EF4-FFF2-40B4-BE49-F238E27FC236}">
                <a16:creationId xmlns:a16="http://schemas.microsoft.com/office/drawing/2014/main" id="{9318EE31-01CC-29DF-FD45-C8BF79A176EB}"/>
              </a:ext>
            </a:extLst>
          </p:cNvPr>
          <p:cNvSpPr/>
          <p:nvPr/>
        </p:nvSpPr>
        <p:spPr>
          <a:xfrm>
            <a:off x="3401113" y="1724369"/>
            <a:ext cx="924004" cy="90933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C00000"/>
            </a:solidFill>
          </a:ln>
        </p:spPr>
        <p:txBody>
          <a:bodyPr wrap="square" lIns="20788" tIns="12473" rIns="20788" bIns="12473" anchor="ctr">
            <a:noAutofit/>
          </a:bodyPr>
          <a:lstStyle/>
          <a:p>
            <a:pPr algn="ctr"/>
            <a:r>
              <a:rPr lang="ko-KR" altLang="en-US" sz="1000" b="1">
                <a:solidFill>
                  <a:srgbClr val="C00000"/>
                </a:solidFill>
                <a:latin typeface="LG스마트체 Regular"/>
                <a:ea typeface="LG스마트체 Regular"/>
              </a:rPr>
              <a:t>최적안 도출</a:t>
            </a:r>
          </a:p>
          <a:p>
            <a:pPr algn="ctr">
              <a:spcBef>
                <a:spcPts val="346"/>
              </a:spcBef>
            </a:pPr>
            <a:r>
              <a:rPr lang="ko-KR" altLang="en-US" sz="900">
                <a:solidFill>
                  <a:srgbClr val="595959"/>
                </a:solidFill>
                <a:latin typeface="LG스마트체 Regular"/>
                <a:ea typeface="LG스마트체 Regular"/>
              </a:rPr>
              <a:t>면적</a:t>
            </a:r>
            <a:r>
              <a:rPr lang="en-US" altLang="ko-KR" sz="900">
                <a:solidFill>
                  <a:srgbClr val="595959"/>
                </a:solidFill>
                <a:latin typeface="LG스마트체 Regular"/>
                <a:ea typeface="LG스마트체 Regular"/>
              </a:rPr>
              <a:t>·</a:t>
            </a:r>
            <a:r>
              <a:rPr lang="ko-KR" altLang="en-US" sz="900">
                <a:solidFill>
                  <a:srgbClr val="595959"/>
                </a:solidFill>
                <a:latin typeface="LG스마트체 Regular"/>
                <a:ea typeface="LG스마트체 Regular"/>
              </a:rPr>
              <a:t>물류</a:t>
            </a:r>
            <a:r>
              <a:rPr lang="en-US" altLang="ko-KR" sz="900">
                <a:solidFill>
                  <a:srgbClr val="595959"/>
                </a:solidFill>
                <a:latin typeface="LG스마트체 Regular"/>
                <a:ea typeface="LG스마트체 Regular"/>
              </a:rPr>
              <a:t>·</a:t>
            </a:r>
            <a:r>
              <a:rPr lang="ko-KR" altLang="en-US" sz="900">
                <a:solidFill>
                  <a:srgbClr val="595959"/>
                </a:solidFill>
                <a:latin typeface="LG스마트체 Regular"/>
                <a:ea typeface="LG스마트체 Regular"/>
              </a:rPr>
              <a:t>투자비</a:t>
            </a:r>
          </a:p>
          <a:p>
            <a:pPr algn="ctr">
              <a:spcBef>
                <a:spcPts val="346"/>
              </a:spcBef>
            </a:pPr>
            <a:r>
              <a:rPr lang="ko-KR" altLang="en-US" sz="900">
                <a:solidFill>
                  <a:srgbClr val="595959"/>
                </a:solidFill>
                <a:latin typeface="LG스마트체 Regular"/>
                <a:ea typeface="LG스마트체 Regular"/>
              </a:rPr>
              <a:t>스코어링</a:t>
            </a:r>
          </a:p>
        </p:txBody>
      </p:sp>
      <p:sp>
        <p:nvSpPr>
          <p:cNvPr id="107" name="proc-box">
            <a:extLst>
              <a:ext uri="{FF2B5EF4-FFF2-40B4-BE49-F238E27FC236}">
                <a16:creationId xmlns:a16="http://schemas.microsoft.com/office/drawing/2014/main" id="{2A9820B7-F413-5B13-8F9F-E0A864C6D04C}"/>
              </a:ext>
            </a:extLst>
          </p:cNvPr>
          <p:cNvSpPr/>
          <p:nvPr/>
        </p:nvSpPr>
        <p:spPr>
          <a:xfrm>
            <a:off x="1201102" y="2809708"/>
            <a:ext cx="850671" cy="90933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687D98"/>
            </a:solidFill>
          </a:ln>
        </p:spPr>
        <p:txBody>
          <a:bodyPr wrap="square" lIns="0" tIns="12473" rIns="0" bIns="12473" anchor="ctr">
            <a:noAutofit/>
          </a:bodyPr>
          <a:lstStyle/>
          <a:p>
            <a:pPr algn="ctr"/>
            <a:r>
              <a:rPr lang="ko-KR" altLang="en-US" sz="1000" b="1">
                <a:solidFill>
                  <a:srgbClr val="333333"/>
                </a:solidFill>
                <a:latin typeface="LG스마트체 Regular"/>
                <a:ea typeface="LG스마트체 Regular"/>
              </a:rPr>
              <a:t>부속실 배치</a:t>
            </a:r>
          </a:p>
          <a:p>
            <a:pPr algn="ctr">
              <a:spcBef>
                <a:spcPts val="346"/>
              </a:spcBef>
            </a:pPr>
            <a:r>
              <a:rPr lang="ko-KR" altLang="en-US" sz="900">
                <a:solidFill>
                  <a:srgbClr val="595959"/>
                </a:solidFill>
                <a:latin typeface="LG스마트체 Regular"/>
                <a:ea typeface="LG스마트체 Regular"/>
              </a:rPr>
              <a:t>기계실</a:t>
            </a:r>
            <a:r>
              <a:rPr lang="en-US" altLang="ko-KR" sz="900">
                <a:solidFill>
                  <a:srgbClr val="595959"/>
                </a:solidFill>
                <a:latin typeface="LG스마트체 Regular"/>
                <a:ea typeface="LG스마트체 Regular"/>
              </a:rPr>
              <a:t>·</a:t>
            </a:r>
            <a:r>
              <a:rPr lang="ko-KR" altLang="en-US" sz="900">
                <a:solidFill>
                  <a:srgbClr val="595959"/>
                </a:solidFill>
                <a:latin typeface="LG스마트체 Regular"/>
                <a:ea typeface="LG스마트체 Regular"/>
              </a:rPr>
              <a:t>전기실</a:t>
            </a:r>
            <a:r>
              <a:rPr lang="en-US" altLang="ko-KR" sz="900">
                <a:solidFill>
                  <a:srgbClr val="595959"/>
                </a:solidFill>
                <a:latin typeface="LG스마트체 Regular"/>
                <a:ea typeface="LG스마트체 Regular"/>
              </a:rPr>
              <a:t> </a:t>
            </a:r>
            <a:r>
              <a:rPr lang="ko-KR" altLang="en-US" sz="900">
                <a:solidFill>
                  <a:srgbClr val="595959"/>
                </a:solidFill>
                <a:latin typeface="LG스마트체 Regular"/>
                <a:ea typeface="LG스마트체 Regular"/>
              </a:rPr>
              <a:t>등</a:t>
            </a:r>
            <a:r>
              <a:rPr lang="en-US" altLang="ko-KR" sz="900">
                <a:solidFill>
                  <a:srgbClr val="595959"/>
                </a:solidFill>
                <a:latin typeface="LG스마트체 Regular"/>
                <a:ea typeface="LG스마트체 Regular"/>
              </a:rPr>
              <a:t> </a:t>
            </a:r>
            <a:r>
              <a:rPr lang="ko-KR" altLang="en-US" sz="900">
                <a:solidFill>
                  <a:srgbClr val="595959"/>
                </a:solidFill>
                <a:latin typeface="LG스마트체 Regular"/>
                <a:ea typeface="LG스마트체 Regular"/>
              </a:rPr>
              <a:t>부속실 배치</a:t>
            </a:r>
          </a:p>
        </p:txBody>
      </p:sp>
      <p:sp>
        <p:nvSpPr>
          <p:cNvPr id="108" name="arrow">
            <a:extLst>
              <a:ext uri="{FF2B5EF4-FFF2-40B4-BE49-F238E27FC236}">
                <a16:creationId xmlns:a16="http://schemas.microsoft.com/office/drawing/2014/main" id="{4562D393-C526-D581-AB31-6AD44A9408D5}"/>
              </a:ext>
            </a:extLst>
          </p:cNvPr>
          <p:cNvSpPr/>
          <p:nvPr/>
        </p:nvSpPr>
        <p:spPr>
          <a:xfrm>
            <a:off x="2081106" y="3191043"/>
            <a:ext cx="132001" cy="146667"/>
          </a:xfrm>
          <a:prstGeom prst="rightArrow">
            <a:avLst>
              <a:gd name="adj1" fmla="val 60000"/>
              <a:gd name="adj2" fmla="val 60000"/>
            </a:avLst>
          </a:prstGeom>
          <a:solidFill>
            <a:srgbClr val="C00000"/>
          </a:solidFill>
          <a:ln>
            <a:noFill/>
          </a:ln>
        </p:spPr>
        <p:txBody>
          <a:bodyPr wrap="square" lIns="20788" tIns="12473" rIns="20788" bIns="12473" anchor="ctr">
            <a:noAutofit/>
          </a:bodyPr>
          <a:lstStyle/>
          <a:p>
            <a:endParaRPr lang="ko-KR" altLang="en-US" sz="2400"/>
          </a:p>
        </p:txBody>
      </p:sp>
      <p:sp>
        <p:nvSpPr>
          <p:cNvPr id="109" name="proc-box">
            <a:extLst>
              <a:ext uri="{FF2B5EF4-FFF2-40B4-BE49-F238E27FC236}">
                <a16:creationId xmlns:a16="http://schemas.microsoft.com/office/drawing/2014/main" id="{E460F258-D7A0-1B41-A256-EFBA4121D44C}"/>
              </a:ext>
            </a:extLst>
          </p:cNvPr>
          <p:cNvSpPr/>
          <p:nvPr/>
        </p:nvSpPr>
        <p:spPr>
          <a:xfrm>
            <a:off x="2242440" y="2809708"/>
            <a:ext cx="968005" cy="909338"/>
          </a:xfrm>
          <a:prstGeom prst="roundRect">
            <a:avLst>
              <a:gd name="adj" fmla="val 12000"/>
            </a:avLst>
          </a:prstGeom>
          <a:solidFill>
            <a:srgbClr val="687D98"/>
          </a:solidFill>
          <a:ln>
            <a:noFill/>
          </a:ln>
        </p:spPr>
        <p:txBody>
          <a:bodyPr wrap="square" lIns="20788" tIns="12473" rIns="20788" bIns="12473" anchor="ctr">
            <a:noAutofit/>
          </a:bodyPr>
          <a:lstStyle/>
          <a:p>
            <a:pPr algn="ctr"/>
            <a:r>
              <a:rPr lang="ko-KR" altLang="en-US" sz="1000" b="1">
                <a:solidFill>
                  <a:srgbClr val="FFFFFF"/>
                </a:solidFill>
                <a:latin typeface="LG스마트체 Regular"/>
                <a:ea typeface="LG스마트체 Regular"/>
              </a:rPr>
              <a:t>건설 배치</a:t>
            </a:r>
          </a:p>
          <a:p>
            <a:pPr algn="ctr">
              <a:spcBef>
                <a:spcPts val="346"/>
              </a:spcBef>
            </a:pPr>
            <a:r>
              <a:rPr lang="ko-KR" altLang="en-US" sz="900">
                <a:solidFill>
                  <a:srgbClr val="FFFFFF"/>
                </a:solidFill>
                <a:latin typeface="LG스마트체 Regular"/>
                <a:ea typeface="LG스마트체 Regular"/>
              </a:rPr>
              <a:t>부속동</a:t>
            </a:r>
            <a:r>
              <a:rPr lang="en-US" altLang="ko-KR" sz="900">
                <a:solidFill>
                  <a:srgbClr val="FFFFFF"/>
                </a:solidFill>
                <a:latin typeface="LG스마트체 Regular"/>
                <a:ea typeface="LG스마트체 Regular"/>
              </a:rPr>
              <a:t>·</a:t>
            </a:r>
            <a:r>
              <a:rPr lang="ko-KR" altLang="en-US" sz="900">
                <a:solidFill>
                  <a:srgbClr val="FFFFFF"/>
                </a:solidFill>
                <a:latin typeface="LG스마트체 Regular"/>
                <a:ea typeface="LG스마트체 Regular"/>
              </a:rPr>
              <a:t>외부 배치</a:t>
            </a:r>
          </a:p>
          <a:p>
            <a:pPr algn="ctr">
              <a:spcBef>
                <a:spcPts val="346"/>
              </a:spcBef>
            </a:pPr>
            <a:r>
              <a:rPr lang="ko-KR" altLang="en-US" sz="900">
                <a:solidFill>
                  <a:srgbClr val="FFFFFF"/>
                </a:solidFill>
                <a:latin typeface="LG스마트체 Regular"/>
                <a:ea typeface="LG스마트체 Regular"/>
              </a:rPr>
              <a:t>단지 배치</a:t>
            </a:r>
          </a:p>
        </p:txBody>
      </p:sp>
      <p:sp>
        <p:nvSpPr>
          <p:cNvPr id="110" name="arrow">
            <a:extLst>
              <a:ext uri="{FF2B5EF4-FFF2-40B4-BE49-F238E27FC236}">
                <a16:creationId xmlns:a16="http://schemas.microsoft.com/office/drawing/2014/main" id="{A5682EA7-81DC-FEA9-BC62-2F873445D76E}"/>
              </a:ext>
            </a:extLst>
          </p:cNvPr>
          <p:cNvSpPr/>
          <p:nvPr/>
        </p:nvSpPr>
        <p:spPr>
          <a:xfrm>
            <a:off x="3239778" y="3191043"/>
            <a:ext cx="132001" cy="146667"/>
          </a:xfrm>
          <a:prstGeom prst="rightArrow">
            <a:avLst>
              <a:gd name="adj1" fmla="val 60000"/>
              <a:gd name="adj2" fmla="val 60000"/>
            </a:avLst>
          </a:prstGeom>
          <a:solidFill>
            <a:srgbClr val="C00000"/>
          </a:solidFill>
          <a:ln>
            <a:noFill/>
          </a:ln>
        </p:spPr>
        <p:txBody>
          <a:bodyPr wrap="square" lIns="20788" tIns="12473" rIns="20788" bIns="12473" anchor="ctr">
            <a:noAutofit/>
          </a:bodyPr>
          <a:lstStyle/>
          <a:p>
            <a:endParaRPr lang="ko-KR" altLang="en-US" sz="2400"/>
          </a:p>
        </p:txBody>
      </p:sp>
      <p:sp>
        <p:nvSpPr>
          <p:cNvPr id="111" name="proc-box">
            <a:extLst>
              <a:ext uri="{FF2B5EF4-FFF2-40B4-BE49-F238E27FC236}">
                <a16:creationId xmlns:a16="http://schemas.microsoft.com/office/drawing/2014/main" id="{848656C2-55DF-6D6B-6BF2-B7C8D1BC71E5}"/>
              </a:ext>
            </a:extLst>
          </p:cNvPr>
          <p:cNvSpPr/>
          <p:nvPr/>
        </p:nvSpPr>
        <p:spPr>
          <a:xfrm>
            <a:off x="3401113" y="2809708"/>
            <a:ext cx="924004" cy="909338"/>
          </a:xfrm>
          <a:prstGeom prst="roundRect">
            <a:avLst>
              <a:gd name="adj" fmla="val 12000"/>
            </a:avLst>
          </a:prstGeom>
          <a:solidFill>
            <a:srgbClr val="C00000"/>
          </a:solidFill>
          <a:ln>
            <a:noFill/>
          </a:ln>
        </p:spPr>
        <p:txBody>
          <a:bodyPr wrap="square" lIns="20788" tIns="12473" rIns="20788" bIns="12473" anchor="ctr">
            <a:noAutofit/>
          </a:bodyPr>
          <a:lstStyle/>
          <a:p>
            <a:pPr algn="ctr"/>
            <a:r>
              <a:rPr lang="ko-KR" altLang="en-US" sz="1000" b="1">
                <a:solidFill>
                  <a:srgbClr val="FFFFFF"/>
                </a:solidFill>
                <a:latin typeface="LG스마트체 Regular"/>
                <a:ea typeface="LG스마트체 Regular"/>
              </a:rPr>
              <a:t>최종 레이아웃</a:t>
            </a:r>
          </a:p>
          <a:p>
            <a:pPr algn="ctr">
              <a:spcBef>
                <a:spcPts val="346"/>
              </a:spcBef>
            </a:pPr>
            <a:r>
              <a:rPr lang="ko-KR" altLang="en-US" sz="900">
                <a:solidFill>
                  <a:srgbClr val="FFFFFF"/>
                </a:solidFill>
                <a:latin typeface="LG스마트체 Regular"/>
                <a:ea typeface="LG스마트체 Regular"/>
              </a:rPr>
              <a:t>도면 </a:t>
            </a:r>
            <a:r>
              <a:rPr lang="en-US" altLang="ko-KR" sz="900">
                <a:solidFill>
                  <a:srgbClr val="FFFFFF"/>
                </a:solidFill>
                <a:latin typeface="LG스마트체 Regular"/>
                <a:ea typeface="LG스마트체 Regular"/>
              </a:rPr>
              <a:t>Export</a:t>
            </a:r>
          </a:p>
          <a:p>
            <a:pPr algn="ctr">
              <a:spcBef>
                <a:spcPts val="346"/>
              </a:spcBef>
            </a:pPr>
            <a:r>
              <a:rPr lang="en-US" altLang="ko-KR" sz="900">
                <a:solidFill>
                  <a:srgbClr val="FFFFFF"/>
                </a:solidFill>
                <a:latin typeface="LG스마트체 Regular"/>
                <a:ea typeface="LG스마트체 Regular"/>
              </a:rPr>
              <a:t>(DWG)</a:t>
            </a:r>
          </a:p>
        </p:txBody>
      </p:sp>
      <p:sp>
        <p:nvSpPr>
          <p:cNvPr id="112" name="kpi-card">
            <a:extLst>
              <a:ext uri="{FF2B5EF4-FFF2-40B4-BE49-F238E27FC236}">
                <a16:creationId xmlns:a16="http://schemas.microsoft.com/office/drawing/2014/main" id="{283ABECB-3204-73A5-F1C2-2D15C07FF2D2}"/>
              </a:ext>
            </a:extLst>
          </p:cNvPr>
          <p:cNvSpPr/>
          <p:nvPr/>
        </p:nvSpPr>
        <p:spPr>
          <a:xfrm>
            <a:off x="11082020" y="1636246"/>
            <a:ext cx="1628008" cy="1261339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BFB6AD"/>
            </a:solidFill>
          </a:ln>
        </p:spPr>
        <p:txBody>
          <a:bodyPr wrap="square" lIns="20788" tIns="12473" rIns="20788" bIns="12473" anchor="ctr">
            <a:noAutofit/>
          </a:bodyPr>
          <a:lstStyle/>
          <a:p>
            <a:endParaRPr lang="ko-KR" altLang="en-US" sz="2400"/>
          </a:p>
        </p:txBody>
      </p:sp>
      <p:sp>
        <p:nvSpPr>
          <p:cNvPr id="113" name="kpi-title">
            <a:extLst>
              <a:ext uri="{FF2B5EF4-FFF2-40B4-BE49-F238E27FC236}">
                <a16:creationId xmlns:a16="http://schemas.microsoft.com/office/drawing/2014/main" id="{D8F419D4-BC0B-DD7F-8D32-F3E1FFA0FC6B}"/>
              </a:ext>
            </a:extLst>
          </p:cNvPr>
          <p:cNvSpPr/>
          <p:nvPr/>
        </p:nvSpPr>
        <p:spPr>
          <a:xfrm>
            <a:off x="11140687" y="1680246"/>
            <a:ext cx="1510674" cy="205334"/>
          </a:xfrm>
          <a:prstGeom prst="rect">
            <a:avLst/>
          </a:prstGeom>
          <a:noFill/>
          <a:ln>
            <a:noFill/>
          </a:ln>
        </p:spPr>
        <p:txBody>
          <a:bodyPr wrap="square" lIns="20788" tIns="12473" rIns="20788" bIns="12473" anchor="ctr">
            <a:noAutofit/>
          </a:bodyPr>
          <a:lstStyle/>
          <a:p>
            <a:pPr algn="ctr"/>
            <a:r>
              <a:rPr lang="en-US" altLang="ko-KR" sz="1100" b="1">
                <a:solidFill>
                  <a:srgbClr val="333333"/>
                </a:solidFill>
                <a:latin typeface="LG스마트체 Regular"/>
                <a:ea typeface="LG스마트체 Regular"/>
              </a:rPr>
              <a:t>[ </a:t>
            </a:r>
            <a:r>
              <a:rPr lang="ko-KR" altLang="en-US" sz="1100" b="1">
                <a:solidFill>
                  <a:srgbClr val="333333"/>
                </a:solidFill>
                <a:latin typeface="LG스마트체 Regular"/>
                <a:ea typeface="LG스마트체 Regular"/>
              </a:rPr>
              <a:t>배치 면적 </a:t>
            </a:r>
            <a:r>
              <a:rPr lang="en-US" altLang="ko-KR" sz="1100" b="1">
                <a:solidFill>
                  <a:srgbClr val="333333"/>
                </a:solidFill>
                <a:latin typeface="LG스마트체 Regular"/>
                <a:ea typeface="LG스마트체 Regular"/>
              </a:rPr>
              <a:t>]</a:t>
            </a:r>
          </a:p>
        </p:txBody>
      </p:sp>
      <p:sp>
        <p:nvSpPr>
          <p:cNvPr id="114" name="kpi-l1">
            <a:extLst>
              <a:ext uri="{FF2B5EF4-FFF2-40B4-BE49-F238E27FC236}">
                <a16:creationId xmlns:a16="http://schemas.microsoft.com/office/drawing/2014/main" id="{8DD8198C-9EDF-A485-6C7A-28A9DB24376A}"/>
              </a:ext>
            </a:extLst>
          </p:cNvPr>
          <p:cNvSpPr/>
          <p:nvPr/>
        </p:nvSpPr>
        <p:spPr>
          <a:xfrm>
            <a:off x="11111353" y="1944247"/>
            <a:ext cx="660003" cy="161334"/>
          </a:xfrm>
          <a:prstGeom prst="rect">
            <a:avLst/>
          </a:prstGeom>
          <a:noFill/>
          <a:ln>
            <a:noFill/>
          </a:ln>
        </p:spPr>
        <p:txBody>
          <a:bodyPr wrap="square" lIns="20788" tIns="12473" rIns="20788" bIns="12473" anchor="ctr">
            <a:noAutofit/>
          </a:bodyPr>
          <a:lstStyle/>
          <a:p>
            <a:pPr algn="ctr"/>
            <a:r>
              <a:rPr lang="ko-KR" altLang="en-US" sz="900">
                <a:solidFill>
                  <a:srgbClr val="808080"/>
                </a:solidFill>
                <a:latin typeface="LG스마트체 Regular"/>
                <a:ea typeface="LG스마트체 Regular"/>
              </a:rPr>
              <a:t>구축 전</a:t>
            </a:r>
          </a:p>
        </p:txBody>
      </p:sp>
      <p:sp>
        <p:nvSpPr>
          <p:cNvPr id="207" name="kpi-l2">
            <a:extLst>
              <a:ext uri="{FF2B5EF4-FFF2-40B4-BE49-F238E27FC236}">
                <a16:creationId xmlns:a16="http://schemas.microsoft.com/office/drawing/2014/main" id="{BF9670E3-B071-A109-CF3B-3A874FA68325}"/>
              </a:ext>
            </a:extLst>
          </p:cNvPr>
          <p:cNvSpPr/>
          <p:nvPr/>
        </p:nvSpPr>
        <p:spPr>
          <a:xfrm>
            <a:off x="11918024" y="1944247"/>
            <a:ext cx="762670" cy="161334"/>
          </a:xfrm>
          <a:prstGeom prst="rect">
            <a:avLst/>
          </a:prstGeom>
          <a:noFill/>
          <a:ln>
            <a:noFill/>
          </a:ln>
        </p:spPr>
        <p:txBody>
          <a:bodyPr wrap="square" lIns="20788" tIns="12473" rIns="20788" bIns="12473" anchor="ctr">
            <a:noAutofit/>
          </a:bodyPr>
          <a:lstStyle/>
          <a:p>
            <a:pPr algn="ctr"/>
            <a:r>
              <a:rPr lang="ko-KR" altLang="en-US" sz="900" b="1">
                <a:solidFill>
                  <a:srgbClr val="C00000"/>
                </a:solidFill>
                <a:latin typeface="LG스마트체 Regular"/>
                <a:ea typeface="LG스마트체 Regular"/>
              </a:rPr>
              <a:t>구축 후</a:t>
            </a:r>
          </a:p>
        </p:txBody>
      </p:sp>
      <p:sp>
        <p:nvSpPr>
          <p:cNvPr id="208" name="kpi-v1">
            <a:extLst>
              <a:ext uri="{FF2B5EF4-FFF2-40B4-BE49-F238E27FC236}">
                <a16:creationId xmlns:a16="http://schemas.microsoft.com/office/drawing/2014/main" id="{2F21CF9F-28D1-1BA5-0E4D-8B7BC961188A}"/>
              </a:ext>
            </a:extLst>
          </p:cNvPr>
          <p:cNvSpPr/>
          <p:nvPr/>
        </p:nvSpPr>
        <p:spPr>
          <a:xfrm>
            <a:off x="11082020" y="2105581"/>
            <a:ext cx="660003" cy="249335"/>
          </a:xfrm>
          <a:prstGeom prst="rect">
            <a:avLst/>
          </a:prstGeom>
          <a:noFill/>
          <a:ln>
            <a:noFill/>
          </a:ln>
        </p:spPr>
        <p:txBody>
          <a:bodyPr wrap="none" lIns="20788" tIns="12473" rIns="20788" bIns="12473" anchor="ctr">
            <a:noAutofit/>
          </a:bodyPr>
          <a:lstStyle/>
          <a:p>
            <a:pPr algn="ctr"/>
            <a:r>
              <a:rPr lang="en-US" altLang="ko-KR" sz="1050">
                <a:solidFill>
                  <a:srgbClr val="595959"/>
                </a:solidFill>
                <a:latin typeface="LG스마트체 Regular"/>
                <a:ea typeface="LG스마트체 Regular"/>
              </a:rPr>
              <a:t>11,066</a:t>
            </a:r>
            <a:r>
              <a:rPr lang="ko-KR" altLang="en-US" sz="1050">
                <a:solidFill>
                  <a:srgbClr val="595959"/>
                </a:solidFill>
                <a:latin typeface="LG스마트체 Regular"/>
                <a:ea typeface="LG스마트체 Regular"/>
              </a:rPr>
              <a:t>평</a:t>
            </a:r>
          </a:p>
        </p:txBody>
      </p:sp>
      <p:sp>
        <p:nvSpPr>
          <p:cNvPr id="209" name="kpi-v2">
            <a:extLst>
              <a:ext uri="{FF2B5EF4-FFF2-40B4-BE49-F238E27FC236}">
                <a16:creationId xmlns:a16="http://schemas.microsoft.com/office/drawing/2014/main" id="{37F0A0BF-A370-E701-127D-4D17B6EF3E6A}"/>
              </a:ext>
            </a:extLst>
          </p:cNvPr>
          <p:cNvSpPr/>
          <p:nvPr/>
        </p:nvSpPr>
        <p:spPr>
          <a:xfrm>
            <a:off x="11918024" y="2105581"/>
            <a:ext cx="762670" cy="249335"/>
          </a:xfrm>
          <a:prstGeom prst="rect">
            <a:avLst/>
          </a:prstGeom>
          <a:noFill/>
          <a:ln>
            <a:noFill/>
          </a:ln>
        </p:spPr>
        <p:txBody>
          <a:bodyPr wrap="none" lIns="20788" tIns="12473" rIns="20788" bIns="12473" anchor="ctr">
            <a:noAutofit/>
          </a:bodyPr>
          <a:lstStyle/>
          <a:p>
            <a:pPr algn="ctr"/>
            <a:r>
              <a:rPr lang="en-US" altLang="ko-KR" sz="1400" b="1">
                <a:solidFill>
                  <a:srgbClr val="C00000"/>
                </a:solidFill>
                <a:latin typeface="LG스마트체 Regular"/>
                <a:ea typeface="LG스마트체 Regular"/>
              </a:rPr>
              <a:t>10,221</a:t>
            </a:r>
            <a:r>
              <a:rPr lang="ko-KR" altLang="en-US" sz="1400" b="1">
                <a:solidFill>
                  <a:srgbClr val="C00000"/>
                </a:solidFill>
                <a:latin typeface="LG스마트체 Regular"/>
                <a:ea typeface="LG스마트체 Regular"/>
              </a:rPr>
              <a:t>평</a:t>
            </a:r>
          </a:p>
        </p:txBody>
      </p:sp>
      <p:sp>
        <p:nvSpPr>
          <p:cNvPr id="210" name="kpi-ar">
            <a:extLst>
              <a:ext uri="{FF2B5EF4-FFF2-40B4-BE49-F238E27FC236}">
                <a16:creationId xmlns:a16="http://schemas.microsoft.com/office/drawing/2014/main" id="{E38D3311-1431-E04A-6658-6D09B9E93150}"/>
              </a:ext>
            </a:extLst>
          </p:cNvPr>
          <p:cNvSpPr/>
          <p:nvPr/>
        </p:nvSpPr>
        <p:spPr>
          <a:xfrm>
            <a:off x="11786023" y="2178915"/>
            <a:ext cx="117334" cy="117334"/>
          </a:xfrm>
          <a:prstGeom prst="rightArrow">
            <a:avLst>
              <a:gd name="adj1" fmla="val 60000"/>
              <a:gd name="adj2" fmla="val 60000"/>
            </a:avLst>
          </a:prstGeom>
          <a:solidFill>
            <a:srgbClr val="C00000"/>
          </a:solidFill>
          <a:ln>
            <a:noFill/>
          </a:ln>
        </p:spPr>
        <p:txBody>
          <a:bodyPr wrap="square" lIns="20788" tIns="12473" rIns="20788" bIns="12473" anchor="ctr">
            <a:noAutofit/>
          </a:bodyPr>
          <a:lstStyle/>
          <a:p>
            <a:endParaRPr lang="ko-KR" altLang="en-US" sz="2400"/>
          </a:p>
        </p:txBody>
      </p:sp>
      <p:sp>
        <p:nvSpPr>
          <p:cNvPr id="211" name="kpi-badge">
            <a:extLst>
              <a:ext uri="{FF2B5EF4-FFF2-40B4-BE49-F238E27FC236}">
                <a16:creationId xmlns:a16="http://schemas.microsoft.com/office/drawing/2014/main" id="{62CF875B-06B7-93D3-F4B0-E46D4FD0514B}"/>
              </a:ext>
            </a:extLst>
          </p:cNvPr>
          <p:cNvSpPr/>
          <p:nvPr/>
        </p:nvSpPr>
        <p:spPr>
          <a:xfrm>
            <a:off x="11331354" y="2516250"/>
            <a:ext cx="1129339" cy="24933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noFill/>
          </a:ln>
        </p:spPr>
        <p:txBody>
          <a:bodyPr wrap="none" lIns="20788" tIns="12473" rIns="20788" bIns="12473" anchor="ctr">
            <a:noAutofit/>
          </a:bodyPr>
          <a:lstStyle/>
          <a:p>
            <a:pPr algn="ctr"/>
            <a:r>
              <a:rPr lang="ko-KR" altLang="en-US" sz="1000" b="1">
                <a:solidFill>
                  <a:srgbClr val="FFFFFF"/>
                </a:solidFill>
                <a:latin typeface="LG스마트체 Regular"/>
                <a:ea typeface="LG스마트체 Regular"/>
              </a:rPr>
              <a:t>▼ </a:t>
            </a:r>
            <a:r>
              <a:rPr lang="en-US" altLang="ko-KR" sz="1000" b="1">
                <a:solidFill>
                  <a:srgbClr val="FFFFFF"/>
                </a:solidFill>
                <a:latin typeface="LG스마트체 Regular"/>
                <a:ea typeface="LG스마트체 Regular"/>
              </a:rPr>
              <a:t>7.7% </a:t>
            </a:r>
            <a:r>
              <a:rPr lang="ko-KR" altLang="en-US" sz="1000" b="1">
                <a:solidFill>
                  <a:srgbClr val="FFFFFF"/>
                </a:solidFill>
                <a:latin typeface="LG스마트체 Regular"/>
                <a:ea typeface="LG스마트체 Regular"/>
              </a:rPr>
              <a:t>절감</a:t>
            </a:r>
          </a:p>
        </p:txBody>
      </p:sp>
      <p:sp>
        <p:nvSpPr>
          <p:cNvPr id="212" name="kpi-card">
            <a:extLst>
              <a:ext uri="{FF2B5EF4-FFF2-40B4-BE49-F238E27FC236}">
                <a16:creationId xmlns:a16="http://schemas.microsoft.com/office/drawing/2014/main" id="{0B9A5734-E413-23AD-3B7E-BA1F69082E12}"/>
              </a:ext>
            </a:extLst>
          </p:cNvPr>
          <p:cNvSpPr/>
          <p:nvPr/>
        </p:nvSpPr>
        <p:spPr>
          <a:xfrm>
            <a:off x="12827361" y="1636246"/>
            <a:ext cx="1628008" cy="1261339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BFB6AD"/>
            </a:solidFill>
          </a:ln>
        </p:spPr>
        <p:txBody>
          <a:bodyPr wrap="square" lIns="20788" tIns="12473" rIns="20788" bIns="12473" anchor="ctr">
            <a:noAutofit/>
          </a:bodyPr>
          <a:lstStyle/>
          <a:p>
            <a:endParaRPr lang="ko-KR" altLang="en-US" sz="2400"/>
          </a:p>
        </p:txBody>
      </p:sp>
      <p:sp>
        <p:nvSpPr>
          <p:cNvPr id="213" name="kpi-title">
            <a:extLst>
              <a:ext uri="{FF2B5EF4-FFF2-40B4-BE49-F238E27FC236}">
                <a16:creationId xmlns:a16="http://schemas.microsoft.com/office/drawing/2014/main" id="{9C085FA0-CE72-CE9A-D7F7-D5E669FB09BC}"/>
              </a:ext>
            </a:extLst>
          </p:cNvPr>
          <p:cNvSpPr/>
          <p:nvPr/>
        </p:nvSpPr>
        <p:spPr>
          <a:xfrm>
            <a:off x="12886028" y="1680246"/>
            <a:ext cx="1510674" cy="205334"/>
          </a:xfrm>
          <a:prstGeom prst="rect">
            <a:avLst/>
          </a:prstGeom>
          <a:noFill/>
          <a:ln>
            <a:noFill/>
          </a:ln>
        </p:spPr>
        <p:txBody>
          <a:bodyPr wrap="square" lIns="20788" tIns="12473" rIns="20788" bIns="12473" anchor="ctr">
            <a:noAutofit/>
          </a:bodyPr>
          <a:lstStyle/>
          <a:p>
            <a:pPr algn="ctr"/>
            <a:r>
              <a:rPr lang="en-US" altLang="ko-KR" sz="1100" b="1">
                <a:solidFill>
                  <a:srgbClr val="333333"/>
                </a:solidFill>
                <a:latin typeface="LG스마트체 Regular"/>
                <a:ea typeface="LG스마트체 Regular"/>
              </a:rPr>
              <a:t>[ </a:t>
            </a:r>
            <a:r>
              <a:rPr lang="ko-KR" altLang="en-US" sz="1100" b="1">
                <a:solidFill>
                  <a:srgbClr val="333333"/>
                </a:solidFill>
                <a:latin typeface="LG스마트체 Regular"/>
                <a:ea typeface="LG스마트체 Regular"/>
              </a:rPr>
              <a:t>물류 동선 거리 </a:t>
            </a:r>
            <a:r>
              <a:rPr lang="en-US" altLang="ko-KR" sz="1100" b="1">
                <a:solidFill>
                  <a:srgbClr val="333333"/>
                </a:solidFill>
                <a:latin typeface="LG스마트체 Regular"/>
                <a:ea typeface="LG스마트체 Regular"/>
              </a:rPr>
              <a:t>]</a:t>
            </a:r>
          </a:p>
        </p:txBody>
      </p:sp>
      <p:sp>
        <p:nvSpPr>
          <p:cNvPr id="214" name="kpi-l1">
            <a:extLst>
              <a:ext uri="{FF2B5EF4-FFF2-40B4-BE49-F238E27FC236}">
                <a16:creationId xmlns:a16="http://schemas.microsoft.com/office/drawing/2014/main" id="{A8AAE240-A4DF-0BB0-CE9E-21E25DBD4CEA}"/>
              </a:ext>
            </a:extLst>
          </p:cNvPr>
          <p:cNvSpPr/>
          <p:nvPr/>
        </p:nvSpPr>
        <p:spPr>
          <a:xfrm>
            <a:off x="12856695" y="1944247"/>
            <a:ext cx="660003" cy="161334"/>
          </a:xfrm>
          <a:prstGeom prst="rect">
            <a:avLst/>
          </a:prstGeom>
          <a:noFill/>
          <a:ln>
            <a:noFill/>
          </a:ln>
        </p:spPr>
        <p:txBody>
          <a:bodyPr wrap="square" lIns="20788" tIns="12473" rIns="20788" bIns="12473" anchor="ctr">
            <a:noAutofit/>
          </a:bodyPr>
          <a:lstStyle/>
          <a:p>
            <a:pPr algn="ctr"/>
            <a:r>
              <a:rPr lang="ko-KR" altLang="en-US" sz="900">
                <a:solidFill>
                  <a:srgbClr val="808080"/>
                </a:solidFill>
                <a:latin typeface="LG스마트체 Regular"/>
                <a:ea typeface="LG스마트체 Regular"/>
              </a:rPr>
              <a:t>구축 전</a:t>
            </a:r>
          </a:p>
        </p:txBody>
      </p:sp>
      <p:sp>
        <p:nvSpPr>
          <p:cNvPr id="215" name="kpi-l2">
            <a:extLst>
              <a:ext uri="{FF2B5EF4-FFF2-40B4-BE49-F238E27FC236}">
                <a16:creationId xmlns:a16="http://schemas.microsoft.com/office/drawing/2014/main" id="{6CFA3C13-3332-71CD-FEC0-67BE77F3C31E}"/>
              </a:ext>
            </a:extLst>
          </p:cNvPr>
          <p:cNvSpPr/>
          <p:nvPr/>
        </p:nvSpPr>
        <p:spPr>
          <a:xfrm>
            <a:off x="13663365" y="1944247"/>
            <a:ext cx="762670" cy="161334"/>
          </a:xfrm>
          <a:prstGeom prst="rect">
            <a:avLst/>
          </a:prstGeom>
          <a:noFill/>
          <a:ln>
            <a:noFill/>
          </a:ln>
        </p:spPr>
        <p:txBody>
          <a:bodyPr wrap="square" lIns="20788" tIns="12473" rIns="20788" bIns="12473" anchor="ctr">
            <a:noAutofit/>
          </a:bodyPr>
          <a:lstStyle/>
          <a:p>
            <a:pPr algn="ctr"/>
            <a:r>
              <a:rPr lang="ko-KR" altLang="en-US" sz="900" b="1">
                <a:solidFill>
                  <a:srgbClr val="C00000"/>
                </a:solidFill>
                <a:latin typeface="LG스마트체 Regular"/>
                <a:ea typeface="LG스마트체 Regular"/>
              </a:rPr>
              <a:t>구축 후</a:t>
            </a:r>
          </a:p>
        </p:txBody>
      </p:sp>
      <p:sp>
        <p:nvSpPr>
          <p:cNvPr id="216" name="kpi-v1">
            <a:extLst>
              <a:ext uri="{FF2B5EF4-FFF2-40B4-BE49-F238E27FC236}">
                <a16:creationId xmlns:a16="http://schemas.microsoft.com/office/drawing/2014/main" id="{03E02617-7CA0-4D04-CE4D-4E4E5DFF7C3E}"/>
              </a:ext>
            </a:extLst>
          </p:cNvPr>
          <p:cNvSpPr/>
          <p:nvPr/>
        </p:nvSpPr>
        <p:spPr>
          <a:xfrm>
            <a:off x="12827361" y="2105581"/>
            <a:ext cx="660003" cy="249335"/>
          </a:xfrm>
          <a:prstGeom prst="rect">
            <a:avLst/>
          </a:prstGeom>
          <a:noFill/>
          <a:ln>
            <a:noFill/>
          </a:ln>
        </p:spPr>
        <p:txBody>
          <a:bodyPr wrap="none" lIns="20788" tIns="12473" rIns="20788" bIns="12473" anchor="ctr">
            <a:noAutofit/>
          </a:bodyPr>
          <a:lstStyle/>
          <a:p>
            <a:pPr algn="ctr"/>
            <a:r>
              <a:rPr lang="en-US" altLang="ko-KR" sz="1050">
                <a:solidFill>
                  <a:srgbClr val="595959"/>
                </a:solidFill>
                <a:latin typeface="LG스마트체 Regular"/>
                <a:ea typeface="LG스마트체 Regular"/>
              </a:rPr>
              <a:t>721m</a:t>
            </a:r>
          </a:p>
        </p:txBody>
      </p:sp>
      <p:sp>
        <p:nvSpPr>
          <p:cNvPr id="217" name="kpi-v2">
            <a:extLst>
              <a:ext uri="{FF2B5EF4-FFF2-40B4-BE49-F238E27FC236}">
                <a16:creationId xmlns:a16="http://schemas.microsoft.com/office/drawing/2014/main" id="{1740618B-36EB-5927-6E64-D8BFCEA445BB}"/>
              </a:ext>
            </a:extLst>
          </p:cNvPr>
          <p:cNvSpPr/>
          <p:nvPr/>
        </p:nvSpPr>
        <p:spPr>
          <a:xfrm>
            <a:off x="13663365" y="2105581"/>
            <a:ext cx="762670" cy="249335"/>
          </a:xfrm>
          <a:prstGeom prst="rect">
            <a:avLst/>
          </a:prstGeom>
          <a:noFill/>
          <a:ln>
            <a:noFill/>
          </a:ln>
        </p:spPr>
        <p:txBody>
          <a:bodyPr wrap="none" lIns="20788" tIns="12473" rIns="20788" bIns="12473" anchor="ctr">
            <a:noAutofit/>
          </a:bodyPr>
          <a:lstStyle/>
          <a:p>
            <a:pPr algn="ctr"/>
            <a:r>
              <a:rPr lang="en-US" altLang="ko-KR" sz="1400" b="1">
                <a:solidFill>
                  <a:srgbClr val="C00000"/>
                </a:solidFill>
                <a:latin typeface="LG스마트체 Regular"/>
                <a:ea typeface="LG스마트체 Regular"/>
              </a:rPr>
              <a:t>555m</a:t>
            </a:r>
          </a:p>
        </p:txBody>
      </p:sp>
      <p:sp>
        <p:nvSpPr>
          <p:cNvPr id="218" name="kpi-ar">
            <a:extLst>
              <a:ext uri="{FF2B5EF4-FFF2-40B4-BE49-F238E27FC236}">
                <a16:creationId xmlns:a16="http://schemas.microsoft.com/office/drawing/2014/main" id="{762DCB34-4933-8451-EBC9-45DE9D241DF7}"/>
              </a:ext>
            </a:extLst>
          </p:cNvPr>
          <p:cNvSpPr/>
          <p:nvPr/>
        </p:nvSpPr>
        <p:spPr>
          <a:xfrm>
            <a:off x="13531365" y="2178915"/>
            <a:ext cx="117334" cy="117334"/>
          </a:xfrm>
          <a:prstGeom prst="rightArrow">
            <a:avLst>
              <a:gd name="adj1" fmla="val 60000"/>
              <a:gd name="adj2" fmla="val 60000"/>
            </a:avLst>
          </a:prstGeom>
          <a:solidFill>
            <a:srgbClr val="C00000"/>
          </a:solidFill>
          <a:ln>
            <a:noFill/>
          </a:ln>
        </p:spPr>
        <p:txBody>
          <a:bodyPr wrap="square" lIns="20788" tIns="12473" rIns="20788" bIns="12473" anchor="ctr">
            <a:noAutofit/>
          </a:bodyPr>
          <a:lstStyle/>
          <a:p>
            <a:endParaRPr lang="ko-KR" altLang="en-US" sz="2400"/>
          </a:p>
        </p:txBody>
      </p:sp>
      <p:sp>
        <p:nvSpPr>
          <p:cNvPr id="219" name="kpi-badge">
            <a:extLst>
              <a:ext uri="{FF2B5EF4-FFF2-40B4-BE49-F238E27FC236}">
                <a16:creationId xmlns:a16="http://schemas.microsoft.com/office/drawing/2014/main" id="{B882AA43-BD1D-3548-A0AA-F48D93BB90CA}"/>
              </a:ext>
            </a:extLst>
          </p:cNvPr>
          <p:cNvSpPr/>
          <p:nvPr/>
        </p:nvSpPr>
        <p:spPr>
          <a:xfrm>
            <a:off x="13076696" y="2516250"/>
            <a:ext cx="1129339" cy="24933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noFill/>
          </a:ln>
        </p:spPr>
        <p:txBody>
          <a:bodyPr wrap="none" lIns="20788" tIns="12473" rIns="20788" bIns="12473" anchor="ctr">
            <a:noAutofit/>
          </a:bodyPr>
          <a:lstStyle/>
          <a:p>
            <a:pPr algn="ctr"/>
            <a:r>
              <a:rPr lang="ko-KR" altLang="en-US" sz="1000" b="1">
                <a:solidFill>
                  <a:srgbClr val="FFFFFF"/>
                </a:solidFill>
                <a:latin typeface="LG스마트체 Regular"/>
                <a:ea typeface="LG스마트체 Regular"/>
              </a:rPr>
              <a:t>▼ </a:t>
            </a:r>
            <a:r>
              <a:rPr lang="en-US" altLang="ko-KR" sz="1000" b="1">
                <a:solidFill>
                  <a:srgbClr val="FFFFFF"/>
                </a:solidFill>
                <a:latin typeface="LG스마트체 Regular"/>
                <a:ea typeface="LG스마트체 Regular"/>
              </a:rPr>
              <a:t>23.0% </a:t>
            </a:r>
            <a:r>
              <a:rPr lang="ko-KR" altLang="en-US" sz="1000" b="1">
                <a:solidFill>
                  <a:srgbClr val="FFFFFF"/>
                </a:solidFill>
                <a:latin typeface="LG스마트체 Regular"/>
                <a:ea typeface="LG스마트체 Regular"/>
              </a:rPr>
              <a:t>절감</a:t>
            </a:r>
          </a:p>
        </p:txBody>
      </p:sp>
      <p:cxnSp>
        <p:nvCxnSpPr>
          <p:cNvPr id="220" name="연결선: 꺾임 219">
            <a:extLst>
              <a:ext uri="{FF2B5EF4-FFF2-40B4-BE49-F238E27FC236}">
                <a16:creationId xmlns:a16="http://schemas.microsoft.com/office/drawing/2014/main" id="{EDBD40D8-CA16-5301-88D6-29003A19101A}"/>
              </a:ext>
            </a:extLst>
          </p:cNvPr>
          <p:cNvCxnSpPr>
            <a:cxnSpLocks/>
            <a:stCxn id="106" idx="2"/>
            <a:endCxn id="107" idx="0"/>
          </p:cNvCxnSpPr>
          <p:nvPr/>
        </p:nvCxnSpPr>
        <p:spPr>
          <a:xfrm rot="5400000">
            <a:off x="2656776" y="1603369"/>
            <a:ext cx="176001" cy="2236677"/>
          </a:xfrm>
          <a:prstGeom prst="bentConnector3">
            <a:avLst>
              <a:gd name="adj1" fmla="val 50000"/>
            </a:avLst>
          </a:prstGeom>
          <a:ln w="19050">
            <a:solidFill>
              <a:srgbClr val="C00000"/>
            </a:solidFill>
            <a:headEnd type="none" w="sm" len="sm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69650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테마">
  <a:themeElements>
    <a:clrScheme name="Office 2013 - 2022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539D32628B57D74B8CE888C6C1C16F40" ma:contentTypeVersion="15" ma:contentTypeDescription="새 문서를 만듭니다." ma:contentTypeScope="" ma:versionID="dbd1301f0ab09d7a7f0214abd8ae8e3c">
  <xsd:schema xmlns:xsd="http://www.w3.org/2001/XMLSchema" xmlns:xs="http://www.w3.org/2001/XMLSchema" xmlns:p="http://schemas.microsoft.com/office/2006/metadata/properties" xmlns:ns2="daea13e9-8ecc-4a49-9dfd-14b6c0f3ec1d" xmlns:ns3="9df45d21-283e-473e-9589-87e2475d42df" targetNamespace="http://schemas.microsoft.com/office/2006/metadata/properties" ma:root="true" ma:fieldsID="ddac05d0b6be18ae114d743d5c6abe5b" ns2:_="" ns3:_="">
    <xsd:import namespace="daea13e9-8ecc-4a49-9dfd-14b6c0f3ec1d"/>
    <xsd:import namespace="9df45d21-283e-473e-9589-87e2475d42d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a13e9-8ecc-4a49-9dfd-14b6c0f3ec1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이미지 태그" ma:readOnly="false" ma:fieldId="{5cf76f15-5ced-4ddc-b409-7134ff3c332f}" ma:taxonomyMulti="true" ma:sspId="83e4a51d-6507-421c-8760-bc61444c9b6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f45d21-283e-473e-9589-87e2475d42df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32daff7b-751b-4a47-b4ac-080835b2f56f}" ma:internalName="TaxCatchAll" ma:showField="CatchAllData" ma:web="9df45d21-283e-473e-9589-87e2475d42d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공유 대상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세부 정보 공유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aea13e9-8ecc-4a49-9dfd-14b6c0f3ec1d">
      <Terms xmlns="http://schemas.microsoft.com/office/infopath/2007/PartnerControls"/>
    </lcf76f155ced4ddcb4097134ff3c332f>
    <TaxCatchAll xmlns="9df45d21-283e-473e-9589-87e2475d42df" xsi:nil="true"/>
  </documentManagement>
</p:properties>
</file>

<file path=customXml/itemProps1.xml><?xml version="1.0" encoding="utf-8"?>
<ds:datastoreItem xmlns:ds="http://schemas.openxmlformats.org/officeDocument/2006/customXml" ds:itemID="{17A3C604-AD51-4BC3-A25A-C8235771C26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aea13e9-8ecc-4a49-9dfd-14b6c0f3ec1d"/>
    <ds:schemaRef ds:uri="9df45d21-283e-473e-9589-87e2475d42d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6AE207E-25C3-4307-B85E-7358680EFB7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C8C4CCE-85CC-483A-8C6D-492A10C16E3A}">
  <ds:schemaRefs>
    <ds:schemaRef ds:uri="http://schemas.microsoft.com/office/2006/metadata/properties"/>
    <ds:schemaRef ds:uri="131c2092-89bd-4241-8c9c-cc6afee41468"/>
    <ds:schemaRef ds:uri="http://purl.org/dc/elements/1.1/"/>
    <ds:schemaRef ds:uri="http://purl.org/dc/terms/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146af535-3d4d-447a-84f0-532a2d9e44c9"/>
    <ds:schemaRef ds:uri="daea13e9-8ecc-4a49-9dfd-14b6c0f3ec1d"/>
    <ds:schemaRef ds:uri="9df45d21-283e-473e-9589-87e2475d42df"/>
  </ds:schemaRefs>
</ds:datastoreItem>
</file>

<file path=docMetadata/LabelInfo.xml><?xml version="1.0" encoding="utf-8"?>
<clbl:labelList xmlns:clbl="http://schemas.microsoft.com/office/2020/mipLabelMetadata">
  <clbl:label id="{fab2d60f-e614-4f9d-b2ad-9fb1397f2efe}" enabled="0" method="" siteId="{fab2d60f-e614-4f9d-b2ad-9fb1397f2ef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3032</TotalTime>
  <Words>400</Words>
  <Application>Microsoft Office PowerPoint</Application>
  <PresentationFormat>사용자 지정</PresentationFormat>
  <Paragraphs>110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9" baseType="lpstr">
      <vt:lpstr>Arial</vt:lpstr>
      <vt:lpstr>Arial Narrow</vt:lpstr>
      <vt:lpstr>Calibri</vt:lpstr>
      <vt:lpstr>Calibri Light</vt:lpstr>
      <vt:lpstr>LG스마트체 Regular</vt:lpstr>
      <vt:lpstr>Wingdings</vt:lpstr>
      <vt:lpstr>맑은 고딕</vt:lpstr>
      <vt:lpstr>Office 2013 - 2022 테마</vt:lpstr>
      <vt:lpstr>PowerPoint 프레젠테이션</vt:lpstr>
    </vt:vector>
  </TitlesOfParts>
  <Company>LGE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박정훈</dc:creator>
  <cp:lastModifiedBy>김경철</cp:lastModifiedBy>
  <cp:revision>20</cp:revision>
  <cp:lastPrinted>2026-08-04T03:52:57Z</cp:lastPrinted>
  <dcterms:created xsi:type="dcterms:W3CDTF">2022-04-13T07:34:45Z</dcterms:created>
  <dcterms:modified xsi:type="dcterms:W3CDTF">2026-08-31T13:47:21Z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cc6ed9fc-fefc-4a0c-a6d6-10cf236c0d4f_Enabled">
    <vt:lpwstr>true</vt:lpwstr>
  </property>
  <property fmtid="{D5CDD505-2E9C-101B-9397-08002B2CF9AE}" pid="3" name="MSIP_Label_cc6ed9fc-fefc-4a0c-a6d6-10cf236c0d4f_SetDate">
    <vt:lpwstr>2023-04-10T23:58:25Z</vt:lpwstr>
  </property>
  <property fmtid="{D5CDD505-2E9C-101B-9397-08002B2CF9AE}" pid="4" name="MSIP_Label_cc6ed9fc-fefc-4a0c-a6d6-10cf236c0d4f_Method">
    <vt:lpwstr>Standard</vt:lpwstr>
  </property>
  <property fmtid="{D5CDD505-2E9C-101B-9397-08002B2CF9AE}" pid="5" name="MSIP_Label_cc6ed9fc-fefc-4a0c-a6d6-10cf236c0d4f_Name">
    <vt:lpwstr>Internal use only</vt:lpwstr>
  </property>
  <property fmtid="{D5CDD505-2E9C-101B-9397-08002B2CF9AE}" pid="6" name="MSIP_Label_cc6ed9fc-fefc-4a0c-a6d6-10cf236c0d4f_SiteId">
    <vt:lpwstr>5069cde4-642a-45c0-8094-d0c2dec10be3</vt:lpwstr>
  </property>
  <property fmtid="{D5CDD505-2E9C-101B-9397-08002B2CF9AE}" pid="7" name="MSIP_Label_cc6ed9fc-fefc-4a0c-a6d6-10cf236c0d4f_ActionId">
    <vt:lpwstr>38ead64d-755b-4560-b531-8899d4f7d8e6</vt:lpwstr>
  </property>
  <property fmtid="{D5CDD505-2E9C-101B-9397-08002B2CF9AE}" pid="8" name="MSIP_Label_cc6ed9fc-fefc-4a0c-a6d6-10cf236c0d4f_ContentBits">
    <vt:lpwstr>1</vt:lpwstr>
  </property>
  <property fmtid="{D5CDD505-2E9C-101B-9397-08002B2CF9AE}" pid="9" name="ContentTypeId">
    <vt:lpwstr>0x010100539D32628B57D74B8CE888C6C1C16F40</vt:lpwstr>
  </property>
  <property fmtid="{D5CDD505-2E9C-101B-9397-08002B2CF9AE}" pid="10" name="MediaServiceImageTags">
    <vt:lpwstr/>
  </property>
</Properties>
</file>