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25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25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BA74E-7D8B-9DA7-6232-8091D81A2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B137C71-1DE2-6E80-7128-C99A4720EA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80319A2-044D-117A-6A16-D488FAC59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F17BF1-2BF3-50C5-E4CD-935863121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253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EC59B-1344-56B3-DC0D-E36F4C437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D68356D-FD56-C397-4423-7EDA43896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6-8)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AMRC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CIM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을 통해 단위 구간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(AMR, AGV, High Picker, Mobile Shuttle, Conveyor, Stocker)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제품 이송하기”</a:t>
            </a:r>
          </a:p>
        </p:txBody>
      </p:sp>
      <p:sp>
        <p:nvSpPr>
          <p:cNvPr id="1549" name="Rectangle 10">
            <a:extLst>
              <a:ext uri="{FF2B5EF4-FFF2-40B4-BE49-F238E27FC236}">
                <a16:creationId xmlns:a16="http://schemas.microsoft.com/office/drawing/2014/main" id="{B37D8970-1CEF-FA76-9BFF-C8CE7550F317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50B55452-76F3-E2F1-E02B-7A566665AFE2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" name="그룹 1550">
            <a:extLst>
              <a:ext uri="{FF2B5EF4-FFF2-40B4-BE49-F238E27FC236}">
                <a16:creationId xmlns:a16="http://schemas.microsoft.com/office/drawing/2014/main" id="{36040866-A592-3BD4-024F-7D2C6F5D6912}"/>
              </a:ext>
            </a:extLst>
          </p:cNvPr>
          <p:cNvGrpSpPr/>
          <p:nvPr/>
        </p:nvGrpSpPr>
        <p:grpSpPr>
          <a:xfrm>
            <a:off x="421941" y="810069"/>
            <a:ext cx="4536512" cy="339047"/>
            <a:chOff x="344488" y="620713"/>
            <a:chExt cx="4536512" cy="339047"/>
          </a:xfrm>
        </p:grpSpPr>
        <p:sp>
          <p:nvSpPr>
            <p:cNvPr id="1552" name="직사각형 1551">
              <a:extLst>
                <a:ext uri="{FF2B5EF4-FFF2-40B4-BE49-F238E27FC236}">
                  <a16:creationId xmlns:a16="http://schemas.microsoft.com/office/drawing/2014/main" id="{6C923858-7367-900B-ADDA-928CBD38E963}"/>
                </a:ext>
              </a:extLst>
            </p:cNvPr>
            <p:cNvSpPr/>
            <p:nvPr/>
          </p:nvSpPr>
          <p:spPr>
            <a:xfrm>
              <a:off x="407737" y="629092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CIM(Computer Integrated Manufacturing)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3" name="그림 1552">
              <a:extLst>
                <a:ext uri="{FF2B5EF4-FFF2-40B4-BE49-F238E27FC236}">
                  <a16:creationId xmlns:a16="http://schemas.microsoft.com/office/drawing/2014/main" id="{340983D4-3F3C-C900-4FA9-257E166922E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E0974D4B-F746-1EEC-4AFB-D7E98FF349B5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D7E27745-3204-79EE-2A7C-14BF23B10B49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CIM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F7175AF7-9CC7-AEF1-BD72-CBFE1572DB2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57" name="그룹 1556">
            <a:extLst>
              <a:ext uri="{FF2B5EF4-FFF2-40B4-BE49-F238E27FC236}">
                <a16:creationId xmlns:a16="http://schemas.microsoft.com/office/drawing/2014/main" id="{49F1BAAE-FA69-9B54-BA06-5A09AD672E86}"/>
              </a:ext>
            </a:extLst>
          </p:cNvPr>
          <p:cNvGrpSpPr/>
          <p:nvPr/>
        </p:nvGrpSpPr>
        <p:grpSpPr>
          <a:xfrm>
            <a:off x="443342" y="6362001"/>
            <a:ext cx="4519457" cy="502458"/>
            <a:chOff x="365888" y="5878870"/>
            <a:chExt cx="4519457" cy="502458"/>
          </a:xfrm>
        </p:grpSpPr>
        <p:sp>
          <p:nvSpPr>
            <p:cNvPr id="1558" name="직사각형 1557">
              <a:extLst>
                <a:ext uri="{FF2B5EF4-FFF2-40B4-BE49-F238E27FC236}">
                  <a16:creationId xmlns:a16="http://schemas.microsoft.com/office/drawing/2014/main" id="{C216E47B-2382-BF1E-07B8-E48F95CF053E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표준화된 물류설비 제어 시스템 필요</a:t>
              </a:r>
            </a:p>
          </p:txBody>
        </p:sp>
        <p:sp>
          <p:nvSpPr>
            <p:cNvPr id="1559" name="Freeform 75">
              <a:extLst>
                <a:ext uri="{FF2B5EF4-FFF2-40B4-BE49-F238E27FC236}">
                  <a16:creationId xmlns:a16="http://schemas.microsoft.com/office/drawing/2014/main" id="{AD1BF62E-9554-45F0-A343-A7CF2C612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4E18F585-6178-DE83-C6B2-39DD2AA1DA7A}"/>
              </a:ext>
            </a:extLst>
          </p:cNvPr>
          <p:cNvGrpSpPr/>
          <p:nvPr/>
        </p:nvGrpSpPr>
        <p:grpSpPr>
          <a:xfrm>
            <a:off x="5478451" y="6362001"/>
            <a:ext cx="4519457" cy="502458"/>
            <a:chOff x="5024437" y="6846564"/>
            <a:chExt cx="4519457" cy="502458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75A261E4-2B64-6350-3CB0-EE1E31C48C4E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물류 시스템을 통한 운영 고도화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최적화</a:t>
              </a: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1FEF02D6-8108-ECB5-8F35-62324172B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3EDBA748-7088-3ECE-B2DC-760DCD3CA2E0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3223C37E-9B98-F765-7003-6968DE138EE7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B144E077-A7E7-3E3A-AF87-0DDF3EEA9F3D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CIM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37BC6D0E-ECF2-0BB6-639A-4FAC0D16A157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D973102F-A684-FE82-EC32-B798436BD62D}"/>
              </a:ext>
            </a:extLst>
          </p:cNvPr>
          <p:cNvSpPr/>
          <p:nvPr/>
        </p:nvSpPr>
        <p:spPr>
          <a:xfrm>
            <a:off x="10517488" y="6456395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설비의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Idle Time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최소화를 통한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능력 향상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lvl="0"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사양 표준화를 통해 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설비 셋업 단축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lvl="0"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자동화를 통한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 인원 최소화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E31DEBE8-4523-11B5-BA58-2D2465B6383C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1681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9CBAB771-1341-26D0-44E0-30126CF47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571" y="5975390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2" name="Picture 10" descr="LG디스플레이 - 나무위키">
            <a:extLst>
              <a:ext uri="{FF2B5EF4-FFF2-40B4-BE49-F238E27FC236}">
                <a16:creationId xmlns:a16="http://schemas.microsoft.com/office/drawing/2014/main" id="{BA37C874-4123-8F25-6F2F-2BF909A3B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20" y="6008641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6C564EF8-D592-61CC-B321-B0C4FE111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925485" y="5990641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4" name="Picture 14" descr="LG화학 - 나무위키">
            <a:extLst>
              <a:ext uri="{FF2B5EF4-FFF2-40B4-BE49-F238E27FC236}">
                <a16:creationId xmlns:a16="http://schemas.microsoft.com/office/drawing/2014/main" id="{026A2897-4577-91ED-4586-139481084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724" y="5785207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5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62E6ABA6-8A98-C7C2-E6D8-B9ABF6384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578" y="5773393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39" name="그룹 1838">
            <a:extLst>
              <a:ext uri="{FF2B5EF4-FFF2-40B4-BE49-F238E27FC236}">
                <a16:creationId xmlns:a16="http://schemas.microsoft.com/office/drawing/2014/main" id="{219CDB9A-91D2-1698-B34B-0DE3959C09A9}"/>
              </a:ext>
            </a:extLst>
          </p:cNvPr>
          <p:cNvGrpSpPr/>
          <p:nvPr/>
        </p:nvGrpSpPr>
        <p:grpSpPr>
          <a:xfrm>
            <a:off x="5588973" y="1257894"/>
            <a:ext cx="4376020" cy="4948291"/>
            <a:chOff x="-5518870" y="1205911"/>
            <a:chExt cx="4376020" cy="4948291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09A5D822-48E2-79BC-ED1B-29F2FC98518D}"/>
                </a:ext>
              </a:extLst>
            </p:cNvPr>
            <p:cNvGrpSpPr/>
            <p:nvPr/>
          </p:nvGrpSpPr>
          <p:grpSpPr>
            <a:xfrm>
              <a:off x="-5432211" y="4099323"/>
              <a:ext cx="3952726" cy="703902"/>
              <a:chOff x="5024437" y="-776434"/>
              <a:chExt cx="3952726" cy="703902"/>
            </a:xfrm>
          </p:grpSpPr>
          <p:sp>
            <p:nvSpPr>
              <p:cNvPr id="37" name="오각형 22">
                <a:extLst>
                  <a:ext uri="{FF2B5EF4-FFF2-40B4-BE49-F238E27FC236}">
                    <a16:creationId xmlns:a16="http://schemas.microsoft.com/office/drawing/2014/main" id="{87EC7021-2874-7721-3E3E-598EB8DDB922}"/>
                  </a:ext>
                </a:extLst>
              </p:cNvPr>
              <p:cNvSpPr/>
              <p:nvPr/>
            </p:nvSpPr>
            <p:spPr>
              <a:xfrm>
                <a:off x="7945247" y="-612751"/>
                <a:ext cx="1031916" cy="288000"/>
              </a:xfrm>
              <a:prstGeom prst="homePlate">
                <a:avLst>
                  <a:gd name="adj" fmla="val 14365"/>
                </a:avLst>
              </a:prstGeom>
              <a:solidFill>
                <a:srgbClr val="D86E87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공정 예측을 통한</a:t>
                </a:r>
                <a:endPara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사전 이동 공급</a:t>
                </a: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8" name="오각형 21">
                <a:extLst>
                  <a:ext uri="{FF2B5EF4-FFF2-40B4-BE49-F238E27FC236}">
                    <a16:creationId xmlns:a16="http://schemas.microsoft.com/office/drawing/2014/main" id="{4F49C311-1498-82E1-3422-92A58C185C38}"/>
                  </a:ext>
                </a:extLst>
              </p:cNvPr>
              <p:cNvSpPr/>
              <p:nvPr/>
            </p:nvSpPr>
            <p:spPr>
              <a:xfrm>
                <a:off x="6971642" y="-612751"/>
                <a:ext cx="1031916" cy="288000"/>
              </a:xfrm>
              <a:prstGeom prst="homePlate">
                <a:avLst>
                  <a:gd name="adj" fmla="val 14365"/>
                </a:avLst>
              </a:prstGeom>
              <a:solidFill>
                <a:srgbClr val="E6A2B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공정 진척에 따른</a:t>
                </a:r>
                <a:endPara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자동 명령 생성</a:t>
                </a: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9" name="오각형 19">
                <a:extLst>
                  <a:ext uri="{FF2B5EF4-FFF2-40B4-BE49-F238E27FC236}">
                    <a16:creationId xmlns:a16="http://schemas.microsoft.com/office/drawing/2014/main" id="{56999EFD-6532-6FA3-CF8C-3ED8B1F637A6}"/>
                  </a:ext>
                </a:extLst>
              </p:cNvPr>
              <p:cNvSpPr/>
              <p:nvPr/>
            </p:nvSpPr>
            <p:spPr>
              <a:xfrm>
                <a:off x="5998040" y="-612751"/>
                <a:ext cx="1031916" cy="288000"/>
              </a:xfrm>
              <a:prstGeom prst="homePlate">
                <a:avLst>
                  <a:gd name="adj" fmla="val 15810"/>
                </a:avLst>
              </a:prstGeom>
              <a:solidFill>
                <a:srgbClr val="F1CBD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물류설비를 통한</a:t>
                </a:r>
                <a:endPara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자동 이동</a:t>
                </a:r>
              </a:p>
            </p:txBody>
          </p:sp>
          <p:sp>
            <p:nvSpPr>
              <p:cNvPr id="40" name="오각형 20">
                <a:extLst>
                  <a:ext uri="{FF2B5EF4-FFF2-40B4-BE49-F238E27FC236}">
                    <a16:creationId xmlns:a16="http://schemas.microsoft.com/office/drawing/2014/main" id="{5A8302FE-753C-6A2A-42F0-E0DC6A85CDF4}"/>
                  </a:ext>
                </a:extLst>
              </p:cNvPr>
              <p:cNvSpPr/>
              <p:nvPr/>
            </p:nvSpPr>
            <p:spPr>
              <a:xfrm>
                <a:off x="5024437" y="-612751"/>
                <a:ext cx="1031916" cy="288000"/>
              </a:xfrm>
              <a:prstGeom prst="homePlate">
                <a:avLst>
                  <a:gd name="adj" fmla="val 15811"/>
                </a:avLst>
              </a:prstGeom>
              <a:solidFill>
                <a:srgbClr val="F7E2E7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작업자에 의한</a:t>
                </a:r>
                <a:endPara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pPr marL="0" marR="0" lvl="0" indent="0" algn="ctr" defTabSz="914342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수동 대차 이동</a:t>
                </a: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52E62E54-58FE-B243-7D56-2C009CA29335}"/>
                  </a:ext>
                </a:extLst>
              </p:cNvPr>
              <p:cNvSpPr/>
              <p:nvPr/>
            </p:nvSpPr>
            <p:spPr>
              <a:xfrm>
                <a:off x="5289891" y="-318753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목적지 검색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3C58B2EA-EC8B-9839-13A1-0128E94DB90A}"/>
                  </a:ext>
                </a:extLst>
              </p:cNvPr>
              <p:cNvSpPr/>
              <p:nvPr/>
            </p:nvSpPr>
            <p:spPr>
              <a:xfrm>
                <a:off x="6433458" y="-318753"/>
                <a:ext cx="533907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이송 자동화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17D8D12E-F8A5-C601-7EA9-66D10F3536D7}"/>
                  </a:ext>
                </a:extLst>
              </p:cNvPr>
              <p:cNvSpPr/>
              <p:nvPr/>
            </p:nvSpPr>
            <p:spPr>
              <a:xfrm>
                <a:off x="7263975" y="-318753"/>
                <a:ext cx="672734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시스템 기반 의사 결정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67B7CF28-CB01-E0F2-ADB1-CB08C45A0B35}"/>
                  </a:ext>
                </a:extLst>
              </p:cNvPr>
              <p:cNvSpPr/>
              <p:nvPr/>
            </p:nvSpPr>
            <p:spPr>
              <a:xfrm>
                <a:off x="8372143" y="-318753"/>
                <a:ext cx="533907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시스템 기반 예측</a:t>
                </a:r>
                <a:endParaRPr kumimoji="0" lang="en-US" altLang="ko-KR" sz="800" b="0" i="0" u="none" strike="noStrike" kern="1200" cap="none" spc="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FB87D8D6-34E2-9D1D-BB44-9BFBB2D743BF}"/>
                  </a:ext>
                </a:extLst>
              </p:cNvPr>
              <p:cNvSpPr/>
              <p:nvPr/>
            </p:nvSpPr>
            <p:spPr>
              <a:xfrm>
                <a:off x="5289891" y="-772127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0</a:t>
                </a: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7544BCAE-1FD7-6B18-5BD8-F3AC05FFD221}"/>
                  </a:ext>
                </a:extLst>
              </p:cNvPr>
              <p:cNvSpPr/>
              <p:nvPr/>
            </p:nvSpPr>
            <p:spPr>
              <a:xfrm>
                <a:off x="6259234" y="-772128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1</a:t>
                </a:r>
              </a:p>
            </p:txBody>
          </p:sp>
          <p:sp>
            <p:nvSpPr>
              <p:cNvPr id="47" name="직사각형 46">
                <a:extLst>
                  <a:ext uri="{FF2B5EF4-FFF2-40B4-BE49-F238E27FC236}">
                    <a16:creationId xmlns:a16="http://schemas.microsoft.com/office/drawing/2014/main" id="{0D5A6C0C-72F0-8F3A-444E-F07E26B60623}"/>
                  </a:ext>
                </a:extLst>
              </p:cNvPr>
              <p:cNvSpPr/>
              <p:nvPr/>
            </p:nvSpPr>
            <p:spPr>
              <a:xfrm>
                <a:off x="7237116" y="-772128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2</a:t>
                </a:r>
              </a:p>
            </p:txBody>
          </p: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67AD56E3-6722-750E-D4C1-B8195A345E06}"/>
                  </a:ext>
                </a:extLst>
              </p:cNvPr>
              <p:cNvSpPr/>
              <p:nvPr/>
            </p:nvSpPr>
            <p:spPr>
              <a:xfrm>
                <a:off x="8197919" y="-776434"/>
                <a:ext cx="708131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Grade 3</a:t>
                </a:r>
              </a:p>
            </p:txBody>
          </p:sp>
        </p:grp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0BAB753-AD12-FFB0-F99F-B64A63F44B2F}"/>
                </a:ext>
              </a:extLst>
            </p:cNvPr>
            <p:cNvSpPr/>
            <p:nvPr/>
          </p:nvSpPr>
          <p:spPr>
            <a:xfrm>
              <a:off x="-5518870" y="1205911"/>
              <a:ext cx="4376020" cy="2631490"/>
            </a:xfrm>
            <a:prstGeom prst="rect">
              <a:avLst/>
            </a:prstGeom>
          </p:spPr>
          <p:txBody>
            <a:bodyPr wrap="square" rIns="36000">
              <a:spAutoFit/>
            </a:bodyPr>
            <a:lstStyle/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CIM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이란 물류설비의 동작을 위한 명령을 생성</a:t>
              </a: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전달</a:t>
              </a:r>
              <a:b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-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물류설비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SW(PLC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등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와 통신을 위한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Spec.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정의</a:t>
              </a:r>
              <a:b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-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물류설비 운영을 위한 이벤트 정의</a:t>
              </a:r>
              <a:b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-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물류설비 정상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비정상 운영 시나리오 정의</a:t>
              </a:r>
              <a:b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-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안전을 위한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Interlock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정의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CIM for AGV(AGVC)</a:t>
              </a:r>
              <a:b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 이송을 위해 무인 차량을 이용하여 출발지에서 제품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자재를 싣고 목적지까지 정해진 경로로 이동할 수 있도록 배차 지정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교차로 관리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Vehicle 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상태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배터리 관리하는 </a:t>
              </a:r>
              <a:r>
                <a:rPr kumimoji="0" lang="en-US" altLang="ko-KR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Software</a:t>
              </a:r>
              <a:endPara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CIM for Conveyor (CNVC)</a:t>
              </a:r>
              <a:b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ID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읽어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자재의 이동 경로를 선정하고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이동 경로 상의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Roller, Belt,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Diverter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등을 제어하여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계획된 목적지로 제품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자재를 이동시키는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Software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CIM for Stocker (STKC)</a:t>
              </a:r>
              <a:br>
                <a:rPr lang="en-US" altLang="ko-KR" sz="12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Rack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과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Crane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 이용하여 제품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자재의 저장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공급을 </a:t>
              </a:r>
              <a:r>
                <a:rPr lang="ko-KR" altLang="en-US" sz="90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할수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있도록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Rack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상태와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Crane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 명령을 전달하는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Software.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 표준 용어는 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ASRS(Automated Storage and </a:t>
              </a:r>
              <a:r>
                <a:rPr lang="en-US" altLang="ko-KR" sz="90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Retreival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System)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이라고</a:t>
              </a:r>
              <a:r>
                <a:rPr lang="en-US" altLang="ko-KR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함</a:t>
              </a:r>
              <a:endPara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13B9040D-772F-F32B-7D1F-EAF7D344C150}"/>
                </a:ext>
              </a:extLst>
            </p:cNvPr>
            <p:cNvGrpSpPr/>
            <p:nvPr/>
          </p:nvGrpSpPr>
          <p:grpSpPr>
            <a:xfrm>
              <a:off x="-5432211" y="4802964"/>
              <a:ext cx="3952726" cy="1351238"/>
              <a:chOff x="5267325" y="4467953"/>
              <a:chExt cx="3952726" cy="1351238"/>
            </a:xfrm>
          </p:grpSpPr>
          <p:grpSp>
            <p:nvGrpSpPr>
              <p:cNvPr id="51" name="그룹 50">
                <a:extLst>
                  <a:ext uri="{FF2B5EF4-FFF2-40B4-BE49-F238E27FC236}">
                    <a16:creationId xmlns:a16="http://schemas.microsoft.com/office/drawing/2014/main" id="{DCE53500-5C53-8FEC-6D5E-EED0F674523A}"/>
                  </a:ext>
                </a:extLst>
              </p:cNvPr>
              <p:cNvGrpSpPr/>
              <p:nvPr/>
            </p:nvGrpSpPr>
            <p:grpSpPr>
              <a:xfrm>
                <a:off x="5704499" y="4467953"/>
                <a:ext cx="3444439" cy="387610"/>
                <a:chOff x="5087686" y="5489477"/>
                <a:chExt cx="3444439" cy="387610"/>
              </a:xfrm>
            </p:grpSpPr>
            <p:sp>
              <p:nvSpPr>
                <p:cNvPr id="60" name="타원 59">
                  <a:extLst>
                    <a:ext uri="{FF2B5EF4-FFF2-40B4-BE49-F238E27FC236}">
                      <a16:creationId xmlns:a16="http://schemas.microsoft.com/office/drawing/2014/main" id="{78E6B119-F4F6-C8A8-402A-1EAB440AAEF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87686" y="5489477"/>
                  <a:ext cx="252000" cy="2520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altLang="ko-KR" sz="1600" b="1">
                      <a:solidFill>
                        <a:schemeClr val="bg1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</a:rPr>
                    <a:t>I</a:t>
                  </a:r>
                  <a:endParaRPr lang="ko-KR" altLang="en-US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61" name="직사각형 60">
                  <a:extLst>
                    <a:ext uri="{FF2B5EF4-FFF2-40B4-BE49-F238E27FC236}">
                      <a16:creationId xmlns:a16="http://schemas.microsoft.com/office/drawing/2014/main" id="{1AC4FB96-4D9D-17AF-52ED-817FAF50B30F}"/>
                    </a:ext>
                  </a:extLst>
                </p:cNvPr>
                <p:cNvSpPr/>
                <p:nvPr/>
              </p:nvSpPr>
              <p:spPr>
                <a:xfrm>
                  <a:off x="5399272" y="5523144"/>
                  <a:ext cx="3132853" cy="353943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defTabSz="914342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이송 자동화 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(Basic)</a:t>
                  </a:r>
                  <a:b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kumimoji="0" lang="en-US" altLang="ko-KR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 - 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이송 시점은 작업자와 인터페이스 </a:t>
                  </a:r>
                  <a:endParaRPr kumimoji="0" lang="en-US" altLang="ko-KR" sz="105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EBC27F40-2AA4-1F54-9679-76EBABC29A44}"/>
                  </a:ext>
                </a:extLst>
              </p:cNvPr>
              <p:cNvGrpSpPr/>
              <p:nvPr/>
            </p:nvGrpSpPr>
            <p:grpSpPr>
              <a:xfrm>
                <a:off x="5704499" y="4872823"/>
                <a:ext cx="3444439" cy="541498"/>
                <a:chOff x="5087686" y="5594263"/>
                <a:chExt cx="3444439" cy="541498"/>
              </a:xfrm>
            </p:grpSpPr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683CF7E4-7297-8C21-72C4-D742ED559E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87686" y="5594263"/>
                  <a:ext cx="252000" cy="252000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altLang="ko-KR" sz="1600" b="1">
                      <a:solidFill>
                        <a:schemeClr val="bg1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</a:rPr>
                    <a:t>II</a:t>
                  </a:r>
                  <a:endParaRPr lang="ko-KR" altLang="en-US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59" name="직사각형 58">
                  <a:extLst>
                    <a:ext uri="{FF2B5EF4-FFF2-40B4-BE49-F238E27FC236}">
                      <a16:creationId xmlns:a16="http://schemas.microsoft.com/office/drawing/2014/main" id="{FF3E4E91-8196-6787-1E34-243712EC7A05}"/>
                    </a:ext>
                  </a:extLst>
                </p:cNvPr>
                <p:cNvSpPr/>
                <p:nvPr/>
              </p:nvSpPr>
              <p:spPr>
                <a:xfrm>
                  <a:off x="5399272" y="5627930"/>
                  <a:ext cx="3132853" cy="507831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defTabSz="914342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시스템 기반 의사 결정 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(Advanced)</a:t>
                  </a:r>
                  <a:b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kumimoji="0" lang="en-US" altLang="ko-KR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 - 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공정 진척을 관리하는 시스템에서 이동 시점 및 이동 출발지</a:t>
                  </a:r>
                  <a:r>
                    <a:rPr kumimoji="0" lang="en-US" altLang="ko-KR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/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목적지를 지정함</a:t>
                  </a:r>
                  <a:endParaRPr kumimoji="0" lang="en-US" altLang="ko-KR" sz="105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F4A5B0F6-8D7A-D715-84C5-D154A6444B60}"/>
                  </a:ext>
                </a:extLst>
              </p:cNvPr>
              <p:cNvGrpSpPr/>
              <p:nvPr/>
            </p:nvGrpSpPr>
            <p:grpSpPr>
              <a:xfrm>
                <a:off x="5704499" y="5431581"/>
                <a:ext cx="3515552" cy="387610"/>
                <a:chOff x="5087686" y="5813343"/>
                <a:chExt cx="3515552" cy="387610"/>
              </a:xfrm>
            </p:grpSpPr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61FE5950-0C7F-F24A-6CD1-61DD8962577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87686" y="5813343"/>
                  <a:ext cx="252000" cy="252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en-US" altLang="ko-KR" sz="1600" b="1">
                      <a:solidFill>
                        <a:schemeClr val="bg1"/>
                      </a:solidFill>
                      <a:latin typeface="Arial Narrow" panose="020B0606020202030204" pitchFamily="34" charset="0"/>
                      <a:ea typeface="LG스마트체 Regular" panose="020B0600000101010101" pitchFamily="50" charset="-127"/>
                    </a:rPr>
                    <a:t>III</a:t>
                  </a:r>
                  <a:endParaRPr lang="ko-KR" altLang="en-US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57" name="직사각형 56">
                  <a:extLst>
                    <a:ext uri="{FF2B5EF4-FFF2-40B4-BE49-F238E27FC236}">
                      <a16:creationId xmlns:a16="http://schemas.microsoft.com/office/drawing/2014/main" id="{73CCFAE2-E40E-3213-DC60-AFAB6071866B}"/>
                    </a:ext>
                  </a:extLst>
                </p:cNvPr>
                <p:cNvSpPr/>
                <p:nvPr/>
              </p:nvSpPr>
              <p:spPr>
                <a:xfrm>
                  <a:off x="5399273" y="5847010"/>
                  <a:ext cx="3203965" cy="353943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vl="0" defTabSz="914342">
                    <a:spcBef>
                      <a:spcPts val="600"/>
                    </a:spcBef>
                    <a:defRPr/>
                  </a:pP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시스템 기반 예측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/</a:t>
                  </a:r>
                  <a:r>
                    <a:rPr kumimoji="0" lang="ko-KR" altLang="en-US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제어 </a:t>
                  </a:r>
                  <a:r>
                    <a:rPr kumimoji="0" lang="en-US" altLang="ko-KR" sz="12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</a:t>
                  </a:r>
                  <a:r>
                    <a:rPr lang="en-US" altLang="ko-KR" sz="1200" b="1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Predicted, Future Goal)</a:t>
                  </a:r>
                  <a:br>
                    <a:rPr lang="en-US" altLang="ko-KR" sz="1600" b="1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lang="en-US" altLang="ko-KR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 - AI/ML</a:t>
                  </a:r>
                  <a:r>
                    <a:rPr lang="ko-KR" altLang="en-US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등을 이용한 이동 시점 및 출발지</a:t>
                  </a:r>
                  <a:r>
                    <a:rPr lang="en-US" altLang="ko-KR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/</a:t>
                  </a:r>
                  <a:r>
                    <a:rPr lang="ko-KR" altLang="en-US" sz="105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목적지</a:t>
                  </a:r>
                  <a:r>
                    <a:rPr kumimoji="0" lang="ko-KR" altLang="en-US" sz="105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예측</a:t>
                  </a:r>
                  <a:endParaRPr kumimoji="0" lang="en-US" altLang="ko-KR" sz="105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왼쪽 대괄호 53">
                <a:extLst>
                  <a:ext uri="{FF2B5EF4-FFF2-40B4-BE49-F238E27FC236}">
                    <a16:creationId xmlns:a16="http://schemas.microsoft.com/office/drawing/2014/main" id="{E5113935-58D8-76AA-305E-15E8361F6B0C}"/>
                  </a:ext>
                </a:extLst>
              </p:cNvPr>
              <p:cNvSpPr/>
              <p:nvPr/>
            </p:nvSpPr>
            <p:spPr>
              <a:xfrm>
                <a:off x="5590698" y="4621106"/>
                <a:ext cx="81554" cy="936000"/>
              </a:xfrm>
              <a:prstGeom prst="leftBracket">
                <a:avLst/>
              </a:prstGeom>
              <a:ln w="190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Arial Narrow" panose="020B0606020202030204" pitchFamily="34" charset="0"/>
                </a:endParaRPr>
              </a:p>
            </p:txBody>
          </p:sp>
          <p:sp>
            <p:nvSpPr>
              <p:cNvPr id="55" name="직사각형 54">
                <a:extLst>
                  <a:ext uri="{FF2B5EF4-FFF2-40B4-BE49-F238E27FC236}">
                    <a16:creationId xmlns:a16="http://schemas.microsoft.com/office/drawing/2014/main" id="{691EDF7E-E76B-BC6D-CB21-E3113E31B57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5091044" y="4860559"/>
                <a:ext cx="660339" cy="307777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Grade</a:t>
                </a:r>
                <a:b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</a:br>
                <a: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(</a:t>
                </a:r>
                <a:r>
                  <a:rPr lang="ko-KR" altLang="en-US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성숙도</a:t>
                </a:r>
                <a:r>
                  <a:rPr lang="en-US" altLang="ko-KR" sz="10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)</a:t>
                </a:r>
                <a:endParaRPr lang="ko-KR" altLang="en-US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grpSp>
        <p:nvGrpSpPr>
          <p:cNvPr id="1838" name="그룹 1837">
            <a:extLst>
              <a:ext uri="{FF2B5EF4-FFF2-40B4-BE49-F238E27FC236}">
                <a16:creationId xmlns:a16="http://schemas.microsoft.com/office/drawing/2014/main" id="{EFB3D7D8-F44D-26DF-C1BF-28E88485F988}"/>
              </a:ext>
            </a:extLst>
          </p:cNvPr>
          <p:cNvGrpSpPr/>
          <p:nvPr/>
        </p:nvGrpSpPr>
        <p:grpSpPr>
          <a:xfrm>
            <a:off x="376069" y="1251476"/>
            <a:ext cx="4691942" cy="5014780"/>
            <a:chOff x="-10395499" y="1194598"/>
            <a:chExt cx="4691942" cy="5014780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4FF36B2B-6636-9F11-9471-1118D016B121}"/>
                </a:ext>
              </a:extLst>
            </p:cNvPr>
            <p:cNvGrpSpPr/>
            <p:nvPr/>
          </p:nvGrpSpPr>
          <p:grpSpPr>
            <a:xfrm>
              <a:off x="-10395499" y="5524222"/>
              <a:ext cx="4510159" cy="685156"/>
              <a:chOff x="281549" y="3700759"/>
              <a:chExt cx="4510159" cy="685156"/>
            </a:xfrm>
          </p:grpSpPr>
          <p:grpSp>
            <p:nvGrpSpPr>
              <p:cNvPr id="26" name="그룹 25">
                <a:extLst>
                  <a:ext uri="{FF2B5EF4-FFF2-40B4-BE49-F238E27FC236}">
                    <a16:creationId xmlns:a16="http://schemas.microsoft.com/office/drawing/2014/main" id="{3F5BC18F-5B34-84F6-6FE9-FB90D5367ED9}"/>
                  </a:ext>
                </a:extLst>
              </p:cNvPr>
              <p:cNvGrpSpPr/>
              <p:nvPr/>
            </p:nvGrpSpPr>
            <p:grpSpPr>
              <a:xfrm>
                <a:off x="281549" y="3700759"/>
                <a:ext cx="687003" cy="685156"/>
                <a:chOff x="600847" y="4145667"/>
                <a:chExt cx="687003" cy="685156"/>
              </a:xfrm>
            </p:grpSpPr>
            <p:pic>
              <p:nvPicPr>
                <p:cNvPr id="28" name="그래픽 27" descr="남자 옆모습 단색으로 채워진">
                  <a:extLst>
                    <a:ext uri="{FF2B5EF4-FFF2-40B4-BE49-F238E27FC236}">
                      <a16:creationId xmlns:a16="http://schemas.microsoft.com/office/drawing/2014/main" id="{44787657-33DE-28C4-DAC3-BCA1D8A874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 t="41194"/>
                <a:stretch/>
              </p:blipFill>
              <p:spPr>
                <a:xfrm>
                  <a:off x="600847" y="442681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29" name="그래픽 28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438DEF9C-2B9C-8D2E-E8A3-5D59A8F46D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14566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27" name="말풍선: 모서리가 둥근 사각형 26">
                <a:extLst>
                  <a:ext uri="{FF2B5EF4-FFF2-40B4-BE49-F238E27FC236}">
                    <a16:creationId xmlns:a16="http://schemas.microsoft.com/office/drawing/2014/main" id="{E670CB5F-ADF7-FD35-29E3-34C6CD88A260}"/>
                  </a:ext>
                </a:extLst>
              </p:cNvPr>
              <p:cNvSpPr/>
              <p:nvPr/>
            </p:nvSpPr>
            <p:spPr>
              <a:xfrm>
                <a:off x="1069991" y="3713414"/>
                <a:ext cx="3721717" cy="574190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설비 이송 동작 개선이 어려워요</a:t>
                </a: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</a:p>
              <a:p>
                <a:pPr algn="ctr">
                  <a:spcBef>
                    <a:spcPts val="600"/>
                  </a:spcBef>
                </a:pP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“</a:t>
                </a:r>
                <a:r>
                  <a:rPr lang="ko-KR" altLang="en-US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복잡한 상황에 대한 처리가 힘들어요 </a:t>
                </a:r>
                <a:r>
                  <a:rPr lang="en-US" altLang="ko-KR" sz="12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”</a:t>
                </a:r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D9E13BCA-0B49-9528-2811-D516D6866BCB}"/>
                </a:ext>
              </a:extLst>
            </p:cNvPr>
            <p:cNvGrpSpPr/>
            <p:nvPr/>
          </p:nvGrpSpPr>
          <p:grpSpPr>
            <a:xfrm>
              <a:off x="-9922622" y="1626387"/>
              <a:ext cx="1559632" cy="788813"/>
              <a:chOff x="801320" y="1417914"/>
              <a:chExt cx="1559632" cy="788813"/>
            </a:xfrm>
          </p:grpSpPr>
          <p:sp>
            <p:nvSpPr>
              <p:cNvPr id="63" name="사각형: 둥근 모서리 62">
                <a:extLst>
                  <a:ext uri="{FF2B5EF4-FFF2-40B4-BE49-F238E27FC236}">
                    <a16:creationId xmlns:a16="http://schemas.microsoft.com/office/drawing/2014/main" id="{C7B85F44-9274-128A-7C9D-F8824BD3A06D}"/>
                  </a:ext>
                </a:extLst>
              </p:cNvPr>
              <p:cNvSpPr/>
              <p:nvPr/>
            </p:nvSpPr>
            <p:spPr>
              <a:xfrm>
                <a:off x="801320" y="1417914"/>
                <a:ext cx="1559632" cy="788813"/>
              </a:xfrm>
              <a:prstGeom prst="roundRect">
                <a:avLst>
                  <a:gd name="adj" fmla="val 4140"/>
                </a:avLst>
              </a:prstGeom>
              <a:solidFill>
                <a:srgbClr val="F7E2E7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물</a:t>
                </a:r>
                <a:endPara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류</a:t>
                </a:r>
                <a:endPara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설</a:t>
                </a:r>
                <a:endPara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비</a:t>
                </a:r>
                <a:endPara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536" name="사각형: 둥근 모서리 1535">
                <a:extLst>
                  <a:ext uri="{FF2B5EF4-FFF2-40B4-BE49-F238E27FC236}">
                    <a16:creationId xmlns:a16="http://schemas.microsoft.com/office/drawing/2014/main" id="{304B5934-0416-6C76-0509-947885DFCE37}"/>
                  </a:ext>
                </a:extLst>
              </p:cNvPr>
              <p:cNvSpPr/>
              <p:nvPr/>
            </p:nvSpPr>
            <p:spPr>
              <a:xfrm>
                <a:off x="997992" y="1713896"/>
                <a:ext cx="1299251" cy="442035"/>
              </a:xfrm>
              <a:prstGeom prst="roundRect">
                <a:avLst>
                  <a:gd name="adj" fmla="val 4140"/>
                </a:avLst>
              </a:prstGeom>
              <a:solidFill>
                <a:srgbClr val="F1CBD4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10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HW</a:t>
                </a:r>
              </a:p>
            </p:txBody>
          </p:sp>
          <p:sp>
            <p:nvSpPr>
              <p:cNvPr id="1537" name="사각형: 둥근 모서리 1536">
                <a:extLst>
                  <a:ext uri="{FF2B5EF4-FFF2-40B4-BE49-F238E27FC236}">
                    <a16:creationId xmlns:a16="http://schemas.microsoft.com/office/drawing/2014/main" id="{6A918514-270F-A705-6E63-F24FC85442DD}"/>
                  </a:ext>
                </a:extLst>
              </p:cNvPr>
              <p:cNvSpPr/>
              <p:nvPr/>
            </p:nvSpPr>
            <p:spPr>
              <a:xfrm>
                <a:off x="997992" y="1468319"/>
                <a:ext cx="1299251" cy="245576"/>
              </a:xfrm>
              <a:prstGeom prst="roundRect">
                <a:avLst>
                  <a:gd name="adj" fmla="val 4140"/>
                </a:avLst>
              </a:prstGeom>
              <a:solidFill>
                <a:srgbClr val="F1CBD4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10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SW</a:t>
                </a:r>
              </a:p>
            </p:txBody>
          </p:sp>
          <p:sp>
            <p:nvSpPr>
              <p:cNvPr id="1538" name="사각형: 둥근 모서리 1537">
                <a:extLst>
                  <a:ext uri="{FF2B5EF4-FFF2-40B4-BE49-F238E27FC236}">
                    <a16:creationId xmlns:a16="http://schemas.microsoft.com/office/drawing/2014/main" id="{72AB4171-E7C2-0351-AB22-FF102A9E3833}"/>
                  </a:ext>
                </a:extLst>
              </p:cNvPr>
              <p:cNvSpPr/>
              <p:nvPr/>
            </p:nvSpPr>
            <p:spPr>
              <a:xfrm>
                <a:off x="1315378" y="1755544"/>
                <a:ext cx="933138" cy="121767"/>
              </a:xfrm>
              <a:prstGeom prst="roundRect">
                <a:avLst>
                  <a:gd name="adj" fmla="val 4140"/>
                </a:avLst>
              </a:prstGeom>
              <a:solidFill>
                <a:srgbClr val="E6A2B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8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Servo Motors</a:t>
                </a:r>
              </a:p>
            </p:txBody>
          </p:sp>
          <p:sp>
            <p:nvSpPr>
              <p:cNvPr id="1539" name="사각형: 둥근 모서리 1538">
                <a:extLst>
                  <a:ext uri="{FF2B5EF4-FFF2-40B4-BE49-F238E27FC236}">
                    <a16:creationId xmlns:a16="http://schemas.microsoft.com/office/drawing/2014/main" id="{77C056FA-A188-4F3E-7922-AF7CF19F1DE1}"/>
                  </a:ext>
                </a:extLst>
              </p:cNvPr>
              <p:cNvSpPr/>
              <p:nvPr/>
            </p:nvSpPr>
            <p:spPr>
              <a:xfrm>
                <a:off x="1315378" y="1883999"/>
                <a:ext cx="933138" cy="121767"/>
              </a:xfrm>
              <a:prstGeom prst="roundRect">
                <a:avLst>
                  <a:gd name="adj" fmla="val 4140"/>
                </a:avLst>
              </a:prstGeom>
              <a:solidFill>
                <a:srgbClr val="E6A2B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8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Sensors</a:t>
                </a:r>
              </a:p>
            </p:txBody>
          </p:sp>
          <p:sp>
            <p:nvSpPr>
              <p:cNvPr id="1540" name="사각형: 둥근 모서리 1539">
                <a:extLst>
                  <a:ext uri="{FF2B5EF4-FFF2-40B4-BE49-F238E27FC236}">
                    <a16:creationId xmlns:a16="http://schemas.microsoft.com/office/drawing/2014/main" id="{AEA7DB5E-41E2-6AB6-8AD5-7D33F3D5B9C4}"/>
                  </a:ext>
                </a:extLst>
              </p:cNvPr>
              <p:cNvSpPr/>
              <p:nvPr/>
            </p:nvSpPr>
            <p:spPr>
              <a:xfrm>
                <a:off x="1315378" y="2005829"/>
                <a:ext cx="933138" cy="121767"/>
              </a:xfrm>
              <a:prstGeom prst="roundRect">
                <a:avLst>
                  <a:gd name="adj" fmla="val 4140"/>
                </a:avLst>
              </a:prstGeom>
              <a:solidFill>
                <a:srgbClr val="E6A2B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8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Cylinders</a:t>
                </a:r>
              </a:p>
            </p:txBody>
          </p:sp>
          <p:sp>
            <p:nvSpPr>
              <p:cNvPr id="1541" name="사각형: 둥근 모서리 1540">
                <a:extLst>
                  <a:ext uri="{FF2B5EF4-FFF2-40B4-BE49-F238E27FC236}">
                    <a16:creationId xmlns:a16="http://schemas.microsoft.com/office/drawing/2014/main" id="{80F86592-F9B8-5EFF-A7F1-671C04C1F554}"/>
                  </a:ext>
                </a:extLst>
              </p:cNvPr>
              <p:cNvSpPr/>
              <p:nvPr/>
            </p:nvSpPr>
            <p:spPr>
              <a:xfrm>
                <a:off x="1315378" y="1526694"/>
                <a:ext cx="933138" cy="121767"/>
              </a:xfrm>
              <a:prstGeom prst="roundRect">
                <a:avLst>
                  <a:gd name="adj" fmla="val 4140"/>
                </a:avLst>
              </a:prstGeom>
              <a:solidFill>
                <a:srgbClr val="E6A2B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US" altLang="ko-KR" sz="8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PLC</a:t>
                </a:r>
                <a:r>
                  <a:rPr lang="ko-KR" altLang="en-US" sz="8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 </a:t>
                </a:r>
                <a:r>
                  <a:rPr lang="en-US" altLang="ko-KR" sz="4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(Programmable</a:t>
                </a:r>
                <a:r>
                  <a:rPr lang="ko-KR" altLang="en-US" sz="4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 </a:t>
                </a:r>
                <a:r>
                  <a:rPr lang="en-US" altLang="ko-KR" sz="4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Circuit</a:t>
                </a:r>
                <a:r>
                  <a:rPr lang="ko-KR" altLang="en-US" sz="4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 </a:t>
                </a:r>
                <a:r>
                  <a:rPr lang="en-US" altLang="ko-KR" sz="400" b="1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Logic)</a:t>
                </a:r>
                <a:endParaRPr lang="en-US" altLang="ko-KR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1542" name="AutoShape 5">
              <a:extLst>
                <a:ext uri="{FF2B5EF4-FFF2-40B4-BE49-F238E27FC236}">
                  <a16:creationId xmlns:a16="http://schemas.microsoft.com/office/drawing/2014/main" id="{65AD967F-39BB-F148-11F6-45233124B4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34133" y="1194598"/>
              <a:ext cx="428766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물류설비 </a:t>
              </a:r>
              <a:b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 </a:t>
              </a:r>
              <a:r>
                <a:rPr kumimoji="1" lang="ko-KR" altLang="en-US" sz="9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센서를 이용</a:t>
              </a:r>
              <a:r>
                <a:rPr kumimoji="1" lang="en-US" altLang="ko-KR" sz="9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</a:t>
              </a:r>
              <a:r>
                <a:rPr kumimoji="1" lang="ko-KR" altLang="en-US" sz="9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9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구동부</a:t>
              </a:r>
              <a:r>
                <a:rPr kumimoji="1" lang="en-US" altLang="ko-KR" sz="9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(servo, Cylinder </a:t>
              </a:r>
              <a:r>
                <a:rPr kumimoji="1" lang="ko-KR" altLang="en-US" sz="9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등</a:t>
              </a:r>
              <a:r>
                <a:rPr kumimoji="1" lang="en-US" altLang="ko-KR" sz="9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)</a:t>
              </a:r>
              <a:r>
                <a:rPr kumimoji="1" lang="ko-KR" altLang="en-US" sz="9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를 제어하는 물류 보관 및 이송 목적의 설비</a:t>
              </a:r>
              <a:endParaRPr kumimoji="1" lang="en-US" altLang="ko-KR" sz="9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43" name="AutoShape 5">
              <a:extLst>
                <a:ext uri="{FF2B5EF4-FFF2-40B4-BE49-F238E27FC236}">
                  <a16:creationId xmlns:a16="http://schemas.microsoft.com/office/drawing/2014/main" id="{FA40F406-4798-5CE6-C794-9F89DBEA0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354588" y="1696541"/>
              <a:ext cx="2429912" cy="60663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en-US" altLang="ko-KR" sz="8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Sensors : </a:t>
              </a:r>
              <a:r>
                <a:rPr kumimoji="1" lang="ko-KR" altLang="en-US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위치</a:t>
              </a:r>
              <a:r>
                <a:rPr kumimoji="1" lang="en-US" altLang="ko-KR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크기</a:t>
              </a:r>
              <a:r>
                <a:rPr kumimoji="1" lang="en-US" altLang="ko-KR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등을 감지하는 장치</a:t>
              </a:r>
              <a:endParaRPr kumimoji="1" lang="en-US" altLang="ko-KR" sz="8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en-US" altLang="ko-KR" sz="8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Servo, Cylinder : </a:t>
              </a:r>
              <a:r>
                <a:rPr kumimoji="1" lang="ko-KR" altLang="en-US" sz="8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물체를 움직이기 위한 장치</a:t>
              </a:r>
              <a:endParaRPr kumimoji="1" lang="en-US" altLang="ko-KR" sz="8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en-US" altLang="ko-KR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PLC : </a:t>
              </a:r>
              <a:r>
                <a:rPr kumimoji="1" lang="ko-KR" altLang="en-US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단순한 </a:t>
              </a:r>
              <a:r>
                <a:rPr kumimoji="1" lang="ko-KR" altLang="en-US" sz="8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입력값</a:t>
              </a:r>
              <a:r>
                <a:rPr kumimoji="1" lang="en-US" altLang="ko-KR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(</a:t>
              </a:r>
              <a:r>
                <a:rPr kumimoji="1" lang="ko-KR" altLang="en-US" sz="8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센서값</a:t>
              </a:r>
              <a:r>
                <a:rPr kumimoji="1" lang="en-US" altLang="ko-KR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)</a:t>
              </a:r>
              <a:r>
                <a:rPr kumimoji="1" lang="ko-KR" altLang="en-US" sz="8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기반 실시간 제어기</a:t>
              </a:r>
              <a:endParaRPr kumimoji="1" lang="en-US" altLang="ko-KR" sz="8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44" name="AutoShape 5">
              <a:extLst>
                <a:ext uri="{FF2B5EF4-FFF2-40B4-BE49-F238E27FC236}">
                  <a16:creationId xmlns:a16="http://schemas.microsoft.com/office/drawing/2014/main" id="{38E2319A-42F6-35D5-CADB-D6B7BD879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021471" y="2392863"/>
              <a:ext cx="3922155" cy="120179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85725" marR="0" lvl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【</a:t>
              </a:r>
              <a:r>
                <a:rPr kumimoji="1" lang="ko-KR" altLang="en-US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이송 물류설비</a:t>
              </a:r>
              <a: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】 AGV</a:t>
              </a:r>
              <a:r>
                <a:rPr kumimoji="1" lang="en-US" altLang="ko-KR" sz="7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(Automated Guided Vehicle)</a:t>
              </a:r>
              <a: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</a:t>
              </a:r>
              <a:b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b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                       Conveyor</a:t>
              </a:r>
              <a:br>
                <a:rPr kumimoji="1" lang="en-US" altLang="ko-KR" sz="10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endParaRPr kumimoji="1" lang="en-US" altLang="ko-KR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85725" lvl="0"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0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【</a:t>
              </a:r>
              <a:r>
                <a:rPr kumimoji="1" lang="ko-KR" altLang="en-US" sz="10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저장 물류설비</a:t>
              </a:r>
              <a:r>
                <a:rPr kumimoji="1" lang="en-US" altLang="ko-KR" sz="10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】 Stocker</a:t>
              </a:r>
              <a:endParaRPr kumimoji="1" lang="en-US" altLang="ko-KR" sz="9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45" name="직사각형 1544">
              <a:extLst>
                <a:ext uri="{FF2B5EF4-FFF2-40B4-BE49-F238E27FC236}">
                  <a16:creationId xmlns:a16="http://schemas.microsoft.com/office/drawing/2014/main" id="{01A508CC-E607-AAF6-801A-AEB7A88A664A}"/>
                </a:ext>
              </a:extLst>
            </p:cNvPr>
            <p:cNvSpPr/>
            <p:nvPr/>
          </p:nvSpPr>
          <p:spPr>
            <a:xfrm>
              <a:off x="-9076325" y="3534302"/>
              <a:ext cx="2305257" cy="21544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defTabSz="914342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Stocker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는 제품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자재를 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Rack 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형태로 보관하는 물류설비</a:t>
              </a:r>
              <a:endParaRPr lang="en-US" altLang="ko-KR" sz="800" dirty="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46" name="AutoShape 5">
              <a:extLst>
                <a:ext uri="{FF2B5EF4-FFF2-40B4-BE49-F238E27FC236}">
                  <a16:creationId xmlns:a16="http://schemas.microsoft.com/office/drawing/2014/main" id="{80C7A86C-EFA6-0A82-3D94-012298E02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134134" y="3720673"/>
              <a:ext cx="4430577" cy="116531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lvl="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CIM</a:t>
              </a:r>
              <a:r>
                <a:rPr kumimoji="1" lang="ko-KR" altLang="en-US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이란</a:t>
              </a:r>
              <a:r>
                <a:rPr kumimoji="1" lang="en-US" altLang="ko-KR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물류설비 구동을 위한 명령을 생성</a:t>
              </a:r>
              <a:r>
                <a:rPr kumimoji="1" lang="en-US" altLang="ko-KR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전달하는 </a:t>
              </a:r>
              <a:r>
                <a:rPr kumimoji="1" lang="en-US" altLang="ko-KR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PC</a:t>
              </a:r>
              <a:r>
                <a:rPr kumimoji="1" lang="ko-KR" altLang="en-US" sz="1100" i="0" u="none" strike="noStrike" kern="0" cap="none" spc="0" normalizeH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기반 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Software</a:t>
              </a:r>
              <a:b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 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상위시스템</a:t>
              </a:r>
              <a:r>
                <a:rPr kumimoji="1" lang="en-US" altLang="ko-KR" sz="7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(MES/MCS)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에서 결정한 제품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자재의 이송을 위한 출발지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목적지를 물류 설비로 전달</a:t>
              </a:r>
              <a:b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b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b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생산설비의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상태 확인 및 안전한 이송 진행을 위한 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Interlock</a:t>
              </a:r>
              <a:b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b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</a:b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여러 개의 이송 명령을 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Queueing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한 후 순차적으로 수행하여 효율적</a:t>
              </a:r>
              <a:r>
                <a:rPr kumimoji="1" lang="en-US" altLang="ko-KR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9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안정적 제품 공급 </a:t>
              </a:r>
              <a:endParaRPr kumimoji="1" lang="en-US" altLang="ko-KR" sz="900" i="0" u="none" strike="noStrike" kern="0" cap="none" spc="0" normalizeH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47" name="직사각형 1546">
              <a:extLst>
                <a:ext uri="{FF2B5EF4-FFF2-40B4-BE49-F238E27FC236}">
                  <a16:creationId xmlns:a16="http://schemas.microsoft.com/office/drawing/2014/main" id="{AE251DD1-B618-1414-D657-CFE9F20DEC4C}"/>
                </a:ext>
              </a:extLst>
            </p:cNvPr>
            <p:cNvSpPr/>
            <p:nvPr/>
          </p:nvSpPr>
          <p:spPr>
            <a:xfrm>
              <a:off x="-9111983" y="2654517"/>
              <a:ext cx="2153589" cy="21544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defTabSz="914342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AGV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는 제품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자제를 싣고 이동</a:t>
              </a:r>
              <a:r>
                <a:rPr lang="ko-KR" altLang="en-US" sz="800" dirty="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하는 물류설비</a:t>
              </a:r>
              <a:endParaRPr lang="en-US" altLang="ko-KR" sz="800" dirty="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48" name="직사각형 1547">
              <a:extLst>
                <a:ext uri="{FF2B5EF4-FFF2-40B4-BE49-F238E27FC236}">
                  <a16:creationId xmlns:a16="http://schemas.microsoft.com/office/drawing/2014/main" id="{9BB2EE06-650D-A5D9-93FA-D0CDEF6861FD}"/>
                </a:ext>
              </a:extLst>
            </p:cNvPr>
            <p:cNvSpPr/>
            <p:nvPr/>
          </p:nvSpPr>
          <p:spPr>
            <a:xfrm>
              <a:off x="-9098789" y="3105881"/>
              <a:ext cx="3019871" cy="21544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defTabSz="914342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Conveyor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는 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Roller, Belt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등을 이용하여 제품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자제를 이동시키는 </a:t>
              </a:r>
              <a:r>
                <a:rPr lang="ko-KR" altLang="en-US" sz="800" dirty="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물류설비</a:t>
              </a:r>
              <a:endParaRPr lang="en-US" altLang="ko-KR" sz="800" dirty="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86" name="직사각형 1685">
              <a:extLst>
                <a:ext uri="{FF2B5EF4-FFF2-40B4-BE49-F238E27FC236}">
                  <a16:creationId xmlns:a16="http://schemas.microsoft.com/office/drawing/2014/main" id="{41707EDA-FB36-F478-58D7-E529495E16C5}"/>
                </a:ext>
              </a:extLst>
            </p:cNvPr>
            <p:cNvSpPr/>
            <p:nvPr/>
          </p:nvSpPr>
          <p:spPr>
            <a:xfrm>
              <a:off x="-9938784" y="4091917"/>
              <a:ext cx="4115038" cy="215444"/>
            </a:xfrm>
            <a:prstGeom prst="rect">
              <a:avLst/>
            </a:prstGeom>
          </p:spPr>
          <p:txBody>
            <a:bodyPr wrap="square" lIns="0" tIns="0" rIns="0" bIns="0">
              <a:normAutofit fontScale="92500"/>
            </a:bodyPr>
            <a:lstStyle/>
            <a:p>
              <a:pPr marL="0" marR="0" lvl="0" indent="0" defTabSz="914342" rtl="0" eaLnBrk="1" fontAlgn="auto" latinLnBrk="0" hangingPunct="1"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상위시스템에서 이송 제품을 선정하는 사유는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설비의 상태 및 제품 생산 계획 등을 가장 효율적으로 파악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결정할 수 있기 때문이며</a:t>
              </a:r>
              <a:r>
                <a:rPr kumimoji="0" lang="en-US" altLang="ko-KR" sz="800" b="0" i="0" u="none" strike="noStrike" kern="1200" cap="none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800" dirty="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현장의 결정에 의한 제품 이송도 가능함</a:t>
              </a:r>
              <a:endParaRPr lang="en-US" altLang="ko-KR" sz="800" dirty="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687" name="그룹 1686">
              <a:extLst>
                <a:ext uri="{FF2B5EF4-FFF2-40B4-BE49-F238E27FC236}">
                  <a16:creationId xmlns:a16="http://schemas.microsoft.com/office/drawing/2014/main" id="{75B815B3-14D0-FA77-2C46-C27663164E27}"/>
                </a:ext>
              </a:extLst>
            </p:cNvPr>
            <p:cNvGrpSpPr/>
            <p:nvPr/>
          </p:nvGrpSpPr>
          <p:grpSpPr>
            <a:xfrm>
              <a:off x="-9754515" y="4935040"/>
              <a:ext cx="3761804" cy="557451"/>
              <a:chOff x="-3798515" y="6569540"/>
              <a:chExt cx="3761804" cy="557451"/>
            </a:xfrm>
          </p:grpSpPr>
          <p:sp>
            <p:nvSpPr>
              <p:cNvPr id="1688" name="AutoShape 5">
                <a:extLst>
                  <a:ext uri="{FF2B5EF4-FFF2-40B4-BE49-F238E27FC236}">
                    <a16:creationId xmlns:a16="http://schemas.microsoft.com/office/drawing/2014/main" id="{152B0FCE-1F1D-87B7-2077-63A86B343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798515" y="6569540"/>
                <a:ext cx="1618982" cy="442035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72000" tIns="36000" rIns="72000" bIns="36000" anchor="t" anchorCtr="0">
                <a:spAutoFit/>
              </a:bodyPr>
              <a:lstStyle/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Separate</a:t>
                </a:r>
              </a:p>
              <a:p>
                <a:pPr marL="0" marR="0" lvl="0" indent="0" defTabSz="91440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ko-KR" sz="1200" b="1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charset="0"/>
                  </a:rPr>
                  <a:t>Operation and Equip. </a:t>
                </a:r>
              </a:p>
            </p:txBody>
          </p:sp>
          <p:sp>
            <p:nvSpPr>
              <p:cNvPr id="1690" name="AutoShape 5">
                <a:extLst>
                  <a:ext uri="{FF2B5EF4-FFF2-40B4-BE49-F238E27FC236}">
                    <a16:creationId xmlns:a16="http://schemas.microsoft.com/office/drawing/2014/main" id="{F94EDDC2-8101-9847-60F0-D2169AA971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24943" y="6569540"/>
                <a:ext cx="2088232" cy="557451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square" lIns="0" tIns="36000" rIns="72000" bIns="36000" anchor="t" anchorCtr="0">
                <a:spAutoFit/>
              </a:bodyPr>
              <a:lstStyle/>
              <a:p>
                <a:pPr marL="171450" lvl="0" indent="-85725" defTabSz="9144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kumimoji="1" lang="ko-KR" altLang="en-US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물류설비와 운영 업무의 분리 </a:t>
                </a:r>
                <a:b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</a:br>
                <a:r>
                  <a:rPr kumimoji="1" lang="ko-KR" altLang="en-US" sz="10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</a:t>
                </a:r>
                <a:r>
                  <a:rPr kumimoji="1" lang="en-US" altLang="ko-KR" sz="10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 </a:t>
                </a:r>
                <a:r>
                  <a:rPr kumimoji="1" lang="ko-KR" altLang="en-US" sz="10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운영 변경에 따른 영향도 최소화</a:t>
                </a:r>
                <a:br>
                  <a:rPr kumimoji="1" lang="en-US" altLang="ko-KR" sz="1100" i="0" u="none" strike="noStrike" kern="0" cap="none" spc="0" normalizeH="0" noProof="0">
                    <a:ln>
                      <a:noFill/>
                    </a:ln>
                    <a:solidFill>
                      <a:srgbClr val="231F2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</a:br>
                <a:r>
                  <a:rPr kumimoji="1" lang="ko-KR" altLang="en-US" sz="10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</a:t>
                </a:r>
                <a:r>
                  <a:rPr kumimoji="1" lang="en-US" altLang="ko-KR" sz="10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 </a:t>
                </a:r>
                <a:r>
                  <a:rPr kumimoji="1" lang="ko-KR" altLang="en-US" sz="1000" kern="0">
                    <a:solidFill>
                      <a:srgbClr val="231F2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  <a:sym typeface="Wingdings" panose="05000000000000000000" pitchFamily="2" charset="2"/>
                  </a:rPr>
                  <a:t>운영 개선에 용이</a:t>
                </a:r>
                <a:endPara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</p:txBody>
          </p:sp>
        </p:grpSp>
        <p:grpSp>
          <p:nvGrpSpPr>
            <p:cNvPr id="1691" name="그룹 1690">
              <a:extLst>
                <a:ext uri="{FF2B5EF4-FFF2-40B4-BE49-F238E27FC236}">
                  <a16:creationId xmlns:a16="http://schemas.microsoft.com/office/drawing/2014/main" id="{4A27D7D9-BD03-E934-5A0D-D2C553B7A09E}"/>
                </a:ext>
              </a:extLst>
            </p:cNvPr>
            <p:cNvGrpSpPr/>
            <p:nvPr/>
          </p:nvGrpSpPr>
          <p:grpSpPr>
            <a:xfrm>
              <a:off x="-6879178" y="3275684"/>
              <a:ext cx="829579" cy="369426"/>
              <a:chOff x="8067924" y="991592"/>
              <a:chExt cx="829579" cy="369426"/>
            </a:xfrm>
          </p:grpSpPr>
          <p:pic>
            <p:nvPicPr>
              <p:cNvPr id="1692" name="그림 1691">
                <a:extLst>
                  <a:ext uri="{FF2B5EF4-FFF2-40B4-BE49-F238E27FC236}">
                    <a16:creationId xmlns:a16="http://schemas.microsoft.com/office/drawing/2014/main" id="{6C10BA51-42F1-9E8B-BAEB-945EAED10F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67924" y="991592"/>
                <a:ext cx="400210" cy="369426"/>
              </a:xfrm>
              <a:prstGeom prst="rect">
                <a:avLst/>
              </a:prstGeom>
            </p:spPr>
          </p:pic>
          <p:sp>
            <p:nvSpPr>
              <p:cNvPr id="1693" name="직사각형 1692">
                <a:extLst>
                  <a:ext uri="{FF2B5EF4-FFF2-40B4-BE49-F238E27FC236}">
                    <a16:creationId xmlns:a16="http://schemas.microsoft.com/office/drawing/2014/main" id="{177757AD-F8F9-1203-9272-9EF473B6360F}"/>
                  </a:ext>
                </a:extLst>
              </p:cNvPr>
              <p:cNvSpPr/>
              <p:nvPr/>
            </p:nvSpPr>
            <p:spPr>
              <a:xfrm>
                <a:off x="8445951" y="1127764"/>
                <a:ext cx="451552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Stocker</a:t>
                </a:r>
                <a:r>
                  <a:rPr kumimoji="0" lang="ko-KR" altLang="en-US" sz="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endParaRPr kumimoji="0" lang="en-US" altLang="ko-KR" sz="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94" name="그룹 1693">
              <a:extLst>
                <a:ext uri="{FF2B5EF4-FFF2-40B4-BE49-F238E27FC236}">
                  <a16:creationId xmlns:a16="http://schemas.microsoft.com/office/drawing/2014/main" id="{1C7C89CC-9010-BC12-9594-BC24F6BD9367}"/>
                </a:ext>
              </a:extLst>
            </p:cNvPr>
            <p:cNvGrpSpPr/>
            <p:nvPr/>
          </p:nvGrpSpPr>
          <p:grpSpPr>
            <a:xfrm>
              <a:off x="-7289927" y="2363833"/>
              <a:ext cx="823394" cy="410422"/>
              <a:chOff x="7850844" y="1570706"/>
              <a:chExt cx="823394" cy="410422"/>
            </a:xfrm>
          </p:grpSpPr>
          <p:pic>
            <p:nvPicPr>
              <p:cNvPr id="1695" name="그림 1694">
                <a:extLst>
                  <a:ext uri="{FF2B5EF4-FFF2-40B4-BE49-F238E27FC236}">
                    <a16:creationId xmlns:a16="http://schemas.microsoft.com/office/drawing/2014/main" id="{D9363944-E708-8CEC-4317-6024B62B8B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grayscl/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63" t="10859" r="16536" b="4231"/>
              <a:stretch/>
            </p:blipFill>
            <p:spPr>
              <a:xfrm>
                <a:off x="7850844" y="1570706"/>
                <a:ext cx="424122" cy="410422"/>
              </a:xfrm>
              <a:prstGeom prst="rect">
                <a:avLst/>
              </a:prstGeom>
              <a:noFill/>
            </p:spPr>
          </p:pic>
          <p:sp>
            <p:nvSpPr>
              <p:cNvPr id="1696" name="직사각형 1695">
                <a:extLst>
                  <a:ext uri="{FF2B5EF4-FFF2-40B4-BE49-F238E27FC236}">
                    <a16:creationId xmlns:a16="http://schemas.microsoft.com/office/drawing/2014/main" id="{4AAE8D39-C6D1-2AF6-1A70-88E868A4A90D}"/>
                  </a:ext>
                </a:extLst>
              </p:cNvPr>
              <p:cNvSpPr/>
              <p:nvPr/>
            </p:nvSpPr>
            <p:spPr>
              <a:xfrm>
                <a:off x="8222686" y="1689346"/>
                <a:ext cx="451552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8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AGV</a:t>
                </a:r>
                <a:endParaRPr kumimoji="0" lang="en-US" altLang="ko-KR" sz="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97" name="그룹 1696">
              <a:extLst>
                <a:ext uri="{FF2B5EF4-FFF2-40B4-BE49-F238E27FC236}">
                  <a16:creationId xmlns:a16="http://schemas.microsoft.com/office/drawing/2014/main" id="{C1E40AC9-1B8C-6B07-FDEE-1980D1B56F87}"/>
                </a:ext>
              </a:extLst>
            </p:cNvPr>
            <p:cNvGrpSpPr/>
            <p:nvPr/>
          </p:nvGrpSpPr>
          <p:grpSpPr>
            <a:xfrm>
              <a:off x="-7286402" y="2803457"/>
              <a:ext cx="1035063" cy="262580"/>
              <a:chOff x="7967491" y="2263829"/>
              <a:chExt cx="1035063" cy="262580"/>
            </a:xfrm>
          </p:grpSpPr>
          <p:pic>
            <p:nvPicPr>
              <p:cNvPr id="1698" name="그림 1697">
                <a:extLst>
                  <a:ext uri="{FF2B5EF4-FFF2-40B4-BE49-F238E27FC236}">
                    <a16:creationId xmlns:a16="http://schemas.microsoft.com/office/drawing/2014/main" id="{649FBD5B-171D-106D-1754-174261D7C0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67491" y="2263829"/>
                <a:ext cx="583511" cy="262580"/>
              </a:xfrm>
              <a:prstGeom prst="rect">
                <a:avLst/>
              </a:prstGeom>
            </p:spPr>
          </p:pic>
          <p:sp>
            <p:nvSpPr>
              <p:cNvPr id="1699" name="직사각형 1698">
                <a:extLst>
                  <a:ext uri="{FF2B5EF4-FFF2-40B4-BE49-F238E27FC236}">
                    <a16:creationId xmlns:a16="http://schemas.microsoft.com/office/drawing/2014/main" id="{2532EF01-1148-4AA0-3C4A-DDCC31D46C3A}"/>
                  </a:ext>
                </a:extLst>
              </p:cNvPr>
              <p:cNvSpPr/>
              <p:nvPr/>
            </p:nvSpPr>
            <p:spPr>
              <a:xfrm>
                <a:off x="8551002" y="2395119"/>
                <a:ext cx="451552" cy="12311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342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8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Conveyor</a:t>
                </a:r>
              </a:p>
            </p:txBody>
          </p:sp>
        </p:grpSp>
      </p:grpSp>
      <p:sp>
        <p:nvSpPr>
          <p:cNvPr id="1799" name="TextBox 1798">
            <a:extLst>
              <a:ext uri="{FF2B5EF4-FFF2-40B4-BE49-F238E27FC236}">
                <a16:creationId xmlns:a16="http://schemas.microsoft.com/office/drawing/2014/main" id="{60ADBF6C-D88C-44EE-4A55-1019EB2360D4}"/>
              </a:ext>
            </a:extLst>
          </p:cNvPr>
          <p:cNvSpPr txBox="1"/>
          <p:nvPr/>
        </p:nvSpPr>
        <p:spPr bwMode="auto">
          <a:xfrm>
            <a:off x="11159055" y="1575269"/>
            <a:ext cx="1352367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 defTabSz="984250" latinLnBrk="0">
              <a:spcBef>
                <a:spcPts val="600"/>
              </a:spcBef>
              <a:spcAft>
                <a:spcPts val="600"/>
              </a:spcAft>
            </a:pPr>
            <a:r>
              <a:rPr lang="en-US" altLang="ko-KR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【 </a:t>
            </a:r>
            <a:r>
              <a: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 </a:t>
            </a:r>
            <a:r>
              <a:rPr lang="en-US" altLang="ko-KR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Capability </a:t>
            </a:r>
            <a:r>
              <a: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향상 </a:t>
            </a:r>
            <a:r>
              <a:rPr lang="en-US" altLang="ko-KR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】</a:t>
            </a:r>
            <a:endParaRPr lang="ko-KR" altLang="en-US" sz="1100" b="1" spc="-2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cxnSp>
        <p:nvCxnSpPr>
          <p:cNvPr id="1800" name="직선 연결선 1799">
            <a:extLst>
              <a:ext uri="{FF2B5EF4-FFF2-40B4-BE49-F238E27FC236}">
                <a16:creationId xmlns:a16="http://schemas.microsoft.com/office/drawing/2014/main" id="{89ED678C-940D-6329-5824-2A22CE4B32B1}"/>
              </a:ext>
            </a:extLst>
          </p:cNvPr>
          <p:cNvCxnSpPr/>
          <p:nvPr/>
        </p:nvCxnSpPr>
        <p:spPr>
          <a:xfrm>
            <a:off x="11159055" y="1933693"/>
            <a:ext cx="0" cy="82941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triangle"/>
          </a:ln>
          <a:effectLst/>
        </p:spPr>
      </p:cxnSp>
      <p:cxnSp>
        <p:nvCxnSpPr>
          <p:cNvPr id="1801" name="직선 연결선 1800">
            <a:extLst>
              <a:ext uri="{FF2B5EF4-FFF2-40B4-BE49-F238E27FC236}">
                <a16:creationId xmlns:a16="http://schemas.microsoft.com/office/drawing/2014/main" id="{2DD54ABB-6182-B547-5B55-27CD076C0A7E}"/>
              </a:ext>
            </a:extLst>
          </p:cNvPr>
          <p:cNvCxnSpPr/>
          <p:nvPr/>
        </p:nvCxnSpPr>
        <p:spPr>
          <a:xfrm>
            <a:off x="11011043" y="2708028"/>
            <a:ext cx="158464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tailEnd type="triangle"/>
          </a:ln>
          <a:effectLst/>
        </p:spPr>
      </p:cxnSp>
      <p:sp>
        <p:nvSpPr>
          <p:cNvPr id="1802" name="Rectangle 234">
            <a:extLst>
              <a:ext uri="{FF2B5EF4-FFF2-40B4-BE49-F238E27FC236}">
                <a16:creationId xmlns:a16="http://schemas.microsoft.com/office/drawing/2014/main" id="{C271C504-5D1C-E5A7-E2FC-FA445E05286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159055" y="2708028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8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전</a:t>
            </a:r>
            <a:endParaRPr lang="en-US" altLang="ko-KR" sz="80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03" name="Rectangle 234">
            <a:extLst>
              <a:ext uri="{FF2B5EF4-FFF2-40B4-BE49-F238E27FC236}">
                <a16:creationId xmlns:a16="http://schemas.microsoft.com/office/drawing/2014/main" id="{4298668D-9971-BD3C-1A1C-BE07F6C1BF5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750379" y="2708028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8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후</a:t>
            </a:r>
            <a:endParaRPr lang="en-US" altLang="ko-KR" sz="80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04" name="Rectangle 234">
            <a:extLst>
              <a:ext uri="{FF2B5EF4-FFF2-40B4-BE49-F238E27FC236}">
                <a16:creationId xmlns:a16="http://schemas.microsoft.com/office/drawing/2014/main" id="{C397B5EF-26CF-6095-E789-16C5AE5417C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753268" y="2132398"/>
            <a:ext cx="426587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7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</a:t>
            </a:r>
            <a:endParaRPr lang="en-US" altLang="ko-KR" sz="70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>
              <a:spcBef>
                <a:spcPts val="200"/>
              </a:spcBef>
            </a:pPr>
            <a:r>
              <a:rPr lang="en-US" altLang="ko-KR" sz="7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Capability</a:t>
            </a:r>
          </a:p>
        </p:txBody>
      </p:sp>
      <p:grpSp>
        <p:nvGrpSpPr>
          <p:cNvPr id="1811" name="그룹 1810">
            <a:extLst>
              <a:ext uri="{FF2B5EF4-FFF2-40B4-BE49-F238E27FC236}">
                <a16:creationId xmlns:a16="http://schemas.microsoft.com/office/drawing/2014/main" id="{9C1A505B-3C35-6768-F714-84A6DE2C8C27}"/>
              </a:ext>
            </a:extLst>
          </p:cNvPr>
          <p:cNvGrpSpPr/>
          <p:nvPr/>
        </p:nvGrpSpPr>
        <p:grpSpPr>
          <a:xfrm>
            <a:off x="10572208" y="3328347"/>
            <a:ext cx="4301228" cy="792821"/>
            <a:chOff x="5098992" y="908722"/>
            <a:chExt cx="4301228" cy="792821"/>
          </a:xfrm>
        </p:grpSpPr>
        <p:grpSp>
          <p:nvGrpSpPr>
            <p:cNvPr id="1812" name="그룹 1811">
              <a:extLst>
                <a:ext uri="{FF2B5EF4-FFF2-40B4-BE49-F238E27FC236}">
                  <a16:creationId xmlns:a16="http://schemas.microsoft.com/office/drawing/2014/main" id="{36275D07-5736-4492-A205-14C12B0A5747}"/>
                </a:ext>
              </a:extLst>
            </p:cNvPr>
            <p:cNvGrpSpPr/>
            <p:nvPr/>
          </p:nvGrpSpPr>
          <p:grpSpPr>
            <a:xfrm>
              <a:off x="5098992" y="908722"/>
              <a:ext cx="4301228" cy="792821"/>
              <a:chOff x="5098992" y="4590818"/>
              <a:chExt cx="4301228" cy="782372"/>
            </a:xfrm>
          </p:grpSpPr>
          <p:grpSp>
            <p:nvGrpSpPr>
              <p:cNvPr id="1814" name="그룹 1813">
                <a:extLst>
                  <a:ext uri="{FF2B5EF4-FFF2-40B4-BE49-F238E27FC236}">
                    <a16:creationId xmlns:a16="http://schemas.microsoft.com/office/drawing/2014/main" id="{5F863AEA-5181-271A-92B6-EF4402889C4F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1816" name="그래픽 1815" descr="남자 옆모습 단색으로 채워진">
                  <a:extLst>
                    <a:ext uri="{FF2B5EF4-FFF2-40B4-BE49-F238E27FC236}">
                      <a16:creationId xmlns:a16="http://schemas.microsoft.com/office/drawing/2014/main" id="{F890C693-1BA3-B31B-8345-55CB66818C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817" name="TextBox 1816">
                  <a:extLst>
                    <a:ext uri="{FF2B5EF4-FFF2-40B4-BE49-F238E27FC236}">
                      <a16:creationId xmlns:a16="http://schemas.microsoft.com/office/drawing/2014/main" id="{FA7C52C6-0232-0DC6-C696-8CE29F9A0C41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 latinLnBrk="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생산 엔지니어</a:t>
                  </a:r>
                </a:p>
              </p:txBody>
            </p:sp>
          </p:grpSp>
          <p:sp>
            <p:nvSpPr>
              <p:cNvPr id="1815" name="말풍선: 모서리가 둥근 사각형 1814">
                <a:extLst>
                  <a:ext uri="{FF2B5EF4-FFF2-40B4-BE49-F238E27FC236}">
                    <a16:creationId xmlns:a16="http://schemas.microsoft.com/office/drawing/2014/main" id="{17AC7B18-6F5C-E3B9-4D66-48E452D2F12A}"/>
                  </a:ext>
                </a:extLst>
              </p:cNvPr>
              <p:cNvSpPr/>
              <p:nvPr/>
            </p:nvSpPr>
            <p:spPr>
              <a:xfrm>
                <a:off x="6326894" y="4590818"/>
                <a:ext cx="3073326" cy="782372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13" name="TextBox 1812">
              <a:extLst>
                <a:ext uri="{FF2B5EF4-FFF2-40B4-BE49-F238E27FC236}">
                  <a16:creationId xmlns:a16="http://schemas.microsoft.com/office/drawing/2014/main" id="{0E3F03AD-39FE-A0DA-E6F6-E44FB52CF4FC}"/>
                </a:ext>
              </a:extLst>
            </p:cNvPr>
            <p:cNvSpPr txBox="1"/>
            <p:nvPr/>
          </p:nvSpPr>
          <p:spPr>
            <a:xfrm>
              <a:off x="6435807" y="963279"/>
              <a:ext cx="2649726" cy="615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필요한 시점에 자동으로 제품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자재가 공급되어 편리합니다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18" name="그룹 1817">
            <a:extLst>
              <a:ext uri="{FF2B5EF4-FFF2-40B4-BE49-F238E27FC236}">
                <a16:creationId xmlns:a16="http://schemas.microsoft.com/office/drawing/2014/main" id="{0E5F3CC8-64B5-E83B-31A1-C2837103708B}"/>
              </a:ext>
            </a:extLst>
          </p:cNvPr>
          <p:cNvGrpSpPr/>
          <p:nvPr/>
        </p:nvGrpSpPr>
        <p:grpSpPr>
          <a:xfrm>
            <a:off x="10765096" y="4432739"/>
            <a:ext cx="3992766" cy="811137"/>
            <a:chOff x="5345461" y="4012009"/>
            <a:chExt cx="3992766" cy="811137"/>
          </a:xfrm>
        </p:grpSpPr>
        <p:grpSp>
          <p:nvGrpSpPr>
            <p:cNvPr id="1819" name="그룹 1818">
              <a:extLst>
                <a:ext uri="{FF2B5EF4-FFF2-40B4-BE49-F238E27FC236}">
                  <a16:creationId xmlns:a16="http://schemas.microsoft.com/office/drawing/2014/main" id="{A2D3B2C4-B2BB-4B91-0F36-4C6D965DB2B9}"/>
                </a:ext>
              </a:extLst>
            </p:cNvPr>
            <p:cNvGrpSpPr/>
            <p:nvPr/>
          </p:nvGrpSpPr>
          <p:grpSpPr>
            <a:xfrm flipH="1">
              <a:off x="5345461" y="4012009"/>
              <a:ext cx="3992766" cy="811137"/>
              <a:chOff x="5095244" y="4572745"/>
              <a:chExt cx="4304976" cy="800447"/>
            </a:xfrm>
          </p:grpSpPr>
          <p:grpSp>
            <p:nvGrpSpPr>
              <p:cNvPr id="1821" name="그룹 1820">
                <a:extLst>
                  <a:ext uri="{FF2B5EF4-FFF2-40B4-BE49-F238E27FC236}">
                    <a16:creationId xmlns:a16="http://schemas.microsoft.com/office/drawing/2014/main" id="{9988248B-6225-1C3E-E511-8B081D2E6E43}"/>
                  </a:ext>
                </a:extLst>
              </p:cNvPr>
              <p:cNvGrpSpPr/>
              <p:nvPr/>
            </p:nvGrpSpPr>
            <p:grpSpPr>
              <a:xfrm>
                <a:off x="5095244" y="4572745"/>
                <a:ext cx="923685" cy="800447"/>
                <a:chOff x="5095244" y="4788769"/>
                <a:chExt cx="923685" cy="800447"/>
              </a:xfrm>
            </p:grpSpPr>
            <p:pic>
              <p:nvPicPr>
                <p:cNvPr id="1823" name="그래픽 1822" descr="남자 옆모습 단색으로 채워진">
                  <a:extLst>
                    <a:ext uri="{FF2B5EF4-FFF2-40B4-BE49-F238E27FC236}">
                      <a16:creationId xmlns:a16="http://schemas.microsoft.com/office/drawing/2014/main" id="{55101047-860A-577D-416B-1F577B267C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1624" y="4788769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824" name="TextBox 1823">
                  <a:extLst>
                    <a:ext uri="{FF2B5EF4-FFF2-40B4-BE49-F238E27FC236}">
                      <a16:creationId xmlns:a16="http://schemas.microsoft.com/office/drawing/2014/main" id="{8D981337-3359-67BD-7F45-8415D155F09A}"/>
                    </a:ext>
                  </a:extLst>
                </p:cNvPr>
                <p:cNvSpPr txBox="1"/>
                <p:nvPr/>
              </p:nvSpPr>
              <p:spPr bwMode="auto">
                <a:xfrm>
                  <a:off x="5095244" y="5373216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 latinLnBrk="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자동화</a:t>
                  </a: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(FA)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엔지니어</a:t>
                  </a:r>
                </a:p>
              </p:txBody>
            </p:sp>
          </p:grpSp>
          <p:sp>
            <p:nvSpPr>
              <p:cNvPr id="1822" name="말풍선: 모서리가 둥근 사각형 1821">
                <a:extLst>
                  <a:ext uri="{FF2B5EF4-FFF2-40B4-BE49-F238E27FC236}">
                    <a16:creationId xmlns:a16="http://schemas.microsoft.com/office/drawing/2014/main" id="{9BF7895C-4342-67FE-D890-D42713E4FC78}"/>
                  </a:ext>
                </a:extLst>
              </p:cNvPr>
              <p:cNvSpPr/>
              <p:nvPr/>
            </p:nvSpPr>
            <p:spPr>
              <a:xfrm>
                <a:off x="6326894" y="4590819"/>
                <a:ext cx="3073326" cy="668261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20" name="TextBox 1819">
              <a:extLst>
                <a:ext uri="{FF2B5EF4-FFF2-40B4-BE49-F238E27FC236}">
                  <a16:creationId xmlns:a16="http://schemas.microsoft.com/office/drawing/2014/main" id="{E52F69E3-CC0D-114D-50AF-3E761BD56AE6}"/>
                </a:ext>
              </a:extLst>
            </p:cNvPr>
            <p:cNvSpPr txBox="1"/>
            <p:nvPr/>
          </p:nvSpPr>
          <p:spPr>
            <a:xfrm>
              <a:off x="5520977" y="4051993"/>
              <a:ext cx="2649726" cy="6152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사람에 의한 제품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자재 공급 오류가 줄어들었습니다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25" name="그룹 1824">
            <a:extLst>
              <a:ext uri="{FF2B5EF4-FFF2-40B4-BE49-F238E27FC236}">
                <a16:creationId xmlns:a16="http://schemas.microsoft.com/office/drawing/2014/main" id="{7B7C8523-D612-D2C9-346F-95C7028FCC31}"/>
              </a:ext>
            </a:extLst>
          </p:cNvPr>
          <p:cNvGrpSpPr/>
          <p:nvPr/>
        </p:nvGrpSpPr>
        <p:grpSpPr>
          <a:xfrm>
            <a:off x="12675437" y="1569049"/>
            <a:ext cx="2021877" cy="1198637"/>
            <a:chOff x="10289767" y="3996470"/>
            <a:chExt cx="2021877" cy="1198637"/>
          </a:xfrm>
        </p:grpSpPr>
        <p:sp>
          <p:nvSpPr>
            <p:cNvPr id="1826" name="TextBox 1825">
              <a:extLst>
                <a:ext uri="{FF2B5EF4-FFF2-40B4-BE49-F238E27FC236}">
                  <a16:creationId xmlns:a16="http://schemas.microsoft.com/office/drawing/2014/main" id="{D294FB2E-F540-0C88-B458-FB0183C4450D}"/>
                </a:ext>
              </a:extLst>
            </p:cNvPr>
            <p:cNvSpPr txBox="1"/>
            <p:nvPr/>
          </p:nvSpPr>
          <p:spPr bwMode="auto">
            <a:xfrm>
              <a:off x="10676928" y="3996470"/>
              <a:ext cx="1634716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【 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현장 인원 감소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】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827" name="직선 연결선 1826">
              <a:extLst>
                <a:ext uri="{FF2B5EF4-FFF2-40B4-BE49-F238E27FC236}">
                  <a16:creationId xmlns:a16="http://schemas.microsoft.com/office/drawing/2014/main" id="{D0E17631-B5BC-D29F-E82E-26A918861FB5}"/>
                </a:ext>
              </a:extLst>
            </p:cNvPr>
            <p:cNvCxnSpPr/>
            <p:nvPr/>
          </p:nvCxnSpPr>
          <p:spPr>
            <a:xfrm>
              <a:off x="10729143" y="4365696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828" name="직선 연결선 1827">
              <a:extLst>
                <a:ext uri="{FF2B5EF4-FFF2-40B4-BE49-F238E27FC236}">
                  <a16:creationId xmlns:a16="http://schemas.microsoft.com/office/drawing/2014/main" id="{BC7A80CC-3CC1-1645-CD7F-73374F39CB0A}"/>
                </a:ext>
              </a:extLst>
            </p:cNvPr>
            <p:cNvCxnSpPr>
              <a:cxnSpLocks/>
            </p:cNvCxnSpPr>
            <p:nvPr/>
          </p:nvCxnSpPr>
          <p:spPr>
            <a:xfrm>
              <a:off x="10581131" y="5140031"/>
              <a:ext cx="161161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829" name="Rectangle 234">
              <a:extLst>
                <a:ext uri="{FF2B5EF4-FFF2-40B4-BE49-F238E27FC236}">
                  <a16:creationId xmlns:a16="http://schemas.microsoft.com/office/drawing/2014/main" id="{7330788D-7478-183C-4DE7-FE07CB953BE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289767" y="4387922"/>
              <a:ext cx="439376" cy="215995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7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현장 인원</a:t>
              </a:r>
              <a:endParaRPr lang="en-US" altLang="ko-KR" sz="7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830" name="Rectangle 234">
            <a:extLst>
              <a:ext uri="{FF2B5EF4-FFF2-40B4-BE49-F238E27FC236}">
                <a16:creationId xmlns:a16="http://schemas.microsoft.com/office/drawing/2014/main" id="{CDB7D786-8EF3-0165-8275-F62F7105BD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166137" y="2708028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8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전</a:t>
            </a:r>
            <a:endParaRPr lang="en-US" altLang="ko-KR" sz="80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31" name="Rectangle 234">
            <a:extLst>
              <a:ext uri="{FF2B5EF4-FFF2-40B4-BE49-F238E27FC236}">
                <a16:creationId xmlns:a16="http://schemas.microsoft.com/office/drawing/2014/main" id="{6AACEA71-BED8-0A5B-21F4-77337E0EB8F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757461" y="2708028"/>
            <a:ext cx="540000" cy="216000"/>
          </a:xfrm>
          <a:prstGeom prst="rect">
            <a:avLst/>
          </a:prstGeom>
          <a:noFill/>
        </p:spPr>
        <p:txBody>
          <a:bodyPr wrap="square" lIns="18000" tIns="18000" rIns="18000" bIns="18000" rtlCol="0" anchor="ctr">
            <a:no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8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후</a:t>
            </a:r>
            <a:endParaRPr lang="en-US" altLang="ko-KR" sz="80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1832" name="Picture 6" descr="Arrow, bar, chart, decrease, diagram, graph, loss icon - Download on Iconfinder">
            <a:extLst>
              <a:ext uri="{FF2B5EF4-FFF2-40B4-BE49-F238E27FC236}">
                <a16:creationId xmlns:a16="http://schemas.microsoft.com/office/drawing/2014/main" id="{D147374E-DED0-E668-F0DC-B52FC2C86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8756" y="2018881"/>
            <a:ext cx="956814" cy="67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3" name="그림 1832">
            <a:extLst>
              <a:ext uri="{FF2B5EF4-FFF2-40B4-BE49-F238E27FC236}">
                <a16:creationId xmlns:a16="http://schemas.microsoft.com/office/drawing/2014/main" id="{267DCC4A-AB6B-3B99-8BEC-D6D04C2395D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216990" y="1998486"/>
            <a:ext cx="957600" cy="68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11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652</Words>
  <Application>Microsoft Office PowerPoint</Application>
  <PresentationFormat>사용자 지정</PresentationFormat>
  <Paragraphs>79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