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60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60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BC020-9C04-A803-C1FA-9BA2A0B80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FC64175-BE12-C272-74AA-270F31FA2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7CFB6FD-0B07-1EF9-0D72-D964178B2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6FC4C92-2C59-9011-0513-3774E5AC6F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001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833C5-F743-9235-D946-573C7A3BC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89D37B3-E5F5-C93D-2182-92DBF6707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7-4) </a:t>
            </a:r>
            <a:r>
              <a:rPr lang="ko-KR" altLang="en-US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로더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설비 구축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자재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반제품 투입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배출 작업에 자동화 설비 도입하기”</a:t>
            </a:r>
          </a:p>
        </p:txBody>
      </p:sp>
      <p:sp>
        <p:nvSpPr>
          <p:cNvPr id="212" name="Rectangle 10">
            <a:extLst>
              <a:ext uri="{FF2B5EF4-FFF2-40B4-BE49-F238E27FC236}">
                <a16:creationId xmlns:a16="http://schemas.microsoft.com/office/drawing/2014/main" id="{6F84C9A8-73D2-728B-CCA0-E12690F747AB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3" name="Rectangle 10">
            <a:extLst>
              <a:ext uri="{FF2B5EF4-FFF2-40B4-BE49-F238E27FC236}">
                <a16:creationId xmlns:a16="http://schemas.microsoft.com/office/drawing/2014/main" id="{33EEE217-E16F-918B-08E4-8CACF545E308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4" name="Rectangle 10">
            <a:extLst>
              <a:ext uri="{FF2B5EF4-FFF2-40B4-BE49-F238E27FC236}">
                <a16:creationId xmlns:a16="http://schemas.microsoft.com/office/drawing/2014/main" id="{56516CC3-EF7E-D685-9288-60B4841E8165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5" name="그룹 214">
            <a:extLst>
              <a:ext uri="{FF2B5EF4-FFF2-40B4-BE49-F238E27FC236}">
                <a16:creationId xmlns:a16="http://schemas.microsoft.com/office/drawing/2014/main" id="{C7347D37-379E-2607-9F23-BD80C352A940}"/>
              </a:ext>
            </a:extLst>
          </p:cNvPr>
          <p:cNvGrpSpPr/>
          <p:nvPr/>
        </p:nvGrpSpPr>
        <p:grpSpPr>
          <a:xfrm>
            <a:off x="421941" y="810069"/>
            <a:ext cx="4536512" cy="324000"/>
            <a:chOff x="344488" y="620713"/>
            <a:chExt cx="4536512" cy="324000"/>
          </a:xfrm>
        </p:grpSpPr>
        <p:sp>
          <p:nvSpPr>
            <p:cNvPr id="216" name="직사각형 215">
              <a:extLst>
                <a:ext uri="{FF2B5EF4-FFF2-40B4-BE49-F238E27FC236}">
                  <a16:creationId xmlns:a16="http://schemas.microsoft.com/office/drawing/2014/main" id="{C94A4B0C-7556-F6AF-0B40-19BACA0A18C2}"/>
                </a:ext>
              </a:extLst>
            </p:cNvPr>
            <p:cNvSpPr/>
            <p:nvPr/>
          </p:nvSpPr>
          <p:spPr>
            <a:xfrm>
              <a:off x="407737" y="629092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ko-KR" altLang="en-US" sz="12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로더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1" lang="ko-KR" altLang="en-US" sz="12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언로더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설비 구축일까요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17" name="그림 216">
              <a:extLst>
                <a:ext uri="{FF2B5EF4-FFF2-40B4-BE49-F238E27FC236}">
                  <a16:creationId xmlns:a16="http://schemas.microsoft.com/office/drawing/2014/main" id="{879CFBAF-8EB9-4AE8-EA9F-5D9E9529AD4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F7F487CF-A1AC-295B-52B5-DE4585DA134F}"/>
              </a:ext>
            </a:extLst>
          </p:cNvPr>
          <p:cNvGrpSpPr/>
          <p:nvPr/>
        </p:nvGrpSpPr>
        <p:grpSpPr>
          <a:xfrm>
            <a:off x="5468670" y="810261"/>
            <a:ext cx="4536512" cy="324000"/>
            <a:chOff x="5024437" y="494579"/>
            <a:chExt cx="4536512" cy="324000"/>
          </a:xfrm>
        </p:grpSpPr>
        <p:sp>
          <p:nvSpPr>
            <p:cNvPr id="219" name="직사각형 218">
              <a:extLst>
                <a:ext uri="{FF2B5EF4-FFF2-40B4-BE49-F238E27FC236}">
                  <a16:creationId xmlns:a16="http://schemas.microsoft.com/office/drawing/2014/main" id="{72B91BC7-7822-23C3-9CA2-186B7FA9E313}"/>
                </a:ext>
              </a:extLst>
            </p:cNvPr>
            <p:cNvSpPr/>
            <p:nvPr/>
          </p:nvSpPr>
          <p:spPr>
            <a:xfrm>
              <a:off x="5087686" y="502958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ko-KR" altLang="en-US" sz="12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로더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1" lang="ko-KR" altLang="en-US" sz="12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언로더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구축이란 무엇이고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어떻게 이루어지나요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20" name="그림 219">
              <a:extLst>
                <a:ext uri="{FF2B5EF4-FFF2-40B4-BE49-F238E27FC236}">
                  <a16:creationId xmlns:a16="http://schemas.microsoft.com/office/drawing/2014/main" id="{F7E15E24-7DF8-A650-6509-C5726CBA048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221" name="그룹 220">
            <a:extLst>
              <a:ext uri="{FF2B5EF4-FFF2-40B4-BE49-F238E27FC236}">
                <a16:creationId xmlns:a16="http://schemas.microsoft.com/office/drawing/2014/main" id="{A45DE0E4-24C5-922F-1208-0E6017823162}"/>
              </a:ext>
            </a:extLst>
          </p:cNvPr>
          <p:cNvGrpSpPr/>
          <p:nvPr/>
        </p:nvGrpSpPr>
        <p:grpSpPr>
          <a:xfrm>
            <a:off x="414910" y="6362001"/>
            <a:ext cx="4519457" cy="613602"/>
            <a:chOff x="337456" y="5878870"/>
            <a:chExt cx="4519457" cy="613602"/>
          </a:xfrm>
        </p:grpSpPr>
        <p:sp>
          <p:nvSpPr>
            <p:cNvPr id="222" name="직사각형 221">
              <a:extLst>
                <a:ext uri="{FF2B5EF4-FFF2-40B4-BE49-F238E27FC236}">
                  <a16:creationId xmlns:a16="http://schemas.microsoft.com/office/drawing/2014/main" id="{6147D359-9100-E2CD-939D-B0AED0317E96}"/>
                </a:ext>
              </a:extLst>
            </p:cNvPr>
            <p:cNvSpPr/>
            <p:nvPr/>
          </p:nvSpPr>
          <p:spPr>
            <a:xfrm>
              <a:off x="337456" y="6030807"/>
              <a:ext cx="45194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단순 반복적인 제품 투입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배출 작업을 자동화하여</a:t>
              </a:r>
              <a:b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작업자 의존도를 낮추고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간 이송 안정성을 확보</a:t>
              </a:r>
            </a:p>
          </p:txBody>
        </p:sp>
        <p:sp>
          <p:nvSpPr>
            <p:cNvPr id="223" name="Freeform 75">
              <a:extLst>
                <a:ext uri="{FF2B5EF4-FFF2-40B4-BE49-F238E27FC236}">
                  <a16:creationId xmlns:a16="http://schemas.microsoft.com/office/drawing/2014/main" id="{EEF726B7-552D-FF30-E94E-1F19C6A2F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9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24" name="직사각형 223">
            <a:extLst>
              <a:ext uri="{FF2B5EF4-FFF2-40B4-BE49-F238E27FC236}">
                <a16:creationId xmlns:a16="http://schemas.microsoft.com/office/drawing/2014/main" id="{9AE8EB3F-9A39-4FF1-3C90-29425C012FAA}"/>
              </a:ext>
            </a:extLst>
          </p:cNvPr>
          <p:cNvSpPr/>
          <p:nvPr/>
        </p:nvSpPr>
        <p:spPr>
          <a:xfrm>
            <a:off x="5478451" y="6545393"/>
            <a:ext cx="4519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제품과 공정 운영 시나리오에 최적화된 기구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제어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연계 설계를 통해 안정적인 </a:t>
            </a:r>
            <a:r>
              <a:rPr lang="en-US" altLang="ko-KR" sz="1200" b="1" i="1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Loader·Unloader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자동화를 구현</a:t>
            </a:r>
          </a:p>
        </p:txBody>
      </p:sp>
      <p:sp>
        <p:nvSpPr>
          <p:cNvPr id="225" name="Freeform 75">
            <a:extLst>
              <a:ext uri="{FF2B5EF4-FFF2-40B4-BE49-F238E27FC236}">
                <a16:creationId xmlns:a16="http://schemas.microsoft.com/office/drawing/2014/main" id="{B1A77002-F895-CCDE-5CE5-6DB27FC53F6A}"/>
              </a:ext>
            </a:extLst>
          </p:cNvPr>
          <p:cNvSpPr>
            <a:spLocks/>
          </p:cNvSpPr>
          <p:nvPr/>
        </p:nvSpPr>
        <p:spPr bwMode="auto">
          <a:xfrm>
            <a:off x="5759793" y="6362001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9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26" name="그룹 225">
            <a:extLst>
              <a:ext uri="{FF2B5EF4-FFF2-40B4-BE49-F238E27FC236}">
                <a16:creationId xmlns:a16="http://schemas.microsoft.com/office/drawing/2014/main" id="{A76C0E28-E6D9-599D-2CA1-A1A99D97BAA0}"/>
              </a:ext>
            </a:extLst>
          </p:cNvPr>
          <p:cNvGrpSpPr/>
          <p:nvPr/>
        </p:nvGrpSpPr>
        <p:grpSpPr>
          <a:xfrm>
            <a:off x="10508959" y="810069"/>
            <a:ext cx="4536512" cy="324000"/>
            <a:chOff x="5024437" y="494579"/>
            <a:chExt cx="4536512" cy="324000"/>
          </a:xfrm>
        </p:grpSpPr>
        <p:sp>
          <p:nvSpPr>
            <p:cNvPr id="227" name="직사각형 226">
              <a:extLst>
                <a:ext uri="{FF2B5EF4-FFF2-40B4-BE49-F238E27FC236}">
                  <a16:creationId xmlns:a16="http://schemas.microsoft.com/office/drawing/2014/main" id="{F7B61B0D-15F4-BD55-6917-D661CE7E6AB5}"/>
                </a:ext>
              </a:extLst>
            </p:cNvPr>
            <p:cNvSpPr/>
            <p:nvPr/>
          </p:nvSpPr>
          <p:spPr>
            <a:xfrm>
              <a:off x="5087686" y="502958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2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로더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1" lang="ko-KR" altLang="en-US" sz="1200" b="1" dirty="0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언로더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구축으로 무엇이 좋아지나요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28" name="그림 227">
              <a:extLst>
                <a:ext uri="{FF2B5EF4-FFF2-40B4-BE49-F238E27FC236}">
                  <a16:creationId xmlns:a16="http://schemas.microsoft.com/office/drawing/2014/main" id="{105FDB03-CBA9-36F6-95FE-1EF0A396E25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29" name="직사각형 228">
            <a:extLst>
              <a:ext uri="{FF2B5EF4-FFF2-40B4-BE49-F238E27FC236}">
                <a16:creationId xmlns:a16="http://schemas.microsoft.com/office/drawing/2014/main" id="{94D9A3AA-2711-DE2D-27B7-3F7DB980E88D}"/>
              </a:ext>
            </a:extLst>
          </p:cNvPr>
          <p:cNvSpPr/>
          <p:nvPr/>
        </p:nvSpPr>
        <p:spPr>
          <a:xfrm>
            <a:off x="10517488" y="6506921"/>
            <a:ext cx="4519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투입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배출의 일관성과 생산성을 동시에 향상시키고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  <a:b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이송 데이터를 활용해 문제 추적과 공정 개선을 실현</a:t>
            </a:r>
          </a:p>
        </p:txBody>
      </p:sp>
      <p:sp>
        <p:nvSpPr>
          <p:cNvPr id="230" name="Freeform 75">
            <a:extLst>
              <a:ext uri="{FF2B5EF4-FFF2-40B4-BE49-F238E27FC236}">
                <a16:creationId xmlns:a16="http://schemas.microsoft.com/office/drawing/2014/main" id="{46F60226-2E6F-A046-6039-562E8D53DAEA}"/>
              </a:ext>
            </a:extLst>
          </p:cNvPr>
          <p:cNvSpPr>
            <a:spLocks/>
          </p:cNvSpPr>
          <p:nvPr/>
        </p:nvSpPr>
        <p:spPr bwMode="auto">
          <a:xfrm>
            <a:off x="10798829" y="6369117"/>
            <a:ext cx="3956772" cy="76353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9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31" name="그룹 230">
            <a:extLst>
              <a:ext uri="{FF2B5EF4-FFF2-40B4-BE49-F238E27FC236}">
                <a16:creationId xmlns:a16="http://schemas.microsoft.com/office/drawing/2014/main" id="{7939B0B1-3F27-5C5D-16FB-6FAB2A06B5ED}"/>
              </a:ext>
            </a:extLst>
          </p:cNvPr>
          <p:cNvGrpSpPr/>
          <p:nvPr/>
        </p:nvGrpSpPr>
        <p:grpSpPr>
          <a:xfrm>
            <a:off x="506376" y="3732120"/>
            <a:ext cx="4185580" cy="1101994"/>
            <a:chOff x="281549" y="3296585"/>
            <a:chExt cx="4535444" cy="1252213"/>
          </a:xfrm>
        </p:grpSpPr>
        <p:grpSp>
          <p:nvGrpSpPr>
            <p:cNvPr id="232" name="그룹 231">
              <a:extLst>
                <a:ext uri="{FF2B5EF4-FFF2-40B4-BE49-F238E27FC236}">
                  <a16:creationId xmlns:a16="http://schemas.microsoft.com/office/drawing/2014/main" id="{C1BDEC2E-F4F2-55CE-2B0C-4B6084FED272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34" name="그래픽 233" descr="남자 옆모습 단색으로 채워진">
                <a:extLst>
                  <a:ext uri="{FF2B5EF4-FFF2-40B4-BE49-F238E27FC236}">
                    <a16:creationId xmlns:a16="http://schemas.microsoft.com/office/drawing/2014/main" id="{70DF2B74-959A-20C9-05BF-4B2F3CF6DE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235" name="그래픽 234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D67A0E8A-AAE6-02FA-5CF8-50B7EB16A5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33" name="말풍선: 모서리가 둥근 사각형 232">
              <a:extLst>
                <a:ext uri="{FF2B5EF4-FFF2-40B4-BE49-F238E27FC236}">
                  <a16:creationId xmlns:a16="http://schemas.microsoft.com/office/drawing/2014/main" id="{BC742209-380B-9454-6227-A8153C4FFDA9}"/>
                </a:ext>
              </a:extLst>
            </p:cNvPr>
            <p:cNvSpPr/>
            <p:nvPr/>
          </p:nvSpPr>
          <p:spPr>
            <a:xfrm>
              <a:off x="1095277" y="3296585"/>
              <a:ext cx="3721716" cy="1252213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단순 수작업 인원이 많이 필요한데</a:t>
              </a:r>
              <a:b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인건비는 오르는데 생산량 늘면 사람 구하기가 힘들어요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제품을 사람이 직접 투입하고 취출하다 보니</a:t>
              </a:r>
              <a:b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작업자마다 속도와 위치가 달라지고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b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 파손이나 투입 오류가 발생해요</a:t>
              </a:r>
              <a:r>
                <a:rPr lang="en-US" altLang="ko-KR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D24F8EDD-157B-6E86-4CBD-0D6CE8A080F9}"/>
              </a:ext>
            </a:extLst>
          </p:cNvPr>
          <p:cNvSpPr txBox="1"/>
          <p:nvPr/>
        </p:nvSpPr>
        <p:spPr>
          <a:xfrm>
            <a:off x="11163168" y="1194410"/>
            <a:ext cx="3390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검사 자동화 도입 효과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8C3E0259-4F42-65A8-B79D-B0FC8AB37879}"/>
              </a:ext>
            </a:extLst>
          </p:cNvPr>
          <p:cNvSpPr txBox="1"/>
          <p:nvPr/>
        </p:nvSpPr>
        <p:spPr>
          <a:xfrm>
            <a:off x="5672916" y="3320403"/>
            <a:ext cx="4220601" cy="475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제조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/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생산 영역의 다양한 도메인에서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Pain Point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발굴 및 문제해결 경험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자동화 컨설팅부터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IT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시스템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-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자동화 설비 구축까지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One-stop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서비스 제공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</p:txBody>
      </p:sp>
      <p:grpSp>
        <p:nvGrpSpPr>
          <p:cNvPr id="238" name="그룹 237">
            <a:extLst>
              <a:ext uri="{FF2B5EF4-FFF2-40B4-BE49-F238E27FC236}">
                <a16:creationId xmlns:a16="http://schemas.microsoft.com/office/drawing/2014/main" id="{D56A35AD-FB35-71B3-DFA2-3E0DD38E4BF8}"/>
              </a:ext>
            </a:extLst>
          </p:cNvPr>
          <p:cNvGrpSpPr/>
          <p:nvPr/>
        </p:nvGrpSpPr>
        <p:grpSpPr>
          <a:xfrm>
            <a:off x="10798829" y="5270077"/>
            <a:ext cx="3992768" cy="794885"/>
            <a:chOff x="5345456" y="4012011"/>
            <a:chExt cx="3992768" cy="926594"/>
          </a:xfrm>
        </p:grpSpPr>
        <p:grpSp>
          <p:nvGrpSpPr>
            <p:cNvPr id="239" name="그룹 238">
              <a:extLst>
                <a:ext uri="{FF2B5EF4-FFF2-40B4-BE49-F238E27FC236}">
                  <a16:creationId xmlns:a16="http://schemas.microsoft.com/office/drawing/2014/main" id="{06E2B2EF-8720-64DE-6F2D-E4CBAB66C726}"/>
                </a:ext>
              </a:extLst>
            </p:cNvPr>
            <p:cNvGrpSpPr/>
            <p:nvPr/>
          </p:nvGrpSpPr>
          <p:grpSpPr>
            <a:xfrm flipH="1">
              <a:off x="5345456" y="4012011"/>
              <a:ext cx="3992768" cy="926594"/>
              <a:chOff x="5095244" y="4572745"/>
              <a:chExt cx="4304976" cy="914382"/>
            </a:xfrm>
          </p:grpSpPr>
          <p:grpSp>
            <p:nvGrpSpPr>
              <p:cNvPr id="241" name="그룹 240">
                <a:extLst>
                  <a:ext uri="{FF2B5EF4-FFF2-40B4-BE49-F238E27FC236}">
                    <a16:creationId xmlns:a16="http://schemas.microsoft.com/office/drawing/2014/main" id="{A2CBC655-76F7-811D-AD91-F921C4CA602F}"/>
                  </a:ext>
                </a:extLst>
              </p:cNvPr>
              <p:cNvGrpSpPr/>
              <p:nvPr/>
            </p:nvGrpSpPr>
            <p:grpSpPr>
              <a:xfrm>
                <a:off x="5095244" y="4572745"/>
                <a:ext cx="923685" cy="800447"/>
                <a:chOff x="5095244" y="4788769"/>
                <a:chExt cx="923685" cy="800447"/>
              </a:xfrm>
            </p:grpSpPr>
            <p:pic>
              <p:nvPicPr>
                <p:cNvPr id="243" name="그래픽 242" descr="남자 옆모습 단색으로 채워진">
                  <a:extLst>
                    <a:ext uri="{FF2B5EF4-FFF2-40B4-BE49-F238E27FC236}">
                      <a16:creationId xmlns:a16="http://schemas.microsoft.com/office/drawing/2014/main" id="{3669753B-0758-BA5B-3ED3-502DBE55D5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81624" y="4788769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8E5FE440-14AD-CE6A-DD79-1776A726B313}"/>
                    </a:ext>
                  </a:extLst>
                </p:cNvPr>
                <p:cNvSpPr txBox="1"/>
                <p:nvPr/>
              </p:nvSpPr>
              <p:spPr bwMode="auto">
                <a:xfrm>
                  <a:off x="5095244" y="5373216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식품 </a:t>
                  </a: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M</a:t>
                  </a: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</a:t>
                  </a:r>
                  <a:b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생산기술 담당자</a:t>
                  </a:r>
                </a:p>
              </p:txBody>
            </p:sp>
          </p:grpSp>
          <p:sp>
            <p:nvSpPr>
              <p:cNvPr id="242" name="말풍선: 모서리가 둥근 사각형 241">
                <a:extLst>
                  <a:ext uri="{FF2B5EF4-FFF2-40B4-BE49-F238E27FC236}">
                    <a16:creationId xmlns:a16="http://schemas.microsoft.com/office/drawing/2014/main" id="{B0593622-4ECC-41F8-F1C2-CCB2488E6ED7}"/>
                  </a:ext>
                </a:extLst>
              </p:cNvPr>
              <p:cNvSpPr/>
              <p:nvPr/>
            </p:nvSpPr>
            <p:spPr>
              <a:xfrm>
                <a:off x="6326894" y="4590818"/>
                <a:ext cx="3073326" cy="896309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438E1A46-2A82-B6EA-9A58-E48605BD4528}"/>
                </a:ext>
              </a:extLst>
            </p:cNvPr>
            <p:cNvSpPr txBox="1"/>
            <p:nvPr/>
          </p:nvSpPr>
          <p:spPr>
            <a:xfrm>
              <a:off x="5520977" y="4051993"/>
              <a:ext cx="2649726" cy="37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45" name="TextBox 244">
            <a:extLst>
              <a:ext uri="{FF2B5EF4-FFF2-40B4-BE49-F238E27FC236}">
                <a16:creationId xmlns:a16="http://schemas.microsoft.com/office/drawing/2014/main" id="{B543123D-5A31-A6F6-543B-7BD0B1D22779}"/>
              </a:ext>
            </a:extLst>
          </p:cNvPr>
          <p:cNvSpPr txBox="1"/>
          <p:nvPr/>
        </p:nvSpPr>
        <p:spPr>
          <a:xfrm>
            <a:off x="10859789" y="5324469"/>
            <a:ext cx="2763157" cy="685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작업자가 제품을 직접 다루는 횟수가 줄어들면서 </a:t>
            </a:r>
            <a:r>
              <a:rPr lang="ko-KR" altLang="en-US" sz="1100" i="1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오투입과</a:t>
            </a: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제품 파손</a:t>
            </a:r>
            <a: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오염이</a:t>
            </a:r>
            <a:b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눈에 띄게 감소했어요</a:t>
            </a:r>
            <a: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endParaRPr lang="ko-KR" altLang="en-US" sz="1100" i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246" name="그룹 245">
            <a:extLst>
              <a:ext uri="{FF2B5EF4-FFF2-40B4-BE49-F238E27FC236}">
                <a16:creationId xmlns:a16="http://schemas.microsoft.com/office/drawing/2014/main" id="{74DD185A-E68D-B2EE-7807-E730D09872E2}"/>
              </a:ext>
            </a:extLst>
          </p:cNvPr>
          <p:cNvGrpSpPr/>
          <p:nvPr/>
        </p:nvGrpSpPr>
        <p:grpSpPr>
          <a:xfrm>
            <a:off x="10571763" y="4382554"/>
            <a:ext cx="4313823" cy="662651"/>
            <a:chOff x="5098992" y="971872"/>
            <a:chExt cx="4313823" cy="733449"/>
          </a:xfrm>
        </p:grpSpPr>
        <p:grpSp>
          <p:nvGrpSpPr>
            <p:cNvPr id="247" name="그룹 246">
              <a:extLst>
                <a:ext uri="{FF2B5EF4-FFF2-40B4-BE49-F238E27FC236}">
                  <a16:creationId xmlns:a16="http://schemas.microsoft.com/office/drawing/2014/main" id="{8514241B-D447-D2A5-8BB6-C30DCC767D90}"/>
                </a:ext>
              </a:extLst>
            </p:cNvPr>
            <p:cNvGrpSpPr/>
            <p:nvPr/>
          </p:nvGrpSpPr>
          <p:grpSpPr>
            <a:xfrm>
              <a:off x="5098992" y="971872"/>
              <a:ext cx="4301228" cy="733449"/>
              <a:chOff x="5098992" y="4653136"/>
              <a:chExt cx="4301228" cy="723783"/>
            </a:xfrm>
          </p:grpSpPr>
          <p:grpSp>
            <p:nvGrpSpPr>
              <p:cNvPr id="249" name="그룹 248">
                <a:extLst>
                  <a:ext uri="{FF2B5EF4-FFF2-40B4-BE49-F238E27FC236}">
                    <a16:creationId xmlns:a16="http://schemas.microsoft.com/office/drawing/2014/main" id="{1FCADB61-EDA3-840C-8FFD-A5F8C50C586F}"/>
                  </a:ext>
                </a:extLst>
              </p:cNvPr>
              <p:cNvGrpSpPr/>
              <p:nvPr/>
            </p:nvGrpSpPr>
            <p:grpSpPr>
              <a:xfrm>
                <a:off x="5098992" y="4653136"/>
                <a:ext cx="923685" cy="697862"/>
                <a:chOff x="5098992" y="4869160"/>
                <a:chExt cx="923685" cy="697862"/>
              </a:xfrm>
            </p:grpSpPr>
            <p:pic>
              <p:nvPicPr>
                <p:cNvPr id="251" name="그래픽 250" descr="남자 옆모습 단색으로 채워진">
                  <a:extLst>
                    <a:ext uri="{FF2B5EF4-FFF2-40B4-BE49-F238E27FC236}">
                      <a16:creationId xmlns:a16="http://schemas.microsoft.com/office/drawing/2014/main" id="{222495F5-17D0-5C40-38D8-CAB63EDA815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3201" y="4869160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252" name="TextBox 251">
                  <a:extLst>
                    <a:ext uri="{FF2B5EF4-FFF2-40B4-BE49-F238E27FC236}">
                      <a16:creationId xmlns:a16="http://schemas.microsoft.com/office/drawing/2014/main" id="{2DC37207-A7F6-33AA-3BD5-50D01235337A}"/>
                    </a:ext>
                  </a:extLst>
                </p:cNvPr>
                <p:cNvSpPr txBox="1"/>
                <p:nvPr/>
              </p:nvSpPr>
              <p:spPr bwMode="auto">
                <a:xfrm>
                  <a:off x="5098992" y="5351022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방산 </a:t>
                  </a: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H</a:t>
                  </a: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</a:t>
                  </a:r>
                  <a:b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생산기술 담당자</a:t>
                  </a:r>
                </a:p>
              </p:txBody>
            </p:sp>
          </p:grpSp>
          <p:sp>
            <p:nvSpPr>
              <p:cNvPr id="250" name="말풍선: 모서리가 둥근 사각형 249">
                <a:extLst>
                  <a:ext uri="{FF2B5EF4-FFF2-40B4-BE49-F238E27FC236}">
                    <a16:creationId xmlns:a16="http://schemas.microsoft.com/office/drawing/2014/main" id="{5FB498ED-F2A9-397E-98F7-609F68AE65E6}"/>
                  </a:ext>
                </a:extLst>
              </p:cNvPr>
              <p:cNvSpPr/>
              <p:nvPr/>
            </p:nvSpPr>
            <p:spPr>
              <a:xfrm>
                <a:off x="6326894" y="4763411"/>
                <a:ext cx="3073326" cy="613508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2DB14C34-CCDD-F975-FC39-56D59C9BD488}"/>
                </a:ext>
              </a:extLst>
            </p:cNvPr>
            <p:cNvSpPr txBox="1"/>
            <p:nvPr/>
          </p:nvSpPr>
          <p:spPr>
            <a:xfrm>
              <a:off x="6435807" y="1113228"/>
              <a:ext cx="2977008" cy="5343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100" i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 투입과 </a:t>
              </a:r>
              <a:r>
                <a:rPr lang="ko-KR" altLang="en-US" sz="1100" i="1" dirty="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취출</a:t>
              </a:r>
              <a:r>
                <a:rPr lang="ko-KR" altLang="en-US" sz="1100" i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속도가 </a:t>
              </a:r>
              <a:r>
                <a:rPr lang="ko-KR" altLang="en-US" sz="1100" i="1" dirty="0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일정해져서</a:t>
              </a:r>
              <a:r>
                <a:rPr lang="ko-KR" altLang="en-US" sz="1100" i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공정 간 대기시간이 줄고 생산 흐름이 안정됐어요</a:t>
              </a:r>
              <a:r>
                <a:rPr lang="en-US" altLang="ko-KR" sz="1100" i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100" i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53" name="그룹 252">
            <a:extLst>
              <a:ext uri="{FF2B5EF4-FFF2-40B4-BE49-F238E27FC236}">
                <a16:creationId xmlns:a16="http://schemas.microsoft.com/office/drawing/2014/main" id="{2BE1F5B4-8D33-A88C-6360-845C6C366EE1}"/>
              </a:ext>
            </a:extLst>
          </p:cNvPr>
          <p:cNvGrpSpPr/>
          <p:nvPr/>
        </p:nvGrpSpPr>
        <p:grpSpPr>
          <a:xfrm>
            <a:off x="554896" y="5070469"/>
            <a:ext cx="4095784" cy="814289"/>
            <a:chOff x="870185" y="1643434"/>
            <a:chExt cx="4467815" cy="814289"/>
          </a:xfrm>
        </p:grpSpPr>
        <p:grpSp>
          <p:nvGrpSpPr>
            <p:cNvPr id="254" name="그룹 253">
              <a:extLst>
                <a:ext uri="{FF2B5EF4-FFF2-40B4-BE49-F238E27FC236}">
                  <a16:creationId xmlns:a16="http://schemas.microsoft.com/office/drawing/2014/main" id="{8ECBF8C3-4129-3864-FE9A-4F281EA82361}"/>
                </a:ext>
              </a:extLst>
            </p:cNvPr>
            <p:cNvGrpSpPr/>
            <p:nvPr/>
          </p:nvGrpSpPr>
          <p:grpSpPr>
            <a:xfrm>
              <a:off x="4438000" y="2047323"/>
              <a:ext cx="900000" cy="410400"/>
              <a:chOff x="1876705" y="4489441"/>
              <a:chExt cx="900000" cy="410400"/>
            </a:xfrm>
          </p:grpSpPr>
          <p:sp>
            <p:nvSpPr>
              <p:cNvPr id="272" name="직사각형 271">
                <a:extLst>
                  <a:ext uri="{FF2B5EF4-FFF2-40B4-BE49-F238E27FC236}">
                    <a16:creationId xmlns:a16="http://schemas.microsoft.com/office/drawing/2014/main" id="{CF35B5D7-6CD2-52C1-CA70-ACC54444FA12}"/>
                  </a:ext>
                </a:extLst>
              </p:cNvPr>
              <p:cNvSpPr/>
              <p:nvPr/>
            </p:nvSpPr>
            <p:spPr>
              <a:xfrm>
                <a:off x="1876705" y="4489441"/>
                <a:ext cx="450000" cy="410400"/>
              </a:xfrm>
              <a:prstGeom prst="rect">
                <a:avLst/>
              </a:prstGeom>
              <a:solidFill>
                <a:srgbClr val="4472C4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73" name="직사각형 272">
                <a:extLst>
                  <a:ext uri="{FF2B5EF4-FFF2-40B4-BE49-F238E27FC236}">
                    <a16:creationId xmlns:a16="http://schemas.microsoft.com/office/drawing/2014/main" id="{AC0B6A9B-BC3B-09BE-D5B1-D35AFEC57214}"/>
                  </a:ext>
                </a:extLst>
              </p:cNvPr>
              <p:cNvSpPr/>
              <p:nvPr/>
            </p:nvSpPr>
            <p:spPr>
              <a:xfrm>
                <a:off x="2326415" y="4489441"/>
                <a:ext cx="450000" cy="410400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6CA63103-B027-7D52-E665-772E293012A3}"/>
                  </a:ext>
                </a:extLst>
              </p:cNvPr>
              <p:cNvSpPr txBox="1"/>
              <p:nvPr/>
            </p:nvSpPr>
            <p:spPr>
              <a:xfrm>
                <a:off x="1876705" y="4489441"/>
                <a:ext cx="900000" cy="40959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ysClr val="window" lastClr="FFFFFF">
                    <a:lumMod val="50000"/>
                  </a:sysClr>
                </a:solidFill>
              </a:ln>
            </p:spPr>
            <p:txBody>
              <a:bodyPr wrap="square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물류 설비</a:t>
                </a:r>
              </a:p>
            </p:txBody>
          </p:sp>
        </p:grpSp>
        <p:grpSp>
          <p:nvGrpSpPr>
            <p:cNvPr id="255" name="그룹 254">
              <a:extLst>
                <a:ext uri="{FF2B5EF4-FFF2-40B4-BE49-F238E27FC236}">
                  <a16:creationId xmlns:a16="http://schemas.microsoft.com/office/drawing/2014/main" id="{191020B1-10D2-966F-A060-C476969B8940}"/>
                </a:ext>
              </a:extLst>
            </p:cNvPr>
            <p:cNvGrpSpPr/>
            <p:nvPr/>
          </p:nvGrpSpPr>
          <p:grpSpPr>
            <a:xfrm>
              <a:off x="1520159" y="2047323"/>
              <a:ext cx="900000" cy="410400"/>
              <a:chOff x="1876705" y="4489441"/>
              <a:chExt cx="900000" cy="410400"/>
            </a:xfrm>
          </p:grpSpPr>
          <p:sp>
            <p:nvSpPr>
              <p:cNvPr id="269" name="직사각형 268">
                <a:extLst>
                  <a:ext uri="{FF2B5EF4-FFF2-40B4-BE49-F238E27FC236}">
                    <a16:creationId xmlns:a16="http://schemas.microsoft.com/office/drawing/2014/main" id="{1883A765-A85C-1786-27EE-FBCFB0604F25}"/>
                  </a:ext>
                </a:extLst>
              </p:cNvPr>
              <p:cNvSpPr/>
              <p:nvPr/>
            </p:nvSpPr>
            <p:spPr>
              <a:xfrm>
                <a:off x="1876705" y="4489441"/>
                <a:ext cx="450000" cy="410400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70" name="직사각형 269">
                <a:extLst>
                  <a:ext uri="{FF2B5EF4-FFF2-40B4-BE49-F238E27FC236}">
                    <a16:creationId xmlns:a16="http://schemas.microsoft.com/office/drawing/2014/main" id="{8C455428-3EB5-9DDC-4505-BE3F48882246}"/>
                  </a:ext>
                </a:extLst>
              </p:cNvPr>
              <p:cNvSpPr/>
              <p:nvPr/>
            </p:nvSpPr>
            <p:spPr>
              <a:xfrm>
                <a:off x="2326415" y="4489441"/>
                <a:ext cx="450000" cy="410400"/>
              </a:xfrm>
              <a:prstGeom prst="rect">
                <a:avLst/>
              </a:prstGeom>
              <a:solidFill>
                <a:srgbClr val="4472C4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71" name="TextBox 270">
                <a:extLst>
                  <a:ext uri="{FF2B5EF4-FFF2-40B4-BE49-F238E27FC236}">
                    <a16:creationId xmlns:a16="http://schemas.microsoft.com/office/drawing/2014/main" id="{8B6B1DAF-8A62-1A5D-DE54-8F78ECA99990}"/>
                  </a:ext>
                </a:extLst>
              </p:cNvPr>
              <p:cNvSpPr txBox="1"/>
              <p:nvPr/>
            </p:nvSpPr>
            <p:spPr>
              <a:xfrm>
                <a:off x="1876705" y="4489441"/>
                <a:ext cx="900000" cy="40959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ysClr val="window" lastClr="FFFFFF">
                    <a:lumMod val="50000"/>
                  </a:sysClr>
                </a:solidFill>
              </a:ln>
            </p:spPr>
            <p:txBody>
              <a:bodyPr wrap="square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물류 설비</a:t>
                </a:r>
              </a:p>
            </p:txBody>
          </p:sp>
        </p:grp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89AEB2F7-1D4B-D084-EFC1-DD70F6890A14}"/>
                </a:ext>
              </a:extLst>
            </p:cNvPr>
            <p:cNvSpPr/>
            <p:nvPr/>
          </p:nvSpPr>
          <p:spPr>
            <a:xfrm>
              <a:off x="2980511" y="2047323"/>
              <a:ext cx="900000" cy="409592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설비</a:t>
              </a:r>
              <a:endPara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7" name="직사각형 256">
              <a:extLst>
                <a:ext uri="{FF2B5EF4-FFF2-40B4-BE49-F238E27FC236}">
                  <a16:creationId xmlns:a16="http://schemas.microsoft.com/office/drawing/2014/main" id="{B5E7E730-49B6-7121-DCE5-F91BA0AD50BA}"/>
                </a:ext>
              </a:extLst>
            </p:cNvPr>
            <p:cNvSpPr/>
            <p:nvPr/>
          </p:nvSpPr>
          <p:spPr>
            <a:xfrm>
              <a:off x="2695121" y="2047323"/>
              <a:ext cx="285390" cy="40959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solidFill>
                <a:srgbClr val="C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투입</a:t>
              </a:r>
              <a:endPara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8" name="직사각형 257">
              <a:extLst>
                <a:ext uri="{FF2B5EF4-FFF2-40B4-BE49-F238E27FC236}">
                  <a16:creationId xmlns:a16="http://schemas.microsoft.com/office/drawing/2014/main" id="{58F707DB-1F0E-B26C-0EA2-08270475C3EA}"/>
                </a:ext>
              </a:extLst>
            </p:cNvPr>
            <p:cNvSpPr/>
            <p:nvPr/>
          </p:nvSpPr>
          <p:spPr>
            <a:xfrm>
              <a:off x="3880512" y="2047323"/>
              <a:ext cx="285390" cy="40959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solidFill>
                <a:srgbClr val="A5002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배출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90237E16-D2F0-098F-04C8-D083161DBB36}"/>
                </a:ext>
              </a:extLst>
            </p:cNvPr>
            <p:cNvSpPr txBox="1"/>
            <p:nvPr/>
          </p:nvSpPr>
          <p:spPr>
            <a:xfrm>
              <a:off x="939133" y="1676801"/>
              <a:ext cx="6840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제어</a:t>
              </a:r>
            </a:p>
          </p:txBody>
        </p:sp>
        <p:cxnSp>
          <p:nvCxnSpPr>
            <p:cNvPr id="260" name="직선 화살표 연결선 259">
              <a:extLst>
                <a:ext uri="{FF2B5EF4-FFF2-40B4-BE49-F238E27FC236}">
                  <a16:creationId xmlns:a16="http://schemas.microsoft.com/office/drawing/2014/main" id="{176AF445-8894-AFDE-168E-3C5FD8B423BF}"/>
                </a:ext>
              </a:extLst>
            </p:cNvPr>
            <p:cNvCxnSpPr>
              <a:cxnSpLocks/>
              <a:stCxn id="271" idx="3"/>
              <a:endCxn id="257" idx="1"/>
            </p:cNvCxnSpPr>
            <p:nvPr/>
          </p:nvCxnSpPr>
          <p:spPr>
            <a:xfrm>
              <a:off x="2420159" y="2252119"/>
              <a:ext cx="274962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oval" w="sm" len="sm"/>
              <a:tailEnd type="triangle"/>
            </a:ln>
            <a:effectLst/>
          </p:spPr>
        </p:cxnSp>
        <p:cxnSp>
          <p:nvCxnSpPr>
            <p:cNvPr id="261" name="직선 화살표 연결선 260">
              <a:extLst>
                <a:ext uri="{FF2B5EF4-FFF2-40B4-BE49-F238E27FC236}">
                  <a16:creationId xmlns:a16="http://schemas.microsoft.com/office/drawing/2014/main" id="{FF34331F-1D83-747F-FA65-FD45E2EE323C}"/>
                </a:ext>
              </a:extLst>
            </p:cNvPr>
            <p:cNvCxnSpPr>
              <a:cxnSpLocks/>
              <a:stCxn id="258" idx="3"/>
              <a:endCxn id="274" idx="1"/>
            </p:cNvCxnSpPr>
            <p:nvPr/>
          </p:nvCxnSpPr>
          <p:spPr>
            <a:xfrm>
              <a:off x="4165902" y="2252119"/>
              <a:ext cx="272098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oval" w="sm" len="sm"/>
              <a:tailEnd type="triangle"/>
            </a:ln>
            <a:effectLst/>
          </p:spPr>
        </p:cxnSp>
        <p:sp>
          <p:nvSpPr>
            <p:cNvPr id="262" name="직사각형 261">
              <a:extLst>
                <a:ext uri="{FF2B5EF4-FFF2-40B4-BE49-F238E27FC236}">
                  <a16:creationId xmlns:a16="http://schemas.microsoft.com/office/drawing/2014/main" id="{E25D2941-7669-3F61-74EC-ABFD16AB6617}"/>
                </a:ext>
              </a:extLst>
            </p:cNvPr>
            <p:cNvSpPr/>
            <p:nvPr/>
          </p:nvSpPr>
          <p:spPr>
            <a:xfrm>
              <a:off x="1520159" y="1643434"/>
              <a:ext cx="3817841" cy="272235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제어 </a:t>
              </a:r>
              <a: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+ </a:t>
              </a:r>
              <a:r>
                <a: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수집</a:t>
              </a:r>
            </a:p>
          </p:txBody>
        </p:sp>
        <p:cxnSp>
          <p:nvCxnSpPr>
            <p:cNvPr id="263" name="직선 화살표 연결선 262">
              <a:extLst>
                <a:ext uri="{FF2B5EF4-FFF2-40B4-BE49-F238E27FC236}">
                  <a16:creationId xmlns:a16="http://schemas.microsoft.com/office/drawing/2014/main" id="{B42FE32F-9AE0-2E5A-17A9-BA1C1145F625}"/>
                </a:ext>
              </a:extLst>
            </p:cNvPr>
            <p:cNvCxnSpPr>
              <a:cxnSpLocks/>
              <a:stCxn id="271" idx="0"/>
            </p:cNvCxnSpPr>
            <p:nvPr/>
          </p:nvCxnSpPr>
          <p:spPr>
            <a:xfrm flipV="1">
              <a:off x="1970159" y="1915669"/>
              <a:ext cx="0" cy="131654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sm" len="sm"/>
              <a:tailEnd type="triangle"/>
            </a:ln>
            <a:effectLst/>
          </p:spPr>
        </p:cxnSp>
        <p:cxnSp>
          <p:nvCxnSpPr>
            <p:cNvPr id="264" name="직선 화살표 연결선 263">
              <a:extLst>
                <a:ext uri="{FF2B5EF4-FFF2-40B4-BE49-F238E27FC236}">
                  <a16:creationId xmlns:a16="http://schemas.microsoft.com/office/drawing/2014/main" id="{99886D99-3783-D777-F6E9-FEC16C324A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7009" y="1915669"/>
              <a:ext cx="0" cy="131654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sm" len="sm"/>
              <a:tailEnd type="triangle"/>
            </a:ln>
            <a:effectLst/>
          </p:spPr>
        </p:cxnSp>
        <p:cxnSp>
          <p:nvCxnSpPr>
            <p:cNvPr id="265" name="직선 화살표 연결선 264">
              <a:extLst>
                <a:ext uri="{FF2B5EF4-FFF2-40B4-BE49-F238E27FC236}">
                  <a16:creationId xmlns:a16="http://schemas.microsoft.com/office/drawing/2014/main" id="{C3043790-D5D7-D93D-F4F1-4ED493A7C10C}"/>
                </a:ext>
              </a:extLst>
            </p:cNvPr>
            <p:cNvCxnSpPr>
              <a:cxnSpLocks/>
              <a:stCxn id="274" idx="0"/>
            </p:cNvCxnSpPr>
            <p:nvPr/>
          </p:nvCxnSpPr>
          <p:spPr>
            <a:xfrm flipH="1" flipV="1">
              <a:off x="4887420" y="1915669"/>
              <a:ext cx="580" cy="131654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sm" len="sm"/>
              <a:tailEnd type="triangle"/>
            </a:ln>
            <a:effectLst/>
          </p:spPr>
        </p:cxnSp>
        <p:cxnSp>
          <p:nvCxnSpPr>
            <p:cNvPr id="266" name="직선 화살표 연결선 265">
              <a:extLst>
                <a:ext uri="{FF2B5EF4-FFF2-40B4-BE49-F238E27FC236}">
                  <a16:creationId xmlns:a16="http://schemas.microsoft.com/office/drawing/2014/main" id="{02C3ED39-3088-9ED7-F958-03555FD3DA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1697" y="1915669"/>
              <a:ext cx="0" cy="131654"/>
            </a:xfrm>
            <a:prstGeom prst="straightConnector1">
              <a:avLst/>
            </a:prstGeom>
            <a:noFill/>
            <a:ln w="6350" cap="flat" cmpd="sng" algn="ctr">
              <a:solidFill>
                <a:srgbClr val="C00000"/>
              </a:solidFill>
              <a:prstDash val="dash"/>
              <a:miter lim="800000"/>
              <a:headEnd type="none" w="sm" len="sm"/>
              <a:tailEnd type="triangle"/>
            </a:ln>
            <a:effectLst/>
          </p:spPr>
        </p:cxnSp>
        <p:cxnSp>
          <p:nvCxnSpPr>
            <p:cNvPr id="267" name="직선 화살표 연결선 266">
              <a:extLst>
                <a:ext uri="{FF2B5EF4-FFF2-40B4-BE49-F238E27FC236}">
                  <a16:creationId xmlns:a16="http://schemas.microsoft.com/office/drawing/2014/main" id="{CF26B0CC-6C79-D588-C8C5-C9870B37C7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27560" y="1915669"/>
              <a:ext cx="0" cy="131654"/>
            </a:xfrm>
            <a:prstGeom prst="straightConnector1">
              <a:avLst/>
            </a:prstGeom>
            <a:noFill/>
            <a:ln w="6350" cap="flat" cmpd="sng" algn="ctr">
              <a:solidFill>
                <a:srgbClr val="C00000"/>
              </a:solidFill>
              <a:prstDash val="dash"/>
              <a:miter lim="800000"/>
              <a:headEnd type="none" w="sm" len="sm"/>
              <a:tailEnd type="triangle"/>
            </a:ln>
            <a:effectLst/>
          </p:spPr>
        </p:cxn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00EC8C71-85BA-1A52-08A0-F3C8C688F7EC}"/>
                </a:ext>
              </a:extLst>
            </p:cNvPr>
            <p:cNvSpPr txBox="1"/>
            <p:nvPr/>
          </p:nvSpPr>
          <p:spPr>
            <a:xfrm>
              <a:off x="870185" y="2055527"/>
              <a:ext cx="760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 dirty="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endParaRPr lang="en-US" altLang="ko-KR" sz="9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900" dirty="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엔지니어링</a:t>
              </a:r>
            </a:p>
          </p:txBody>
        </p:sp>
      </p:grpSp>
      <p:graphicFrame>
        <p:nvGraphicFramePr>
          <p:cNvPr id="275" name="표 274">
            <a:extLst>
              <a:ext uri="{FF2B5EF4-FFF2-40B4-BE49-F238E27FC236}">
                <a16:creationId xmlns:a16="http://schemas.microsoft.com/office/drawing/2014/main" id="{3E2F0284-49E7-AC92-D3A6-6F54FAC9B1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354158"/>
              </p:ext>
            </p:extLst>
          </p:nvPr>
        </p:nvGraphicFramePr>
        <p:xfrm>
          <a:off x="804947" y="1595844"/>
          <a:ext cx="3768858" cy="1473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381">
                  <a:extLst>
                    <a:ext uri="{9D8B030D-6E8A-4147-A177-3AD203B41FA5}">
                      <a16:colId xmlns:a16="http://schemas.microsoft.com/office/drawing/2014/main" val="2414493750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2608229354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3204694641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3085371123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3664070509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3825334719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2132226923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255049368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4167673269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2436362158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1807596460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45064693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1593950022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694859246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1062085726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2385549164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2424424755"/>
                    </a:ext>
                  </a:extLst>
                </a:gridCol>
                <a:gridCol w="209381">
                  <a:extLst>
                    <a:ext uri="{9D8B030D-6E8A-4147-A177-3AD203B41FA5}">
                      <a16:colId xmlns:a16="http://schemas.microsoft.com/office/drawing/2014/main" val="1159566329"/>
                    </a:ext>
                  </a:extLst>
                </a:gridCol>
              </a:tblGrid>
              <a:tr h="18423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237858"/>
                  </a:ext>
                </a:extLst>
              </a:tr>
              <a:tr h="18423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1942508"/>
                  </a:ext>
                </a:extLst>
              </a:tr>
              <a:tr h="18423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519792"/>
                  </a:ext>
                </a:extLst>
              </a:tr>
              <a:tr h="18423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002248"/>
                  </a:ext>
                </a:extLst>
              </a:tr>
              <a:tr h="18423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714504"/>
                  </a:ext>
                </a:extLst>
              </a:tr>
              <a:tr h="18423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771725"/>
                  </a:ext>
                </a:extLst>
              </a:tr>
              <a:tr h="18423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839643"/>
                  </a:ext>
                </a:extLst>
              </a:tr>
              <a:tr h="184238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418" marR="9418" marT="9418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465955"/>
                  </a:ext>
                </a:extLst>
              </a:tr>
            </a:tbl>
          </a:graphicData>
        </a:graphic>
      </p:graphicFrame>
      <p:sp>
        <p:nvSpPr>
          <p:cNvPr id="276" name="직사각형 275">
            <a:extLst>
              <a:ext uri="{FF2B5EF4-FFF2-40B4-BE49-F238E27FC236}">
                <a16:creationId xmlns:a16="http://schemas.microsoft.com/office/drawing/2014/main" id="{3FC3E14D-A95E-2460-62EC-EA2D5A96C199}"/>
              </a:ext>
            </a:extLst>
          </p:cNvPr>
          <p:cNvSpPr/>
          <p:nvPr/>
        </p:nvSpPr>
        <p:spPr>
          <a:xfrm>
            <a:off x="1015077" y="1774573"/>
            <a:ext cx="828361" cy="7344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핵심 설비</a:t>
            </a:r>
          </a:p>
        </p:txBody>
      </p:sp>
      <p:sp>
        <p:nvSpPr>
          <p:cNvPr id="277" name="직사각형 276">
            <a:extLst>
              <a:ext uri="{FF2B5EF4-FFF2-40B4-BE49-F238E27FC236}">
                <a16:creationId xmlns:a16="http://schemas.microsoft.com/office/drawing/2014/main" id="{79D65B80-7BAD-705B-3FF6-E433B6872FEC}"/>
              </a:ext>
            </a:extLst>
          </p:cNvPr>
          <p:cNvSpPr/>
          <p:nvPr/>
        </p:nvSpPr>
        <p:spPr>
          <a:xfrm>
            <a:off x="2479202" y="1774573"/>
            <a:ext cx="828361" cy="7344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핵심 설비</a:t>
            </a:r>
          </a:p>
        </p:txBody>
      </p:sp>
      <p:sp>
        <p:nvSpPr>
          <p:cNvPr id="278" name="직사각형 277">
            <a:extLst>
              <a:ext uri="{FF2B5EF4-FFF2-40B4-BE49-F238E27FC236}">
                <a16:creationId xmlns:a16="http://schemas.microsoft.com/office/drawing/2014/main" id="{1C54D9B3-B39E-F6A5-D047-CA485EDE32DE}"/>
              </a:ext>
            </a:extLst>
          </p:cNvPr>
          <p:cNvSpPr/>
          <p:nvPr/>
        </p:nvSpPr>
        <p:spPr>
          <a:xfrm>
            <a:off x="3924275" y="1774573"/>
            <a:ext cx="649530" cy="73447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핵심 설비</a:t>
            </a:r>
          </a:p>
        </p:txBody>
      </p:sp>
      <p:sp>
        <p:nvSpPr>
          <p:cNvPr id="279" name="직사각형 278">
            <a:extLst>
              <a:ext uri="{FF2B5EF4-FFF2-40B4-BE49-F238E27FC236}">
                <a16:creationId xmlns:a16="http://schemas.microsoft.com/office/drawing/2014/main" id="{C63D9E0E-AF59-7D16-46B2-C3B34A45A987}"/>
              </a:ext>
            </a:extLst>
          </p:cNvPr>
          <p:cNvSpPr/>
          <p:nvPr/>
        </p:nvSpPr>
        <p:spPr>
          <a:xfrm>
            <a:off x="1015077" y="2499371"/>
            <a:ext cx="828361" cy="3833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보조 설비</a:t>
            </a:r>
          </a:p>
        </p:txBody>
      </p:sp>
      <p:sp>
        <p:nvSpPr>
          <p:cNvPr id="280" name="직사각형 279">
            <a:extLst>
              <a:ext uri="{FF2B5EF4-FFF2-40B4-BE49-F238E27FC236}">
                <a16:creationId xmlns:a16="http://schemas.microsoft.com/office/drawing/2014/main" id="{52D847EC-5C9A-BA64-14AF-03BD421A39D7}"/>
              </a:ext>
            </a:extLst>
          </p:cNvPr>
          <p:cNvSpPr/>
          <p:nvPr/>
        </p:nvSpPr>
        <p:spPr>
          <a:xfrm>
            <a:off x="2479065" y="2507595"/>
            <a:ext cx="828361" cy="3833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보조 설비</a:t>
            </a:r>
          </a:p>
        </p:txBody>
      </p:sp>
      <p:sp>
        <p:nvSpPr>
          <p:cNvPr id="281" name="직사각형 280">
            <a:extLst>
              <a:ext uri="{FF2B5EF4-FFF2-40B4-BE49-F238E27FC236}">
                <a16:creationId xmlns:a16="http://schemas.microsoft.com/office/drawing/2014/main" id="{89CB08C4-A5CD-DE25-C514-C897A7990973}"/>
              </a:ext>
            </a:extLst>
          </p:cNvPr>
          <p:cNvSpPr/>
          <p:nvPr/>
        </p:nvSpPr>
        <p:spPr>
          <a:xfrm>
            <a:off x="3312247" y="1778439"/>
            <a:ext cx="417628" cy="73431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보조 설비</a:t>
            </a:r>
          </a:p>
        </p:txBody>
      </p:sp>
      <p:sp>
        <p:nvSpPr>
          <p:cNvPr id="282" name="직사각형 281">
            <a:extLst>
              <a:ext uri="{FF2B5EF4-FFF2-40B4-BE49-F238E27FC236}">
                <a16:creationId xmlns:a16="http://schemas.microsoft.com/office/drawing/2014/main" id="{6DB96E6B-B67F-14C7-F322-4ACA0E5BB9E4}"/>
              </a:ext>
            </a:extLst>
          </p:cNvPr>
          <p:cNvSpPr/>
          <p:nvPr/>
        </p:nvSpPr>
        <p:spPr>
          <a:xfrm>
            <a:off x="1854472" y="2499371"/>
            <a:ext cx="620195" cy="383336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</a:t>
            </a:r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</a:p>
        </p:txBody>
      </p:sp>
      <p:sp>
        <p:nvSpPr>
          <p:cNvPr id="283" name="직사각형 282">
            <a:extLst>
              <a:ext uri="{FF2B5EF4-FFF2-40B4-BE49-F238E27FC236}">
                <a16:creationId xmlns:a16="http://schemas.microsoft.com/office/drawing/2014/main" id="{F619922B-BCA9-91D1-940B-211FA435D004}"/>
              </a:ext>
            </a:extLst>
          </p:cNvPr>
          <p:cNvSpPr/>
          <p:nvPr/>
        </p:nvSpPr>
        <p:spPr>
          <a:xfrm>
            <a:off x="3738241" y="1779901"/>
            <a:ext cx="198599" cy="732850"/>
          </a:xfrm>
          <a:prstGeom prst="rect">
            <a:avLst/>
          </a:prstGeom>
          <a:solidFill>
            <a:schemeClr val="bg1">
              <a:lumMod val="6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설비</a:t>
            </a:r>
          </a:p>
        </p:txBody>
      </p:sp>
      <p:sp>
        <p:nvSpPr>
          <p:cNvPr id="284" name="직사각형 283">
            <a:extLst>
              <a:ext uri="{FF2B5EF4-FFF2-40B4-BE49-F238E27FC236}">
                <a16:creationId xmlns:a16="http://schemas.microsoft.com/office/drawing/2014/main" id="{6C6EF674-B4E8-D5D1-3D1B-93776813B3CE}"/>
              </a:ext>
            </a:extLst>
          </p:cNvPr>
          <p:cNvSpPr/>
          <p:nvPr/>
        </p:nvSpPr>
        <p:spPr>
          <a:xfrm>
            <a:off x="3734604" y="2513690"/>
            <a:ext cx="828361" cy="3690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수작업</a:t>
            </a:r>
          </a:p>
        </p:txBody>
      </p:sp>
      <p:sp>
        <p:nvSpPr>
          <p:cNvPr id="285" name="직사각형 284">
            <a:extLst>
              <a:ext uri="{FF2B5EF4-FFF2-40B4-BE49-F238E27FC236}">
                <a16:creationId xmlns:a16="http://schemas.microsoft.com/office/drawing/2014/main" id="{B870E334-3C50-706B-A14D-41FB030CC435}"/>
              </a:ext>
            </a:extLst>
          </p:cNvPr>
          <p:cNvSpPr/>
          <p:nvPr/>
        </p:nvSpPr>
        <p:spPr>
          <a:xfrm>
            <a:off x="1847447" y="1777419"/>
            <a:ext cx="437355" cy="5587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수작업</a:t>
            </a:r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AB5EA0CB-E213-1EEE-98BD-AEACA3732179}"/>
              </a:ext>
            </a:extLst>
          </p:cNvPr>
          <p:cNvSpPr txBox="1"/>
          <p:nvPr/>
        </p:nvSpPr>
        <p:spPr>
          <a:xfrm>
            <a:off x="2036284" y="1282109"/>
            <a:ext cx="1568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u="sng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설비 구조 예시</a:t>
            </a:r>
            <a:endParaRPr lang="en-US" altLang="ko-KR" sz="1200" b="1" u="sng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87" name="자유형: 도형 286">
            <a:extLst>
              <a:ext uri="{FF2B5EF4-FFF2-40B4-BE49-F238E27FC236}">
                <a16:creationId xmlns:a16="http://schemas.microsoft.com/office/drawing/2014/main" id="{084EB5BE-4264-8F36-C94E-3B3DDC6B85EA}"/>
              </a:ext>
            </a:extLst>
          </p:cNvPr>
          <p:cNvSpPr/>
          <p:nvPr/>
        </p:nvSpPr>
        <p:spPr>
          <a:xfrm>
            <a:off x="1393140" y="2063574"/>
            <a:ext cx="2870200" cy="698500"/>
          </a:xfrm>
          <a:custGeom>
            <a:avLst/>
            <a:gdLst>
              <a:gd name="connsiteX0" fmla="*/ 609600 w 2870200"/>
              <a:gd name="connsiteY0" fmla="*/ 0 h 698500"/>
              <a:gd name="connsiteX1" fmla="*/ 0 w 2870200"/>
              <a:gd name="connsiteY1" fmla="*/ 0 h 698500"/>
              <a:gd name="connsiteX2" fmla="*/ 0 w 2870200"/>
              <a:gd name="connsiteY2" fmla="*/ 698500 h 698500"/>
              <a:gd name="connsiteX3" fmla="*/ 1485900 w 2870200"/>
              <a:gd name="connsiteY3" fmla="*/ 698500 h 698500"/>
              <a:gd name="connsiteX4" fmla="*/ 1485900 w 2870200"/>
              <a:gd name="connsiteY4" fmla="*/ 50800 h 698500"/>
              <a:gd name="connsiteX5" fmla="*/ 2870200 w 2870200"/>
              <a:gd name="connsiteY5" fmla="*/ 50800 h 698500"/>
              <a:gd name="connsiteX6" fmla="*/ 2870200 w 2870200"/>
              <a:gd name="connsiteY6" fmla="*/ 69850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0200" h="698500">
                <a:moveTo>
                  <a:pt x="609600" y="0"/>
                </a:moveTo>
                <a:lnTo>
                  <a:pt x="0" y="0"/>
                </a:lnTo>
                <a:lnTo>
                  <a:pt x="0" y="698500"/>
                </a:lnTo>
                <a:lnTo>
                  <a:pt x="1485900" y="698500"/>
                </a:lnTo>
                <a:lnTo>
                  <a:pt x="1485900" y="50800"/>
                </a:lnTo>
                <a:lnTo>
                  <a:pt x="2870200" y="50800"/>
                </a:lnTo>
                <a:lnTo>
                  <a:pt x="2870200" y="698500"/>
                </a:lnTo>
              </a:path>
            </a:pathLst>
          </a:custGeom>
          <a:noFill/>
          <a:ln w="28575">
            <a:solidFill>
              <a:srgbClr val="A5002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88" name="직사각형 287">
            <a:extLst>
              <a:ext uri="{FF2B5EF4-FFF2-40B4-BE49-F238E27FC236}">
                <a16:creationId xmlns:a16="http://schemas.microsoft.com/office/drawing/2014/main" id="{54F0369B-2456-D95B-941C-ADDE9138877C}"/>
              </a:ext>
            </a:extLst>
          </p:cNvPr>
          <p:cNvSpPr/>
          <p:nvPr/>
        </p:nvSpPr>
        <p:spPr>
          <a:xfrm>
            <a:off x="625562" y="3086387"/>
            <a:ext cx="3948243" cy="53004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1" i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공정은 핵심 설비 외에도</a:t>
            </a:r>
            <a:r>
              <a:rPr kumimoji="1" lang="ko-KR" altLang="en-US" sz="1200" b="1" i="1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 공정 간 투입</a:t>
            </a:r>
            <a:r>
              <a:rPr kumimoji="1" lang="en-US" altLang="ko-KR" sz="1200" b="1" i="1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-</a:t>
            </a:r>
            <a:r>
              <a:rPr kumimoji="1" lang="ko-KR" altLang="en-US" sz="1200" b="1" i="1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배출</a:t>
            </a:r>
            <a:r>
              <a:rPr kumimoji="1" lang="en-US" altLang="ko-KR" sz="1200" b="1" i="1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-</a:t>
            </a:r>
            <a:r>
              <a:rPr kumimoji="1" lang="ko-KR" altLang="en-US" sz="1200" b="1" i="1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이동으로 구성</a:t>
            </a:r>
            <a:br>
              <a:rPr kumimoji="1" lang="en-US" altLang="ko-KR" sz="1200" b="1" i="1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1" lang="ko-KR" altLang="en-US" sz="1200" b="1" i="1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→ </a:t>
            </a:r>
            <a:r>
              <a:rPr kumimoji="1" lang="ko-KR" altLang="en-US" sz="1200" b="1" i="1" strike="noStrike" kern="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가장 인력이 많이 투입되는 구간</a:t>
            </a:r>
          </a:p>
        </p:txBody>
      </p:sp>
      <p:sp>
        <p:nvSpPr>
          <p:cNvPr id="289" name="직사각형 288">
            <a:extLst>
              <a:ext uri="{FF2B5EF4-FFF2-40B4-BE49-F238E27FC236}">
                <a16:creationId xmlns:a16="http://schemas.microsoft.com/office/drawing/2014/main" id="{F38C8E83-7D60-7EC7-F032-BF7A3E75F73D}"/>
              </a:ext>
            </a:extLst>
          </p:cNvPr>
          <p:cNvSpPr/>
          <p:nvPr/>
        </p:nvSpPr>
        <p:spPr>
          <a:xfrm>
            <a:off x="854118" y="5786045"/>
            <a:ext cx="3948243" cy="53004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1" i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인건비 절감을 목표로 하는 </a:t>
            </a:r>
            <a:r>
              <a:rPr kumimoji="1" lang="en-US" altLang="ko-KR" sz="1200" b="1" i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CNS</a:t>
            </a:r>
            <a:r>
              <a:rPr kumimoji="1" lang="ko-KR" altLang="en-US" sz="1200" b="1" i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 설비 자동화</a:t>
            </a:r>
            <a:endParaRPr kumimoji="1" lang="ko-KR" altLang="en-US" sz="1200" b="1" i="1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aphicFrame>
        <p:nvGraphicFramePr>
          <p:cNvPr id="290" name="표 289">
            <a:extLst>
              <a:ext uri="{FF2B5EF4-FFF2-40B4-BE49-F238E27FC236}">
                <a16:creationId xmlns:a16="http://schemas.microsoft.com/office/drawing/2014/main" id="{10D6E00C-7244-5A49-2ED9-102B7A372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302890"/>
              </p:ext>
            </p:extLst>
          </p:nvPr>
        </p:nvGraphicFramePr>
        <p:xfrm>
          <a:off x="10859789" y="1589918"/>
          <a:ext cx="4012790" cy="1470110"/>
        </p:xfrm>
        <a:graphic>
          <a:graphicData uri="http://schemas.openxmlformats.org/drawingml/2006/table">
            <a:tbl>
              <a:tblPr/>
              <a:tblGrid>
                <a:gridCol w="899200">
                  <a:extLst>
                    <a:ext uri="{9D8B030D-6E8A-4147-A177-3AD203B41FA5}">
                      <a16:colId xmlns:a16="http://schemas.microsoft.com/office/drawing/2014/main" val="3712730570"/>
                    </a:ext>
                  </a:extLst>
                </a:gridCol>
                <a:gridCol w="1377387">
                  <a:extLst>
                    <a:ext uri="{9D8B030D-6E8A-4147-A177-3AD203B41FA5}">
                      <a16:colId xmlns:a16="http://schemas.microsoft.com/office/drawing/2014/main" val="2346996586"/>
                    </a:ext>
                  </a:extLst>
                </a:gridCol>
                <a:gridCol w="1736203">
                  <a:extLst>
                    <a:ext uri="{9D8B030D-6E8A-4147-A177-3AD203B41FA5}">
                      <a16:colId xmlns:a16="http://schemas.microsoft.com/office/drawing/2014/main" val="3904934355"/>
                    </a:ext>
                  </a:extLst>
                </a:gridCol>
              </a:tblGrid>
              <a:tr h="2940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Task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2.0 Regular" panose="020B0600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As-Is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수작업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To-Be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자동화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436247"/>
                  </a:ext>
                </a:extLst>
              </a:tr>
              <a:tr h="2940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제품 투입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·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취출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2.0 Regular" panose="020B0600000101010101" pitchFamily="50" charset="-127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작업자 수작업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Loader·Unloader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자동 이송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259372"/>
                  </a:ext>
                </a:extLst>
              </a:tr>
              <a:tr h="2940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위치 정렬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작업자 감각에 의존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센서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·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비전 기반 자동 정렬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196150"/>
                  </a:ext>
                </a:extLst>
              </a:tr>
              <a:tr h="2940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공정 연계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작업자 확인 후 진행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PLC·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설비 신호 기반 자동 연계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720411"/>
                  </a:ext>
                </a:extLst>
              </a:tr>
              <a:tr h="29402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이력 관리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수기 또는 개별 관리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MES·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2.0 Regular" panose="020B0600000101010101" pitchFamily="50" charset="-127"/>
                        </a:rPr>
                        <a:t>품질 시스템 자동 전송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6727239"/>
                  </a:ext>
                </a:extLst>
              </a:tr>
            </a:tbl>
          </a:graphicData>
        </a:graphic>
      </p:graphicFrame>
      <p:sp>
        <p:nvSpPr>
          <p:cNvPr id="291" name="TextBox 290">
            <a:extLst>
              <a:ext uri="{FF2B5EF4-FFF2-40B4-BE49-F238E27FC236}">
                <a16:creationId xmlns:a16="http://schemas.microsoft.com/office/drawing/2014/main" id="{E8BD9352-D4F4-0839-9E26-B039DC3F7375}"/>
              </a:ext>
            </a:extLst>
          </p:cNvPr>
          <p:cNvSpPr txBox="1"/>
          <p:nvPr/>
        </p:nvSpPr>
        <p:spPr>
          <a:xfrm>
            <a:off x="6040057" y="1236596"/>
            <a:ext cx="3390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운영 시나리오 기반 최적화 설계</a:t>
            </a:r>
          </a:p>
        </p:txBody>
      </p:sp>
      <p:grpSp>
        <p:nvGrpSpPr>
          <p:cNvPr id="292" name="그룹 291">
            <a:extLst>
              <a:ext uri="{FF2B5EF4-FFF2-40B4-BE49-F238E27FC236}">
                <a16:creationId xmlns:a16="http://schemas.microsoft.com/office/drawing/2014/main" id="{2F2C1364-1C12-7E71-2077-C9A79D9AC884}"/>
              </a:ext>
            </a:extLst>
          </p:cNvPr>
          <p:cNvGrpSpPr/>
          <p:nvPr/>
        </p:nvGrpSpPr>
        <p:grpSpPr>
          <a:xfrm>
            <a:off x="6033258" y="1475733"/>
            <a:ext cx="3765097" cy="1800362"/>
            <a:chOff x="6078118" y="3530726"/>
            <a:chExt cx="3765097" cy="1800362"/>
          </a:xfrm>
        </p:grpSpPr>
        <p:sp>
          <p:nvSpPr>
            <p:cNvPr id="293" name="직사각형 292">
              <a:extLst>
                <a:ext uri="{FF2B5EF4-FFF2-40B4-BE49-F238E27FC236}">
                  <a16:creationId xmlns:a16="http://schemas.microsoft.com/office/drawing/2014/main" id="{B84FB145-BF7B-D6D2-03A9-3890E99CAEFC}"/>
                </a:ext>
              </a:extLst>
            </p:cNvPr>
            <p:cNvSpPr/>
            <p:nvPr/>
          </p:nvSpPr>
          <p:spPr>
            <a:xfrm>
              <a:off x="6078118" y="3767265"/>
              <a:ext cx="1603537" cy="15638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4" name="직사각형 293">
              <a:extLst>
                <a:ext uri="{FF2B5EF4-FFF2-40B4-BE49-F238E27FC236}">
                  <a16:creationId xmlns:a16="http://schemas.microsoft.com/office/drawing/2014/main" id="{28ABD61E-46D3-0938-8022-56822BC7DA5C}"/>
                </a:ext>
              </a:extLst>
            </p:cNvPr>
            <p:cNvSpPr/>
            <p:nvPr/>
          </p:nvSpPr>
          <p:spPr>
            <a:xfrm>
              <a:off x="7840468" y="3767265"/>
              <a:ext cx="1603537" cy="15638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295" name="그룹 294">
              <a:extLst>
                <a:ext uri="{FF2B5EF4-FFF2-40B4-BE49-F238E27FC236}">
                  <a16:creationId xmlns:a16="http://schemas.microsoft.com/office/drawing/2014/main" id="{14B32C40-EFC7-00D3-71E2-A5AEAEEE49D8}"/>
                </a:ext>
              </a:extLst>
            </p:cNvPr>
            <p:cNvGrpSpPr/>
            <p:nvPr/>
          </p:nvGrpSpPr>
          <p:grpSpPr>
            <a:xfrm>
              <a:off x="6485064" y="3530726"/>
              <a:ext cx="2563693" cy="235698"/>
              <a:chOff x="6358414" y="3624613"/>
              <a:chExt cx="2563693" cy="235698"/>
            </a:xfrm>
          </p:grpSpPr>
          <p:sp>
            <p:nvSpPr>
              <p:cNvPr id="330" name="TextBox 329">
                <a:extLst>
                  <a:ext uri="{FF2B5EF4-FFF2-40B4-BE49-F238E27FC236}">
                    <a16:creationId xmlns:a16="http://schemas.microsoft.com/office/drawing/2014/main" id="{F5FEF967-3FB0-2B4D-5F08-E1F7F74C7637}"/>
                  </a:ext>
                </a:extLst>
              </p:cNvPr>
              <p:cNvSpPr txBox="1"/>
              <p:nvPr/>
            </p:nvSpPr>
            <p:spPr>
              <a:xfrm>
                <a:off x="6358414" y="3644867"/>
                <a:ext cx="76655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업무 프로세스</a:t>
                </a:r>
              </a:p>
            </p:txBody>
          </p:sp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D88379F4-8E17-0867-81F5-42CEEF8929C1}"/>
                  </a:ext>
                </a:extLst>
              </p:cNvPr>
              <p:cNvSpPr txBox="1"/>
              <p:nvPr/>
            </p:nvSpPr>
            <p:spPr>
              <a:xfrm>
                <a:off x="7903880" y="3624613"/>
                <a:ext cx="101822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b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데이터 및 시스템 </a:t>
                </a:r>
                <a:r>
                  <a:rPr lang="en-US" altLang="ko-KR" sz="800" b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I/F</a:t>
                </a:r>
                <a:endParaRPr lang="ko-KR" altLang="en-US" sz="800" b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296" name="직사각형 295">
              <a:extLst>
                <a:ext uri="{FF2B5EF4-FFF2-40B4-BE49-F238E27FC236}">
                  <a16:creationId xmlns:a16="http://schemas.microsoft.com/office/drawing/2014/main" id="{B9333F19-CDEE-AFDE-D07D-3FEFE61D726C}"/>
                </a:ext>
              </a:extLst>
            </p:cNvPr>
            <p:cNvSpPr/>
            <p:nvPr/>
          </p:nvSpPr>
          <p:spPr>
            <a:xfrm>
              <a:off x="6190216" y="3943087"/>
              <a:ext cx="682848" cy="1908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</a:t>
              </a:r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1_</a:t>
              </a:r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</a:t>
              </a:r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</a:t>
              </a:r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7" name="직사각형 296">
              <a:extLst>
                <a:ext uri="{FF2B5EF4-FFF2-40B4-BE49-F238E27FC236}">
                  <a16:creationId xmlns:a16="http://schemas.microsoft.com/office/drawing/2014/main" id="{62D50762-4E1F-A49A-B6F3-B6BEF5272E6B}"/>
                </a:ext>
              </a:extLst>
            </p:cNvPr>
            <p:cNvSpPr/>
            <p:nvPr/>
          </p:nvSpPr>
          <p:spPr>
            <a:xfrm>
              <a:off x="6190216" y="4273946"/>
              <a:ext cx="682848" cy="1908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</a:t>
              </a:r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1_</a:t>
              </a:r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</a:t>
              </a:r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2</a:t>
              </a:r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8" name="직사각형 297">
              <a:extLst>
                <a:ext uri="{FF2B5EF4-FFF2-40B4-BE49-F238E27FC236}">
                  <a16:creationId xmlns:a16="http://schemas.microsoft.com/office/drawing/2014/main" id="{31CB1BE7-AC44-7D35-ECCB-4BAD54FAFAA0}"/>
                </a:ext>
              </a:extLst>
            </p:cNvPr>
            <p:cNvSpPr/>
            <p:nvPr/>
          </p:nvSpPr>
          <p:spPr>
            <a:xfrm>
              <a:off x="6190216" y="4987048"/>
              <a:ext cx="682848" cy="1908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</a:t>
              </a:r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1_</a:t>
              </a:r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</a:t>
              </a:r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2</a:t>
              </a:r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9" name="다이아몬드 298">
              <a:extLst>
                <a:ext uri="{FF2B5EF4-FFF2-40B4-BE49-F238E27FC236}">
                  <a16:creationId xmlns:a16="http://schemas.microsoft.com/office/drawing/2014/main" id="{FD0B9840-C8A3-7651-7DC3-85981EEB20A2}"/>
                </a:ext>
              </a:extLst>
            </p:cNvPr>
            <p:cNvSpPr/>
            <p:nvPr/>
          </p:nvSpPr>
          <p:spPr>
            <a:xfrm>
              <a:off x="6239061" y="4608219"/>
              <a:ext cx="591482" cy="23884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Error</a:t>
              </a:r>
            </a:p>
            <a:p>
              <a:pPr algn="ctr"/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Check</a:t>
              </a:r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00" name="직선 화살표 연결선 299">
              <a:extLst>
                <a:ext uri="{FF2B5EF4-FFF2-40B4-BE49-F238E27FC236}">
                  <a16:creationId xmlns:a16="http://schemas.microsoft.com/office/drawing/2014/main" id="{98D6935A-AD7C-6BA4-9E15-2205C63D0E41}"/>
                </a:ext>
              </a:extLst>
            </p:cNvPr>
            <p:cNvCxnSpPr>
              <a:cxnSpLocks/>
              <a:stCxn id="296" idx="2"/>
              <a:endCxn id="297" idx="0"/>
            </p:cNvCxnSpPr>
            <p:nvPr/>
          </p:nvCxnSpPr>
          <p:spPr>
            <a:xfrm>
              <a:off x="6531641" y="4133957"/>
              <a:ext cx="0" cy="13998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직선 화살표 연결선 300">
              <a:extLst>
                <a:ext uri="{FF2B5EF4-FFF2-40B4-BE49-F238E27FC236}">
                  <a16:creationId xmlns:a16="http://schemas.microsoft.com/office/drawing/2014/main" id="{EA412C4D-D521-22D2-4D94-2B4591A3E8A3}"/>
                </a:ext>
              </a:extLst>
            </p:cNvPr>
            <p:cNvCxnSpPr>
              <a:cxnSpLocks/>
              <a:stCxn id="297" idx="2"/>
              <a:endCxn id="299" idx="0"/>
            </p:cNvCxnSpPr>
            <p:nvPr/>
          </p:nvCxnSpPr>
          <p:spPr>
            <a:xfrm>
              <a:off x="6531641" y="4464816"/>
              <a:ext cx="3162" cy="14340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직선 화살표 연결선 301">
              <a:extLst>
                <a:ext uri="{FF2B5EF4-FFF2-40B4-BE49-F238E27FC236}">
                  <a16:creationId xmlns:a16="http://schemas.microsoft.com/office/drawing/2014/main" id="{CE244F4D-3F7E-91BC-1C33-0E3A27343D37}"/>
                </a:ext>
              </a:extLst>
            </p:cNvPr>
            <p:cNvCxnSpPr>
              <a:cxnSpLocks/>
              <a:stCxn id="299" idx="2"/>
              <a:endCxn id="298" idx="0"/>
            </p:cNvCxnSpPr>
            <p:nvPr/>
          </p:nvCxnSpPr>
          <p:spPr>
            <a:xfrm flipH="1">
              <a:off x="6531641" y="4847059"/>
              <a:ext cx="3162" cy="13998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3" name="다이아몬드 302">
              <a:extLst>
                <a:ext uri="{FF2B5EF4-FFF2-40B4-BE49-F238E27FC236}">
                  <a16:creationId xmlns:a16="http://schemas.microsoft.com/office/drawing/2014/main" id="{9215F394-0E80-F9A0-E8D9-746598C34F91}"/>
                </a:ext>
              </a:extLst>
            </p:cNvPr>
            <p:cNvSpPr/>
            <p:nvPr/>
          </p:nvSpPr>
          <p:spPr>
            <a:xfrm>
              <a:off x="7023175" y="4248120"/>
              <a:ext cx="591482" cy="23884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Re-</a:t>
              </a:r>
            </a:p>
            <a:p>
              <a:pPr algn="ctr"/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check</a:t>
              </a:r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04" name="연결선: 꺾임 303">
              <a:extLst>
                <a:ext uri="{FF2B5EF4-FFF2-40B4-BE49-F238E27FC236}">
                  <a16:creationId xmlns:a16="http://schemas.microsoft.com/office/drawing/2014/main" id="{7E7CA96A-B5EB-F7F5-A490-D9B6DA00A76A}"/>
                </a:ext>
              </a:extLst>
            </p:cNvPr>
            <p:cNvCxnSpPr>
              <a:stCxn id="299" idx="3"/>
              <a:endCxn id="303" idx="2"/>
            </p:cNvCxnSpPr>
            <p:nvPr/>
          </p:nvCxnSpPr>
          <p:spPr>
            <a:xfrm flipV="1">
              <a:off x="6830543" y="4486960"/>
              <a:ext cx="488374" cy="240679"/>
            </a:xfrm>
            <a:prstGeom prst="bentConnector2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직선 화살표 연결선 304">
              <a:extLst>
                <a:ext uri="{FF2B5EF4-FFF2-40B4-BE49-F238E27FC236}">
                  <a16:creationId xmlns:a16="http://schemas.microsoft.com/office/drawing/2014/main" id="{34C41B50-2F87-F932-1DFC-15FF2983B473}"/>
                </a:ext>
              </a:extLst>
            </p:cNvPr>
            <p:cNvCxnSpPr>
              <a:cxnSpLocks/>
              <a:stCxn id="303" idx="1"/>
              <a:endCxn id="297" idx="3"/>
            </p:cNvCxnSpPr>
            <p:nvPr/>
          </p:nvCxnSpPr>
          <p:spPr>
            <a:xfrm flipH="1">
              <a:off x="6873065" y="4367540"/>
              <a:ext cx="150110" cy="1841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연결선: 꺾임 305">
              <a:extLst>
                <a:ext uri="{FF2B5EF4-FFF2-40B4-BE49-F238E27FC236}">
                  <a16:creationId xmlns:a16="http://schemas.microsoft.com/office/drawing/2014/main" id="{FB2C08B7-2DB2-A671-2E6A-B72F92E8C352}"/>
                </a:ext>
              </a:extLst>
            </p:cNvPr>
            <p:cNvCxnSpPr>
              <a:cxnSpLocks/>
              <a:stCxn id="303" idx="0"/>
              <a:endCxn id="296" idx="3"/>
            </p:cNvCxnSpPr>
            <p:nvPr/>
          </p:nvCxnSpPr>
          <p:spPr>
            <a:xfrm rot="16200000" flipV="1">
              <a:off x="6991192" y="3920395"/>
              <a:ext cx="209598" cy="445852"/>
            </a:xfrm>
            <a:prstGeom prst="bentConnector2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" name="TextBox 306">
              <a:extLst>
                <a:ext uri="{FF2B5EF4-FFF2-40B4-BE49-F238E27FC236}">
                  <a16:creationId xmlns:a16="http://schemas.microsoft.com/office/drawing/2014/main" id="{26104667-67E2-CEC7-15AE-A4ECDCDB362D}"/>
                </a:ext>
              </a:extLst>
            </p:cNvPr>
            <p:cNvSpPr txBox="1"/>
            <p:nvPr/>
          </p:nvSpPr>
          <p:spPr>
            <a:xfrm>
              <a:off x="6541716" y="4809332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i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Y</a:t>
              </a:r>
              <a:endParaRPr lang="ko-KR" altLang="en-US" sz="800" i="1">
                <a:ln>
                  <a:solidFill>
                    <a:schemeClr val="bg1">
                      <a:alpha val="0"/>
                    </a:scheme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313B2D5D-8C99-CEBC-DD65-C416D18D29C4}"/>
                </a:ext>
              </a:extLst>
            </p:cNvPr>
            <p:cNvSpPr txBox="1"/>
            <p:nvPr/>
          </p:nvSpPr>
          <p:spPr>
            <a:xfrm>
              <a:off x="6816708" y="4554908"/>
              <a:ext cx="2455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i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N</a:t>
              </a:r>
              <a:endParaRPr lang="ko-KR" altLang="en-US" sz="800" i="1">
                <a:ln>
                  <a:solidFill>
                    <a:schemeClr val="bg1">
                      <a:alpha val="0"/>
                    </a:scheme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324B04B7-9A49-C40C-1F31-95247F2092AB}"/>
                </a:ext>
              </a:extLst>
            </p:cNvPr>
            <p:cNvSpPr txBox="1"/>
            <p:nvPr/>
          </p:nvSpPr>
          <p:spPr>
            <a:xfrm>
              <a:off x="7301154" y="4081609"/>
              <a:ext cx="24558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i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N</a:t>
              </a:r>
              <a:endParaRPr lang="ko-KR" altLang="en-US" sz="800" i="1">
                <a:ln>
                  <a:solidFill>
                    <a:schemeClr val="bg1">
                      <a:alpha val="0"/>
                    </a:scheme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521A3903-8F48-4931-47B4-0D7247D852E1}"/>
                </a:ext>
              </a:extLst>
            </p:cNvPr>
            <p:cNvSpPr txBox="1"/>
            <p:nvPr/>
          </p:nvSpPr>
          <p:spPr>
            <a:xfrm>
              <a:off x="6913629" y="4169786"/>
              <a:ext cx="24718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i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Y</a:t>
              </a:r>
              <a:endParaRPr lang="ko-KR" altLang="en-US" sz="800" i="1">
                <a:ln>
                  <a:solidFill>
                    <a:schemeClr val="bg1">
                      <a:alpha val="0"/>
                    </a:scheme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62814711-EFCC-2B5D-A090-AC573496273E}"/>
                </a:ext>
              </a:extLst>
            </p:cNvPr>
            <p:cNvSpPr txBox="1"/>
            <p:nvPr/>
          </p:nvSpPr>
          <p:spPr>
            <a:xfrm>
              <a:off x="8011007" y="3742147"/>
              <a:ext cx="37702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u="sng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</a:p>
          </p:txBody>
        </p:sp>
        <p:sp>
          <p:nvSpPr>
            <p:cNvPr id="312" name="직사각형 311">
              <a:extLst>
                <a:ext uri="{FF2B5EF4-FFF2-40B4-BE49-F238E27FC236}">
                  <a16:creationId xmlns:a16="http://schemas.microsoft.com/office/drawing/2014/main" id="{F9F04E35-4C3A-520B-8687-4B13FE930ED9}"/>
                </a:ext>
              </a:extLst>
            </p:cNvPr>
            <p:cNvSpPr/>
            <p:nvPr/>
          </p:nvSpPr>
          <p:spPr>
            <a:xfrm>
              <a:off x="8611684" y="3767265"/>
              <a:ext cx="832321" cy="15638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CDBABB8A-21E1-BF3C-3E76-FD31050BA9F9}"/>
                </a:ext>
              </a:extLst>
            </p:cNvPr>
            <p:cNvSpPr txBox="1"/>
            <p:nvPr/>
          </p:nvSpPr>
          <p:spPr>
            <a:xfrm>
              <a:off x="8726470" y="3742147"/>
              <a:ext cx="47320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u="sng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</a:t>
              </a:r>
            </a:p>
          </p:txBody>
        </p:sp>
        <p:sp>
          <p:nvSpPr>
            <p:cNvPr id="314" name="직사각형 313">
              <a:extLst>
                <a:ext uri="{FF2B5EF4-FFF2-40B4-BE49-F238E27FC236}">
                  <a16:creationId xmlns:a16="http://schemas.microsoft.com/office/drawing/2014/main" id="{18DE4F9C-3DD6-57AC-B1B3-ED528314DDA7}"/>
                </a:ext>
              </a:extLst>
            </p:cNvPr>
            <p:cNvSpPr/>
            <p:nvPr/>
          </p:nvSpPr>
          <p:spPr>
            <a:xfrm>
              <a:off x="7996279" y="4036241"/>
              <a:ext cx="478435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상태정보</a:t>
              </a:r>
            </a:p>
          </p:txBody>
        </p:sp>
        <p:sp>
          <p:nvSpPr>
            <p:cNvPr id="315" name="직사각형 314">
              <a:extLst>
                <a:ext uri="{FF2B5EF4-FFF2-40B4-BE49-F238E27FC236}">
                  <a16:creationId xmlns:a16="http://schemas.microsoft.com/office/drawing/2014/main" id="{6AF4B16B-48C9-05F6-93CD-3403A62277E6}"/>
                </a:ext>
              </a:extLst>
            </p:cNvPr>
            <p:cNvSpPr/>
            <p:nvPr/>
          </p:nvSpPr>
          <p:spPr>
            <a:xfrm>
              <a:off x="7996279" y="4465472"/>
              <a:ext cx="478435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제품코드</a:t>
              </a:r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표시</a:t>
              </a:r>
            </a:p>
          </p:txBody>
        </p:sp>
        <p:sp>
          <p:nvSpPr>
            <p:cNvPr id="316" name="직사각형 315">
              <a:extLst>
                <a:ext uri="{FF2B5EF4-FFF2-40B4-BE49-F238E27FC236}">
                  <a16:creationId xmlns:a16="http://schemas.microsoft.com/office/drawing/2014/main" id="{E8F22852-1F7C-68AE-FF83-35267DCF6C4D}"/>
                </a:ext>
              </a:extLst>
            </p:cNvPr>
            <p:cNvSpPr/>
            <p:nvPr/>
          </p:nvSpPr>
          <p:spPr>
            <a:xfrm>
              <a:off x="8752142" y="4137178"/>
              <a:ext cx="569423" cy="2404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자재 이동 지시</a:t>
              </a:r>
            </a:p>
          </p:txBody>
        </p:sp>
        <p:sp>
          <p:nvSpPr>
            <p:cNvPr id="317" name="직사각형 316">
              <a:extLst>
                <a:ext uri="{FF2B5EF4-FFF2-40B4-BE49-F238E27FC236}">
                  <a16:creationId xmlns:a16="http://schemas.microsoft.com/office/drawing/2014/main" id="{88693BF7-9145-AB87-A99A-41A8779825B1}"/>
                </a:ext>
              </a:extLst>
            </p:cNvPr>
            <p:cNvSpPr/>
            <p:nvPr/>
          </p:nvSpPr>
          <p:spPr>
            <a:xfrm>
              <a:off x="8752142" y="4662636"/>
              <a:ext cx="569423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Recipe</a:t>
              </a:r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Spec </a:t>
              </a:r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체크</a:t>
              </a:r>
              <a:endParaRPr lang="en-US" altLang="ko-KR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8" name="원통형 317">
              <a:extLst>
                <a:ext uri="{FF2B5EF4-FFF2-40B4-BE49-F238E27FC236}">
                  <a16:creationId xmlns:a16="http://schemas.microsoft.com/office/drawing/2014/main" id="{D3B3C199-1157-79DF-8653-C5C40BD99917}"/>
                </a:ext>
              </a:extLst>
            </p:cNvPr>
            <p:cNvSpPr/>
            <p:nvPr/>
          </p:nvSpPr>
          <p:spPr>
            <a:xfrm>
              <a:off x="8667144" y="4573013"/>
              <a:ext cx="275568" cy="111842"/>
            </a:xfrm>
            <a:prstGeom prst="ca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DB</a:t>
              </a:r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9" name="직사각형 318">
              <a:extLst>
                <a:ext uri="{FF2B5EF4-FFF2-40B4-BE49-F238E27FC236}">
                  <a16:creationId xmlns:a16="http://schemas.microsoft.com/office/drawing/2014/main" id="{54AA4D49-0C69-096B-2867-DE6DDB5769DB}"/>
                </a:ext>
              </a:extLst>
            </p:cNvPr>
            <p:cNvSpPr/>
            <p:nvPr/>
          </p:nvSpPr>
          <p:spPr>
            <a:xfrm>
              <a:off x="7996279" y="4878857"/>
              <a:ext cx="478435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제품스캔</a:t>
              </a:r>
            </a:p>
          </p:txBody>
        </p:sp>
        <p:cxnSp>
          <p:nvCxnSpPr>
            <p:cNvPr id="320" name="연결선: 꺾임 319">
              <a:extLst>
                <a:ext uri="{FF2B5EF4-FFF2-40B4-BE49-F238E27FC236}">
                  <a16:creationId xmlns:a16="http://schemas.microsoft.com/office/drawing/2014/main" id="{CFFB98A2-2AE1-4142-DA22-93B7A5ECFD73}"/>
                </a:ext>
              </a:extLst>
            </p:cNvPr>
            <p:cNvCxnSpPr>
              <a:cxnSpLocks/>
              <a:stCxn id="316" idx="1"/>
              <a:endCxn id="314" idx="3"/>
            </p:cNvCxnSpPr>
            <p:nvPr/>
          </p:nvCxnSpPr>
          <p:spPr>
            <a:xfrm rot="10800000">
              <a:off x="8474715" y="4156472"/>
              <a:ext cx="277428" cy="10093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연결선: 꺾임 320">
              <a:extLst>
                <a:ext uri="{FF2B5EF4-FFF2-40B4-BE49-F238E27FC236}">
                  <a16:creationId xmlns:a16="http://schemas.microsoft.com/office/drawing/2014/main" id="{BA20EA7D-180A-DF2E-15A4-3FE96BE6279F}"/>
                </a:ext>
              </a:extLst>
            </p:cNvPr>
            <p:cNvCxnSpPr>
              <a:cxnSpLocks/>
              <a:stCxn id="319" idx="3"/>
              <a:endCxn id="317" idx="1"/>
            </p:cNvCxnSpPr>
            <p:nvPr/>
          </p:nvCxnSpPr>
          <p:spPr>
            <a:xfrm flipV="1">
              <a:off x="8474714" y="4782866"/>
              <a:ext cx="277428" cy="21622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연결선: 꺾임 321">
              <a:extLst>
                <a:ext uri="{FF2B5EF4-FFF2-40B4-BE49-F238E27FC236}">
                  <a16:creationId xmlns:a16="http://schemas.microsoft.com/office/drawing/2014/main" id="{AD24CC2E-2867-C74C-95C7-58A4BEC2C3A7}"/>
                </a:ext>
              </a:extLst>
            </p:cNvPr>
            <p:cNvCxnSpPr>
              <a:cxnSpLocks/>
              <a:stCxn id="314" idx="1"/>
              <a:endCxn id="315" idx="1"/>
            </p:cNvCxnSpPr>
            <p:nvPr/>
          </p:nvCxnSpPr>
          <p:spPr>
            <a:xfrm rot="10800000" flipV="1">
              <a:off x="7996279" y="4156470"/>
              <a:ext cx="12521" cy="429231"/>
            </a:xfrm>
            <a:prstGeom prst="bentConnector3">
              <a:avLst>
                <a:gd name="adj1" fmla="val 180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직선 화살표 연결선 322">
              <a:extLst>
                <a:ext uri="{FF2B5EF4-FFF2-40B4-BE49-F238E27FC236}">
                  <a16:creationId xmlns:a16="http://schemas.microsoft.com/office/drawing/2014/main" id="{8B743CF7-16DB-B9AF-D002-F461867D39D2}"/>
                </a:ext>
              </a:extLst>
            </p:cNvPr>
            <p:cNvCxnSpPr>
              <a:cxnSpLocks/>
              <a:stCxn id="315" idx="2"/>
              <a:endCxn id="319" idx="0"/>
            </p:cNvCxnSpPr>
            <p:nvPr/>
          </p:nvCxnSpPr>
          <p:spPr>
            <a:xfrm>
              <a:off x="8235497" y="4705932"/>
              <a:ext cx="0" cy="17292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4" name="화살표: U자형 323">
              <a:extLst>
                <a:ext uri="{FF2B5EF4-FFF2-40B4-BE49-F238E27FC236}">
                  <a16:creationId xmlns:a16="http://schemas.microsoft.com/office/drawing/2014/main" id="{3C6FAC86-7736-3AA0-5956-BF41DE9D0508}"/>
                </a:ext>
              </a:extLst>
            </p:cNvPr>
            <p:cNvSpPr/>
            <p:nvPr/>
          </p:nvSpPr>
          <p:spPr>
            <a:xfrm rot="16200000" flipH="1">
              <a:off x="7719621" y="2423496"/>
              <a:ext cx="541664" cy="3705524"/>
            </a:xfrm>
            <a:prstGeom prst="uturnArrow">
              <a:avLst>
                <a:gd name="adj1" fmla="val 19185"/>
                <a:gd name="adj2" fmla="val 24039"/>
                <a:gd name="adj3" fmla="val 33632"/>
                <a:gd name="adj4" fmla="val 43750"/>
                <a:gd name="adj5" fmla="val 100000"/>
              </a:avLst>
            </a:prstGeom>
            <a:solidFill>
              <a:srgbClr val="F18700">
                <a:alpha val="4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5" name="화살표: 굽음 324">
              <a:extLst>
                <a:ext uri="{FF2B5EF4-FFF2-40B4-BE49-F238E27FC236}">
                  <a16:creationId xmlns:a16="http://schemas.microsoft.com/office/drawing/2014/main" id="{5EA898AA-8E53-4ACE-DFD7-1B20C450F82E}"/>
                </a:ext>
              </a:extLst>
            </p:cNvPr>
            <p:cNvSpPr/>
            <p:nvPr/>
          </p:nvSpPr>
          <p:spPr>
            <a:xfrm flipV="1">
              <a:off x="7342601" y="4547087"/>
              <a:ext cx="1405606" cy="685441"/>
            </a:xfrm>
            <a:prstGeom prst="bentArrow">
              <a:avLst>
                <a:gd name="adj1" fmla="val 13303"/>
                <a:gd name="adj2" fmla="val 13181"/>
                <a:gd name="adj3" fmla="val 22306"/>
                <a:gd name="adj4" fmla="val 43750"/>
              </a:avLst>
            </a:prstGeom>
            <a:solidFill>
              <a:srgbClr val="DA1678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6" name="직사각형 325">
              <a:extLst>
                <a:ext uri="{FF2B5EF4-FFF2-40B4-BE49-F238E27FC236}">
                  <a16:creationId xmlns:a16="http://schemas.microsoft.com/office/drawing/2014/main" id="{6E91BF7E-7D62-F159-6F85-CC2A2DAC028B}"/>
                </a:ext>
              </a:extLst>
            </p:cNvPr>
            <p:cNvSpPr/>
            <p:nvPr/>
          </p:nvSpPr>
          <p:spPr>
            <a:xfrm>
              <a:off x="8752142" y="4997916"/>
              <a:ext cx="569423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DA1678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800" b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DA1678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자동검수</a:t>
              </a:r>
              <a:endParaRPr lang="en-US" altLang="ko-KR" sz="8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DA1678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7" name="원통형 326">
              <a:extLst>
                <a:ext uri="{FF2B5EF4-FFF2-40B4-BE49-F238E27FC236}">
                  <a16:creationId xmlns:a16="http://schemas.microsoft.com/office/drawing/2014/main" id="{428ADA4E-6B02-4E82-0D75-43E0FB403425}"/>
                </a:ext>
              </a:extLst>
            </p:cNvPr>
            <p:cNvSpPr/>
            <p:nvPr/>
          </p:nvSpPr>
          <p:spPr>
            <a:xfrm>
              <a:off x="8667144" y="4933693"/>
              <a:ext cx="275568" cy="111842"/>
            </a:xfrm>
            <a:prstGeom prst="ca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8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DB</a:t>
              </a:r>
              <a:endParaRPr lang="ko-KR" altLang="en-US" sz="8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8" name="Freeform 14">
              <a:extLst>
                <a:ext uri="{FF2B5EF4-FFF2-40B4-BE49-F238E27FC236}">
                  <a16:creationId xmlns:a16="http://schemas.microsoft.com/office/drawing/2014/main" id="{2EACEEE5-F4EC-AB3A-B982-F42CC23F9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8216" y="4912475"/>
              <a:ext cx="183725" cy="157253"/>
            </a:xfrm>
            <a:custGeom>
              <a:avLst/>
              <a:gdLst>
                <a:gd name="T0" fmla="*/ 326 w 326"/>
                <a:gd name="T1" fmla="*/ 28 h 299"/>
                <a:gd name="T2" fmla="*/ 274 w 326"/>
                <a:gd name="T3" fmla="*/ 80 h 299"/>
                <a:gd name="T4" fmla="*/ 224 w 326"/>
                <a:gd name="T5" fmla="*/ 145 h 299"/>
                <a:gd name="T6" fmla="*/ 171 w 326"/>
                <a:gd name="T7" fmla="*/ 234 h 299"/>
                <a:gd name="T8" fmla="*/ 131 w 326"/>
                <a:gd name="T9" fmla="*/ 189 h 299"/>
                <a:gd name="T10" fmla="*/ 90 w 326"/>
                <a:gd name="T11" fmla="*/ 147 h 299"/>
                <a:gd name="T12" fmla="*/ 89 w 326"/>
                <a:gd name="T13" fmla="*/ 104 h 299"/>
                <a:gd name="T14" fmla="*/ 122 w 326"/>
                <a:gd name="T15" fmla="*/ 121 h 299"/>
                <a:gd name="T16" fmla="*/ 159 w 326"/>
                <a:gd name="T17" fmla="*/ 146 h 299"/>
                <a:gd name="T18" fmla="*/ 210 w 326"/>
                <a:gd name="T19" fmla="*/ 93 h 299"/>
                <a:gd name="T20" fmla="*/ 259 w 326"/>
                <a:gd name="T21" fmla="*/ 51 h 299"/>
                <a:gd name="T22" fmla="*/ 318 w 326"/>
                <a:gd name="T23" fmla="*/ 12 h 299"/>
                <a:gd name="T24" fmla="*/ 185 w 326"/>
                <a:gd name="T25" fmla="*/ 3 h 299"/>
                <a:gd name="T26" fmla="*/ 243 w 326"/>
                <a:gd name="T27" fmla="*/ 32 h 299"/>
                <a:gd name="T28" fmla="*/ 197 w 326"/>
                <a:gd name="T29" fmla="*/ 42 h 299"/>
                <a:gd name="T30" fmla="*/ 151 w 326"/>
                <a:gd name="T31" fmla="*/ 32 h 299"/>
                <a:gd name="T32" fmla="*/ 92 w 326"/>
                <a:gd name="T33" fmla="*/ 48 h 299"/>
                <a:gd name="T34" fmla="*/ 50 w 326"/>
                <a:gd name="T35" fmla="*/ 91 h 299"/>
                <a:gd name="T36" fmla="*/ 34 w 326"/>
                <a:gd name="T37" fmla="*/ 149 h 299"/>
                <a:gd name="T38" fmla="*/ 50 w 326"/>
                <a:gd name="T39" fmla="*/ 208 h 299"/>
                <a:gd name="T40" fmla="*/ 92 w 326"/>
                <a:gd name="T41" fmla="*/ 251 h 299"/>
                <a:gd name="T42" fmla="*/ 151 w 326"/>
                <a:gd name="T43" fmla="*/ 267 h 299"/>
                <a:gd name="T44" fmla="*/ 210 w 326"/>
                <a:gd name="T45" fmla="*/ 251 h 299"/>
                <a:gd name="T46" fmla="*/ 252 w 326"/>
                <a:gd name="T47" fmla="*/ 208 h 299"/>
                <a:gd name="T48" fmla="*/ 268 w 326"/>
                <a:gd name="T49" fmla="*/ 149 h 299"/>
                <a:gd name="T50" fmla="*/ 266 w 326"/>
                <a:gd name="T51" fmla="*/ 127 h 299"/>
                <a:gd name="T52" fmla="*/ 298 w 326"/>
                <a:gd name="T53" fmla="*/ 121 h 299"/>
                <a:gd name="T54" fmla="*/ 297 w 326"/>
                <a:gd name="T55" fmla="*/ 184 h 299"/>
                <a:gd name="T56" fmla="*/ 268 w 326"/>
                <a:gd name="T57" fmla="*/ 243 h 299"/>
                <a:gd name="T58" fmla="*/ 217 w 326"/>
                <a:gd name="T59" fmla="*/ 285 h 299"/>
                <a:gd name="T60" fmla="*/ 151 w 326"/>
                <a:gd name="T61" fmla="*/ 299 h 299"/>
                <a:gd name="T62" fmla="*/ 84 w 326"/>
                <a:gd name="T63" fmla="*/ 285 h 299"/>
                <a:gd name="T64" fmla="*/ 34 w 326"/>
                <a:gd name="T65" fmla="*/ 243 h 299"/>
                <a:gd name="T66" fmla="*/ 5 w 326"/>
                <a:gd name="T67" fmla="*/ 184 h 299"/>
                <a:gd name="T68" fmla="*/ 5 w 326"/>
                <a:gd name="T69" fmla="*/ 116 h 299"/>
                <a:gd name="T70" fmla="*/ 34 w 326"/>
                <a:gd name="T71" fmla="*/ 56 h 299"/>
                <a:gd name="T72" fmla="*/ 84 w 326"/>
                <a:gd name="T73" fmla="*/ 15 h 299"/>
                <a:gd name="T74" fmla="*/ 151 w 326"/>
                <a:gd name="T7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6" h="299">
                  <a:moveTo>
                    <a:pt x="318" y="12"/>
                  </a:moveTo>
                  <a:lnTo>
                    <a:pt x="326" y="28"/>
                  </a:lnTo>
                  <a:lnTo>
                    <a:pt x="298" y="52"/>
                  </a:lnTo>
                  <a:lnTo>
                    <a:pt x="274" y="80"/>
                  </a:lnTo>
                  <a:lnTo>
                    <a:pt x="249" y="110"/>
                  </a:lnTo>
                  <a:lnTo>
                    <a:pt x="224" y="145"/>
                  </a:lnTo>
                  <a:lnTo>
                    <a:pt x="198" y="186"/>
                  </a:lnTo>
                  <a:lnTo>
                    <a:pt x="171" y="234"/>
                  </a:lnTo>
                  <a:lnTo>
                    <a:pt x="149" y="211"/>
                  </a:lnTo>
                  <a:lnTo>
                    <a:pt x="131" y="189"/>
                  </a:lnTo>
                  <a:lnTo>
                    <a:pt x="112" y="169"/>
                  </a:lnTo>
                  <a:lnTo>
                    <a:pt x="90" y="147"/>
                  </a:lnTo>
                  <a:lnTo>
                    <a:pt x="65" y="124"/>
                  </a:lnTo>
                  <a:lnTo>
                    <a:pt x="89" y="104"/>
                  </a:lnTo>
                  <a:lnTo>
                    <a:pt x="106" y="113"/>
                  </a:lnTo>
                  <a:lnTo>
                    <a:pt x="122" y="121"/>
                  </a:lnTo>
                  <a:lnTo>
                    <a:pt x="139" y="133"/>
                  </a:lnTo>
                  <a:lnTo>
                    <a:pt x="159" y="146"/>
                  </a:lnTo>
                  <a:lnTo>
                    <a:pt x="185" y="117"/>
                  </a:lnTo>
                  <a:lnTo>
                    <a:pt x="210" y="93"/>
                  </a:lnTo>
                  <a:lnTo>
                    <a:pt x="235" y="71"/>
                  </a:lnTo>
                  <a:lnTo>
                    <a:pt x="259" y="51"/>
                  </a:lnTo>
                  <a:lnTo>
                    <a:pt x="287" y="32"/>
                  </a:lnTo>
                  <a:lnTo>
                    <a:pt x="318" y="12"/>
                  </a:lnTo>
                  <a:close/>
                  <a:moveTo>
                    <a:pt x="151" y="0"/>
                  </a:moveTo>
                  <a:lnTo>
                    <a:pt x="185" y="3"/>
                  </a:lnTo>
                  <a:lnTo>
                    <a:pt x="216" y="15"/>
                  </a:lnTo>
                  <a:lnTo>
                    <a:pt x="243" y="32"/>
                  </a:lnTo>
                  <a:lnTo>
                    <a:pt x="217" y="54"/>
                  </a:lnTo>
                  <a:lnTo>
                    <a:pt x="197" y="42"/>
                  </a:lnTo>
                  <a:lnTo>
                    <a:pt x="175" y="35"/>
                  </a:lnTo>
                  <a:lnTo>
                    <a:pt x="151" y="32"/>
                  </a:lnTo>
                  <a:lnTo>
                    <a:pt x="120" y="36"/>
                  </a:lnTo>
                  <a:lnTo>
                    <a:pt x="92" y="48"/>
                  </a:lnTo>
                  <a:lnTo>
                    <a:pt x="68" y="67"/>
                  </a:lnTo>
                  <a:lnTo>
                    <a:pt x="50" y="91"/>
                  </a:lnTo>
                  <a:lnTo>
                    <a:pt x="38" y="119"/>
                  </a:lnTo>
                  <a:lnTo>
                    <a:pt x="34" y="149"/>
                  </a:lnTo>
                  <a:lnTo>
                    <a:pt x="38" y="181"/>
                  </a:lnTo>
                  <a:lnTo>
                    <a:pt x="50" y="208"/>
                  </a:lnTo>
                  <a:lnTo>
                    <a:pt x="68" y="233"/>
                  </a:lnTo>
                  <a:lnTo>
                    <a:pt x="92" y="251"/>
                  </a:lnTo>
                  <a:lnTo>
                    <a:pt x="120" y="263"/>
                  </a:lnTo>
                  <a:lnTo>
                    <a:pt x="151" y="267"/>
                  </a:lnTo>
                  <a:lnTo>
                    <a:pt x="181" y="263"/>
                  </a:lnTo>
                  <a:lnTo>
                    <a:pt x="210" y="251"/>
                  </a:lnTo>
                  <a:lnTo>
                    <a:pt x="235" y="233"/>
                  </a:lnTo>
                  <a:lnTo>
                    <a:pt x="252" y="208"/>
                  </a:lnTo>
                  <a:lnTo>
                    <a:pt x="265" y="181"/>
                  </a:lnTo>
                  <a:lnTo>
                    <a:pt x="268" y="149"/>
                  </a:lnTo>
                  <a:lnTo>
                    <a:pt x="268" y="139"/>
                  </a:lnTo>
                  <a:lnTo>
                    <a:pt x="266" y="127"/>
                  </a:lnTo>
                  <a:lnTo>
                    <a:pt x="291" y="97"/>
                  </a:lnTo>
                  <a:lnTo>
                    <a:pt x="298" y="121"/>
                  </a:lnTo>
                  <a:lnTo>
                    <a:pt x="301" y="149"/>
                  </a:lnTo>
                  <a:lnTo>
                    <a:pt x="297" y="184"/>
                  </a:lnTo>
                  <a:lnTo>
                    <a:pt x="285" y="215"/>
                  </a:lnTo>
                  <a:lnTo>
                    <a:pt x="268" y="243"/>
                  </a:lnTo>
                  <a:lnTo>
                    <a:pt x="245" y="266"/>
                  </a:lnTo>
                  <a:lnTo>
                    <a:pt x="217" y="285"/>
                  </a:lnTo>
                  <a:lnTo>
                    <a:pt x="185" y="295"/>
                  </a:lnTo>
                  <a:lnTo>
                    <a:pt x="151" y="299"/>
                  </a:lnTo>
                  <a:lnTo>
                    <a:pt x="116" y="295"/>
                  </a:lnTo>
                  <a:lnTo>
                    <a:pt x="84" y="285"/>
                  </a:lnTo>
                  <a:lnTo>
                    <a:pt x="57" y="266"/>
                  </a:lnTo>
                  <a:lnTo>
                    <a:pt x="34" y="243"/>
                  </a:lnTo>
                  <a:lnTo>
                    <a:pt x="16" y="215"/>
                  </a:lnTo>
                  <a:lnTo>
                    <a:pt x="5" y="184"/>
                  </a:lnTo>
                  <a:lnTo>
                    <a:pt x="0" y="149"/>
                  </a:lnTo>
                  <a:lnTo>
                    <a:pt x="5" y="116"/>
                  </a:lnTo>
                  <a:lnTo>
                    <a:pt x="16" y="84"/>
                  </a:lnTo>
                  <a:lnTo>
                    <a:pt x="34" y="56"/>
                  </a:lnTo>
                  <a:lnTo>
                    <a:pt x="57" y="33"/>
                  </a:lnTo>
                  <a:lnTo>
                    <a:pt x="84" y="15"/>
                  </a:lnTo>
                  <a:lnTo>
                    <a:pt x="116" y="4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DA1678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8826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Times New Roman" pitchFamily="18" charset="0"/>
              </a:endParaRPr>
            </a:p>
          </p:txBody>
        </p:sp>
        <p:sp>
          <p:nvSpPr>
            <p:cNvPr id="329" name="Freeform 14">
              <a:extLst>
                <a:ext uri="{FF2B5EF4-FFF2-40B4-BE49-F238E27FC236}">
                  <a16:creationId xmlns:a16="http://schemas.microsoft.com/office/drawing/2014/main" id="{2ED501B2-25FD-892E-7964-EC6477DFC0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7548" y="3801225"/>
              <a:ext cx="183725" cy="157253"/>
            </a:xfrm>
            <a:custGeom>
              <a:avLst/>
              <a:gdLst>
                <a:gd name="T0" fmla="*/ 326 w 326"/>
                <a:gd name="T1" fmla="*/ 28 h 299"/>
                <a:gd name="T2" fmla="*/ 274 w 326"/>
                <a:gd name="T3" fmla="*/ 80 h 299"/>
                <a:gd name="T4" fmla="*/ 224 w 326"/>
                <a:gd name="T5" fmla="*/ 145 h 299"/>
                <a:gd name="T6" fmla="*/ 171 w 326"/>
                <a:gd name="T7" fmla="*/ 234 h 299"/>
                <a:gd name="T8" fmla="*/ 131 w 326"/>
                <a:gd name="T9" fmla="*/ 189 h 299"/>
                <a:gd name="T10" fmla="*/ 90 w 326"/>
                <a:gd name="T11" fmla="*/ 147 h 299"/>
                <a:gd name="T12" fmla="*/ 89 w 326"/>
                <a:gd name="T13" fmla="*/ 104 h 299"/>
                <a:gd name="T14" fmla="*/ 122 w 326"/>
                <a:gd name="T15" fmla="*/ 121 h 299"/>
                <a:gd name="T16" fmla="*/ 159 w 326"/>
                <a:gd name="T17" fmla="*/ 146 h 299"/>
                <a:gd name="T18" fmla="*/ 210 w 326"/>
                <a:gd name="T19" fmla="*/ 93 h 299"/>
                <a:gd name="T20" fmla="*/ 259 w 326"/>
                <a:gd name="T21" fmla="*/ 51 h 299"/>
                <a:gd name="T22" fmla="*/ 318 w 326"/>
                <a:gd name="T23" fmla="*/ 12 h 299"/>
                <a:gd name="T24" fmla="*/ 185 w 326"/>
                <a:gd name="T25" fmla="*/ 3 h 299"/>
                <a:gd name="T26" fmla="*/ 243 w 326"/>
                <a:gd name="T27" fmla="*/ 32 h 299"/>
                <a:gd name="T28" fmla="*/ 197 w 326"/>
                <a:gd name="T29" fmla="*/ 42 h 299"/>
                <a:gd name="T30" fmla="*/ 151 w 326"/>
                <a:gd name="T31" fmla="*/ 32 h 299"/>
                <a:gd name="T32" fmla="*/ 92 w 326"/>
                <a:gd name="T33" fmla="*/ 48 h 299"/>
                <a:gd name="T34" fmla="*/ 50 w 326"/>
                <a:gd name="T35" fmla="*/ 91 h 299"/>
                <a:gd name="T36" fmla="*/ 34 w 326"/>
                <a:gd name="T37" fmla="*/ 149 h 299"/>
                <a:gd name="T38" fmla="*/ 50 w 326"/>
                <a:gd name="T39" fmla="*/ 208 h 299"/>
                <a:gd name="T40" fmla="*/ 92 w 326"/>
                <a:gd name="T41" fmla="*/ 251 h 299"/>
                <a:gd name="T42" fmla="*/ 151 w 326"/>
                <a:gd name="T43" fmla="*/ 267 h 299"/>
                <a:gd name="T44" fmla="*/ 210 w 326"/>
                <a:gd name="T45" fmla="*/ 251 h 299"/>
                <a:gd name="T46" fmla="*/ 252 w 326"/>
                <a:gd name="T47" fmla="*/ 208 h 299"/>
                <a:gd name="T48" fmla="*/ 268 w 326"/>
                <a:gd name="T49" fmla="*/ 149 h 299"/>
                <a:gd name="T50" fmla="*/ 266 w 326"/>
                <a:gd name="T51" fmla="*/ 127 h 299"/>
                <a:gd name="T52" fmla="*/ 298 w 326"/>
                <a:gd name="T53" fmla="*/ 121 h 299"/>
                <a:gd name="T54" fmla="*/ 297 w 326"/>
                <a:gd name="T55" fmla="*/ 184 h 299"/>
                <a:gd name="T56" fmla="*/ 268 w 326"/>
                <a:gd name="T57" fmla="*/ 243 h 299"/>
                <a:gd name="T58" fmla="*/ 217 w 326"/>
                <a:gd name="T59" fmla="*/ 285 h 299"/>
                <a:gd name="T60" fmla="*/ 151 w 326"/>
                <a:gd name="T61" fmla="*/ 299 h 299"/>
                <a:gd name="T62" fmla="*/ 84 w 326"/>
                <a:gd name="T63" fmla="*/ 285 h 299"/>
                <a:gd name="T64" fmla="*/ 34 w 326"/>
                <a:gd name="T65" fmla="*/ 243 h 299"/>
                <a:gd name="T66" fmla="*/ 5 w 326"/>
                <a:gd name="T67" fmla="*/ 184 h 299"/>
                <a:gd name="T68" fmla="*/ 5 w 326"/>
                <a:gd name="T69" fmla="*/ 116 h 299"/>
                <a:gd name="T70" fmla="*/ 34 w 326"/>
                <a:gd name="T71" fmla="*/ 56 h 299"/>
                <a:gd name="T72" fmla="*/ 84 w 326"/>
                <a:gd name="T73" fmla="*/ 15 h 299"/>
                <a:gd name="T74" fmla="*/ 151 w 326"/>
                <a:gd name="T7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6" h="299">
                  <a:moveTo>
                    <a:pt x="318" y="12"/>
                  </a:moveTo>
                  <a:lnTo>
                    <a:pt x="326" y="28"/>
                  </a:lnTo>
                  <a:lnTo>
                    <a:pt x="298" y="52"/>
                  </a:lnTo>
                  <a:lnTo>
                    <a:pt x="274" y="80"/>
                  </a:lnTo>
                  <a:lnTo>
                    <a:pt x="249" y="110"/>
                  </a:lnTo>
                  <a:lnTo>
                    <a:pt x="224" y="145"/>
                  </a:lnTo>
                  <a:lnTo>
                    <a:pt x="198" y="186"/>
                  </a:lnTo>
                  <a:lnTo>
                    <a:pt x="171" y="234"/>
                  </a:lnTo>
                  <a:lnTo>
                    <a:pt x="149" y="211"/>
                  </a:lnTo>
                  <a:lnTo>
                    <a:pt x="131" y="189"/>
                  </a:lnTo>
                  <a:lnTo>
                    <a:pt x="112" y="169"/>
                  </a:lnTo>
                  <a:lnTo>
                    <a:pt x="90" y="147"/>
                  </a:lnTo>
                  <a:lnTo>
                    <a:pt x="65" y="124"/>
                  </a:lnTo>
                  <a:lnTo>
                    <a:pt x="89" y="104"/>
                  </a:lnTo>
                  <a:lnTo>
                    <a:pt x="106" y="113"/>
                  </a:lnTo>
                  <a:lnTo>
                    <a:pt x="122" y="121"/>
                  </a:lnTo>
                  <a:lnTo>
                    <a:pt x="139" y="133"/>
                  </a:lnTo>
                  <a:lnTo>
                    <a:pt x="159" y="146"/>
                  </a:lnTo>
                  <a:lnTo>
                    <a:pt x="185" y="117"/>
                  </a:lnTo>
                  <a:lnTo>
                    <a:pt x="210" y="93"/>
                  </a:lnTo>
                  <a:lnTo>
                    <a:pt x="235" y="71"/>
                  </a:lnTo>
                  <a:lnTo>
                    <a:pt x="259" y="51"/>
                  </a:lnTo>
                  <a:lnTo>
                    <a:pt x="287" y="32"/>
                  </a:lnTo>
                  <a:lnTo>
                    <a:pt x="318" y="12"/>
                  </a:lnTo>
                  <a:close/>
                  <a:moveTo>
                    <a:pt x="151" y="0"/>
                  </a:moveTo>
                  <a:lnTo>
                    <a:pt x="185" y="3"/>
                  </a:lnTo>
                  <a:lnTo>
                    <a:pt x="216" y="15"/>
                  </a:lnTo>
                  <a:lnTo>
                    <a:pt x="243" y="32"/>
                  </a:lnTo>
                  <a:lnTo>
                    <a:pt x="217" y="54"/>
                  </a:lnTo>
                  <a:lnTo>
                    <a:pt x="197" y="42"/>
                  </a:lnTo>
                  <a:lnTo>
                    <a:pt x="175" y="35"/>
                  </a:lnTo>
                  <a:lnTo>
                    <a:pt x="151" y="32"/>
                  </a:lnTo>
                  <a:lnTo>
                    <a:pt x="120" y="36"/>
                  </a:lnTo>
                  <a:lnTo>
                    <a:pt x="92" y="48"/>
                  </a:lnTo>
                  <a:lnTo>
                    <a:pt x="68" y="67"/>
                  </a:lnTo>
                  <a:lnTo>
                    <a:pt x="50" y="91"/>
                  </a:lnTo>
                  <a:lnTo>
                    <a:pt x="38" y="119"/>
                  </a:lnTo>
                  <a:lnTo>
                    <a:pt x="34" y="149"/>
                  </a:lnTo>
                  <a:lnTo>
                    <a:pt x="38" y="181"/>
                  </a:lnTo>
                  <a:lnTo>
                    <a:pt x="50" y="208"/>
                  </a:lnTo>
                  <a:lnTo>
                    <a:pt x="68" y="233"/>
                  </a:lnTo>
                  <a:lnTo>
                    <a:pt x="92" y="251"/>
                  </a:lnTo>
                  <a:lnTo>
                    <a:pt x="120" y="263"/>
                  </a:lnTo>
                  <a:lnTo>
                    <a:pt x="151" y="267"/>
                  </a:lnTo>
                  <a:lnTo>
                    <a:pt x="181" y="263"/>
                  </a:lnTo>
                  <a:lnTo>
                    <a:pt x="210" y="251"/>
                  </a:lnTo>
                  <a:lnTo>
                    <a:pt x="235" y="233"/>
                  </a:lnTo>
                  <a:lnTo>
                    <a:pt x="252" y="208"/>
                  </a:lnTo>
                  <a:lnTo>
                    <a:pt x="265" y="181"/>
                  </a:lnTo>
                  <a:lnTo>
                    <a:pt x="268" y="149"/>
                  </a:lnTo>
                  <a:lnTo>
                    <a:pt x="268" y="139"/>
                  </a:lnTo>
                  <a:lnTo>
                    <a:pt x="266" y="127"/>
                  </a:lnTo>
                  <a:lnTo>
                    <a:pt x="291" y="97"/>
                  </a:lnTo>
                  <a:lnTo>
                    <a:pt x="298" y="121"/>
                  </a:lnTo>
                  <a:lnTo>
                    <a:pt x="301" y="149"/>
                  </a:lnTo>
                  <a:lnTo>
                    <a:pt x="297" y="184"/>
                  </a:lnTo>
                  <a:lnTo>
                    <a:pt x="285" y="215"/>
                  </a:lnTo>
                  <a:lnTo>
                    <a:pt x="268" y="243"/>
                  </a:lnTo>
                  <a:lnTo>
                    <a:pt x="245" y="266"/>
                  </a:lnTo>
                  <a:lnTo>
                    <a:pt x="217" y="285"/>
                  </a:lnTo>
                  <a:lnTo>
                    <a:pt x="185" y="295"/>
                  </a:lnTo>
                  <a:lnTo>
                    <a:pt x="151" y="299"/>
                  </a:lnTo>
                  <a:lnTo>
                    <a:pt x="116" y="295"/>
                  </a:lnTo>
                  <a:lnTo>
                    <a:pt x="84" y="285"/>
                  </a:lnTo>
                  <a:lnTo>
                    <a:pt x="57" y="266"/>
                  </a:lnTo>
                  <a:lnTo>
                    <a:pt x="34" y="243"/>
                  </a:lnTo>
                  <a:lnTo>
                    <a:pt x="16" y="215"/>
                  </a:lnTo>
                  <a:lnTo>
                    <a:pt x="5" y="184"/>
                  </a:lnTo>
                  <a:lnTo>
                    <a:pt x="0" y="149"/>
                  </a:lnTo>
                  <a:lnTo>
                    <a:pt x="5" y="116"/>
                  </a:lnTo>
                  <a:lnTo>
                    <a:pt x="16" y="84"/>
                  </a:lnTo>
                  <a:lnTo>
                    <a:pt x="34" y="56"/>
                  </a:lnTo>
                  <a:lnTo>
                    <a:pt x="57" y="33"/>
                  </a:lnTo>
                  <a:lnTo>
                    <a:pt x="84" y="15"/>
                  </a:lnTo>
                  <a:lnTo>
                    <a:pt x="116" y="4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F187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8826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Times New Roman" pitchFamily="18" charset="0"/>
              </a:endParaRPr>
            </a:p>
          </p:txBody>
        </p:sp>
      </p:grpSp>
      <p:grpSp>
        <p:nvGrpSpPr>
          <p:cNvPr id="332" name="그룹 331">
            <a:extLst>
              <a:ext uri="{FF2B5EF4-FFF2-40B4-BE49-F238E27FC236}">
                <a16:creationId xmlns:a16="http://schemas.microsoft.com/office/drawing/2014/main" id="{78EA8688-A606-F886-6670-DBB50423F7AC}"/>
              </a:ext>
            </a:extLst>
          </p:cNvPr>
          <p:cNvGrpSpPr/>
          <p:nvPr/>
        </p:nvGrpSpPr>
        <p:grpSpPr>
          <a:xfrm>
            <a:off x="5768969" y="4409972"/>
            <a:ext cx="2014247" cy="1759087"/>
            <a:chOff x="5995434" y="4237905"/>
            <a:chExt cx="2283159" cy="1759087"/>
          </a:xfrm>
        </p:grpSpPr>
        <p:pic>
          <p:nvPicPr>
            <p:cNvPr id="333" name="그림 332">
              <a:extLst>
                <a:ext uri="{FF2B5EF4-FFF2-40B4-BE49-F238E27FC236}">
                  <a16:creationId xmlns:a16="http://schemas.microsoft.com/office/drawing/2014/main" id="{9A496DF5-10FC-0270-CDF6-13DB4F382443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8"/>
            <a:srcRect l="12572" t="3730" b="20621"/>
            <a:stretch/>
          </p:blipFill>
          <p:spPr>
            <a:xfrm>
              <a:off x="7198593" y="5168992"/>
              <a:ext cx="1080000" cy="828000"/>
            </a:xfrm>
            <a:prstGeom prst="rect">
              <a:avLst/>
            </a:prstGeom>
          </p:spPr>
        </p:pic>
        <p:pic>
          <p:nvPicPr>
            <p:cNvPr id="334" name="Picture 3">
              <a:extLst>
                <a:ext uri="{FF2B5EF4-FFF2-40B4-BE49-F238E27FC236}">
                  <a16:creationId xmlns:a16="http://schemas.microsoft.com/office/drawing/2014/main" id="{6DC3DCB9-3A70-1D62-92AE-D07BF97384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995434" y="5161440"/>
              <a:ext cx="1008838" cy="82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5" name="그림 334">
              <a:extLst>
                <a:ext uri="{FF2B5EF4-FFF2-40B4-BE49-F238E27FC236}">
                  <a16:creationId xmlns:a16="http://schemas.microsoft.com/office/drawing/2014/main" id="{F46BC52C-A7E1-1270-ACA8-9D64BA4594A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82988" y="4237905"/>
              <a:ext cx="1080000" cy="828000"/>
            </a:xfrm>
            <a:prstGeom prst="rect">
              <a:avLst/>
            </a:prstGeom>
          </p:spPr>
        </p:pic>
        <p:pic>
          <p:nvPicPr>
            <p:cNvPr id="336" name="그림 335">
              <a:extLst>
                <a:ext uri="{FF2B5EF4-FFF2-40B4-BE49-F238E27FC236}">
                  <a16:creationId xmlns:a16="http://schemas.microsoft.com/office/drawing/2014/main" id="{33ACC8D8-BB64-8AD4-B436-B613B0B871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4245" t="42363"/>
            <a:stretch/>
          </p:blipFill>
          <p:spPr>
            <a:xfrm>
              <a:off x="6028307" y="4237905"/>
              <a:ext cx="959708" cy="828000"/>
            </a:xfrm>
            <a:prstGeom prst="rect">
              <a:avLst/>
            </a:prstGeom>
          </p:spPr>
        </p:pic>
      </p:grpSp>
      <p:sp>
        <p:nvSpPr>
          <p:cNvPr id="337" name="TextBox 336">
            <a:extLst>
              <a:ext uri="{FF2B5EF4-FFF2-40B4-BE49-F238E27FC236}">
                <a16:creationId xmlns:a16="http://schemas.microsoft.com/office/drawing/2014/main" id="{128F927B-87D2-DC80-1E53-932BBE674206}"/>
              </a:ext>
            </a:extLst>
          </p:cNvPr>
          <p:cNvSpPr txBox="1"/>
          <p:nvPr/>
        </p:nvSpPr>
        <p:spPr>
          <a:xfrm>
            <a:off x="6071404" y="3951607"/>
            <a:ext cx="3390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로더</a:t>
            </a:r>
            <a:r>
              <a:rPr lang="en-US" altLang="ko-KR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u="sng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언로더</a:t>
            </a:r>
            <a:r>
              <a:rPr lang="ko-KR" altLang="en-US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구축 사례 및 설계 요소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AF9AC8A7-B90A-9C61-416D-F6747CDF472F}"/>
              </a:ext>
            </a:extLst>
          </p:cNvPr>
          <p:cNvSpPr txBox="1"/>
          <p:nvPr/>
        </p:nvSpPr>
        <p:spPr>
          <a:xfrm>
            <a:off x="7852883" y="4379615"/>
            <a:ext cx="1828958" cy="1875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b="1" dirty="0" err="1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기구부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: Conveyor, Lift, Gripper, </a:t>
            </a:r>
            <a:r>
              <a:rPr lang="ko-KR" altLang="en-US" sz="1000" dirty="0" err="1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이송축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, Buffer </a:t>
            </a: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검출</a:t>
            </a:r>
            <a:r>
              <a:rPr lang="en-US" altLang="ko-KR" sz="1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·</a:t>
            </a:r>
            <a:r>
              <a:rPr lang="ko-KR" altLang="en-US" sz="1000" b="1" dirty="0" err="1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정렬부</a:t>
            </a:r>
            <a:r>
              <a:rPr lang="en-US" altLang="ko-KR" sz="1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: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제품 유무 센서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,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위치 센서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,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비전 카메라 </a:t>
            </a: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제어부</a:t>
            </a:r>
            <a:r>
              <a:rPr lang="en-US" altLang="ko-KR" sz="1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: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PLC,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모션 제어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, HMI,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안전 제어 </a:t>
            </a: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연계 소프트웨어</a:t>
            </a:r>
            <a:r>
              <a:rPr lang="en-US" altLang="ko-KR" sz="1000" b="1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: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설비 인터페이스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, Recipe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관리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,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생산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·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품질 데이터 연계 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C54CE34E-5718-CA9F-9A06-9C571EE32A53}"/>
              </a:ext>
            </a:extLst>
          </p:cNvPr>
          <p:cNvSpPr txBox="1"/>
          <p:nvPr/>
        </p:nvSpPr>
        <p:spPr>
          <a:xfrm>
            <a:off x="10969130" y="3365738"/>
            <a:ext cx="1219011" cy="591836"/>
          </a:xfrm>
          <a:prstGeom prst="rect">
            <a:avLst/>
          </a:prstGeom>
          <a:solidFill>
            <a:schemeClr val="bg1"/>
          </a:solidFill>
          <a:ln>
            <a:solidFill>
              <a:sysClr val="window" lastClr="FFFFFF">
                <a:lumMod val="50000"/>
              </a:sysClr>
            </a:solidFill>
          </a:ln>
        </p:spPr>
        <p:txBody>
          <a:bodyPr wrap="square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수작업 </a:t>
            </a:r>
            <a:r>
              <a:rPr kumimoji="0" lang="ko-KR" altLang="en-US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투입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kumimoji="0" lang="ko-KR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취출</a:t>
            </a:r>
            <a:endParaRPr kumimoji="0" lang="ko-KR" altLang="en-US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40" name="이등변 삼각형 339">
            <a:extLst>
              <a:ext uri="{FF2B5EF4-FFF2-40B4-BE49-F238E27FC236}">
                <a16:creationId xmlns:a16="http://schemas.microsoft.com/office/drawing/2014/main" id="{D80D0A90-A717-9481-F8C0-425C5A0B7058}"/>
              </a:ext>
            </a:extLst>
          </p:cNvPr>
          <p:cNvSpPr/>
          <p:nvPr/>
        </p:nvSpPr>
        <p:spPr>
          <a:xfrm rot="16200000" flipV="1">
            <a:off x="11880204" y="3463523"/>
            <a:ext cx="1012139" cy="396265"/>
          </a:xfrm>
          <a:prstGeom prst="triangle">
            <a:avLst/>
          </a:prstGeom>
          <a:gradFill>
            <a:gsLst>
              <a:gs pos="19000">
                <a:schemeClr val="tx1">
                  <a:lumMod val="50000"/>
                  <a:lumOff val="5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0407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440</Words>
  <Application>Microsoft Office PowerPoint</Application>
  <PresentationFormat>사용자 지정</PresentationFormat>
  <Paragraphs>84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