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18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18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7AF94-B2A3-DE7D-A4D6-DA934066F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E98A4AA-7A19-998D-8CD7-59D287091C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A61F39-D012-A121-C849-F03755963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B16809F-B0C0-A0D8-567F-BBEBC6511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6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openxmlformats.org/officeDocument/2006/relationships/image" Target="../media/image14.png"/><Relationship Id="rId26" Type="http://schemas.openxmlformats.org/officeDocument/2006/relationships/image" Target="../media/image20.png"/><Relationship Id="rId39" Type="http://schemas.openxmlformats.org/officeDocument/2006/relationships/image" Target="../media/image31.png"/><Relationship Id="rId21" Type="http://schemas.microsoft.com/office/2007/relationships/hdphoto" Target="../media/hdphoto3.wdp"/><Relationship Id="rId34" Type="http://schemas.openxmlformats.org/officeDocument/2006/relationships/image" Target="../media/image26.png"/><Relationship Id="rId42" Type="http://schemas.openxmlformats.org/officeDocument/2006/relationships/image" Target="../media/image34.png"/><Relationship Id="rId47" Type="http://schemas.openxmlformats.org/officeDocument/2006/relationships/image" Target="../media/image39.png"/><Relationship Id="rId50" Type="http://schemas.openxmlformats.org/officeDocument/2006/relationships/image" Target="../media/image4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29" Type="http://schemas.openxmlformats.org/officeDocument/2006/relationships/image" Target="../media/image22.png"/><Relationship Id="rId11" Type="http://schemas.openxmlformats.org/officeDocument/2006/relationships/image" Target="../media/image8.png"/><Relationship Id="rId24" Type="http://schemas.microsoft.com/office/2007/relationships/hdphoto" Target="../media/hdphoto4.wdp"/><Relationship Id="rId32" Type="http://schemas.openxmlformats.org/officeDocument/2006/relationships/image" Target="../media/image24.svg"/><Relationship Id="rId37" Type="http://schemas.openxmlformats.org/officeDocument/2006/relationships/image" Target="../media/image29.svg"/><Relationship Id="rId40" Type="http://schemas.openxmlformats.org/officeDocument/2006/relationships/image" Target="../media/image32.jpeg"/><Relationship Id="rId45" Type="http://schemas.openxmlformats.org/officeDocument/2006/relationships/image" Target="../media/image37.png"/><Relationship Id="rId5" Type="http://schemas.openxmlformats.org/officeDocument/2006/relationships/image" Target="../media/image3.svg"/><Relationship Id="rId15" Type="http://schemas.openxmlformats.org/officeDocument/2006/relationships/image" Target="../media/image11.png"/><Relationship Id="rId23" Type="http://schemas.openxmlformats.org/officeDocument/2006/relationships/image" Target="../media/image18.png"/><Relationship Id="rId28" Type="http://schemas.openxmlformats.org/officeDocument/2006/relationships/image" Target="../media/image21.png"/><Relationship Id="rId36" Type="http://schemas.openxmlformats.org/officeDocument/2006/relationships/image" Target="../media/image28.png"/><Relationship Id="rId49" Type="http://schemas.openxmlformats.org/officeDocument/2006/relationships/image" Target="../media/image41.png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31" Type="http://schemas.openxmlformats.org/officeDocument/2006/relationships/image" Target="../media/image23.png"/><Relationship Id="rId44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Relationship Id="rId22" Type="http://schemas.openxmlformats.org/officeDocument/2006/relationships/image" Target="../media/image17.png"/><Relationship Id="rId27" Type="http://schemas.microsoft.com/office/2007/relationships/hdphoto" Target="../media/hdphoto5.wdp"/><Relationship Id="rId30" Type="http://schemas.microsoft.com/office/2007/relationships/hdphoto" Target="../media/hdphoto6.wdp"/><Relationship Id="rId35" Type="http://schemas.openxmlformats.org/officeDocument/2006/relationships/image" Target="../media/image27.png"/><Relationship Id="rId43" Type="http://schemas.openxmlformats.org/officeDocument/2006/relationships/image" Target="../media/image35.png"/><Relationship Id="rId48" Type="http://schemas.openxmlformats.org/officeDocument/2006/relationships/image" Target="../media/image40.png"/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5" Type="http://schemas.openxmlformats.org/officeDocument/2006/relationships/image" Target="../media/image19.png"/><Relationship Id="rId33" Type="http://schemas.openxmlformats.org/officeDocument/2006/relationships/image" Target="../media/image25.png"/><Relationship Id="rId38" Type="http://schemas.openxmlformats.org/officeDocument/2006/relationships/image" Target="../media/image30.png"/><Relationship Id="rId46" Type="http://schemas.openxmlformats.org/officeDocument/2006/relationships/image" Target="../media/image38.png"/><Relationship Id="rId20" Type="http://schemas.openxmlformats.org/officeDocument/2006/relationships/image" Target="../media/image16.png"/><Relationship Id="rId41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561B2-126C-910B-39C5-7AB03242E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10">
            <a:extLst>
              <a:ext uri="{FF2B5EF4-FFF2-40B4-BE49-F238E27FC236}">
                <a16:creationId xmlns:a16="http://schemas.microsoft.com/office/drawing/2014/main" id="{E2E75031-9302-C877-37E5-53756098E618}"/>
              </a:ext>
            </a:extLst>
          </p:cNvPr>
          <p:cNvSpPr/>
          <p:nvPr/>
        </p:nvSpPr>
        <p:spPr>
          <a:xfrm>
            <a:off x="5472394" y="802705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98F916D-70EC-95D4-0C30-C66E79701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/>
                <a:ea typeface="LG스마트체 Regular"/>
              </a:rPr>
              <a:t>4-4) </a:t>
            </a:r>
            <a:r>
              <a:rPr lang="en-US" altLang="ko-KR" dirty="0" err="1">
                <a:latin typeface="Arial Narrow"/>
                <a:ea typeface="LG스마트체 Regular"/>
              </a:rPr>
              <a:t>Factova</a:t>
            </a:r>
            <a:r>
              <a:rPr lang="en-US" altLang="ko-KR" dirty="0">
                <a:latin typeface="Arial Narrow"/>
                <a:ea typeface="LG스마트체 Regular"/>
              </a:rPr>
              <a:t> LIMS – “Smart Lab.</a:t>
            </a:r>
            <a:r>
              <a:rPr lang="ko-KR" altLang="en-US" dirty="0">
                <a:latin typeface="Arial Narrow"/>
                <a:ea typeface="LG스마트체 Regular"/>
              </a:rPr>
              <a:t>에서 편하고 효율적으로 실험 업무하기”</a:t>
            </a:r>
          </a:p>
        </p:txBody>
      </p:sp>
      <p:sp>
        <p:nvSpPr>
          <p:cNvPr id="118" name="Rectangle 10">
            <a:extLst>
              <a:ext uri="{FF2B5EF4-FFF2-40B4-BE49-F238E27FC236}">
                <a16:creationId xmlns:a16="http://schemas.microsoft.com/office/drawing/2014/main" id="{B272CEEA-0A05-EC06-4065-DBC401E54441}"/>
              </a:ext>
            </a:extLst>
          </p:cNvPr>
          <p:cNvSpPr/>
          <p:nvPr/>
        </p:nvSpPr>
        <p:spPr>
          <a:xfrm>
            <a:off x="425461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1E2850D5-0264-D5D5-4CD3-281F04EA2D8B}"/>
              </a:ext>
            </a:extLst>
          </p:cNvPr>
          <p:cNvGrpSpPr/>
          <p:nvPr/>
        </p:nvGrpSpPr>
        <p:grpSpPr>
          <a:xfrm>
            <a:off x="425288" y="801688"/>
            <a:ext cx="4536512" cy="339239"/>
            <a:chOff x="344488" y="620713"/>
            <a:chExt cx="4536512" cy="339239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682BC2C8-6EA8-1698-0709-B0B986D44D0C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</a:t>
              </a:r>
              <a:r>
                <a:rPr kumimoji="1" lang="ko-KR" altLang="en-US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Smart Lab</a:t>
              </a:r>
              <a:r>
                <a:rPr kumimoji="1" lang="ko-KR" altLang="en-US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필요한가요</a:t>
              </a:r>
              <a:r>
                <a:rPr kumimoji="1" lang="en-US" altLang="ko-KR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 kern="0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0724F330-EE06-70F2-4C55-C9F05B7271A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05E49871-5776-75B2-1272-95E30CF3E23E}"/>
              </a:ext>
            </a:extLst>
          </p:cNvPr>
          <p:cNvGrpSpPr/>
          <p:nvPr/>
        </p:nvGrpSpPr>
        <p:grpSpPr>
          <a:xfrm>
            <a:off x="5417657" y="799307"/>
            <a:ext cx="4536512" cy="339239"/>
            <a:chOff x="5024437" y="494579"/>
            <a:chExt cx="4536512" cy="339239"/>
          </a:xfrm>
        </p:grpSpPr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5E1096D6-6B8B-9E1A-78FE-83D54C7E9998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Smart</a:t>
              </a:r>
              <a:r>
                <a:rPr kumimoji="1" lang="ko-KR" altLang="en-US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Lab</a:t>
              </a:r>
              <a:r>
                <a:rPr kumimoji="1" lang="ko-KR" altLang="en-US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은 무엇인가요</a:t>
              </a:r>
              <a:r>
                <a:rPr kumimoji="1" lang="en-US" altLang="ko-KR" sz="1400" b="1" kern="0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D161A7B5-AA68-7E60-A15B-9BEFE8F8EA0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24C53641-8703-0AFF-8057-BCBCC2E7F825}"/>
              </a:ext>
            </a:extLst>
          </p:cNvPr>
          <p:cNvSpPr/>
          <p:nvPr/>
        </p:nvSpPr>
        <p:spPr>
          <a:xfrm>
            <a:off x="666270" y="6426763"/>
            <a:ext cx="40690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제품개발 경쟁력 강화를 위해서는 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정보화 </a:t>
            </a:r>
            <a:r>
              <a:rPr kumimoji="0" lang="ko-KR" alt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ㆍ지능화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</a:t>
            </a:r>
            <a:r>
              <a:rPr kumimoji="0" lang="ko-KR" alt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ㆍ자동화</a:t>
            </a:r>
            <a:r>
              <a:rPr kumimoji="0" lang="ko-KR" alt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가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통합된 </a:t>
            </a:r>
            <a:r>
              <a:rPr kumimoji="0" lang="en-US" altLang="ko-K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Smart Lab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이 필요 </a:t>
            </a:r>
            <a:endParaRPr kumimoji="0" lang="en-US" altLang="ko-KR" sz="1200" b="1" i="1" u="sng" strike="noStrike" kern="1200" cap="none" spc="0" normalizeH="0" baseline="0" noProof="0" dirty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31" name="Freeform 75">
            <a:extLst>
              <a:ext uri="{FF2B5EF4-FFF2-40B4-BE49-F238E27FC236}">
                <a16:creationId xmlns:a16="http://schemas.microsoft.com/office/drawing/2014/main" id="{BE3EE8A4-09A8-60A8-1CF9-BF30432E31AD}"/>
              </a:ext>
            </a:extLst>
          </p:cNvPr>
          <p:cNvSpPr>
            <a:spLocks/>
          </p:cNvSpPr>
          <p:nvPr/>
        </p:nvSpPr>
        <p:spPr bwMode="auto">
          <a:xfrm>
            <a:off x="641189" y="6363920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AC0BB887-7A52-A4E2-570B-09CF183167E2}"/>
              </a:ext>
            </a:extLst>
          </p:cNvPr>
          <p:cNvSpPr/>
          <p:nvPr/>
        </p:nvSpPr>
        <p:spPr>
          <a:xfrm>
            <a:off x="5682468" y="6476227"/>
            <a:ext cx="40690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급변하는 시장 환경에 </a:t>
            </a:r>
            <a:r>
              <a:rPr kumimoji="0" lang="ko-KR" altLang="en-US" sz="1200" b="1" i="1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빠르고</a:t>
            </a:r>
            <a:r>
              <a:rPr kumimoji="0" lang="ko-KR" altLang="en-US" sz="1200" b="1" i="1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</a:t>
            </a:r>
            <a:r>
              <a:rPr kumimoji="0" lang="ko-KR" altLang="en-US" sz="1200" b="1" i="1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민첩</a:t>
            </a:r>
            <a:r>
              <a:rPr kumimoji="0" lang="ko-KR" altLang="en-US" sz="1200" b="1" i="1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하게  대응하고 </a:t>
            </a:r>
            <a:r>
              <a:rPr kumimoji="0" lang="ko-KR" altLang="en-US" sz="1200" b="1" i="1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품질수준을 높일 수 있는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연구개발 환경  확보</a:t>
            </a:r>
            <a:endParaRPr kumimoji="0" lang="en-US" altLang="ko-KR" sz="1200" b="1" i="1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55" name="Freeform 75">
            <a:extLst>
              <a:ext uri="{FF2B5EF4-FFF2-40B4-BE49-F238E27FC236}">
                <a16:creationId xmlns:a16="http://schemas.microsoft.com/office/drawing/2014/main" id="{532FB476-5F4F-1E7E-BF48-F3D700B51C61}"/>
              </a:ext>
            </a:extLst>
          </p:cNvPr>
          <p:cNvSpPr>
            <a:spLocks/>
          </p:cNvSpPr>
          <p:nvPr/>
        </p:nvSpPr>
        <p:spPr bwMode="auto">
          <a:xfrm>
            <a:off x="5625637" y="6363917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2" name="Rectangle 10">
            <a:extLst>
              <a:ext uri="{FF2B5EF4-FFF2-40B4-BE49-F238E27FC236}">
                <a16:creationId xmlns:a16="http://schemas.microsoft.com/office/drawing/2014/main" id="{AFAC5E6F-FE09-1B38-6DC3-259F304B7CC4}"/>
              </a:ext>
            </a:extLst>
          </p:cNvPr>
          <p:cNvSpPr/>
          <p:nvPr/>
        </p:nvSpPr>
        <p:spPr>
          <a:xfrm>
            <a:off x="10524459" y="812847"/>
            <a:ext cx="4536512" cy="6472186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3" name="그룹 212">
            <a:extLst>
              <a:ext uri="{FF2B5EF4-FFF2-40B4-BE49-F238E27FC236}">
                <a16:creationId xmlns:a16="http://schemas.microsoft.com/office/drawing/2014/main" id="{BBD84261-61F3-AE97-CA82-59015E2B4696}"/>
              </a:ext>
            </a:extLst>
          </p:cNvPr>
          <p:cNvGrpSpPr/>
          <p:nvPr/>
        </p:nvGrpSpPr>
        <p:grpSpPr>
          <a:xfrm>
            <a:off x="10522522" y="810094"/>
            <a:ext cx="4564413" cy="339047"/>
            <a:chOff x="5024437" y="494579"/>
            <a:chExt cx="4564413" cy="339047"/>
          </a:xfrm>
        </p:grpSpPr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2C26744D-43EC-57DA-873F-0D436A99E5B2}"/>
                </a:ext>
              </a:extLst>
            </p:cNvPr>
            <p:cNvSpPr/>
            <p:nvPr/>
          </p:nvSpPr>
          <p:spPr>
            <a:xfrm>
              <a:off x="5087686" y="502958"/>
              <a:ext cx="4501164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Smart Lab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쓰면 무엇이 좋아지나요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5BD3D69E-38B4-B4A9-A60C-47D50D735CE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45" name="Freeform 75">
            <a:extLst>
              <a:ext uri="{FF2B5EF4-FFF2-40B4-BE49-F238E27FC236}">
                <a16:creationId xmlns:a16="http://schemas.microsoft.com/office/drawing/2014/main" id="{369EE710-4666-AAB0-0A06-A4D70C0D13B7}"/>
              </a:ext>
            </a:extLst>
          </p:cNvPr>
          <p:cNvSpPr>
            <a:spLocks/>
          </p:cNvSpPr>
          <p:nvPr/>
        </p:nvSpPr>
        <p:spPr bwMode="auto">
          <a:xfrm>
            <a:off x="10666443" y="6357173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68" name="직사각형 267">
            <a:extLst>
              <a:ext uri="{FF2B5EF4-FFF2-40B4-BE49-F238E27FC236}">
                <a16:creationId xmlns:a16="http://schemas.microsoft.com/office/drawing/2014/main" id="{3A4A6EC8-0C11-9647-52DF-52BBFB75AE6B}"/>
              </a:ext>
            </a:extLst>
          </p:cNvPr>
          <p:cNvSpPr/>
          <p:nvPr/>
        </p:nvSpPr>
        <p:spPr>
          <a:xfrm>
            <a:off x="10462112" y="6426282"/>
            <a:ext cx="453707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spcBef>
                <a:spcPts val="300"/>
              </a:spcBef>
              <a:defRPr/>
            </a:pP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시스템기반  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R&amp;D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 실험 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기기 체계적관리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실험실 정보화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latinLnBrk="0">
              <a:spcBef>
                <a:spcPts val="300"/>
              </a:spcBef>
              <a:defRPr/>
            </a:pP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자동화기술을 활용하여 원격에서 실험 및 장비 제어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무인화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algn="ctr" latinLnBrk="0">
              <a:spcBef>
                <a:spcPts val="300"/>
              </a:spcBef>
              <a:defRPr/>
            </a:pP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Simulation Tool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및 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AI/Big Data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기술을 통한 가상검증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지능화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가상실험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BD595F7C-8322-05E4-932F-E857E38A3862}"/>
              </a:ext>
            </a:extLst>
          </p:cNvPr>
          <p:cNvSpPr/>
          <p:nvPr/>
        </p:nvSpPr>
        <p:spPr>
          <a:xfrm>
            <a:off x="5568039" y="4951204"/>
            <a:ext cx="4519457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latinLnBrk="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실험</a:t>
            </a:r>
            <a:r>
              <a:rPr lang="en-US" altLang="ko-KR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분석 프로세스</a:t>
            </a:r>
            <a:r>
              <a:rPr lang="en-US" altLang="ko-KR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</a:t>
            </a: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실험결과</a:t>
            </a:r>
            <a:r>
              <a:rPr lang="en-US" altLang="ko-KR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실험 장비 관리 및 데이터 축적</a:t>
            </a:r>
            <a:endParaRPr lang="en-US" altLang="ko-KR" sz="1300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latinLnBrk="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무인 실험을 통한 </a:t>
            </a:r>
            <a:r>
              <a:rPr lang="en-US" altLang="ko-KR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24</a:t>
            </a: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시간 안전한 실험실 구현</a:t>
            </a:r>
            <a:endParaRPr lang="en-US" altLang="ko-KR" sz="1300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latinLnBrk="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분석</a:t>
            </a:r>
            <a:r>
              <a:rPr lang="en-US" altLang="ko-KR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보고서 생성에 소요되는 단순</a:t>
            </a:r>
            <a:r>
              <a:rPr lang="en-US" altLang="ko-KR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복잡</a:t>
            </a:r>
            <a:r>
              <a:rPr lang="en-US" altLang="ko-KR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300" b="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반복 업무 자동화</a:t>
            </a:r>
            <a:endParaRPr lang="ko-KR" altLang="en-US" sz="1300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latinLnBrk="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축적 데이터</a:t>
            </a:r>
            <a:r>
              <a:rPr lang="en-US" altLang="ko-KR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AI/</a:t>
            </a:r>
            <a:r>
              <a:rPr lang="ko-KR" altLang="en-US" sz="13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최적화 기술을 활용한 가상 실험 환경 구축</a:t>
            </a:r>
            <a:endParaRPr lang="en-US" altLang="ko-KR" sz="1300" dirty="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78EFBE44-2ADA-10F7-73BF-109FF02A281A}"/>
              </a:ext>
            </a:extLst>
          </p:cNvPr>
          <p:cNvGrpSpPr/>
          <p:nvPr/>
        </p:nvGrpSpPr>
        <p:grpSpPr>
          <a:xfrm>
            <a:off x="362349" y="1289403"/>
            <a:ext cx="4599451" cy="4829790"/>
            <a:chOff x="-9480887" y="1816751"/>
            <a:chExt cx="4599451" cy="482979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EE54B19-0A08-4EB5-AEFB-91CC171FF8CA}"/>
                </a:ext>
              </a:extLst>
            </p:cNvPr>
            <p:cNvSpPr/>
            <p:nvPr/>
          </p:nvSpPr>
          <p:spPr>
            <a:xfrm>
              <a:off x="-9417948" y="1816751"/>
              <a:ext cx="4536512" cy="276999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“</a:t>
              </a:r>
              <a:r>
                <a:rPr kumimoji="0" lang="ko-KR" altLang="en-US" sz="1200" b="1" i="0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분석기기 관리에서 가상실험까지 통합된 실험</a:t>
              </a:r>
              <a:r>
                <a:rPr kumimoji="0" lang="en-US" altLang="ko-KR" sz="1200" b="1" i="0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·</a:t>
              </a:r>
              <a:r>
                <a:rPr kumimoji="0" lang="ko-KR" altLang="en-US" sz="1200" b="1" i="0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연구 데이터 관리</a:t>
              </a:r>
              <a:r>
                <a:rPr kumimoji="0" lang="en-US" altLang="ko-KR" sz="1200" b="1" i="0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”</a:t>
              </a:r>
              <a:endParaRPr kumimoji="0" lang="ko-KR" altLang="en-US" sz="12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E252947-5C5A-50FA-284A-58E178C1A6EB}"/>
                </a:ext>
              </a:extLst>
            </p:cNvPr>
            <p:cNvGrpSpPr/>
            <p:nvPr/>
          </p:nvGrpSpPr>
          <p:grpSpPr>
            <a:xfrm>
              <a:off x="-9480887" y="5289158"/>
              <a:ext cx="4510159" cy="1357383"/>
              <a:chOff x="281549" y="3000431"/>
              <a:chExt cx="4510159" cy="1357383"/>
            </a:xfrm>
          </p:grpSpPr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36905BAB-649E-051D-BE3E-6A528553131E}"/>
                  </a:ext>
                </a:extLst>
              </p:cNvPr>
              <p:cNvGrpSpPr/>
              <p:nvPr/>
            </p:nvGrpSpPr>
            <p:grpSpPr>
              <a:xfrm>
                <a:off x="281549" y="3516038"/>
                <a:ext cx="687003" cy="685156"/>
                <a:chOff x="600847" y="3960946"/>
                <a:chExt cx="687003" cy="685156"/>
              </a:xfrm>
            </p:grpSpPr>
            <p:pic>
              <p:nvPicPr>
                <p:cNvPr id="16" name="그래픽 15" descr="남자 옆모습 단색으로 채워진">
                  <a:extLst>
                    <a:ext uri="{FF2B5EF4-FFF2-40B4-BE49-F238E27FC236}">
                      <a16:creationId xmlns:a16="http://schemas.microsoft.com/office/drawing/2014/main" id="{94735246-AD5A-B7C0-9EBE-BD24530EC2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242098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17" name="그래픽 16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BE5A885D-F3B4-6809-3E23-C71FCE56BD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3960946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15" name="말풍선: 모서리가 둥근 사각형 14">
                <a:extLst>
                  <a:ext uri="{FF2B5EF4-FFF2-40B4-BE49-F238E27FC236}">
                    <a16:creationId xmlns:a16="http://schemas.microsoft.com/office/drawing/2014/main" id="{FF8FA490-D055-6DB5-0345-527DC22A42B5}"/>
                  </a:ext>
                </a:extLst>
              </p:cNvPr>
              <p:cNvSpPr/>
              <p:nvPr/>
            </p:nvSpPr>
            <p:spPr>
              <a:xfrm>
                <a:off x="1069991" y="3000431"/>
                <a:ext cx="3721717" cy="1357383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실험 및 분석결과 정보가 연구원 개인 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PC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에 존재 </a:t>
                </a:r>
                <a:r>
                  <a:rPr kumimoji="0" lang="en-US" altLang="ko-KR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r>
                  <a:rPr kumimoji="0" lang="ko-KR" altLang="en-US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endParaRPr kumimoji="0" lang="en-US" altLang="ko-KR" sz="11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“PC 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교체 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 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 퇴사 등  실험정보 유실  가능성 ↑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endParaRPr kumimoji="0" lang="en-US" altLang="ko-KR" sz="11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연구내용 공유가 어려워 중복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반복실험 증가</a:t>
                </a:r>
                <a:r>
                  <a:rPr kumimoji="0" lang="en-US" altLang="ko-KR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kumimoji="0" lang="ko-KR" altLang="en-US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사무실과 실험실 간 데이터 복제 및 공간이동 시간소요 多</a:t>
                </a:r>
                <a:r>
                  <a:rPr kumimoji="0" lang="en-US" altLang="ko-KR" sz="11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“Data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기반 제품개발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품질검증 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Needs </a:t>
                </a:r>
                <a:r>
                  <a: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증가</a:t>
                </a:r>
                <a:r>
                  <a:rPr lang="en-US" altLang="ko-KR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endParaRPr kumimoji="0" lang="ko-KR" altLang="en-US" sz="11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B98EBDAA-5FD6-6DFE-063B-B3903DB73143}"/>
                </a:ext>
              </a:extLst>
            </p:cNvPr>
            <p:cNvCxnSpPr>
              <a:cxnSpLocks/>
            </p:cNvCxnSpPr>
            <p:nvPr/>
          </p:nvCxnSpPr>
          <p:spPr>
            <a:xfrm>
              <a:off x="-7843835" y="3159045"/>
              <a:ext cx="1398799" cy="0"/>
            </a:xfrm>
            <a:prstGeom prst="line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sysDot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A452344-8433-12E7-870E-51E4268F1B23}"/>
                </a:ext>
              </a:extLst>
            </p:cNvPr>
            <p:cNvSpPr txBox="1"/>
            <p:nvPr/>
          </p:nvSpPr>
          <p:spPr>
            <a:xfrm>
              <a:off x="-8811709" y="2124760"/>
              <a:ext cx="9461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&lt;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사무실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&gt;</a:t>
              </a:r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26" name="Picture 9">
              <a:extLst>
                <a:ext uri="{FF2B5EF4-FFF2-40B4-BE49-F238E27FC236}">
                  <a16:creationId xmlns:a16="http://schemas.microsoft.com/office/drawing/2014/main" id="{1939E7CD-A305-3B56-C17D-6EE091DD53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89555" y="2891666"/>
              <a:ext cx="312373" cy="39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8D8D59D-1490-3176-006C-AAD4F8C9AA1F}"/>
                </a:ext>
              </a:extLst>
            </p:cNvPr>
            <p:cNvSpPr/>
            <p:nvPr/>
          </p:nvSpPr>
          <p:spPr>
            <a:xfrm>
              <a:off x="-8975395" y="2371867"/>
              <a:ext cx="1349734" cy="10762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8FFBBAB-90F8-D8F6-10D9-9568680D9FBF}"/>
                </a:ext>
              </a:extLst>
            </p:cNvPr>
            <p:cNvSpPr/>
            <p:nvPr/>
          </p:nvSpPr>
          <p:spPr>
            <a:xfrm>
              <a:off x="-6477956" y="2371867"/>
              <a:ext cx="1349734" cy="10762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D903A7-0C05-B95D-0897-72AD7910769A}"/>
                </a:ext>
              </a:extLst>
            </p:cNvPr>
            <p:cNvSpPr txBox="1"/>
            <p:nvPr/>
          </p:nvSpPr>
          <p:spPr>
            <a:xfrm>
              <a:off x="-6260528" y="2124760"/>
              <a:ext cx="9461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&lt;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실험실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&gt;</a:t>
              </a:r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A529CA2-E096-6663-8587-41E0DA6FB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5923459" y="2432740"/>
              <a:ext cx="734995" cy="851768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2BBC1D53-A94E-CC79-2926-37565580C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83235" y="2714519"/>
              <a:ext cx="434581" cy="23300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2DA9B6C8-2994-6505-B142-513BBEB91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6448741" y="2946532"/>
              <a:ext cx="561996" cy="390792"/>
            </a:xfrm>
            <a:prstGeom prst="rect">
              <a:avLst/>
            </a:prstGeom>
          </p:spPr>
        </p:pic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32B8C1B9-48AB-0427-4808-548E39DA82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7843835" y="2695515"/>
              <a:ext cx="1365879" cy="0"/>
            </a:xfrm>
            <a:prstGeom prst="line">
              <a:avLst/>
            </a:prstGeom>
            <a:ln w="15875">
              <a:solidFill>
                <a:schemeClr val="bg1">
                  <a:lumMod val="50000"/>
                </a:schemeClr>
              </a:solidFill>
              <a:prstDash val="sysDot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9">
              <a:extLst>
                <a:ext uri="{FF2B5EF4-FFF2-40B4-BE49-F238E27FC236}">
                  <a16:creationId xmlns:a16="http://schemas.microsoft.com/office/drawing/2014/main" id="{379B4C28-A485-D741-826D-D70E46537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7516665" y="2484151"/>
              <a:ext cx="312373" cy="39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80A72E16-69E6-E6B8-3A38-BAB1BD362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-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262950" y="2503556"/>
              <a:ext cx="147107" cy="14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109F5527-4005-0A70-D9DB-D93599ACF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-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6979486" y="2921132"/>
              <a:ext cx="147107" cy="14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25F4E15E-9D8F-5E0B-B65A-6FAD6D59B0FE}"/>
                </a:ext>
              </a:extLst>
            </p:cNvPr>
            <p:cNvCxnSpPr>
              <a:cxnSpLocks/>
            </p:cNvCxnSpPr>
            <p:nvPr/>
          </p:nvCxnSpPr>
          <p:spPr>
            <a:xfrm>
              <a:off x="-6209084" y="3448151"/>
              <a:ext cx="0" cy="19623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4C1D784C-A84C-9E5D-B298-195F549A6300}"/>
                </a:ext>
              </a:extLst>
            </p:cNvPr>
            <p:cNvCxnSpPr>
              <a:cxnSpLocks/>
            </p:cNvCxnSpPr>
            <p:nvPr/>
          </p:nvCxnSpPr>
          <p:spPr>
            <a:xfrm>
              <a:off x="-5806748" y="3448151"/>
              <a:ext cx="0" cy="19623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74CE2120-13C5-5CD3-7819-E607AD361B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5390958" y="3448151"/>
              <a:ext cx="0" cy="19623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AF40BD71-765A-CA86-4475-3DF78C428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8932002" y="2424445"/>
              <a:ext cx="641178" cy="467891"/>
            </a:xfrm>
            <a:prstGeom prst="rect">
              <a:avLst/>
            </a:prstGeom>
          </p:spPr>
        </p:pic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C2C90C24-7347-C5F3-CB4A-43EF74783F57}"/>
                </a:ext>
              </a:extLst>
            </p:cNvPr>
            <p:cNvGrpSpPr/>
            <p:nvPr/>
          </p:nvGrpSpPr>
          <p:grpSpPr>
            <a:xfrm>
              <a:off x="-8865659" y="2571977"/>
              <a:ext cx="449118" cy="403124"/>
              <a:chOff x="-152714" y="2256211"/>
              <a:chExt cx="449118" cy="403124"/>
            </a:xfrm>
          </p:grpSpPr>
          <p:pic>
            <p:nvPicPr>
              <p:cNvPr id="42" name="그림 41">
                <a:extLst>
                  <a:ext uri="{FF2B5EF4-FFF2-40B4-BE49-F238E27FC236}">
                    <a16:creationId xmlns:a16="http://schemas.microsoft.com/office/drawing/2014/main" id="{CD4E530D-7DE8-13FE-08BB-489B85A3A7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-152714" y="2256211"/>
                <a:ext cx="449118" cy="403124"/>
              </a:xfrm>
              <a:prstGeom prst="rect">
                <a:avLst/>
              </a:prstGeom>
            </p:spPr>
          </p:pic>
          <p:pic>
            <p:nvPicPr>
              <p:cNvPr id="43" name="그림 42">
                <a:extLst>
                  <a:ext uri="{FF2B5EF4-FFF2-40B4-BE49-F238E27FC236}">
                    <a16:creationId xmlns:a16="http://schemas.microsoft.com/office/drawing/2014/main" id="{420E970C-297E-FE79-5843-5B5D77199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126999" y="2286651"/>
                <a:ext cx="397455" cy="211857"/>
              </a:xfrm>
              <a:prstGeom prst="rect">
                <a:avLst/>
              </a:prstGeom>
            </p:spPr>
          </p:pic>
        </p:grpSp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BDB78AE9-1866-E850-34D1-6CCAE4B42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-8220387" y="2771832"/>
              <a:ext cx="295158" cy="246588"/>
            </a:xfrm>
            <a:prstGeom prst="rect">
              <a:avLst/>
            </a:prstGeom>
          </p:spPr>
        </p:pic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05BD4F68-908F-1C58-4394-8DB0EB4FD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8924658" y="2971932"/>
              <a:ext cx="561996" cy="390792"/>
            </a:xfrm>
            <a:prstGeom prst="rect">
              <a:avLst/>
            </a:prstGeom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06F61653-5FA8-D29A-D587-8BBA63858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8259061" y="2971932"/>
              <a:ext cx="561996" cy="390792"/>
            </a:xfrm>
            <a:prstGeom prst="rect">
              <a:avLst/>
            </a:prstGeom>
          </p:spPr>
        </p:pic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0B8D6F79-E80A-0A30-49C1-5CE3D8C4B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-7934382" y="2789230"/>
              <a:ext cx="221326" cy="197398"/>
            </a:xfrm>
            <a:prstGeom prst="rect">
              <a:avLst/>
            </a:prstGeom>
          </p:spPr>
        </p:pic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0915F74B-B667-BB0F-7B95-4A4DC9917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-7934382" y="2624093"/>
              <a:ext cx="221326" cy="197398"/>
            </a:xfrm>
            <a:prstGeom prst="rect">
              <a:avLst/>
            </a:prstGeom>
          </p:spPr>
        </p:pic>
        <p:pic>
          <p:nvPicPr>
            <p:cNvPr id="49" name="그림 48">
              <a:extLst>
                <a:ext uri="{FF2B5EF4-FFF2-40B4-BE49-F238E27FC236}">
                  <a16:creationId xmlns:a16="http://schemas.microsoft.com/office/drawing/2014/main" id="{C5406983-34AD-E097-85B9-D9F2001D8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-8434730" y="2811276"/>
              <a:ext cx="249148" cy="262762"/>
            </a:xfrm>
            <a:prstGeom prst="rect">
              <a:avLst/>
            </a:prstGeom>
          </p:spPr>
        </p:pic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85FF5419-095C-D7DA-6248-B02B58389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16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864538" y="3644388"/>
              <a:ext cx="323850" cy="238125"/>
            </a:xfrm>
            <a:prstGeom prst="rect">
              <a:avLst/>
            </a:prstGeom>
          </p:spPr>
        </p:pic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10D3B2C9-49B6-2268-1C9B-9E9B3C736D39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>
              <a:off x="-8702613" y="3448151"/>
              <a:ext cx="0" cy="19623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EC1A9613-C3DE-C7F7-31B3-2896D200353A}"/>
                </a:ext>
              </a:extLst>
            </p:cNvPr>
            <p:cNvCxnSpPr>
              <a:cxnSpLocks/>
            </p:cNvCxnSpPr>
            <p:nvPr/>
          </p:nvCxnSpPr>
          <p:spPr>
            <a:xfrm>
              <a:off x="-8300277" y="3448151"/>
              <a:ext cx="0" cy="19623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7C96F589-B5FD-349D-0AD7-005FA20676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7884487" y="3448151"/>
              <a:ext cx="0" cy="19623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7" descr="Untitled-1">
              <a:extLst>
                <a:ext uri="{FF2B5EF4-FFF2-40B4-BE49-F238E27FC236}">
                  <a16:creationId xmlns:a16="http://schemas.microsoft.com/office/drawing/2014/main" id="{4FCA4822-4709-ECCD-2ECA-B76EEC5AF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6434161" y="3289245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7" descr="Untitled-1">
              <a:extLst>
                <a:ext uri="{FF2B5EF4-FFF2-40B4-BE49-F238E27FC236}">
                  <a16:creationId xmlns:a16="http://schemas.microsoft.com/office/drawing/2014/main" id="{945EE0D9-7FB6-52EA-B69F-74D0F02C65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6038143" y="3289245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7" descr="Untitled-1">
              <a:extLst>
                <a:ext uri="{FF2B5EF4-FFF2-40B4-BE49-F238E27FC236}">
                  <a16:creationId xmlns:a16="http://schemas.microsoft.com/office/drawing/2014/main" id="{859EF500-521E-2800-D6A5-8238CCAE7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5636411" y="3289245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7" descr="Untitled-1">
              <a:extLst>
                <a:ext uri="{FF2B5EF4-FFF2-40B4-BE49-F238E27FC236}">
                  <a16:creationId xmlns:a16="http://schemas.microsoft.com/office/drawing/2014/main" id="{7E8F00FF-6E60-E74C-8019-75C4ACEC7E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905818" y="3289245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7" descr="Untitled-1">
              <a:extLst>
                <a:ext uri="{FF2B5EF4-FFF2-40B4-BE49-F238E27FC236}">
                  <a16:creationId xmlns:a16="http://schemas.microsoft.com/office/drawing/2014/main" id="{3F466126-2620-AB20-B20D-492BC3E91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509800" y="3289245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7" descr="Untitled-1">
              <a:extLst>
                <a:ext uri="{FF2B5EF4-FFF2-40B4-BE49-F238E27FC236}">
                  <a16:creationId xmlns:a16="http://schemas.microsoft.com/office/drawing/2014/main" id="{45A6BD7D-5AAC-B6B5-A149-79FCAE5AC5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108068" y="3289245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79FDCCB-0E1A-65D3-E332-BA26B0C7BC4F}"/>
                </a:ext>
              </a:extLst>
            </p:cNvPr>
            <p:cNvSpPr txBox="1"/>
            <p:nvPr/>
          </p:nvSpPr>
          <p:spPr>
            <a:xfrm>
              <a:off x="-6530187" y="2390166"/>
              <a:ext cx="6722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샘플 제작</a:t>
              </a:r>
              <a:endParaRPr lang="en-US" altLang="ko-KR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장비 평가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7C86A60-28B3-6099-6399-E39B7664A5C5}"/>
                </a:ext>
              </a:extLst>
            </p:cNvPr>
            <p:cNvSpPr txBox="1"/>
            <p:nvPr/>
          </p:nvSpPr>
          <p:spPr>
            <a:xfrm>
              <a:off x="-8347710" y="2405406"/>
              <a:ext cx="7523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Recipe</a:t>
              </a:r>
              <a:r>
                <a:rPr lang="ko-KR" altLang="en-US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작성</a:t>
              </a:r>
            </a:p>
          </p:txBody>
        </p:sp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C6D2D978-5AF3-3B18-D86C-678537559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16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459725" y="3644388"/>
              <a:ext cx="323850" cy="238125"/>
            </a:xfrm>
            <a:prstGeom prst="rect">
              <a:avLst/>
            </a:prstGeom>
          </p:spPr>
        </p:pic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E6FD9A1B-8E97-463B-0B58-9855996B3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16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007288" y="3644388"/>
              <a:ext cx="323850" cy="238125"/>
            </a:xfrm>
            <a:prstGeom prst="rect">
              <a:avLst/>
            </a:prstGeom>
          </p:spPr>
        </p:pic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4937F8AE-C645-0929-91BD-F568CE656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16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6335651" y="3644388"/>
              <a:ext cx="323850" cy="238125"/>
            </a:xfrm>
            <a:prstGeom prst="rect">
              <a:avLst/>
            </a:prstGeom>
          </p:spPr>
        </p:pic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E4FD94A9-4D01-609B-3E0C-F8D13C661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16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5935601" y="3644388"/>
              <a:ext cx="323850" cy="238125"/>
            </a:xfrm>
            <a:prstGeom prst="rect">
              <a:avLst/>
            </a:prstGeom>
          </p:spPr>
        </p:pic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2ABB10FE-2A55-50EF-5288-0AE2D0697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-16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5530789" y="3644388"/>
              <a:ext cx="323850" cy="238125"/>
            </a:xfrm>
            <a:prstGeom prst="rect">
              <a:avLst/>
            </a:prstGeom>
          </p:spPr>
        </p:pic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C7EAD6EA-3D85-4B8D-67AC-6461EA2330CD}"/>
                </a:ext>
              </a:extLst>
            </p:cNvPr>
            <p:cNvCxnSpPr/>
            <p:nvPr/>
          </p:nvCxnSpPr>
          <p:spPr>
            <a:xfrm>
              <a:off x="-9291437" y="3934500"/>
              <a:ext cx="42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A8A7990-F381-A492-1314-A309FA369CB3}"/>
                </a:ext>
              </a:extLst>
            </p:cNvPr>
            <p:cNvSpPr txBox="1"/>
            <p:nvPr/>
          </p:nvSpPr>
          <p:spPr>
            <a:xfrm>
              <a:off x="-7200038" y="5014510"/>
              <a:ext cx="317916" cy="17184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>
              <a:defPPr>
                <a:defRPr lang="ko-KR"/>
              </a:defPPr>
              <a:lvl1pPr lvl="0" algn="ctr">
                <a:defRPr sz="9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ko-KR" altLang="en-US" b="1">
                  <a:solidFill>
                    <a:schemeClr val="tx1"/>
                  </a:solidFill>
                  <a:latin typeface="Arial Narrow" panose="020B0606020202030204" pitchFamily="34" charset="0"/>
                </a:rPr>
                <a:t>분석</a:t>
              </a:r>
            </a:p>
          </p:txBody>
        </p:sp>
        <p:pic>
          <p:nvPicPr>
            <p:cNvPr id="69" name="그림 68" descr="디자인, 스크린샷, 직사각형이(가) 표시된 사진&#10;&#10;자동 생성된 설명">
              <a:extLst>
                <a:ext uri="{FF2B5EF4-FFF2-40B4-BE49-F238E27FC236}">
                  <a16:creationId xmlns:a16="http://schemas.microsoft.com/office/drawing/2014/main" id="{312524F1-ABEB-DB9E-D019-6EA0D6BF9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835655" y="4351758"/>
              <a:ext cx="375930" cy="375930"/>
            </a:xfrm>
            <a:prstGeom prst="rect">
              <a:avLst/>
            </a:prstGeom>
          </p:spPr>
        </p:pic>
        <p:pic>
          <p:nvPicPr>
            <p:cNvPr id="70" name="그림 69" descr="블랙, 어둠이(가) 표시된 사진&#10;&#10;자동 생성된 설명">
              <a:extLst>
                <a:ext uri="{FF2B5EF4-FFF2-40B4-BE49-F238E27FC236}">
                  <a16:creationId xmlns:a16="http://schemas.microsoft.com/office/drawing/2014/main" id="{0F00F5A0-F50E-6BF1-9665-DAC52F8D0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043228" y="4326393"/>
              <a:ext cx="426661" cy="426661"/>
            </a:xfrm>
            <a:prstGeom prst="rect">
              <a:avLst/>
            </a:prstGeom>
          </p:spPr>
        </p:pic>
        <p:pic>
          <p:nvPicPr>
            <p:cNvPr id="71" name="그림 70" descr="텍스트, 스크린샷, 그래픽, 폰트이(가) 표시된 사진&#10;&#10;자동 생성된 설명">
              <a:extLst>
                <a:ext uri="{FF2B5EF4-FFF2-40B4-BE49-F238E27FC236}">
                  <a16:creationId xmlns:a16="http://schemas.microsoft.com/office/drawing/2014/main" id="{72ED8841-0180-9E0B-5527-07FCF0734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470147" y="4313315"/>
              <a:ext cx="452817" cy="452817"/>
            </a:xfrm>
            <a:prstGeom prst="rect">
              <a:avLst/>
            </a:prstGeom>
          </p:spPr>
        </p:pic>
        <p:pic>
          <p:nvPicPr>
            <p:cNvPr id="74" name="그림 73" descr="디자인, 스크린샷, 그래픽, 폰트이(가) 표시된 사진&#10;&#10;자동 생성된 설명">
              <a:extLst>
                <a:ext uri="{FF2B5EF4-FFF2-40B4-BE49-F238E27FC236}">
                  <a16:creationId xmlns:a16="http://schemas.microsoft.com/office/drawing/2014/main" id="{F64132EE-BAFA-63E5-065C-2280CECE7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6347937" y="4312980"/>
              <a:ext cx="453487" cy="453487"/>
            </a:xfrm>
            <a:prstGeom prst="rect">
              <a:avLst/>
            </a:prstGeom>
          </p:spPr>
        </p:pic>
        <p:pic>
          <p:nvPicPr>
            <p:cNvPr id="75" name="그림 74" descr="디자인, 스크린샷, 그래픽, 상징이(가) 표시된 사진&#10;&#10;자동 생성된 설명">
              <a:extLst>
                <a:ext uri="{FF2B5EF4-FFF2-40B4-BE49-F238E27FC236}">
                  <a16:creationId xmlns:a16="http://schemas.microsoft.com/office/drawing/2014/main" id="{33E1229F-04D2-24CE-E36C-CBE3715D4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harpenSoften amount="50000"/>
                      </a14:imgEffect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44414" y="4364389"/>
              <a:ext cx="350668" cy="350668"/>
            </a:xfrm>
            <a:prstGeom prst="rect">
              <a:avLst/>
            </a:prstGeom>
          </p:spPr>
        </p:pic>
        <p:pic>
          <p:nvPicPr>
            <p:cNvPr id="76" name="그림 75" descr="스크린샷, 원, 디자인이(가) 표시된 사진&#10;&#10;자동 생성된 설명">
              <a:extLst>
                <a:ext uri="{FF2B5EF4-FFF2-40B4-BE49-F238E27FC236}">
                  <a16:creationId xmlns:a16="http://schemas.microsoft.com/office/drawing/2014/main" id="{3DB23760-5C07-4959-A38D-11683E80B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5595730" y="4371092"/>
              <a:ext cx="337262" cy="337262"/>
            </a:xfrm>
            <a:prstGeom prst="rect">
              <a:avLst/>
            </a:prstGeom>
          </p:spPr>
        </p:pic>
        <p:sp>
          <p:nvSpPr>
            <p:cNvPr id="77" name="화살표: 굽음 76">
              <a:extLst>
                <a:ext uri="{FF2B5EF4-FFF2-40B4-BE49-F238E27FC236}">
                  <a16:creationId xmlns:a16="http://schemas.microsoft.com/office/drawing/2014/main" id="{DD3D7B8C-A5C0-AB29-C4ED-2A4D1A0A7F94}"/>
                </a:ext>
              </a:extLst>
            </p:cNvPr>
            <p:cNvSpPr/>
            <p:nvPr/>
          </p:nvSpPr>
          <p:spPr>
            <a:xfrm flipV="1">
              <a:off x="-7987698" y="3885973"/>
              <a:ext cx="610629" cy="432342"/>
            </a:xfrm>
            <a:prstGeom prst="bent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8" name="화살표: 굽음 77">
              <a:extLst>
                <a:ext uri="{FF2B5EF4-FFF2-40B4-BE49-F238E27FC236}">
                  <a16:creationId xmlns:a16="http://schemas.microsoft.com/office/drawing/2014/main" id="{C7813B76-6F9A-C949-012D-496DF1EDB21D}"/>
                </a:ext>
              </a:extLst>
            </p:cNvPr>
            <p:cNvSpPr/>
            <p:nvPr/>
          </p:nvSpPr>
          <p:spPr>
            <a:xfrm flipV="1">
              <a:off x="-8384530" y="3885973"/>
              <a:ext cx="610629" cy="432342"/>
            </a:xfrm>
            <a:prstGeom prst="bentArrow">
              <a:avLst>
                <a:gd name="adj1" fmla="val 25000"/>
                <a:gd name="adj2" fmla="val 25000"/>
                <a:gd name="adj3" fmla="val 0"/>
                <a:gd name="adj4" fmla="val 4375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9" name="화살표: 굽음 78">
              <a:extLst>
                <a:ext uri="{FF2B5EF4-FFF2-40B4-BE49-F238E27FC236}">
                  <a16:creationId xmlns:a16="http://schemas.microsoft.com/office/drawing/2014/main" id="{A29FFB7F-6D5B-5767-0C8E-2C3FB5055E5A}"/>
                </a:ext>
              </a:extLst>
            </p:cNvPr>
            <p:cNvSpPr/>
            <p:nvPr/>
          </p:nvSpPr>
          <p:spPr>
            <a:xfrm flipH="1" flipV="1">
              <a:off x="-6410851" y="3879033"/>
              <a:ext cx="610629" cy="432342"/>
            </a:xfrm>
            <a:prstGeom prst="bentArrow">
              <a:avLst>
                <a:gd name="adj1" fmla="val 25000"/>
                <a:gd name="adj2" fmla="val 25000"/>
                <a:gd name="adj3" fmla="val 0"/>
                <a:gd name="adj4" fmla="val 4375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0" name="화살표: 굽음 79">
              <a:extLst>
                <a:ext uri="{FF2B5EF4-FFF2-40B4-BE49-F238E27FC236}">
                  <a16:creationId xmlns:a16="http://schemas.microsoft.com/office/drawing/2014/main" id="{FB7D9DAF-4EA9-C8EE-DB48-00316B153C94}"/>
                </a:ext>
              </a:extLst>
            </p:cNvPr>
            <p:cNvSpPr/>
            <p:nvPr/>
          </p:nvSpPr>
          <p:spPr>
            <a:xfrm flipH="1" flipV="1">
              <a:off x="-6807683" y="3879033"/>
              <a:ext cx="610629" cy="432342"/>
            </a:xfrm>
            <a:prstGeom prst="bentArrow">
              <a:avLst>
                <a:gd name="adj1" fmla="val 25000"/>
                <a:gd name="adj2" fmla="val 25000"/>
                <a:gd name="adj3" fmla="val 28200"/>
                <a:gd name="adj4" fmla="val 4375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E2EE265-B51C-3581-4962-E1C713BD41E0}"/>
                </a:ext>
              </a:extLst>
            </p:cNvPr>
            <p:cNvSpPr txBox="1"/>
            <p:nvPr/>
          </p:nvSpPr>
          <p:spPr>
            <a:xfrm>
              <a:off x="-8811709" y="4762661"/>
              <a:ext cx="9461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분석결과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SOP,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실험정보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4BA779E-15AF-DD3F-2E99-4B36C84FB999}"/>
                </a:ext>
              </a:extLst>
            </p:cNvPr>
            <p:cNvSpPr txBox="1"/>
            <p:nvPr/>
          </p:nvSpPr>
          <p:spPr>
            <a:xfrm>
              <a:off x="-6402184" y="4762661"/>
              <a:ext cx="12955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실험결과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</a:p>
            <a:p>
              <a:pPr algn="ctr"/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Raw Data, Report</a:t>
              </a:r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83" name="그래픽 82" descr="원 화살표">
              <a:extLst>
                <a:ext uri="{FF2B5EF4-FFF2-40B4-BE49-F238E27FC236}">
                  <a16:creationId xmlns:a16="http://schemas.microsoft.com/office/drawing/2014/main" id="{8A8DE179-1396-940B-1606-067BCC2830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-7740136" y="3886188"/>
              <a:ext cx="1312650" cy="1312650"/>
            </a:xfrm>
            <a:prstGeom prst="rect">
              <a:avLst/>
            </a:prstGeom>
          </p:spPr>
        </p:pic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D4B0350D-F732-8AB3-E954-BD1D893D19CA}"/>
                </a:ext>
              </a:extLst>
            </p:cNvPr>
            <p:cNvGrpSpPr/>
            <p:nvPr/>
          </p:nvGrpSpPr>
          <p:grpSpPr>
            <a:xfrm>
              <a:off x="-7584690" y="4107512"/>
              <a:ext cx="975270" cy="881718"/>
              <a:chOff x="-2214655" y="1738847"/>
              <a:chExt cx="1083879" cy="1099518"/>
            </a:xfrm>
          </p:grpSpPr>
          <p:pic>
            <p:nvPicPr>
              <p:cNvPr id="85" name="그림 84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8D5122E7-7574-BBE3-D735-F18067240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670776" y="1756190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86" name="그림 85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889697FD-C2B6-D825-8C5C-D341D125B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210986" y="2290940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87" name="그림 86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D06B4E01-7729-E228-5179-B2D2A33C1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670776" y="2298365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88" name="그림 87" descr="블랙, 어둠이(가) 표시된 사진&#10;&#10;자동 생성된 설명">
                <a:extLst>
                  <a:ext uri="{FF2B5EF4-FFF2-40B4-BE49-F238E27FC236}">
                    <a16:creationId xmlns:a16="http://schemas.microsoft.com/office/drawing/2014/main" id="{B33685BE-E2B8-D5E9-2651-348786912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214655" y="1738847"/>
                <a:ext cx="540000" cy="540000"/>
              </a:xfrm>
              <a:prstGeom prst="rect">
                <a:avLst/>
              </a:prstGeom>
            </p:spPr>
          </p:pic>
        </p:grp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E719551-7CC0-326A-F5D3-95E10F7C85A8}"/>
                </a:ext>
              </a:extLst>
            </p:cNvPr>
            <p:cNvSpPr/>
            <p:nvPr/>
          </p:nvSpPr>
          <p:spPr>
            <a:xfrm>
              <a:off x="-7516027" y="3894703"/>
              <a:ext cx="904831" cy="276999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sng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Smart Lab</a:t>
              </a:r>
              <a:endParaRPr kumimoji="0" lang="ko-KR" alt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3437EA8-098C-9991-9ADD-369523ADA74C}"/>
                </a:ext>
              </a:extLst>
            </p:cNvPr>
            <p:cNvSpPr txBox="1"/>
            <p:nvPr/>
          </p:nvSpPr>
          <p:spPr>
            <a:xfrm>
              <a:off x="-9395496" y="3648673"/>
              <a:ext cx="5278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err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도입전</a:t>
              </a:r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F4A915E-FDCF-C681-C61B-F6C7917D77D2}"/>
                </a:ext>
              </a:extLst>
            </p:cNvPr>
            <p:cNvSpPr txBox="1"/>
            <p:nvPr/>
          </p:nvSpPr>
          <p:spPr>
            <a:xfrm>
              <a:off x="-9395496" y="3989968"/>
              <a:ext cx="5278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err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도입후</a:t>
              </a:r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F397B59B-60E1-F321-177A-B5172257C365}"/>
              </a:ext>
            </a:extLst>
          </p:cNvPr>
          <p:cNvGrpSpPr/>
          <p:nvPr/>
        </p:nvGrpSpPr>
        <p:grpSpPr>
          <a:xfrm>
            <a:off x="10585771" y="3316973"/>
            <a:ext cx="4304976" cy="1232659"/>
            <a:chOff x="5095244" y="4653135"/>
            <a:chExt cx="4304976" cy="1232659"/>
          </a:xfrm>
        </p:grpSpPr>
        <p:grpSp>
          <p:nvGrpSpPr>
            <p:cNvPr id="101" name="그룹 100">
              <a:extLst>
                <a:ext uri="{FF2B5EF4-FFF2-40B4-BE49-F238E27FC236}">
                  <a16:creationId xmlns:a16="http://schemas.microsoft.com/office/drawing/2014/main" id="{A9C3ADF8-9147-5E62-F0BD-73E1D0CAF39A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103" name="그래픽 102" descr="남자 옆모습 단색으로 채워진">
                <a:extLst>
                  <a:ext uri="{FF2B5EF4-FFF2-40B4-BE49-F238E27FC236}">
                    <a16:creationId xmlns:a16="http://schemas.microsoft.com/office/drawing/2014/main" id="{DCB905E6-02D9-C422-7914-6C8A0FE5C0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B7242E6A-5FC9-6981-0E9B-651F7AD8D3B1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C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분석센터장</a:t>
                </a:r>
                <a:endParaRPr kumimoji="0" lang="ko-KR" altLang="en-US" sz="10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2" name="말풍선: 모서리가 둥근 사각형 101">
              <a:extLst>
                <a:ext uri="{FF2B5EF4-FFF2-40B4-BE49-F238E27FC236}">
                  <a16:creationId xmlns:a16="http://schemas.microsoft.com/office/drawing/2014/main" id="{968B8B35-2B7D-0EBF-7AC8-EECE544FB325}"/>
                </a:ext>
              </a:extLst>
            </p:cNvPr>
            <p:cNvSpPr/>
            <p:nvPr/>
          </p:nvSpPr>
          <p:spPr>
            <a:xfrm>
              <a:off x="6249144" y="4653135"/>
              <a:ext cx="3151076" cy="1232659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08038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사용하기 쉽고 편의성이 강화된 시스템 적용으로 연구원의 업무만족도가 크게 향상되었음</a:t>
              </a:r>
              <a:r>
                <a:rPr kumimoji="0" lang="en-US" altLang="ko-KR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marL="808038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- 22.10.12 -</a:t>
              </a:r>
              <a:endParaRPr kumimoji="0" lang="ko-KR" alt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D7043CE1-366A-E837-069E-52A3204A26CA}"/>
              </a:ext>
            </a:extLst>
          </p:cNvPr>
          <p:cNvGrpSpPr/>
          <p:nvPr/>
        </p:nvGrpSpPr>
        <p:grpSpPr>
          <a:xfrm>
            <a:off x="10676827" y="4885751"/>
            <a:ext cx="4528773" cy="730647"/>
            <a:chOff x="5186300" y="5481216"/>
            <a:chExt cx="4528773" cy="730647"/>
          </a:xfrm>
        </p:grpSpPr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972A11B1-31D6-1BE0-575B-762377FA4159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730647"/>
              <a:chOff x="4880902" y="4869160"/>
              <a:chExt cx="1352368" cy="730647"/>
            </a:xfrm>
          </p:grpSpPr>
          <p:pic>
            <p:nvPicPr>
              <p:cNvPr id="108" name="그래픽 107" descr="남자 옆모습 단색으로 채워진">
                <a:extLst>
                  <a:ext uri="{FF2B5EF4-FFF2-40B4-BE49-F238E27FC236}">
                    <a16:creationId xmlns:a16="http://schemas.microsoft.com/office/drawing/2014/main" id="{E99F14E2-6506-4167-9006-BDB64B522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909E13E8-0805-DB45-FCA3-11C325C3BBA7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265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K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연구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실장</a:t>
                </a:r>
                <a:endParaRPr kumimoji="0" lang="ko-KR" altLang="en-US" sz="10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7" name="말풍선: 모서리가 둥근 사각형 106">
              <a:extLst>
                <a:ext uri="{FF2B5EF4-FFF2-40B4-BE49-F238E27FC236}">
                  <a16:creationId xmlns:a16="http://schemas.microsoft.com/office/drawing/2014/main" id="{FAB45B2D-A7E2-E70C-3070-AEBDFB57A0FC}"/>
                </a:ext>
              </a:extLst>
            </p:cNvPr>
            <p:cNvSpPr/>
            <p:nvPr/>
          </p:nvSpPr>
          <p:spPr>
            <a:xfrm>
              <a:off x="5186300" y="5481216"/>
              <a:ext cx="3151076" cy="491824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“R&amp;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실험관리 프로세스를 확립되었고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 축적으로 지능화가 </a:t>
              </a:r>
              <a:r>
                <a:rPr kumimoji="0" lang="ko-KR" altLang="en-US" sz="1200" b="0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가능해졌음</a:t>
              </a:r>
              <a:r>
                <a:rPr kumimoji="0" lang="en-US" altLang="ko-KR" sz="1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＂</a:t>
              </a:r>
              <a:endParaRPr kumimoji="0" lang="ko-KR" alt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110" name="그림 109">
            <a:extLst>
              <a:ext uri="{FF2B5EF4-FFF2-40B4-BE49-F238E27FC236}">
                <a16:creationId xmlns:a16="http://schemas.microsoft.com/office/drawing/2014/main" id="{FD99407B-F533-0C7E-3F60-A4BBF6CF4D7E}"/>
              </a:ext>
            </a:extLst>
          </p:cNvPr>
          <p:cNvPicPr>
            <a:picLocks noChangeAspect="1"/>
          </p:cNvPicPr>
          <p:nvPr/>
        </p:nvPicPr>
        <p:blipFill rotWithShape="1">
          <a:blip r:embed="rId38"/>
          <a:srcRect l="7493" t="8276" r="27863" b="6807"/>
          <a:stretch/>
        </p:blipFill>
        <p:spPr>
          <a:xfrm>
            <a:off x="12058372" y="3450945"/>
            <a:ext cx="566242" cy="1050807"/>
          </a:xfrm>
          <a:prstGeom prst="rect">
            <a:avLst/>
          </a:prstGeom>
        </p:spPr>
      </p:pic>
      <p:pic>
        <p:nvPicPr>
          <p:cNvPr id="11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609ADF6D-5D42-4B47-08D3-7D28A1F55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8090" y="5950306"/>
            <a:ext cx="806824" cy="21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4E24162-2AD5-7CC6-2179-27F7EC831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1233990" y="5962713"/>
            <a:ext cx="1130434" cy="19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4" descr="LG화학 - 나무위키">
            <a:extLst>
              <a:ext uri="{FF2B5EF4-FFF2-40B4-BE49-F238E27FC236}">
                <a16:creationId xmlns:a16="http://schemas.microsoft.com/office/drawing/2014/main" id="{1FFE047F-3C10-F422-DE0C-C3A182066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014" y="5970034"/>
            <a:ext cx="661860" cy="17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472BA2C6-DC55-B4DC-96D1-F9522541C720}"/>
              </a:ext>
            </a:extLst>
          </p:cNvPr>
          <p:cNvPicPr>
            <a:picLocks noChangeAspect="1"/>
          </p:cNvPicPr>
          <p:nvPr/>
        </p:nvPicPr>
        <p:blipFill>
          <a:blip r:embed="rId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92209" y="5960529"/>
            <a:ext cx="1154006" cy="194709"/>
          </a:xfrm>
          <a:prstGeom prst="rect">
            <a:avLst/>
          </a:prstGeom>
        </p:spPr>
      </p:pic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FB346E5E-6F43-7945-5A43-573DDBAB0757}"/>
              </a:ext>
            </a:extLst>
          </p:cNvPr>
          <p:cNvGrpSpPr/>
          <p:nvPr/>
        </p:nvGrpSpPr>
        <p:grpSpPr>
          <a:xfrm>
            <a:off x="11064251" y="1458322"/>
            <a:ext cx="3478850" cy="1490560"/>
            <a:chOff x="5841575" y="2154474"/>
            <a:chExt cx="3478850" cy="1490560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70B2EEA-A7BE-173B-BD58-6317850BD75B}"/>
                </a:ext>
              </a:extLst>
            </p:cNvPr>
            <p:cNvSpPr txBox="1"/>
            <p:nvPr/>
          </p:nvSpPr>
          <p:spPr bwMode="auto">
            <a:xfrm>
              <a:off x="6501000" y="2154474"/>
              <a:ext cx="2160000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[C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첨단소재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유기소재 개발센터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 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B5B4F716-217C-29C8-AAE8-7DFD42513F9A}"/>
                </a:ext>
              </a:extLst>
            </p:cNvPr>
            <p:cNvGrpSpPr/>
            <p:nvPr/>
          </p:nvGrpSpPr>
          <p:grpSpPr>
            <a:xfrm>
              <a:off x="5841575" y="2476299"/>
              <a:ext cx="1638000" cy="1168735"/>
              <a:chOff x="5686771" y="2520114"/>
              <a:chExt cx="1638000" cy="1168735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0F8E9C9-B838-852A-6910-7CA080016381}"/>
                  </a:ext>
                </a:extLst>
              </p:cNvPr>
              <p:cNvSpPr txBox="1"/>
              <p:nvPr/>
            </p:nvSpPr>
            <p:spPr bwMode="auto">
              <a:xfrm>
                <a:off x="5686771" y="3544849"/>
                <a:ext cx="1638000" cy="14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900" spc="-2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실험 산출물 작성</a:t>
                </a:r>
                <a:r>
                  <a:rPr lang="en-US" altLang="ko-KR" sz="900" spc="-2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: 4</a:t>
                </a:r>
                <a:r>
                  <a:rPr lang="ko-KR" altLang="en-US" sz="900" spc="-2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시간 → </a:t>
                </a:r>
                <a:r>
                  <a:rPr lang="en-US" altLang="ko-KR" sz="900" spc="-2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2</a:t>
                </a:r>
                <a:r>
                  <a:rPr lang="ko-KR" altLang="en-US" sz="900" spc="-2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시간</a:t>
                </a:r>
                <a:endPara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142" name="직선 연결선 141">
                <a:extLst>
                  <a:ext uri="{FF2B5EF4-FFF2-40B4-BE49-F238E27FC236}">
                    <a16:creationId xmlns:a16="http://schemas.microsoft.com/office/drawing/2014/main" id="{7584F26D-9AFD-EBDB-428F-6270BA458C42}"/>
                  </a:ext>
                </a:extLst>
              </p:cNvPr>
              <p:cNvCxnSpPr/>
              <p:nvPr/>
            </p:nvCxnSpPr>
            <p:spPr>
              <a:xfrm>
                <a:off x="5972112" y="2520114"/>
                <a:ext cx="0" cy="90000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직선 연결선 142">
                <a:extLst>
                  <a:ext uri="{FF2B5EF4-FFF2-40B4-BE49-F238E27FC236}">
                    <a16:creationId xmlns:a16="http://schemas.microsoft.com/office/drawing/2014/main" id="{499020D6-281E-B9B0-A961-34A169DE6524}"/>
                  </a:ext>
                </a:extLst>
              </p:cNvPr>
              <p:cNvCxnSpPr/>
              <p:nvPr/>
            </p:nvCxnSpPr>
            <p:spPr>
              <a:xfrm>
                <a:off x="5876862" y="3332547"/>
                <a:ext cx="144000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ctangle 23">
                <a:extLst>
                  <a:ext uri="{FF2B5EF4-FFF2-40B4-BE49-F238E27FC236}">
                    <a16:creationId xmlns:a16="http://schemas.microsoft.com/office/drawing/2014/main" id="{EB13F6B2-BA3B-9A50-9574-14BFDE693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6695" y="2612547"/>
                <a:ext cx="234000" cy="720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5" name="Rectangle 23">
                <a:extLst>
                  <a:ext uri="{FF2B5EF4-FFF2-40B4-BE49-F238E27FC236}">
                    <a16:creationId xmlns:a16="http://schemas.microsoft.com/office/drawing/2014/main" id="{327D6DDF-C8F2-6983-DC01-0F892B8D8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05950" y="2972547"/>
                <a:ext cx="234000" cy="360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endPara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6" name="Freeform 228">
                <a:extLst>
                  <a:ext uri="{FF2B5EF4-FFF2-40B4-BE49-F238E27FC236}">
                    <a16:creationId xmlns:a16="http://schemas.microsoft.com/office/drawing/2014/main" id="{ED907A9E-5364-232D-FE55-945E4FE03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5109" y="2612546"/>
                <a:ext cx="648000" cy="360000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endPara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7" name="Rectangle 234">
                <a:extLst>
                  <a:ext uri="{FF2B5EF4-FFF2-40B4-BE49-F238E27FC236}">
                    <a16:creationId xmlns:a16="http://schemas.microsoft.com/office/drawing/2014/main" id="{796C5387-9942-39A0-C085-F851DE5E51D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061695" y="3350046"/>
                <a:ext cx="504000" cy="180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8" name="Rectangle 234">
                <a:extLst>
                  <a:ext uri="{FF2B5EF4-FFF2-40B4-BE49-F238E27FC236}">
                    <a16:creationId xmlns:a16="http://schemas.microsoft.com/office/drawing/2014/main" id="{DB89080D-8220-E2A4-ED8A-3C1948CBA6D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670950" y="3350046"/>
                <a:ext cx="504000" cy="180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9" name="Rectangle 234">
                <a:extLst>
                  <a:ext uri="{FF2B5EF4-FFF2-40B4-BE49-F238E27FC236}">
                    <a16:creationId xmlns:a16="http://schemas.microsoft.com/office/drawing/2014/main" id="{04211B71-86DB-D8AA-B830-E0DBDF08FE9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686771" y="2580439"/>
                <a:ext cx="252000" cy="180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Time</a:t>
                </a:r>
              </a:p>
            </p:txBody>
          </p:sp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92B0AF9B-34BA-E7F6-1D2E-B790F4C65B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7950" y="2612547"/>
                <a:ext cx="756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직선 연결선 150">
                <a:extLst>
                  <a:ext uri="{FF2B5EF4-FFF2-40B4-BE49-F238E27FC236}">
                    <a16:creationId xmlns:a16="http://schemas.microsoft.com/office/drawing/2014/main" id="{700D3EDE-0280-F38F-4622-01820ACF50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5950" y="2972547"/>
                <a:ext cx="46800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직선 연결선 151">
                <a:extLst>
                  <a:ext uri="{FF2B5EF4-FFF2-40B4-BE49-F238E27FC236}">
                    <a16:creationId xmlns:a16="http://schemas.microsoft.com/office/drawing/2014/main" id="{C9556BB7-B1CE-55AA-A9C6-0804E14322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0469" y="2612547"/>
                <a:ext cx="0" cy="360000"/>
              </a:xfrm>
              <a:prstGeom prst="line">
                <a:avLst/>
              </a:prstGeom>
              <a:ln>
                <a:solidFill>
                  <a:srgbClr val="C00000"/>
                </a:solidFill>
                <a:headEnd type="stealth" w="med" len="med"/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FCE97F4-572B-3A20-FD38-8DB16C489175}"/>
                  </a:ext>
                </a:extLst>
              </p:cNvPr>
              <p:cNvSpPr txBox="1"/>
              <p:nvPr/>
            </p:nvSpPr>
            <p:spPr>
              <a:xfrm>
                <a:off x="7036469" y="2702547"/>
                <a:ext cx="288000" cy="180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/>
                <a:r>
                  <a:rPr lang="en-US" altLang="ko-KR" sz="100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50%</a:t>
                </a:r>
                <a:endParaRPr lang="ko-KR" altLang="en-US" sz="100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418634DF-E6E6-BA5B-2F27-D74E5DC80161}"/>
                </a:ext>
              </a:extLst>
            </p:cNvPr>
            <p:cNvCxnSpPr/>
            <p:nvPr/>
          </p:nvCxnSpPr>
          <p:spPr>
            <a:xfrm>
              <a:off x="7967766" y="2476299"/>
              <a:ext cx="0" cy="9000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>
              <a:extLst>
                <a:ext uri="{FF2B5EF4-FFF2-40B4-BE49-F238E27FC236}">
                  <a16:creationId xmlns:a16="http://schemas.microsoft.com/office/drawing/2014/main" id="{AB7DCDC2-967C-5388-56AA-FD0162C44958}"/>
                </a:ext>
              </a:extLst>
            </p:cNvPr>
            <p:cNvCxnSpPr/>
            <p:nvPr/>
          </p:nvCxnSpPr>
          <p:spPr>
            <a:xfrm>
              <a:off x="7872516" y="3288732"/>
              <a:ext cx="144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tangle 23">
              <a:extLst>
                <a:ext uri="{FF2B5EF4-FFF2-40B4-BE49-F238E27FC236}">
                  <a16:creationId xmlns:a16="http://schemas.microsoft.com/office/drawing/2014/main" id="{D18A56DB-13C6-B0E2-3E3D-904FCEFA8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4738" y="2568732"/>
              <a:ext cx="234000" cy="720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endPara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0" name="Rectangle 23">
              <a:extLst>
                <a:ext uri="{FF2B5EF4-FFF2-40B4-BE49-F238E27FC236}">
                  <a16:creationId xmlns:a16="http://schemas.microsoft.com/office/drawing/2014/main" id="{397A18DC-9D93-8693-19AF-6BC810FED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3993" y="3144732"/>
              <a:ext cx="234000" cy="144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2" name="Freeform 228">
              <a:extLst>
                <a:ext uri="{FF2B5EF4-FFF2-40B4-BE49-F238E27FC236}">
                  <a16:creationId xmlns:a16="http://schemas.microsoft.com/office/drawing/2014/main" id="{D850EE45-7C8D-E014-61BA-626BB6CC2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5116" y="2568732"/>
              <a:ext cx="648000" cy="576000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3" name="Rectangle 234">
              <a:extLst>
                <a:ext uri="{FF2B5EF4-FFF2-40B4-BE49-F238E27FC236}">
                  <a16:creationId xmlns:a16="http://schemas.microsoft.com/office/drawing/2014/main" id="{D2F9BB9B-E8B8-B20C-B9FF-1F64FD038A4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82425" y="2536624"/>
              <a:ext cx="252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Time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967FEF6-AA4F-A8DE-1C8A-375D91FEDC96}"/>
                </a:ext>
              </a:extLst>
            </p:cNvPr>
            <p:cNvSpPr txBox="1"/>
            <p:nvPr/>
          </p:nvSpPr>
          <p:spPr bwMode="auto">
            <a:xfrm>
              <a:off x="7682425" y="3501034"/>
              <a:ext cx="163800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불량원인 확인 </a:t>
              </a:r>
              <a:r>
                <a:rPr lang="en-US" altLang="ko-KR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: </a:t>
              </a: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평균 </a:t>
              </a:r>
              <a:r>
                <a:rPr lang="en-US" altLang="ko-KR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10</a:t>
              </a: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→ </a:t>
              </a:r>
              <a:r>
                <a:rPr lang="en-US" altLang="ko-KR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2</a:t>
              </a: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일</a:t>
              </a:r>
              <a:br>
                <a:rPr lang="en-US" altLang="ko-KR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</a:br>
              <a:r>
                <a:rPr lang="en-US" altLang="ko-KR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(LIMS+</a:t>
              </a: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빅데이터 분석 환경구축</a:t>
              </a:r>
              <a:r>
                <a:rPr lang="en-US" altLang="ko-KR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)</a:t>
              </a:r>
            </a:p>
          </p:txBody>
        </p:sp>
        <p:sp>
          <p:nvSpPr>
            <p:cNvPr id="135" name="Rectangle 234">
              <a:extLst>
                <a:ext uri="{FF2B5EF4-FFF2-40B4-BE49-F238E27FC236}">
                  <a16:creationId xmlns:a16="http://schemas.microsoft.com/office/drawing/2014/main" id="{6784E6EF-72CB-5739-71AF-3772F46023F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059738" y="3306231"/>
              <a:ext cx="504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6" name="Rectangle 234">
              <a:extLst>
                <a:ext uri="{FF2B5EF4-FFF2-40B4-BE49-F238E27FC236}">
                  <a16:creationId xmlns:a16="http://schemas.microsoft.com/office/drawing/2014/main" id="{7F03BC68-0437-5826-061D-C1DBF0C9DE2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668993" y="3306231"/>
              <a:ext cx="504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A728362B-D157-D3CC-70F5-4010944A3A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5993" y="2568732"/>
              <a:ext cx="756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>
              <a:extLst>
                <a:ext uri="{FF2B5EF4-FFF2-40B4-BE49-F238E27FC236}">
                  <a16:creationId xmlns:a16="http://schemas.microsoft.com/office/drawing/2014/main" id="{E95BAC67-58F0-7661-0138-269D1BBB25D9}"/>
                </a:ext>
              </a:extLst>
            </p:cNvPr>
            <p:cNvCxnSpPr>
              <a:cxnSpLocks/>
            </p:cNvCxnSpPr>
            <p:nvPr/>
          </p:nvCxnSpPr>
          <p:spPr>
            <a:xfrm>
              <a:off x="8803993" y="3144732"/>
              <a:ext cx="468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직선 연결선 138">
              <a:extLst>
                <a:ext uri="{FF2B5EF4-FFF2-40B4-BE49-F238E27FC236}">
                  <a16:creationId xmlns:a16="http://schemas.microsoft.com/office/drawing/2014/main" id="{30C45648-3901-83FC-A8AF-97D69D40767D}"/>
                </a:ext>
              </a:extLst>
            </p:cNvPr>
            <p:cNvCxnSpPr>
              <a:cxnSpLocks/>
            </p:cNvCxnSpPr>
            <p:nvPr/>
          </p:nvCxnSpPr>
          <p:spPr>
            <a:xfrm>
              <a:off x="9161334" y="2568732"/>
              <a:ext cx="0" cy="576000"/>
            </a:xfrm>
            <a:prstGeom prst="line">
              <a:avLst/>
            </a:prstGeom>
            <a:ln>
              <a:solidFill>
                <a:srgbClr val="C00000"/>
              </a:solidFill>
              <a:headEnd type="stealth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73BF40A-5556-7F70-590E-78C08A9247E2}"/>
                </a:ext>
              </a:extLst>
            </p:cNvPr>
            <p:cNvSpPr txBox="1"/>
            <p:nvPr/>
          </p:nvSpPr>
          <p:spPr>
            <a:xfrm>
              <a:off x="9017334" y="2766732"/>
              <a:ext cx="288000" cy="18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80%</a:t>
              </a:r>
              <a:endParaRPr lang="ko-KR" altLang="en-US" sz="10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850AC6D-DF96-A9B6-2E90-B157E4A8E7A8}"/>
              </a:ext>
            </a:extLst>
          </p:cNvPr>
          <p:cNvGrpSpPr/>
          <p:nvPr/>
        </p:nvGrpSpPr>
        <p:grpSpPr>
          <a:xfrm>
            <a:off x="5524500" y="1181099"/>
            <a:ext cx="4438650" cy="3642361"/>
            <a:chOff x="2441448" y="1268406"/>
            <a:chExt cx="6986016" cy="4892040"/>
          </a:xfrm>
        </p:grpSpPr>
        <p:sp>
          <p:nvSpPr>
            <p:cNvPr id="6" name="Shape 57">
              <a:extLst>
                <a:ext uri="{FF2B5EF4-FFF2-40B4-BE49-F238E27FC236}">
                  <a16:creationId xmlns:a16="http://schemas.microsoft.com/office/drawing/2014/main" id="{9D51DCE9-5D13-04DA-8126-E48620D83D57}"/>
                </a:ext>
              </a:extLst>
            </p:cNvPr>
            <p:cNvSpPr/>
            <p:nvPr/>
          </p:nvSpPr>
          <p:spPr>
            <a:xfrm>
              <a:off x="2450592" y="1268406"/>
              <a:ext cx="6976872" cy="310896"/>
            </a:xfrm>
            <a:prstGeom prst="roundRect">
              <a:avLst/>
            </a:prstGeom>
            <a:solidFill>
              <a:srgbClr val="E97132"/>
            </a:solidFill>
            <a:ln w="10160">
              <a:noFill/>
              <a:prstDash val="solid"/>
            </a:ln>
          </p:spPr>
          <p:txBody>
            <a:bodyPr/>
            <a:lstStyle/>
            <a:p>
              <a:endParaRPr lang="ko-KR" altLang="en-US" sz="9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7" name="Text 58">
              <a:extLst>
                <a:ext uri="{FF2B5EF4-FFF2-40B4-BE49-F238E27FC236}">
                  <a16:creationId xmlns:a16="http://schemas.microsoft.com/office/drawing/2014/main" id="{E228274A-3F36-680D-0218-CCF6796437EC}"/>
                </a:ext>
              </a:extLst>
            </p:cNvPr>
            <p:cNvSpPr/>
            <p:nvPr/>
          </p:nvSpPr>
          <p:spPr>
            <a:xfrm>
              <a:off x="2633472" y="1268406"/>
              <a:ext cx="651052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What?  Smart Lab 4대 </a:t>
              </a:r>
              <a:r>
                <a:rPr lang="en-US" sz="900" b="1" dirty="0" err="1">
                  <a:solidFill>
                    <a:srgbClr val="FFFFFF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구성요소</a:t>
              </a:r>
              <a:endParaRPr lang="en-US" sz="9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8" name="Shape 134">
              <a:extLst>
                <a:ext uri="{FF2B5EF4-FFF2-40B4-BE49-F238E27FC236}">
                  <a16:creationId xmlns:a16="http://schemas.microsoft.com/office/drawing/2014/main" id="{7D2A5D63-749D-99BE-A9AB-34898C810F9B}"/>
                </a:ext>
              </a:extLst>
            </p:cNvPr>
            <p:cNvSpPr/>
            <p:nvPr/>
          </p:nvSpPr>
          <p:spPr>
            <a:xfrm>
              <a:off x="2441448" y="3828726"/>
              <a:ext cx="6986016" cy="301752"/>
            </a:xfrm>
            <a:prstGeom prst="roundRect">
              <a:avLst/>
            </a:prstGeom>
            <a:solidFill>
              <a:srgbClr val="E97132"/>
            </a:solidFill>
            <a:ln w="10160">
              <a:noFill/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 135">
              <a:extLst>
                <a:ext uri="{FF2B5EF4-FFF2-40B4-BE49-F238E27FC236}">
                  <a16:creationId xmlns:a16="http://schemas.microsoft.com/office/drawing/2014/main" id="{9E9BF910-9737-70E0-BF64-AA2ECFA06A8C}"/>
                </a:ext>
              </a:extLst>
            </p:cNvPr>
            <p:cNvSpPr/>
            <p:nvPr/>
          </p:nvSpPr>
          <p:spPr>
            <a:xfrm>
              <a:off x="2441448" y="3828726"/>
              <a:ext cx="6986016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How?  구축 단계별 접근</a:t>
              </a:r>
              <a:endParaRPr lang="en-US" sz="9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0" name="Shape 136">
              <a:extLst>
                <a:ext uri="{FF2B5EF4-FFF2-40B4-BE49-F238E27FC236}">
                  <a16:creationId xmlns:a16="http://schemas.microsoft.com/office/drawing/2014/main" id="{86A5D824-0550-0EF1-3938-EA711337AC41}"/>
                </a:ext>
              </a:extLst>
            </p:cNvPr>
            <p:cNvSpPr/>
            <p:nvPr/>
          </p:nvSpPr>
          <p:spPr>
            <a:xfrm>
              <a:off x="2450592" y="4231062"/>
              <a:ext cx="1975104" cy="1929384"/>
            </a:xfrm>
            <a:prstGeom prst="roundRect">
              <a:avLst>
                <a:gd name="adj" fmla="val 4823"/>
              </a:avLst>
            </a:prstGeom>
            <a:solidFill>
              <a:srgbClr val="FFFFFF"/>
            </a:solidFill>
            <a:ln w="10160">
              <a:solidFill>
                <a:srgbClr val="D6D6D6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1" name="Text 138">
              <a:extLst>
                <a:ext uri="{FF2B5EF4-FFF2-40B4-BE49-F238E27FC236}">
                  <a16:creationId xmlns:a16="http://schemas.microsoft.com/office/drawing/2014/main" id="{BE301E64-68AB-DB3C-7491-275E20918734}"/>
                </a:ext>
              </a:extLst>
            </p:cNvPr>
            <p:cNvSpPr/>
            <p:nvPr/>
          </p:nvSpPr>
          <p:spPr>
            <a:xfrm>
              <a:off x="2578608" y="4304214"/>
              <a:ext cx="2286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5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1</a:t>
              </a:r>
              <a:endParaRPr lang="en-US" sz="500"/>
            </a:p>
          </p:txBody>
        </p:sp>
        <p:sp>
          <p:nvSpPr>
            <p:cNvPr id="18" name="Text 139">
              <a:extLst>
                <a:ext uri="{FF2B5EF4-FFF2-40B4-BE49-F238E27FC236}">
                  <a16:creationId xmlns:a16="http://schemas.microsoft.com/office/drawing/2014/main" id="{A80F325E-9856-9257-C032-29504E7B7FF9}"/>
                </a:ext>
              </a:extLst>
            </p:cNvPr>
            <p:cNvSpPr/>
            <p:nvPr/>
          </p:nvSpPr>
          <p:spPr>
            <a:xfrm>
              <a:off x="2723572" y="4295069"/>
              <a:ext cx="1463040" cy="219456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700" b="1" dirty="0">
                  <a:solidFill>
                    <a:srgbClr val="0D3E8A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Step1. Lab Digitalization</a:t>
              </a:r>
              <a:endParaRPr lang="en-US" sz="7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9" name="Text 140">
              <a:extLst>
                <a:ext uri="{FF2B5EF4-FFF2-40B4-BE49-F238E27FC236}">
                  <a16:creationId xmlns:a16="http://schemas.microsoft.com/office/drawing/2014/main" id="{0702DEC7-3E54-C100-95E0-8B8F0FD7CD93}"/>
                </a:ext>
              </a:extLst>
            </p:cNvPr>
            <p:cNvSpPr/>
            <p:nvPr/>
          </p:nvSpPr>
          <p:spPr>
            <a:xfrm>
              <a:off x="2596896" y="4524271"/>
              <a:ext cx="1682496" cy="310896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실험과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데이터를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연결</a:t>
              </a:r>
              <a:endParaRPr lang="en-US" sz="6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20" name="Text 155">
              <a:extLst>
                <a:ext uri="{FF2B5EF4-FFF2-40B4-BE49-F238E27FC236}">
                  <a16:creationId xmlns:a16="http://schemas.microsoft.com/office/drawing/2014/main" id="{A0959388-2F21-FEE2-1622-8941726B4C53}"/>
                </a:ext>
              </a:extLst>
            </p:cNvPr>
            <p:cNvSpPr/>
            <p:nvPr/>
          </p:nvSpPr>
          <p:spPr>
            <a:xfrm>
              <a:off x="2806728" y="5228522"/>
              <a:ext cx="1609344" cy="453389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시스템 · 장비 데이터 연결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자동 수집 및 기록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Sample/Experiment ID 체계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1" name="Shape 156">
              <a:extLst>
                <a:ext uri="{FF2B5EF4-FFF2-40B4-BE49-F238E27FC236}">
                  <a16:creationId xmlns:a16="http://schemas.microsoft.com/office/drawing/2014/main" id="{FB457D28-E022-172A-CF00-3C0ACC09B1DE}"/>
                </a:ext>
              </a:extLst>
            </p:cNvPr>
            <p:cNvSpPr/>
            <p:nvPr/>
          </p:nvSpPr>
          <p:spPr>
            <a:xfrm>
              <a:off x="2542032" y="5709343"/>
              <a:ext cx="1792224" cy="365760"/>
            </a:xfrm>
            <a:prstGeom prst="roundRect">
              <a:avLst/>
            </a:prstGeom>
            <a:solidFill>
              <a:srgbClr val="EEF4FB"/>
            </a:solidFill>
            <a:ln w="7620">
              <a:solidFill>
                <a:srgbClr val="EEF4FB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22" name="Text 157">
              <a:extLst>
                <a:ext uri="{FF2B5EF4-FFF2-40B4-BE49-F238E27FC236}">
                  <a16:creationId xmlns:a16="http://schemas.microsoft.com/office/drawing/2014/main" id="{7D603529-6320-51DD-F4A5-1629256F0965}"/>
                </a:ext>
              </a:extLst>
            </p:cNvPr>
            <p:cNvSpPr/>
            <p:nvPr/>
          </p:nvSpPr>
          <p:spPr>
            <a:xfrm>
              <a:off x="2578608" y="5736775"/>
              <a:ext cx="1719072" cy="310896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 err="1">
                  <a:solidFill>
                    <a:srgbClr val="0D3E8A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데이터가</a:t>
              </a:r>
              <a:r>
                <a:rPr lang="en-US" sz="600" b="1">
                  <a:solidFill>
                    <a:srgbClr val="0D3E8A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자동으로 기록되고</a:t>
              </a:r>
              <a:endParaRPr lang="en-US" sz="6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600" b="1">
                  <a:solidFill>
                    <a:srgbClr val="0D3E8A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추적 가능한 Lab</a:t>
              </a:r>
              <a:endParaRPr lang="en-US" sz="6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23" name="Shape 159">
              <a:extLst>
                <a:ext uri="{FF2B5EF4-FFF2-40B4-BE49-F238E27FC236}">
                  <a16:creationId xmlns:a16="http://schemas.microsoft.com/office/drawing/2014/main" id="{85BF6DE0-9000-4916-1EEE-D115F1320FEC}"/>
                </a:ext>
              </a:extLst>
            </p:cNvPr>
            <p:cNvSpPr/>
            <p:nvPr/>
          </p:nvSpPr>
          <p:spPr>
            <a:xfrm>
              <a:off x="4954049" y="4231062"/>
              <a:ext cx="1975104" cy="1929384"/>
            </a:xfrm>
            <a:prstGeom prst="roundRect">
              <a:avLst>
                <a:gd name="adj" fmla="val 5669"/>
              </a:avLst>
            </a:prstGeom>
            <a:solidFill>
              <a:srgbClr val="FFFFFF"/>
            </a:solidFill>
            <a:ln w="19050">
              <a:solidFill>
                <a:srgbClr val="FFA44C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5" name="Text 161">
              <a:extLst>
                <a:ext uri="{FF2B5EF4-FFF2-40B4-BE49-F238E27FC236}">
                  <a16:creationId xmlns:a16="http://schemas.microsoft.com/office/drawing/2014/main" id="{324CAAA9-7D7C-A76D-4F96-E67804347B20}"/>
                </a:ext>
              </a:extLst>
            </p:cNvPr>
            <p:cNvSpPr/>
            <p:nvPr/>
          </p:nvSpPr>
          <p:spPr>
            <a:xfrm>
              <a:off x="5082065" y="4304214"/>
              <a:ext cx="2286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5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2</a:t>
              </a:r>
              <a:endParaRPr lang="en-US" sz="500"/>
            </a:p>
          </p:txBody>
        </p:sp>
        <p:sp>
          <p:nvSpPr>
            <p:cNvPr id="96" name="Text 162">
              <a:extLst>
                <a:ext uri="{FF2B5EF4-FFF2-40B4-BE49-F238E27FC236}">
                  <a16:creationId xmlns:a16="http://schemas.microsoft.com/office/drawing/2014/main" id="{62C1C4D3-4BAE-B691-0D8A-E5863B3E6E99}"/>
                </a:ext>
              </a:extLst>
            </p:cNvPr>
            <p:cNvSpPr/>
            <p:nvPr/>
          </p:nvSpPr>
          <p:spPr>
            <a:xfrm>
              <a:off x="5246657" y="4295070"/>
              <a:ext cx="1463040" cy="219456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700" b="1">
                  <a:solidFill>
                    <a:srgbClr val="0D869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Step2. Lab Automation</a:t>
              </a:r>
              <a:endParaRPr lang="en-US" sz="7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97" name="Text 163">
              <a:extLst>
                <a:ext uri="{FF2B5EF4-FFF2-40B4-BE49-F238E27FC236}">
                  <a16:creationId xmlns:a16="http://schemas.microsoft.com/office/drawing/2014/main" id="{512A3545-5AAE-C623-88B7-F2E4A2A0A8A2}"/>
                </a:ext>
              </a:extLst>
            </p:cNvPr>
            <p:cNvSpPr/>
            <p:nvPr/>
          </p:nvSpPr>
          <p:spPr>
            <a:xfrm>
              <a:off x="5100354" y="4515206"/>
              <a:ext cx="1682496" cy="310896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반복적인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실험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Workflow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자동화</a:t>
              </a:r>
              <a:endParaRPr lang="en-US" sz="6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98" name="Text 189">
              <a:extLst>
                <a:ext uri="{FF2B5EF4-FFF2-40B4-BE49-F238E27FC236}">
                  <a16:creationId xmlns:a16="http://schemas.microsoft.com/office/drawing/2014/main" id="{FB5313E4-0C85-910B-22B2-3B3D69D941E0}"/>
                </a:ext>
              </a:extLst>
            </p:cNvPr>
            <p:cNvSpPr/>
            <p:nvPr/>
          </p:nvSpPr>
          <p:spPr>
            <a:xfrm>
              <a:off x="5274089" y="5207164"/>
              <a:ext cx="1609344" cy="453389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Sample Handling 자동화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분석 장비 자동 실행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Workflow 제어 및 예외 처리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9" name="Shape 190">
              <a:extLst>
                <a:ext uri="{FF2B5EF4-FFF2-40B4-BE49-F238E27FC236}">
                  <a16:creationId xmlns:a16="http://schemas.microsoft.com/office/drawing/2014/main" id="{6820DE83-A305-BF00-5F6E-D7E007D5AC2D}"/>
                </a:ext>
              </a:extLst>
            </p:cNvPr>
            <p:cNvSpPr/>
            <p:nvPr/>
          </p:nvSpPr>
          <p:spPr>
            <a:xfrm>
              <a:off x="5045489" y="5709343"/>
              <a:ext cx="1792224" cy="365760"/>
            </a:xfrm>
            <a:prstGeom prst="roundRect">
              <a:avLst/>
            </a:prstGeom>
            <a:solidFill>
              <a:srgbClr val="EAF8F8"/>
            </a:solidFill>
            <a:ln w="7620">
              <a:solidFill>
                <a:srgbClr val="EAF8F8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11" name="Text 191">
              <a:extLst>
                <a:ext uri="{FF2B5EF4-FFF2-40B4-BE49-F238E27FC236}">
                  <a16:creationId xmlns:a16="http://schemas.microsoft.com/office/drawing/2014/main" id="{4B4CE00C-CC52-EFB8-0B41-DB23CD2BBFB0}"/>
                </a:ext>
              </a:extLst>
            </p:cNvPr>
            <p:cNvSpPr/>
            <p:nvPr/>
          </p:nvSpPr>
          <p:spPr>
            <a:xfrm>
              <a:off x="5082065" y="5736775"/>
              <a:ext cx="1719072" cy="310896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 err="1">
                  <a:solidFill>
                    <a:srgbClr val="0D869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반복</a:t>
              </a:r>
              <a:r>
                <a:rPr lang="en-US" sz="600" b="1">
                  <a:solidFill>
                    <a:srgbClr val="0D869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실험을 표준화하고</a:t>
              </a:r>
              <a:endParaRPr lang="en-US" sz="6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600" b="1">
                  <a:solidFill>
                    <a:srgbClr val="0D869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자동화된 Lab</a:t>
              </a:r>
              <a:endParaRPr lang="en-US" sz="6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56" name="Shape 193">
              <a:extLst>
                <a:ext uri="{FF2B5EF4-FFF2-40B4-BE49-F238E27FC236}">
                  <a16:creationId xmlns:a16="http://schemas.microsoft.com/office/drawing/2014/main" id="{5CB9CA24-BD40-249A-1EB2-85C1A46D62B1}"/>
                </a:ext>
              </a:extLst>
            </p:cNvPr>
            <p:cNvSpPr/>
            <p:nvPr/>
          </p:nvSpPr>
          <p:spPr>
            <a:xfrm>
              <a:off x="7432073" y="4231062"/>
              <a:ext cx="1975104" cy="1929384"/>
            </a:xfrm>
            <a:prstGeom prst="roundRect">
              <a:avLst>
                <a:gd name="adj" fmla="val 4823"/>
              </a:avLst>
            </a:prstGeom>
            <a:solidFill>
              <a:srgbClr val="FFFFFF"/>
            </a:solidFill>
            <a:ln w="10160">
              <a:solidFill>
                <a:srgbClr val="D6D6D6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57" name="Text 195">
              <a:extLst>
                <a:ext uri="{FF2B5EF4-FFF2-40B4-BE49-F238E27FC236}">
                  <a16:creationId xmlns:a16="http://schemas.microsoft.com/office/drawing/2014/main" id="{EB06311C-313E-88FA-2EA7-82904923D64A}"/>
                </a:ext>
              </a:extLst>
            </p:cNvPr>
            <p:cNvSpPr/>
            <p:nvPr/>
          </p:nvSpPr>
          <p:spPr>
            <a:xfrm>
              <a:off x="7560089" y="4304214"/>
              <a:ext cx="2286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5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3</a:t>
              </a:r>
              <a:endParaRPr lang="en-US" sz="500"/>
            </a:p>
          </p:txBody>
        </p:sp>
        <p:sp>
          <p:nvSpPr>
            <p:cNvPr id="158" name="Text 196">
              <a:extLst>
                <a:ext uri="{FF2B5EF4-FFF2-40B4-BE49-F238E27FC236}">
                  <a16:creationId xmlns:a16="http://schemas.microsoft.com/office/drawing/2014/main" id="{05DF7E37-C4C7-F013-07AA-F1DA680E41E7}"/>
                </a:ext>
              </a:extLst>
            </p:cNvPr>
            <p:cNvSpPr/>
            <p:nvPr/>
          </p:nvSpPr>
          <p:spPr>
            <a:xfrm>
              <a:off x="7486937" y="4332063"/>
              <a:ext cx="1920240" cy="14547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700" b="1" dirty="0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Step3. Autonomous Experiment</a:t>
              </a:r>
              <a:endParaRPr lang="en-US" sz="7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59" name="Text 197">
              <a:extLst>
                <a:ext uri="{FF2B5EF4-FFF2-40B4-BE49-F238E27FC236}">
                  <a16:creationId xmlns:a16="http://schemas.microsoft.com/office/drawing/2014/main" id="{DED5ED9F-A1A7-CCCA-C3F6-539F210E9BFC}"/>
                </a:ext>
              </a:extLst>
            </p:cNvPr>
            <p:cNvSpPr/>
            <p:nvPr/>
          </p:nvSpPr>
          <p:spPr>
            <a:xfrm>
              <a:off x="7578377" y="4515206"/>
              <a:ext cx="1682496" cy="310896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AI가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다음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실험을</a:t>
              </a:r>
              <a:r>
                <a:rPr lang="en-US" sz="600" b="1" dirty="0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11111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제안</a:t>
              </a:r>
              <a:endParaRPr lang="en-US" sz="6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60" name="Text 226">
              <a:extLst>
                <a:ext uri="{FF2B5EF4-FFF2-40B4-BE49-F238E27FC236}">
                  <a16:creationId xmlns:a16="http://schemas.microsoft.com/office/drawing/2014/main" id="{F33CAA8E-60D0-6313-81E3-F93E3992A4AD}"/>
                </a:ext>
              </a:extLst>
            </p:cNvPr>
            <p:cNvSpPr/>
            <p:nvPr/>
          </p:nvSpPr>
          <p:spPr>
            <a:xfrm>
              <a:off x="7614953" y="5228522"/>
              <a:ext cx="1609344" cy="453389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AI 기반 실험 설계 및 추천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결과 자동 분석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l">
                <a:buNone/>
              </a:pPr>
              <a:r>
                <a:rPr lang="en-US" sz="600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• Closed-loop Experiment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61" name="Shape 227">
              <a:extLst>
                <a:ext uri="{FF2B5EF4-FFF2-40B4-BE49-F238E27FC236}">
                  <a16:creationId xmlns:a16="http://schemas.microsoft.com/office/drawing/2014/main" id="{9A9C5D99-7557-C6ED-202D-243BFDD2F121}"/>
                </a:ext>
              </a:extLst>
            </p:cNvPr>
            <p:cNvSpPr/>
            <p:nvPr/>
          </p:nvSpPr>
          <p:spPr>
            <a:xfrm>
              <a:off x="7523513" y="5709343"/>
              <a:ext cx="1792224" cy="365760"/>
            </a:xfrm>
            <a:prstGeom prst="roundRect">
              <a:avLst/>
            </a:prstGeom>
            <a:solidFill>
              <a:srgbClr val="F4EEFC"/>
            </a:solidFill>
            <a:ln w="7620">
              <a:solidFill>
                <a:srgbClr val="F4EEFC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62" name="Text 228">
              <a:extLst>
                <a:ext uri="{FF2B5EF4-FFF2-40B4-BE49-F238E27FC236}">
                  <a16:creationId xmlns:a16="http://schemas.microsoft.com/office/drawing/2014/main" id="{9CF95313-3D8B-6F18-A0D3-5E728F70D7A1}"/>
                </a:ext>
              </a:extLst>
            </p:cNvPr>
            <p:cNvSpPr/>
            <p:nvPr/>
          </p:nvSpPr>
          <p:spPr>
            <a:xfrm>
              <a:off x="7560089" y="5736775"/>
              <a:ext cx="1719072" cy="310896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 dirty="0" err="1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실험</a:t>
              </a:r>
              <a:r>
                <a:rPr lang="en-US" sz="600" b="1" dirty="0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결과가</a:t>
              </a:r>
              <a:r>
                <a:rPr lang="en-US" sz="600" b="1" dirty="0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실험으로</a:t>
              </a:r>
              <a:r>
                <a:rPr lang="en-US" sz="600" b="1" dirty="0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</a:t>
              </a:r>
              <a:r>
                <a:rPr lang="en-US" sz="600" b="1" dirty="0" err="1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연결되는</a:t>
              </a:r>
              <a:endParaRPr lang="en-US" sz="6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600" b="1" dirty="0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Self-Driving Lab</a:t>
              </a:r>
              <a:endParaRPr lang="en-US" sz="6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pic>
          <p:nvPicPr>
            <p:cNvPr id="163" name="그림 162">
              <a:extLst>
                <a:ext uri="{FF2B5EF4-FFF2-40B4-BE49-F238E27FC236}">
                  <a16:creationId xmlns:a16="http://schemas.microsoft.com/office/drawing/2014/main" id="{EDA0E85D-3FF0-4426-32BE-4B5C6512C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3046993" y="4800925"/>
              <a:ext cx="847843" cy="314369"/>
            </a:xfrm>
            <a:prstGeom prst="rect">
              <a:avLst/>
            </a:prstGeom>
          </p:spPr>
        </p:pic>
        <p:pic>
          <p:nvPicPr>
            <p:cNvPr id="164" name="그림 163">
              <a:extLst>
                <a:ext uri="{FF2B5EF4-FFF2-40B4-BE49-F238E27FC236}">
                  <a16:creationId xmlns:a16="http://schemas.microsoft.com/office/drawing/2014/main" id="{9577091D-A7FA-34D6-3627-9D9BC2035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5380767" y="4791398"/>
              <a:ext cx="1190791" cy="333422"/>
            </a:xfrm>
            <a:prstGeom prst="rect">
              <a:avLst/>
            </a:prstGeom>
          </p:spPr>
        </p:pic>
        <p:pic>
          <p:nvPicPr>
            <p:cNvPr id="165" name="그림 164">
              <a:extLst>
                <a:ext uri="{FF2B5EF4-FFF2-40B4-BE49-F238E27FC236}">
                  <a16:creationId xmlns:a16="http://schemas.microsoft.com/office/drawing/2014/main" id="{4A62D995-D6AE-8BD6-5BBA-5A801B914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7861841" y="4777109"/>
              <a:ext cx="1181265" cy="362001"/>
            </a:xfrm>
            <a:prstGeom prst="rect">
              <a:avLst/>
            </a:prstGeom>
          </p:spPr>
        </p:pic>
        <p:sp>
          <p:nvSpPr>
            <p:cNvPr id="166" name="Shape 59">
              <a:extLst>
                <a:ext uri="{FF2B5EF4-FFF2-40B4-BE49-F238E27FC236}">
                  <a16:creationId xmlns:a16="http://schemas.microsoft.com/office/drawing/2014/main" id="{EBA88655-BE43-7DF0-6F7F-31190A380E47}"/>
                </a:ext>
              </a:extLst>
            </p:cNvPr>
            <p:cNvSpPr/>
            <p:nvPr/>
          </p:nvSpPr>
          <p:spPr>
            <a:xfrm>
              <a:off x="2491119" y="1698174"/>
              <a:ext cx="1490472" cy="1984248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D8D8D8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67" name="Text 60">
              <a:extLst>
                <a:ext uri="{FF2B5EF4-FFF2-40B4-BE49-F238E27FC236}">
                  <a16:creationId xmlns:a16="http://schemas.microsoft.com/office/drawing/2014/main" id="{56DC22FA-25A5-8C4E-3584-D2F21B3A1748}"/>
                </a:ext>
              </a:extLst>
            </p:cNvPr>
            <p:cNvSpPr/>
            <p:nvPr/>
          </p:nvSpPr>
          <p:spPr>
            <a:xfrm>
              <a:off x="2491119" y="1706009"/>
              <a:ext cx="1490471" cy="347472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0D3E8A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1. Connected Lab</a:t>
              </a:r>
              <a:endParaRPr lang="en-US" sz="9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68" name="Text 71">
              <a:extLst>
                <a:ext uri="{FF2B5EF4-FFF2-40B4-BE49-F238E27FC236}">
                  <a16:creationId xmlns:a16="http://schemas.microsoft.com/office/drawing/2014/main" id="{92868271-A200-0462-E2CC-035FB127E472}"/>
                </a:ext>
              </a:extLst>
            </p:cNvPr>
            <p:cNvSpPr/>
            <p:nvPr/>
          </p:nvSpPr>
          <p:spPr>
            <a:xfrm>
              <a:off x="2522982" y="3024054"/>
              <a:ext cx="1439559" cy="2743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 err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장비</a:t>
              </a:r>
              <a:r>
                <a:rPr lang="en-US" sz="600" b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 · </a:t>
              </a:r>
              <a:r>
                <a:rPr lang="en-US" sz="600" b="1" err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시스템</a:t>
              </a:r>
              <a:r>
                <a:rPr lang="en-US" sz="600" b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 · </a:t>
              </a:r>
              <a:r>
                <a:rPr lang="en-US" sz="600" b="1" err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데이터</a:t>
              </a:r>
              <a:r>
                <a:rPr lang="en-US" sz="600" b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 연결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69" name="Shape 72">
              <a:extLst>
                <a:ext uri="{FF2B5EF4-FFF2-40B4-BE49-F238E27FC236}">
                  <a16:creationId xmlns:a16="http://schemas.microsoft.com/office/drawing/2014/main" id="{D6911431-2657-5854-9DF1-53C763F5C220}"/>
                </a:ext>
              </a:extLst>
            </p:cNvPr>
            <p:cNvSpPr/>
            <p:nvPr/>
          </p:nvSpPr>
          <p:spPr>
            <a:xfrm>
              <a:off x="2609991" y="3353238"/>
              <a:ext cx="1252728" cy="219456"/>
            </a:xfrm>
            <a:prstGeom prst="roundRect">
              <a:avLst/>
            </a:prstGeom>
            <a:solidFill>
              <a:srgbClr val="0D3E8A"/>
            </a:solidFill>
            <a:ln w="10160">
              <a:solidFill>
                <a:srgbClr val="0D3E8A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70" name="Text 73">
              <a:extLst>
                <a:ext uri="{FF2B5EF4-FFF2-40B4-BE49-F238E27FC236}">
                  <a16:creationId xmlns:a16="http://schemas.microsoft.com/office/drawing/2014/main" id="{5716ECE9-D930-44A3-CBCF-BBD50B157C67}"/>
                </a:ext>
              </a:extLst>
            </p:cNvPr>
            <p:cNvSpPr/>
            <p:nvPr/>
          </p:nvSpPr>
          <p:spPr>
            <a:xfrm>
              <a:off x="2609991" y="3353238"/>
              <a:ext cx="1252728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700" b="1">
                  <a:solidFill>
                    <a:srgbClr val="FFFFFF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자동 수집 · 추적 가능</a:t>
              </a:r>
              <a:endParaRPr lang="en-US" sz="7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pic>
          <p:nvPicPr>
            <p:cNvPr id="171" name="그림 170">
              <a:extLst>
                <a:ext uri="{FF2B5EF4-FFF2-40B4-BE49-F238E27FC236}">
                  <a16:creationId xmlns:a16="http://schemas.microsoft.com/office/drawing/2014/main" id="{C64EB24D-FA69-CD25-0DF4-4C75ED228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2610373" y="2175505"/>
              <a:ext cx="1252346" cy="743582"/>
            </a:xfrm>
            <a:prstGeom prst="rect">
              <a:avLst/>
            </a:prstGeom>
          </p:spPr>
        </p:pic>
        <p:sp>
          <p:nvSpPr>
            <p:cNvPr id="172" name="Shape 74">
              <a:extLst>
                <a:ext uri="{FF2B5EF4-FFF2-40B4-BE49-F238E27FC236}">
                  <a16:creationId xmlns:a16="http://schemas.microsoft.com/office/drawing/2014/main" id="{9272EA93-36A0-3AAB-4D13-EB7C7C3C6999}"/>
                </a:ext>
              </a:extLst>
            </p:cNvPr>
            <p:cNvSpPr/>
            <p:nvPr/>
          </p:nvSpPr>
          <p:spPr>
            <a:xfrm>
              <a:off x="4272882" y="1698174"/>
              <a:ext cx="1490472" cy="1984248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D8D8D8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73" name="Text 75">
              <a:extLst>
                <a:ext uri="{FF2B5EF4-FFF2-40B4-BE49-F238E27FC236}">
                  <a16:creationId xmlns:a16="http://schemas.microsoft.com/office/drawing/2014/main" id="{D4285AC1-CEBD-6160-079B-CF75A5FA2725}"/>
                </a:ext>
              </a:extLst>
            </p:cNvPr>
            <p:cNvSpPr/>
            <p:nvPr/>
          </p:nvSpPr>
          <p:spPr>
            <a:xfrm>
              <a:off x="4272882" y="1807587"/>
              <a:ext cx="1490471" cy="347472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0D869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2. Automated</a:t>
              </a:r>
              <a:endParaRPr lang="en-US" sz="9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900" b="1" dirty="0">
                  <a:solidFill>
                    <a:srgbClr val="0D8691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    Experiment</a:t>
              </a:r>
              <a:endParaRPr lang="en-US" sz="9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74" name="Text 91">
              <a:extLst>
                <a:ext uri="{FF2B5EF4-FFF2-40B4-BE49-F238E27FC236}">
                  <a16:creationId xmlns:a16="http://schemas.microsoft.com/office/drawing/2014/main" id="{D4B5B09C-EFFA-473F-85AF-4DDC0D735BBB}"/>
                </a:ext>
              </a:extLst>
            </p:cNvPr>
            <p:cNvSpPr/>
            <p:nvPr/>
          </p:nvSpPr>
          <p:spPr>
            <a:xfrm>
              <a:off x="4355178" y="3024054"/>
              <a:ext cx="1325880" cy="2743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실험 Workflow 자동화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75" name="Shape 92">
              <a:extLst>
                <a:ext uri="{FF2B5EF4-FFF2-40B4-BE49-F238E27FC236}">
                  <a16:creationId xmlns:a16="http://schemas.microsoft.com/office/drawing/2014/main" id="{0E1A8110-F090-A31A-7E8F-6C8509462254}"/>
                </a:ext>
              </a:extLst>
            </p:cNvPr>
            <p:cNvSpPr/>
            <p:nvPr/>
          </p:nvSpPr>
          <p:spPr>
            <a:xfrm>
              <a:off x="4391754" y="3353238"/>
              <a:ext cx="1252728" cy="219456"/>
            </a:xfrm>
            <a:prstGeom prst="roundRect">
              <a:avLst/>
            </a:prstGeom>
            <a:solidFill>
              <a:srgbClr val="0D8691"/>
            </a:solidFill>
            <a:ln w="10160">
              <a:solidFill>
                <a:srgbClr val="0D8691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76" name="Text 93">
              <a:extLst>
                <a:ext uri="{FF2B5EF4-FFF2-40B4-BE49-F238E27FC236}">
                  <a16:creationId xmlns:a16="http://schemas.microsoft.com/office/drawing/2014/main" id="{94FD19F7-E534-4C08-F62E-1727C08D2F26}"/>
                </a:ext>
              </a:extLst>
            </p:cNvPr>
            <p:cNvSpPr/>
            <p:nvPr/>
          </p:nvSpPr>
          <p:spPr>
            <a:xfrm>
              <a:off x="4391754" y="3353238"/>
              <a:ext cx="1252728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700" b="1">
                  <a:solidFill>
                    <a:srgbClr val="FFFFFF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반복 업무 최소화</a:t>
              </a:r>
              <a:endParaRPr lang="en-US" sz="7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pic>
          <p:nvPicPr>
            <p:cNvPr id="177" name="그림 176">
              <a:extLst>
                <a:ext uri="{FF2B5EF4-FFF2-40B4-BE49-F238E27FC236}">
                  <a16:creationId xmlns:a16="http://schemas.microsoft.com/office/drawing/2014/main" id="{382905D9-C00F-9331-68F7-969EF1E2F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4405830" y="2260599"/>
              <a:ext cx="1282908" cy="571428"/>
            </a:xfrm>
            <a:prstGeom prst="rect">
              <a:avLst/>
            </a:prstGeom>
          </p:spPr>
        </p:pic>
        <p:sp>
          <p:nvSpPr>
            <p:cNvPr id="178" name="Shape 94">
              <a:extLst>
                <a:ext uri="{FF2B5EF4-FFF2-40B4-BE49-F238E27FC236}">
                  <a16:creationId xmlns:a16="http://schemas.microsoft.com/office/drawing/2014/main" id="{01F86CF7-C270-647B-D623-6E81AD29C19E}"/>
                </a:ext>
              </a:extLst>
            </p:cNvPr>
            <p:cNvSpPr/>
            <p:nvPr/>
          </p:nvSpPr>
          <p:spPr>
            <a:xfrm>
              <a:off x="6054645" y="1698174"/>
              <a:ext cx="1490472" cy="1984248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D8D8D8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79" name="Text 95">
              <a:extLst>
                <a:ext uri="{FF2B5EF4-FFF2-40B4-BE49-F238E27FC236}">
                  <a16:creationId xmlns:a16="http://schemas.microsoft.com/office/drawing/2014/main" id="{83813FF5-E6CB-D807-E35A-912AD19C19E0}"/>
                </a:ext>
              </a:extLst>
            </p:cNvPr>
            <p:cNvSpPr/>
            <p:nvPr/>
          </p:nvSpPr>
          <p:spPr>
            <a:xfrm>
              <a:off x="6054646" y="1802087"/>
              <a:ext cx="1490471" cy="347472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4D8F0E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3. Data-driven Lab</a:t>
              </a:r>
              <a:endParaRPr lang="en-US" sz="9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80" name="Text 108">
              <a:extLst>
                <a:ext uri="{FF2B5EF4-FFF2-40B4-BE49-F238E27FC236}">
                  <a16:creationId xmlns:a16="http://schemas.microsoft.com/office/drawing/2014/main" id="{8B94C23A-35D9-8D62-487A-0A9E8D74033D}"/>
                </a:ext>
              </a:extLst>
            </p:cNvPr>
            <p:cNvSpPr/>
            <p:nvPr/>
          </p:nvSpPr>
          <p:spPr>
            <a:xfrm>
              <a:off x="6136941" y="3024054"/>
              <a:ext cx="1325880" cy="2743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실험 데이터 통합 · 분석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81" name="Shape 109">
              <a:extLst>
                <a:ext uri="{FF2B5EF4-FFF2-40B4-BE49-F238E27FC236}">
                  <a16:creationId xmlns:a16="http://schemas.microsoft.com/office/drawing/2014/main" id="{AFD4814E-3A37-C93E-8EF0-548727AEAA25}"/>
                </a:ext>
              </a:extLst>
            </p:cNvPr>
            <p:cNvSpPr/>
            <p:nvPr/>
          </p:nvSpPr>
          <p:spPr>
            <a:xfrm>
              <a:off x="6173517" y="3353238"/>
              <a:ext cx="1252728" cy="219456"/>
            </a:xfrm>
            <a:prstGeom prst="roundRect">
              <a:avLst/>
            </a:prstGeom>
            <a:solidFill>
              <a:srgbClr val="4D8F0E"/>
            </a:solidFill>
            <a:ln w="10160">
              <a:solidFill>
                <a:srgbClr val="4D8F0E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82" name="Text 110">
              <a:extLst>
                <a:ext uri="{FF2B5EF4-FFF2-40B4-BE49-F238E27FC236}">
                  <a16:creationId xmlns:a16="http://schemas.microsoft.com/office/drawing/2014/main" id="{AECE5AA0-A5FE-5A5A-A188-4800B3D678D6}"/>
                </a:ext>
              </a:extLst>
            </p:cNvPr>
            <p:cNvSpPr/>
            <p:nvPr/>
          </p:nvSpPr>
          <p:spPr>
            <a:xfrm>
              <a:off x="6173517" y="3353238"/>
              <a:ext cx="1252728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700" b="1">
                  <a:solidFill>
                    <a:srgbClr val="FFFFFF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가시화 · 모니터링</a:t>
              </a:r>
              <a:endParaRPr lang="en-US" sz="7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pic>
          <p:nvPicPr>
            <p:cNvPr id="183" name="그림 182">
              <a:extLst>
                <a:ext uri="{FF2B5EF4-FFF2-40B4-BE49-F238E27FC236}">
                  <a16:creationId xmlns:a16="http://schemas.microsoft.com/office/drawing/2014/main" id="{829EA4F7-F442-20AC-7A0E-1273D9867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6228487" y="2154400"/>
              <a:ext cx="1157906" cy="736850"/>
            </a:xfrm>
            <a:prstGeom prst="rect">
              <a:avLst/>
            </a:prstGeom>
          </p:spPr>
        </p:pic>
        <p:sp>
          <p:nvSpPr>
            <p:cNvPr id="184" name="Shape 111">
              <a:extLst>
                <a:ext uri="{FF2B5EF4-FFF2-40B4-BE49-F238E27FC236}">
                  <a16:creationId xmlns:a16="http://schemas.microsoft.com/office/drawing/2014/main" id="{9F9F9D0B-6FBE-0334-C050-D23874BA8F9D}"/>
                </a:ext>
              </a:extLst>
            </p:cNvPr>
            <p:cNvSpPr/>
            <p:nvPr/>
          </p:nvSpPr>
          <p:spPr>
            <a:xfrm>
              <a:off x="7836408" y="1698174"/>
              <a:ext cx="1490472" cy="1984248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D8D8D8"/>
              </a:solidFill>
              <a:prstDash val="solid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85" name="Text 112">
              <a:extLst>
                <a:ext uri="{FF2B5EF4-FFF2-40B4-BE49-F238E27FC236}">
                  <a16:creationId xmlns:a16="http://schemas.microsoft.com/office/drawing/2014/main" id="{CA63659E-24DE-FB5A-FD35-48BE578FEF5F}"/>
                </a:ext>
              </a:extLst>
            </p:cNvPr>
            <p:cNvSpPr/>
            <p:nvPr/>
          </p:nvSpPr>
          <p:spPr>
            <a:xfrm>
              <a:off x="7836408" y="1711434"/>
              <a:ext cx="1490471" cy="347472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B2BB6"/>
                  </a:solidFill>
                  <a:latin typeface="LG스마트체 SemiBold" panose="020B0600000101010101" pitchFamily="50" charset="-127"/>
                  <a:ea typeface="LG스마트체 SemiBold" panose="020B0600000101010101" pitchFamily="50" charset="-127"/>
                  <a:cs typeface="Noto Sans CJK KR" pitchFamily="34" charset="-120"/>
                </a:rPr>
                <a:t>4. AI-enabled Lab</a:t>
              </a:r>
              <a:endParaRPr lang="en-US" sz="900" dirty="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86" name="Text 127">
              <a:extLst>
                <a:ext uri="{FF2B5EF4-FFF2-40B4-BE49-F238E27FC236}">
                  <a16:creationId xmlns:a16="http://schemas.microsoft.com/office/drawing/2014/main" id="{D4D62181-01EA-6777-27A2-68384ADC09A9}"/>
                </a:ext>
              </a:extLst>
            </p:cNvPr>
            <p:cNvSpPr/>
            <p:nvPr/>
          </p:nvSpPr>
          <p:spPr>
            <a:xfrm>
              <a:off x="7918704" y="3024054"/>
              <a:ext cx="1325880" cy="2743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600" b="1">
                  <a:solidFill>
                    <a:srgbClr val="11111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AI 기반 실험 설계 · 추천</a:t>
              </a:r>
              <a:endParaRPr lang="en-US" sz="6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87" name="Shape 128">
              <a:extLst>
                <a:ext uri="{FF2B5EF4-FFF2-40B4-BE49-F238E27FC236}">
                  <a16:creationId xmlns:a16="http://schemas.microsoft.com/office/drawing/2014/main" id="{AE48F8E8-1E38-A731-AD92-70E60DAA333A}"/>
                </a:ext>
              </a:extLst>
            </p:cNvPr>
            <p:cNvSpPr/>
            <p:nvPr/>
          </p:nvSpPr>
          <p:spPr>
            <a:xfrm>
              <a:off x="7955280" y="3353238"/>
              <a:ext cx="1252728" cy="219456"/>
            </a:xfrm>
            <a:prstGeom prst="roundRect">
              <a:avLst/>
            </a:prstGeom>
            <a:solidFill>
              <a:srgbClr val="5B2BB6"/>
            </a:solidFill>
            <a:ln w="10160">
              <a:solidFill>
                <a:srgbClr val="5B2BB6"/>
              </a:solidFill>
              <a:prstDash val="solid"/>
            </a:ln>
          </p:spPr>
          <p:txBody>
            <a:bodyPr/>
            <a:lstStyle/>
            <a:p>
              <a:endParaRPr lang="ko-KR" altLang="en-US" sz="700">
                <a:latin typeface="LG스마트체 SemiBold" panose="020B0600000101010101" pitchFamily="50" charset="-127"/>
                <a:ea typeface="LG스마트체 SemiBold" panose="020B0600000101010101" pitchFamily="50" charset="-127"/>
              </a:endParaRPr>
            </a:p>
          </p:txBody>
        </p:sp>
        <p:sp>
          <p:nvSpPr>
            <p:cNvPr id="188" name="Text 129">
              <a:extLst>
                <a:ext uri="{FF2B5EF4-FFF2-40B4-BE49-F238E27FC236}">
                  <a16:creationId xmlns:a16="http://schemas.microsoft.com/office/drawing/2014/main" id="{E53F29D8-A461-2AE7-88E2-FB57FB176216}"/>
                </a:ext>
              </a:extLst>
            </p:cNvPr>
            <p:cNvSpPr/>
            <p:nvPr/>
          </p:nvSpPr>
          <p:spPr>
            <a:xfrm>
              <a:off x="7955280" y="3353238"/>
              <a:ext cx="1252728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Noto Sans CJK KR" pitchFamily="34" charset="-120"/>
                </a:rPr>
                <a:t>Closed-loop 구현</a:t>
              </a:r>
              <a:endParaRPr lang="en-US" sz="600"/>
            </a:p>
          </p:txBody>
        </p:sp>
        <p:pic>
          <p:nvPicPr>
            <p:cNvPr id="189" name="그림 188">
              <a:extLst>
                <a:ext uri="{FF2B5EF4-FFF2-40B4-BE49-F238E27FC236}">
                  <a16:creationId xmlns:a16="http://schemas.microsoft.com/office/drawing/2014/main" id="{416184EA-5813-881F-BDC9-2C8751618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8002929" y="2134046"/>
              <a:ext cx="1165540" cy="715684"/>
            </a:xfrm>
            <a:prstGeom prst="rect">
              <a:avLst/>
            </a:prstGeom>
          </p:spPr>
        </p:pic>
        <p:sp>
          <p:nvSpPr>
            <p:cNvPr id="190" name="Shape 132">
              <a:extLst>
                <a:ext uri="{FF2B5EF4-FFF2-40B4-BE49-F238E27FC236}">
                  <a16:creationId xmlns:a16="http://schemas.microsoft.com/office/drawing/2014/main" id="{12C58770-BF9C-7972-BB2D-F7D4A787C0F8}"/>
                </a:ext>
              </a:extLst>
            </p:cNvPr>
            <p:cNvSpPr/>
            <p:nvPr/>
          </p:nvSpPr>
          <p:spPr>
            <a:xfrm>
              <a:off x="7503274" y="3152070"/>
              <a:ext cx="371028" cy="0"/>
            </a:xfrm>
            <a:prstGeom prst="line">
              <a:avLst/>
            </a:prstGeom>
            <a:noFill/>
            <a:ln w="16510">
              <a:solidFill>
                <a:srgbClr val="8D8D8D"/>
              </a:solidFill>
              <a:prstDash val="solid"/>
              <a:headEnd type="oval"/>
              <a:tailEnd type="oval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91" name="Shape 132">
              <a:extLst>
                <a:ext uri="{FF2B5EF4-FFF2-40B4-BE49-F238E27FC236}">
                  <a16:creationId xmlns:a16="http://schemas.microsoft.com/office/drawing/2014/main" id="{FEF2A5EB-2D66-4F49-D641-F8681CD1459D}"/>
                </a:ext>
              </a:extLst>
            </p:cNvPr>
            <p:cNvSpPr/>
            <p:nvPr/>
          </p:nvSpPr>
          <p:spPr>
            <a:xfrm>
              <a:off x="5724972" y="3152070"/>
              <a:ext cx="371028" cy="0"/>
            </a:xfrm>
            <a:prstGeom prst="line">
              <a:avLst/>
            </a:prstGeom>
            <a:noFill/>
            <a:ln w="16510">
              <a:solidFill>
                <a:srgbClr val="8D8D8D"/>
              </a:solidFill>
              <a:prstDash val="solid"/>
              <a:headEnd type="oval"/>
              <a:tailEnd type="oval"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92" name="Shape 132">
              <a:extLst>
                <a:ext uri="{FF2B5EF4-FFF2-40B4-BE49-F238E27FC236}">
                  <a16:creationId xmlns:a16="http://schemas.microsoft.com/office/drawing/2014/main" id="{2F8767F6-459A-0B53-127C-3DFABA594EF0}"/>
                </a:ext>
              </a:extLst>
            </p:cNvPr>
            <p:cNvSpPr/>
            <p:nvPr/>
          </p:nvSpPr>
          <p:spPr>
            <a:xfrm>
              <a:off x="3943797" y="3152070"/>
              <a:ext cx="371028" cy="0"/>
            </a:xfrm>
            <a:prstGeom prst="line">
              <a:avLst/>
            </a:prstGeom>
            <a:noFill/>
            <a:ln w="16510">
              <a:solidFill>
                <a:srgbClr val="8D8D8D"/>
              </a:solidFill>
              <a:prstDash val="solid"/>
              <a:headEnd type="oval"/>
              <a:tailEnd type="oval"/>
            </a:ln>
          </p:spPr>
          <p:txBody>
            <a:bodyPr/>
            <a:lstStyle/>
            <a:p>
              <a:endParaRPr lang="ko-KR" altLang="en-US" sz="1200"/>
            </a:p>
          </p:txBody>
        </p:sp>
      </p:grpSp>
      <p:pic>
        <p:nvPicPr>
          <p:cNvPr id="1026" name="Picture 2" descr="GS칼텍스 국문 시그니처">
            <a:extLst>
              <a:ext uri="{FF2B5EF4-FFF2-40B4-BE49-F238E27FC236}">
                <a16:creationId xmlns:a16="http://schemas.microsoft.com/office/drawing/2014/main" id="{D5832530-963D-A3DA-5D00-59EA38945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3031" y="5946315"/>
            <a:ext cx="764711" cy="22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803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472</Words>
  <Application>Microsoft Office PowerPoint</Application>
  <PresentationFormat>사용자 지정</PresentationFormat>
  <Paragraphs>88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LG스마트체 SemiBold</vt:lpstr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