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51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51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2D35-8281-C512-3FDC-4B7C748E8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A8A957B-B604-E023-E7D7-E0357F4FC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B4C8813-DD40-54A8-10C1-83C107EDB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87CA31F-A135-39FC-5745-CDC8B5EF1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6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7563C-E5EE-6174-E1D6-FDE659BA3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DD45095-0FD2-1EA4-1F9B-66EF89712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1-2)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iPharmMES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–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“데이터 기반 생산 운영을 위한 통합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MES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솔루션”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E3E200DA-3B6E-B4CF-6362-E8ABDB781D5A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FE13DD83-E647-D8B2-BFF3-96E58A8CDEB7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619E44F-D4B0-1BC3-1533-4AE6BA7F1DAB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783BCF8-7427-4E98-E63A-9619D309027C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Factova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iPharmMES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C91CFC9-C945-573D-BD81-78110044501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39485DC-D02C-3ADE-5F83-D6D8AFED716B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6A0494EB-35BE-F9B6-586C-86C07ABB875B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iPharmMES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E2E4B95-837B-435D-4861-A48212D2A67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2CF661B-FD32-33FA-11EE-C7EB18AD4D68}"/>
              </a:ext>
            </a:extLst>
          </p:cNvPr>
          <p:cNvGrpSpPr/>
          <p:nvPr/>
        </p:nvGrpSpPr>
        <p:grpSpPr>
          <a:xfrm>
            <a:off x="443342" y="6362001"/>
            <a:ext cx="4519457" cy="933345"/>
            <a:chOff x="365888" y="5878870"/>
            <a:chExt cx="4519457" cy="933345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FCDE856-1FAA-1F18-1C58-4CF6F1371951}"/>
                </a:ext>
              </a:extLst>
            </p:cNvPr>
            <p:cNvSpPr/>
            <p:nvPr/>
          </p:nvSpPr>
          <p:spPr>
            <a:xfrm>
              <a:off x="365888" y="6073551"/>
              <a:ext cx="45194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많은 제약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바이오 제조 현장에서 엄격해지는 글로벌 규제 대응과 복잡한 공정 관리의 한계로 인해 품질 리스크와 운영 비효율을 해결할 솔루션 필요</a:t>
              </a:r>
            </a:p>
          </p:txBody>
        </p:sp>
        <p:sp>
          <p:nvSpPr>
            <p:cNvPr id="13" name="Freeform 75">
              <a:extLst>
                <a:ext uri="{FF2B5EF4-FFF2-40B4-BE49-F238E27FC236}">
                  <a16:creationId xmlns:a16="http://schemas.microsoft.com/office/drawing/2014/main" id="{42389A53-CC04-AA3C-CE0F-07A0C712F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38F6DAB-379C-0E45-ACC0-A7A2770DF0EA}"/>
              </a:ext>
            </a:extLst>
          </p:cNvPr>
          <p:cNvGrpSpPr/>
          <p:nvPr/>
        </p:nvGrpSpPr>
        <p:grpSpPr>
          <a:xfrm>
            <a:off x="5478451" y="6362001"/>
            <a:ext cx="4519457" cy="717901"/>
            <a:chOff x="5024437" y="6846564"/>
            <a:chExt cx="4519457" cy="717901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65F79FF-C342-C5EE-8EC9-489AFADA3947}"/>
                </a:ext>
              </a:extLst>
            </p:cNvPr>
            <p:cNvSpPr/>
            <p:nvPr/>
          </p:nvSpPr>
          <p:spPr>
            <a:xfrm>
              <a:off x="5024437" y="7041245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규제 준수 기반의 데이터 기반 통합 생산 실행 시스템을 운영하여 최적화 실현 </a:t>
              </a:r>
              <a:r>
                <a:rPr lang="en-US" altLang="ko-KR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무인화 도입</a:t>
              </a:r>
              <a:endParaRPr lang="en-US" altLang="ko-KR" sz="16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Freeform 75">
              <a:extLst>
                <a:ext uri="{FF2B5EF4-FFF2-40B4-BE49-F238E27FC236}">
                  <a16:creationId xmlns:a16="http://schemas.microsoft.com/office/drawing/2014/main" id="{66DB7646-108E-0E6E-45CF-D82D0E460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B3B3C03B-34DD-88A3-6AEF-48006464049E}"/>
              </a:ext>
            </a:extLst>
          </p:cNvPr>
          <p:cNvSpPr/>
          <p:nvPr/>
        </p:nvSpPr>
        <p:spPr>
          <a:xfrm>
            <a:off x="10516163" y="802006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82FD3186-FC6B-922D-E075-F10C01E79DB9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39669FD-594C-F422-9535-7DBD2500BF05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en-US" altLang="ko-KR" sz="14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iPharmMES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E425CDFD-F70F-9205-C0CD-80DC41DD393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BC9C677-E5D8-0C6A-A2EF-3C34327E56F2}"/>
              </a:ext>
            </a:extLst>
          </p:cNvPr>
          <p:cNvSpPr/>
          <p:nvPr/>
        </p:nvSpPr>
        <p:spPr>
          <a:xfrm>
            <a:off x="10517488" y="6785282"/>
            <a:ext cx="45194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“국내 제약사 중 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30%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 도입한  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No. 1 </a:t>
            </a:r>
            <a:b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제약</a:t>
            </a:r>
            <a:r>
              <a:rPr lang="en-US" altLang="ko-KR" sz="1400" b="1" i="1" baseline="30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r>
              <a:rPr lang="ko-KR" altLang="en-US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바이오 </a:t>
            </a:r>
            <a:r>
              <a:rPr lang="en-US" altLang="ko-KR" sz="14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MES”</a:t>
            </a: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05CEA0C6-9230-46E5-F408-B0BBEAC69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376" y="2055471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CE0D4C4E-E822-AC12-935B-0CE075F9B526}"/>
              </a:ext>
            </a:extLst>
          </p:cNvPr>
          <p:cNvGrpSpPr/>
          <p:nvPr/>
        </p:nvGrpSpPr>
        <p:grpSpPr>
          <a:xfrm>
            <a:off x="427039" y="5015833"/>
            <a:ext cx="4373562" cy="1272253"/>
            <a:chOff x="281549" y="3236950"/>
            <a:chExt cx="4892254" cy="1272253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FA7EE358-D409-ED2D-14F2-273ABCE78035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7" name="그래픽 26" descr="남자 옆모습 단색으로 채워진">
                <a:extLst>
                  <a:ext uri="{FF2B5EF4-FFF2-40B4-BE49-F238E27FC236}">
                    <a16:creationId xmlns:a16="http://schemas.microsoft.com/office/drawing/2014/main" id="{701DEAC1-CDB8-760D-81A4-63B85F9D34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8" name="그래픽 2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90E1029C-04A0-3A63-31DA-0510D0BD93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6" name="말풍선: 모서리가 둥근 사각형 25">
              <a:extLst>
                <a:ext uri="{FF2B5EF4-FFF2-40B4-BE49-F238E27FC236}">
                  <a16:creationId xmlns:a16="http://schemas.microsoft.com/office/drawing/2014/main" id="{8A0D69A6-4FC6-BF87-618E-25AC2A6C6E65}"/>
                </a:ext>
              </a:extLst>
            </p:cNvPr>
            <p:cNvSpPr/>
            <p:nvPr/>
          </p:nvSpPr>
          <p:spPr>
            <a:xfrm>
              <a:off x="1069991" y="3236950"/>
              <a:ext cx="4103812" cy="1272253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수기제조기록서 작성으로 인한 휴먼 에러</a:t>
              </a:r>
              <a:r>
                <a:rPr lang="en-US" altLang="ko-KR" sz="1200" i="1" baseline="30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정밀 칭량 오류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원자재 입고부터 완제품 출하까지 글로벌 규제 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(FDA 21 CFR Part 11) 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수준의 데이터 무결성 및 추적성 부족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“ERP, LIMS, QMS</a:t>
              </a:r>
              <a:r>
                <a:rPr lang="ko-KR" altLang="en-US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의 주요 업무 시스템과의 데이터 단절 및 연계성 부족</a:t>
              </a:r>
              <a:r>
                <a:rPr lang="en-US" altLang="ko-KR" sz="12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D7E1941-19CF-926F-BD1C-2EDB2D5C16C7}"/>
              </a:ext>
            </a:extLst>
          </p:cNvPr>
          <p:cNvSpPr/>
          <p:nvPr/>
        </p:nvSpPr>
        <p:spPr>
          <a:xfrm>
            <a:off x="418450" y="1268815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MES 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사용자 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UI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4B02CA76-6D76-69C6-DC58-964BFCFE8ECF}"/>
              </a:ext>
            </a:extLst>
          </p:cNvPr>
          <p:cNvGrpSpPr/>
          <p:nvPr/>
        </p:nvGrpSpPr>
        <p:grpSpPr>
          <a:xfrm>
            <a:off x="481310" y="2958355"/>
            <a:ext cx="4528841" cy="462960"/>
            <a:chOff x="-3925552" y="4708592"/>
            <a:chExt cx="4124804" cy="462960"/>
          </a:xfrm>
        </p:grpSpPr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6D010819-9057-3819-1B4D-1EF22D2E7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363472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글로벌 제약규정을 준수하는 안정성 </a:t>
              </a:r>
              <a:endPara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33B99718-CFFC-D936-8CB0-CA446CA71163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3" name="AutoShape 5">
              <a:extLst>
                <a:ext uri="{FF2B5EF4-FFF2-40B4-BE49-F238E27FC236}">
                  <a16:creationId xmlns:a16="http://schemas.microsoft.com/office/drawing/2014/main" id="{5CF8B459-F12A-1C53-26E9-849F3295C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59701" y="4929572"/>
              <a:ext cx="3958953" cy="24198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MES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국제 표준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GMP, 21 CFR Part 11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규정 준수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글로벌 사업 진출向 솔루션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21A5E7DA-E941-B9C7-5064-7EDDA2330CB0}"/>
              </a:ext>
            </a:extLst>
          </p:cNvPr>
          <p:cNvGrpSpPr/>
          <p:nvPr/>
        </p:nvGrpSpPr>
        <p:grpSpPr>
          <a:xfrm>
            <a:off x="481310" y="3471554"/>
            <a:ext cx="4555511" cy="803419"/>
            <a:chOff x="-3925553" y="5734831"/>
            <a:chExt cx="4149095" cy="803419"/>
          </a:xfrm>
        </p:grpSpPr>
        <p:sp>
          <p:nvSpPr>
            <p:cNvPr id="35" name="AutoShape 5">
              <a:extLst>
                <a:ext uri="{FF2B5EF4-FFF2-40B4-BE49-F238E27FC236}">
                  <a16:creationId xmlns:a16="http://schemas.microsoft.com/office/drawing/2014/main" id="{BA5A4F5E-F476-47A1-67BB-0056E1463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1" y="5734831"/>
              <a:ext cx="3905390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공정 준비의 신속성 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 </a:t>
              </a: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운영 정확성 및 데이터 정합성 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 </a:t>
              </a: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관리 가시성 확보</a:t>
              </a:r>
              <a:endPara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78727CBE-EC23-48F2-B7B7-FE1306637C6B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7" name="AutoShape 5">
              <a:extLst>
                <a:ext uri="{FF2B5EF4-FFF2-40B4-BE49-F238E27FC236}">
                  <a16:creationId xmlns:a16="http://schemas.microsoft.com/office/drawing/2014/main" id="{1AFA9732-EA25-1E17-A7E3-95DF53399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6778" y="5957716"/>
              <a:ext cx="3990320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MBR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기반의 역가 계산 및 원료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자재 자동 할당하고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생산오더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지시 전사 승인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ERP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연계로 투입 실적 데이터 자동 전송과 자재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오투입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방지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라인별 생산 실적 실시간 모니터링 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9D4AA88-6AEF-9B04-5130-D6527D2E1936}"/>
              </a:ext>
            </a:extLst>
          </p:cNvPr>
          <p:cNvGrpSpPr/>
          <p:nvPr/>
        </p:nvGrpSpPr>
        <p:grpSpPr>
          <a:xfrm>
            <a:off x="6000723" y="5394928"/>
            <a:ext cx="4105303" cy="252000"/>
            <a:chOff x="5087686" y="5594263"/>
            <a:chExt cx="4105303" cy="252000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2ADD76FB-81AD-582C-74AD-82A76CD15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73F4B99-3728-7D28-772D-E3215619BC37}"/>
                </a:ext>
              </a:extLst>
            </p:cNvPr>
            <p:cNvSpPr/>
            <p:nvPr/>
          </p:nvSpPr>
          <p:spPr>
            <a:xfrm>
              <a:off x="5399271" y="5627929"/>
              <a:ext cx="3793718" cy="1911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규제 준수 기반 단위 시스템별 업무 </a:t>
              </a:r>
              <a:r>
                <a:rPr lang="en-US" altLang="ko-KR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Paperless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화</a:t>
              </a:r>
              <a:endParaRPr lang="en-US" altLang="ko-KR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E59E4182-3D5F-E1CD-7FB3-3D2E62483E5C}"/>
              </a:ext>
            </a:extLst>
          </p:cNvPr>
          <p:cNvGrpSpPr/>
          <p:nvPr/>
        </p:nvGrpSpPr>
        <p:grpSpPr>
          <a:xfrm>
            <a:off x="6000723" y="5683850"/>
            <a:ext cx="3571902" cy="252000"/>
            <a:chOff x="5087686" y="5594263"/>
            <a:chExt cx="3571902" cy="252000"/>
          </a:xfrm>
        </p:grpSpPr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41DC1964-CF42-9678-7E14-F94D9BD5C2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E28F285-D042-BC56-C9F6-50025BA84748}"/>
                </a:ext>
              </a:extLst>
            </p:cNvPr>
            <p:cNvSpPr/>
            <p:nvPr/>
          </p:nvSpPr>
          <p:spPr>
            <a:xfrm>
              <a:off x="5399271" y="5627930"/>
              <a:ext cx="3260317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全 생산 현장 데이터 수집 및 추적성 관리</a:t>
              </a:r>
              <a:r>
                <a:rPr lang="en-US" altLang="ko-KR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모니터링</a:t>
              </a:r>
              <a:endParaRPr lang="en-US" altLang="ko-KR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87C7885-88C1-7D57-8E52-3045AAE229ED}"/>
              </a:ext>
            </a:extLst>
          </p:cNvPr>
          <p:cNvGrpSpPr/>
          <p:nvPr/>
        </p:nvGrpSpPr>
        <p:grpSpPr>
          <a:xfrm>
            <a:off x="6000722" y="5972771"/>
            <a:ext cx="3911586" cy="252000"/>
            <a:chOff x="5087686" y="5594263"/>
            <a:chExt cx="3911586" cy="252000"/>
          </a:xfrm>
        </p:grpSpPr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D7C768C3-F8A8-048E-E1AB-8BC240C586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D4F9473-213A-A9EE-BA7F-E1DC7D587CDF}"/>
                </a:ext>
              </a:extLst>
            </p:cNvPr>
            <p:cNvSpPr/>
            <p:nvPr/>
          </p:nvSpPr>
          <p:spPr>
            <a:xfrm>
              <a:off x="5399272" y="5627930"/>
              <a:ext cx="3600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 공정 품질 분석 </a:t>
              </a:r>
              <a:r>
                <a:rPr lang="en-US" altLang="ko-KR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Process 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포함 및 최적화</a:t>
              </a:r>
              <a:endParaRPr lang="en-US" altLang="ko-KR" sz="12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51" name="왼쪽 대괄호 50">
            <a:extLst>
              <a:ext uri="{FF2B5EF4-FFF2-40B4-BE49-F238E27FC236}">
                <a16:creationId xmlns:a16="http://schemas.microsoft.com/office/drawing/2014/main" id="{3FDA4ECB-EAD7-00E3-09B6-AB173973627B}"/>
              </a:ext>
            </a:extLst>
          </p:cNvPr>
          <p:cNvSpPr/>
          <p:nvPr/>
        </p:nvSpPr>
        <p:spPr>
          <a:xfrm>
            <a:off x="5886921" y="5443295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01EF70D6-746D-FABB-E4F2-AC28B6570A7B}"/>
              </a:ext>
            </a:extLst>
          </p:cNvPr>
          <p:cNvSpPr>
            <a:spLocks noChangeAspect="1"/>
          </p:cNvSpPr>
          <p:nvPr/>
        </p:nvSpPr>
        <p:spPr>
          <a:xfrm rot="16200000">
            <a:off x="5387268" y="5649408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7AAE722-2FA1-257A-4961-172DC58B1410}"/>
              </a:ext>
            </a:extLst>
          </p:cNvPr>
          <p:cNvSpPr/>
          <p:nvPr/>
        </p:nvSpPr>
        <p:spPr>
          <a:xfrm>
            <a:off x="5640102" y="3624038"/>
            <a:ext cx="4382935" cy="1279838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신속한 초기 셋업</a:t>
            </a:r>
            <a:r>
              <a:rPr lang="en-US" altLang="ko-KR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글로벌 표준 </a:t>
            </a:r>
            <a:r>
              <a:rPr lang="en-US" altLang="ko-KR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GMP 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패키지 기반 검증 단축</a:t>
            </a:r>
            <a:r>
              <a:rPr lang="en-US" altLang="ko-KR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80975" indent="-95250">
              <a:spcBef>
                <a:spcPts val="400"/>
              </a:spcBef>
              <a:spcAft>
                <a:spcPts val="0"/>
              </a:spcAft>
              <a:buFontTx/>
              <a:buChar char="-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제약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바이오 특화 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SOP(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표준작업절차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템플릿과 </a:t>
            </a:r>
            <a:r>
              <a: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글로벌 규제</a:t>
            </a:r>
            <a:r>
              <a: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(FDA, GMP)</a:t>
            </a:r>
            <a:r>
              <a:rPr lang="ko-KR" altLang="en-US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에 최적화된 표준 기능을 사전 패키지화 </a:t>
            </a:r>
            <a:r>
              <a:rPr lang="en-US" altLang="ko-KR" sz="1100" b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(Pre-configured)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하여 제공</a:t>
            </a:r>
            <a:endParaRPr lang="en-US" altLang="ko-KR" sz="11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80975" indent="-95250">
              <a:spcBef>
                <a:spcPts val="400"/>
              </a:spcBef>
              <a:spcAft>
                <a:spcPts val="0"/>
              </a:spcAft>
              <a:buFontTx/>
              <a:buChar char="-"/>
            </a:pP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기간을 획기적으로 줄이고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100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밸리데이션</a:t>
            </a:r>
            <a:r>
              <a:rPr lang="en-US" altLang="ko-KR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(Validation) </a:t>
            </a:r>
            <a:r>
              <a:rPr lang="ko-KR" altLang="en-US" sz="11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프로세스를 신속하게 완료할 수 있도록 지원</a:t>
            </a:r>
            <a:endParaRPr lang="en-US" altLang="ko-KR" sz="8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유연한 현장 적용</a:t>
            </a:r>
            <a:r>
              <a:rPr lang="en-US" altLang="ko-KR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 dirty="0" err="1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무중단</a:t>
            </a:r>
            <a:r>
              <a:rPr lang="ko-KR" altLang="en-US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전환 및 이기종 시스템 연동</a:t>
            </a:r>
            <a:r>
              <a:rPr lang="en-US" altLang="ko-KR" sz="1200" dirty="0">
                <a:ln>
                  <a:solidFill>
                    <a:srgbClr val="D9B685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1558" name="오각형 22">
            <a:extLst>
              <a:ext uri="{FF2B5EF4-FFF2-40B4-BE49-F238E27FC236}">
                <a16:creationId xmlns:a16="http://schemas.microsoft.com/office/drawing/2014/main" id="{1728DD9E-471F-5DBB-523A-4ABE744E4E01}"/>
              </a:ext>
            </a:extLst>
          </p:cNvPr>
          <p:cNvSpPr/>
          <p:nvPr/>
        </p:nvSpPr>
        <p:spPr>
          <a:xfrm>
            <a:off x="8148490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D86E8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품질관리</a:t>
            </a:r>
          </a:p>
        </p:txBody>
      </p:sp>
      <p:sp>
        <p:nvSpPr>
          <p:cNvPr id="1559" name="오각형 21">
            <a:extLst>
              <a:ext uri="{FF2B5EF4-FFF2-40B4-BE49-F238E27FC236}">
                <a16:creationId xmlns:a16="http://schemas.microsoft.com/office/drawing/2014/main" id="{757764E2-7E12-FE4D-95C4-DC18328B8B3D}"/>
              </a:ext>
            </a:extLst>
          </p:cNvPr>
          <p:cNvSpPr/>
          <p:nvPr/>
        </p:nvSpPr>
        <p:spPr>
          <a:xfrm>
            <a:off x="7377059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E6A2B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생산실행</a:t>
            </a:r>
          </a:p>
        </p:txBody>
      </p:sp>
      <p:sp>
        <p:nvSpPr>
          <p:cNvPr id="1560" name="오각형 19">
            <a:extLst>
              <a:ext uri="{FF2B5EF4-FFF2-40B4-BE49-F238E27FC236}">
                <a16:creationId xmlns:a16="http://schemas.microsoft.com/office/drawing/2014/main" id="{71D7B864-A0A4-3084-1E9E-F3702565C897}"/>
              </a:ext>
            </a:extLst>
          </p:cNvPr>
          <p:cNvSpPr/>
          <p:nvPr/>
        </p:nvSpPr>
        <p:spPr>
          <a:xfrm>
            <a:off x="6605628" y="4987342"/>
            <a:ext cx="774000" cy="270000"/>
          </a:xfrm>
          <a:prstGeom prst="homePlate">
            <a:avLst>
              <a:gd name="adj" fmla="val 15810"/>
            </a:avLst>
          </a:prstGeom>
          <a:solidFill>
            <a:srgbClr val="F1CBD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준비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1" name="오각형 20">
            <a:extLst>
              <a:ext uri="{FF2B5EF4-FFF2-40B4-BE49-F238E27FC236}">
                <a16:creationId xmlns:a16="http://schemas.microsoft.com/office/drawing/2014/main" id="{3A6991DA-593A-64BD-1DFA-EDB1DA5FA29A}"/>
              </a:ext>
            </a:extLst>
          </p:cNvPr>
          <p:cNvSpPr/>
          <p:nvPr/>
        </p:nvSpPr>
        <p:spPr>
          <a:xfrm>
            <a:off x="5834197" y="4987342"/>
            <a:ext cx="774000" cy="270000"/>
          </a:xfrm>
          <a:prstGeom prst="homePlate">
            <a:avLst>
              <a:gd name="adj" fmla="val 15811"/>
            </a:avLst>
          </a:prstGeom>
          <a:solidFill>
            <a:srgbClr val="F7E2E7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Set up</a:t>
            </a:r>
            <a:endParaRPr lang="ko-KR" altLang="en-US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2" name="오각형 22">
            <a:extLst>
              <a:ext uri="{FF2B5EF4-FFF2-40B4-BE49-F238E27FC236}">
                <a16:creationId xmlns:a16="http://schemas.microsoft.com/office/drawing/2014/main" id="{3FFBC37F-AB63-D8D3-3636-8D349E09623E}"/>
              </a:ext>
            </a:extLst>
          </p:cNvPr>
          <p:cNvSpPr/>
          <p:nvPr/>
        </p:nvSpPr>
        <p:spPr>
          <a:xfrm>
            <a:off x="8919923" y="4987342"/>
            <a:ext cx="774000" cy="270000"/>
          </a:xfrm>
          <a:prstGeom prst="homePlate">
            <a:avLst>
              <a:gd name="adj" fmla="val 14365"/>
            </a:avLst>
          </a:prstGeom>
          <a:solidFill>
            <a:srgbClr val="C00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42" latinLnBrk="1">
              <a:defRPr/>
            </a:pPr>
            <a:r>
              <a:rPr lang="ko-KR" altLang="en-US" sz="1000" err="1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출히재고</a:t>
            </a:r>
            <a:endParaRPr lang="ko-KR" altLang="en-US" sz="1000">
              <a:solidFill>
                <a:schemeClr val="bg1">
                  <a:lumMod val="9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93" name="직사각형 1592">
            <a:extLst>
              <a:ext uri="{FF2B5EF4-FFF2-40B4-BE49-F238E27FC236}">
                <a16:creationId xmlns:a16="http://schemas.microsoft.com/office/drawing/2014/main" id="{04F156C8-01E2-6F4E-393D-A18F5FCE6AD3}"/>
              </a:ext>
            </a:extLst>
          </p:cNvPr>
          <p:cNvSpPr/>
          <p:nvPr/>
        </p:nvSpPr>
        <p:spPr>
          <a:xfrm>
            <a:off x="10486814" y="1173565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정성적 기대효과</a:t>
            </a:r>
          </a:p>
        </p:txBody>
      </p:sp>
      <p:sp>
        <p:nvSpPr>
          <p:cNvPr id="1594" name="텍스트 개체 틀 19">
            <a:extLst>
              <a:ext uri="{FF2B5EF4-FFF2-40B4-BE49-F238E27FC236}">
                <a16:creationId xmlns:a16="http://schemas.microsoft.com/office/drawing/2014/main" id="{AFC55CA5-DCB1-3B37-F8AE-A19FA749C036}"/>
              </a:ext>
            </a:extLst>
          </p:cNvPr>
          <p:cNvSpPr txBox="1">
            <a:spLocks/>
          </p:cNvSpPr>
          <p:nvPr/>
        </p:nvSpPr>
        <p:spPr>
          <a:xfrm>
            <a:off x="10772495" y="3502427"/>
            <a:ext cx="1297586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Paperless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현장 작업 생산성</a:t>
            </a:r>
            <a:br>
              <a: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25-30%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</a:p>
        </p:txBody>
      </p:sp>
      <p:grpSp>
        <p:nvGrpSpPr>
          <p:cNvPr id="1605" name="그룹 1604">
            <a:extLst>
              <a:ext uri="{FF2B5EF4-FFF2-40B4-BE49-F238E27FC236}">
                <a16:creationId xmlns:a16="http://schemas.microsoft.com/office/drawing/2014/main" id="{70C2742C-505D-3A5B-2AA8-FE979EA8C919}"/>
              </a:ext>
            </a:extLst>
          </p:cNvPr>
          <p:cNvGrpSpPr/>
          <p:nvPr/>
        </p:nvGrpSpPr>
        <p:grpSpPr>
          <a:xfrm>
            <a:off x="1258073" y="1553555"/>
            <a:ext cx="2780528" cy="1313470"/>
            <a:chOff x="238105" y="840062"/>
            <a:chExt cx="7623143" cy="3738081"/>
          </a:xfrm>
        </p:grpSpPr>
        <p:pic>
          <p:nvPicPr>
            <p:cNvPr id="1606" name="그림 1605">
              <a:extLst>
                <a:ext uri="{FF2B5EF4-FFF2-40B4-BE49-F238E27FC236}">
                  <a16:creationId xmlns:a16="http://schemas.microsoft.com/office/drawing/2014/main" id="{B1732A12-24CF-A352-C529-2B0D9E26D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8105" y="840062"/>
              <a:ext cx="7623143" cy="3738081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607" name="직사각형 1606">
              <a:extLst>
                <a:ext uri="{FF2B5EF4-FFF2-40B4-BE49-F238E27FC236}">
                  <a16:creationId xmlns:a16="http://schemas.microsoft.com/office/drawing/2014/main" id="{092A9E7F-026A-1233-1C89-797539D8F6A8}"/>
                </a:ext>
              </a:extLst>
            </p:cNvPr>
            <p:cNvSpPr/>
            <p:nvPr/>
          </p:nvSpPr>
          <p:spPr>
            <a:xfrm>
              <a:off x="686208" y="3981212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8" name="직사각형 1607">
              <a:extLst>
                <a:ext uri="{FF2B5EF4-FFF2-40B4-BE49-F238E27FC236}">
                  <a16:creationId xmlns:a16="http://schemas.microsoft.com/office/drawing/2014/main" id="{97D86CAA-E0B9-923D-5C0F-BFE183BD365E}"/>
                </a:ext>
              </a:extLst>
            </p:cNvPr>
            <p:cNvSpPr/>
            <p:nvPr/>
          </p:nvSpPr>
          <p:spPr>
            <a:xfrm>
              <a:off x="686208" y="4153173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9" name="직사각형 1608">
              <a:extLst>
                <a:ext uri="{FF2B5EF4-FFF2-40B4-BE49-F238E27FC236}">
                  <a16:creationId xmlns:a16="http://schemas.microsoft.com/office/drawing/2014/main" id="{9BD1A871-8CB2-5BDC-0322-EFB092421A0A}"/>
                </a:ext>
              </a:extLst>
            </p:cNvPr>
            <p:cNvSpPr/>
            <p:nvPr/>
          </p:nvSpPr>
          <p:spPr>
            <a:xfrm>
              <a:off x="686208" y="4325134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0" name="직사각형 1609">
              <a:extLst>
                <a:ext uri="{FF2B5EF4-FFF2-40B4-BE49-F238E27FC236}">
                  <a16:creationId xmlns:a16="http://schemas.microsoft.com/office/drawing/2014/main" id="{877B4AA8-6BF1-DB77-4B12-DDD4EA156D0A}"/>
                </a:ext>
              </a:extLst>
            </p:cNvPr>
            <p:cNvSpPr/>
            <p:nvPr/>
          </p:nvSpPr>
          <p:spPr>
            <a:xfrm>
              <a:off x="686208" y="4485897"/>
              <a:ext cx="340452" cy="4571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1" name="직사각형 1610">
              <a:extLst>
                <a:ext uri="{FF2B5EF4-FFF2-40B4-BE49-F238E27FC236}">
                  <a16:creationId xmlns:a16="http://schemas.microsoft.com/office/drawing/2014/main" id="{ACB619BC-111D-A068-A7A3-F2E93F23CB7A}"/>
                </a:ext>
              </a:extLst>
            </p:cNvPr>
            <p:cNvSpPr/>
            <p:nvPr/>
          </p:nvSpPr>
          <p:spPr>
            <a:xfrm>
              <a:off x="4283973" y="3981212"/>
              <a:ext cx="340452" cy="73969"/>
            </a:xfrm>
            <a:prstGeom prst="rect">
              <a:avLst/>
            </a:prstGeom>
            <a:solidFill>
              <a:srgbClr val="D1D6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12" name="그룹 1611">
            <a:extLst>
              <a:ext uri="{FF2B5EF4-FFF2-40B4-BE49-F238E27FC236}">
                <a16:creationId xmlns:a16="http://schemas.microsoft.com/office/drawing/2014/main" id="{B49F6B71-55D6-59D6-EC91-66CBC8F99087}"/>
              </a:ext>
            </a:extLst>
          </p:cNvPr>
          <p:cNvGrpSpPr/>
          <p:nvPr/>
        </p:nvGrpSpPr>
        <p:grpSpPr>
          <a:xfrm>
            <a:off x="481310" y="4290704"/>
            <a:ext cx="4555511" cy="634142"/>
            <a:chOff x="-3925553" y="5734831"/>
            <a:chExt cx="4149095" cy="634142"/>
          </a:xfrm>
        </p:grpSpPr>
        <p:sp>
          <p:nvSpPr>
            <p:cNvPr id="1613" name="AutoShape 5">
              <a:extLst>
                <a:ext uri="{FF2B5EF4-FFF2-40B4-BE49-F238E27FC236}">
                  <a16:creationId xmlns:a16="http://schemas.microsoft.com/office/drawing/2014/main" id="{98EE73F7-E46B-7A32-2EC5-CB19F663D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1" y="5734831"/>
              <a:ext cx="3905390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공장 전체를 연결하는 통합 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Integration</a:t>
              </a:r>
            </a:p>
          </p:txBody>
        </p:sp>
        <p:sp>
          <p:nvSpPr>
            <p:cNvPr id="1614" name="타원 1613">
              <a:extLst>
                <a:ext uri="{FF2B5EF4-FFF2-40B4-BE49-F238E27FC236}">
                  <a16:creationId xmlns:a16="http://schemas.microsoft.com/office/drawing/2014/main" id="{115DC50A-4B9A-0313-1752-9250A19CFB88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615" name="AutoShape 5">
              <a:extLst>
                <a:ext uri="{FF2B5EF4-FFF2-40B4-BE49-F238E27FC236}">
                  <a16:creationId xmlns:a16="http://schemas.microsoft.com/office/drawing/2014/main" id="{24001113-2E9A-BD78-DB52-4FE9FB152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6778" y="5957716"/>
              <a:ext cx="3990320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생산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물류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품질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전 영역을 아우르는 통합 설계와 설비 제어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업무시스템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데이터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/AI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까지 운영 계층 통합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616" name="그룹 1615">
            <a:extLst>
              <a:ext uri="{FF2B5EF4-FFF2-40B4-BE49-F238E27FC236}">
                <a16:creationId xmlns:a16="http://schemas.microsoft.com/office/drawing/2014/main" id="{02C95254-127B-E70D-B929-4D2B169826D8}"/>
              </a:ext>
            </a:extLst>
          </p:cNvPr>
          <p:cNvGrpSpPr/>
          <p:nvPr/>
        </p:nvGrpSpPr>
        <p:grpSpPr>
          <a:xfrm>
            <a:off x="5706200" y="1199470"/>
            <a:ext cx="4068900" cy="2320018"/>
            <a:chOff x="547550" y="2123395"/>
            <a:chExt cx="4068900" cy="2320018"/>
          </a:xfrm>
        </p:grpSpPr>
        <p:sp>
          <p:nvSpPr>
            <p:cNvPr id="1617" name="사각형: 둥근 모서리 1616">
              <a:extLst>
                <a:ext uri="{FF2B5EF4-FFF2-40B4-BE49-F238E27FC236}">
                  <a16:creationId xmlns:a16="http://schemas.microsoft.com/office/drawing/2014/main" id="{50C11205-D040-4D2A-8EB9-AB124F31F07A}"/>
                </a:ext>
              </a:extLst>
            </p:cNvPr>
            <p:cNvSpPr/>
            <p:nvPr/>
          </p:nvSpPr>
          <p:spPr>
            <a:xfrm>
              <a:off x="707838" y="2184160"/>
              <a:ext cx="3895912" cy="1670290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  <a:alpha val="30000"/>
              </a:schemeClr>
            </a:solidFill>
            <a:ln w="95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18" name="사각형: 둥근 모서리 1617">
              <a:extLst>
                <a:ext uri="{FF2B5EF4-FFF2-40B4-BE49-F238E27FC236}">
                  <a16:creationId xmlns:a16="http://schemas.microsoft.com/office/drawing/2014/main" id="{86649CD7-F290-C305-0EF9-E4B4E7A374F4}"/>
                </a:ext>
              </a:extLst>
            </p:cNvPr>
            <p:cNvSpPr/>
            <p:nvPr/>
          </p:nvSpPr>
          <p:spPr>
            <a:xfrm>
              <a:off x="707838" y="3931048"/>
              <a:ext cx="3908612" cy="51236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19" name="순서도: 수행의 시작/종료 1618">
              <a:extLst>
                <a:ext uri="{FF2B5EF4-FFF2-40B4-BE49-F238E27FC236}">
                  <a16:creationId xmlns:a16="http://schemas.microsoft.com/office/drawing/2014/main" id="{7A5D3AB3-C629-79D8-1E2B-DF26B4A6F06F}"/>
                </a:ext>
              </a:extLst>
            </p:cNvPr>
            <p:cNvSpPr/>
            <p:nvPr/>
          </p:nvSpPr>
          <p:spPr>
            <a:xfrm>
              <a:off x="547550" y="2123395"/>
              <a:ext cx="610038" cy="173117"/>
            </a:xfrm>
            <a:prstGeom prst="flowChartTerminator">
              <a:avLst/>
            </a:prstGeom>
            <a:solidFill>
              <a:schemeClr val="accent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en-US" altLang="ko-KR" sz="800" b="1" spc="-45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맑은 고딕"/>
                </a:rPr>
                <a:t>Operation</a:t>
              </a:r>
              <a:r>
                <a:rPr lang="ko-KR" altLang="en-US" sz="800" b="1" spc="-45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맑은 고딕"/>
                </a:rPr>
                <a:t> </a:t>
              </a:r>
              <a:r>
                <a:rPr lang="en-US" altLang="ko-KR" sz="800" b="1" spc="-45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맑은 고딕"/>
                </a:rPr>
                <a:t>Layer</a:t>
              </a:r>
              <a:endParaRPr lang="ko-KR" altLang="en-US" sz="800" b="1" spc="-45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맑은 고딕"/>
              </a:endParaRPr>
            </a:p>
          </p:txBody>
        </p:sp>
        <p:sp>
          <p:nvSpPr>
            <p:cNvPr id="1620" name="순서도: 수행의 시작/종료 1619">
              <a:extLst>
                <a:ext uri="{FF2B5EF4-FFF2-40B4-BE49-F238E27FC236}">
                  <a16:creationId xmlns:a16="http://schemas.microsoft.com/office/drawing/2014/main" id="{9439347A-986A-65B2-2D09-E66C97F87DFB}"/>
                </a:ext>
              </a:extLst>
            </p:cNvPr>
            <p:cNvSpPr/>
            <p:nvPr/>
          </p:nvSpPr>
          <p:spPr>
            <a:xfrm>
              <a:off x="669563" y="3865151"/>
              <a:ext cx="515455" cy="173117"/>
            </a:xfrm>
            <a:prstGeom prst="flowChartTerminator">
              <a:avLst/>
            </a:prstGeom>
            <a:solidFill>
              <a:schemeClr val="accent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en-US" altLang="ko-KR" sz="800" b="1" spc="-45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  <a:sym typeface="맑은 고딕"/>
                </a:rPr>
                <a:t>Control Layer</a:t>
              </a:r>
              <a:endParaRPr lang="ko-KR" altLang="en-US" sz="800" b="1" spc="-45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  <a:sym typeface="맑은 고딕"/>
              </a:endParaRPr>
            </a:p>
          </p:txBody>
        </p:sp>
        <p:sp>
          <p:nvSpPr>
            <p:cNvPr id="1621" name="직사각형 1620">
              <a:extLst>
                <a:ext uri="{FF2B5EF4-FFF2-40B4-BE49-F238E27FC236}">
                  <a16:creationId xmlns:a16="http://schemas.microsoft.com/office/drawing/2014/main" id="{A6EF9D1A-2D11-3B29-F87B-78EF55B1F916}"/>
                </a:ext>
              </a:extLst>
            </p:cNvPr>
            <p:cNvSpPr/>
            <p:nvPr/>
          </p:nvSpPr>
          <p:spPr>
            <a:xfrm>
              <a:off x="798379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 지시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22" name="직사각형 1621">
              <a:extLst>
                <a:ext uri="{FF2B5EF4-FFF2-40B4-BE49-F238E27FC236}">
                  <a16:creationId xmlns:a16="http://schemas.microsoft.com/office/drawing/2014/main" id="{D201BFE7-E396-8DB5-F61A-05D741201E66}"/>
                </a:ext>
              </a:extLst>
            </p:cNvPr>
            <p:cNvSpPr/>
            <p:nvPr/>
          </p:nvSpPr>
          <p:spPr>
            <a:xfrm>
              <a:off x="849420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생산일정</a:t>
              </a:r>
            </a:p>
          </p:txBody>
        </p:sp>
        <p:sp>
          <p:nvSpPr>
            <p:cNvPr id="1623" name="직사각형 1622">
              <a:extLst>
                <a:ext uri="{FF2B5EF4-FFF2-40B4-BE49-F238E27FC236}">
                  <a16:creationId xmlns:a16="http://schemas.microsoft.com/office/drawing/2014/main" id="{CBBDA1EE-D5B4-F3A0-5B6F-EB412B36C6D0}"/>
                </a:ext>
              </a:extLst>
            </p:cNvPr>
            <p:cNvSpPr/>
            <p:nvPr/>
          </p:nvSpPr>
          <p:spPr>
            <a:xfrm>
              <a:off x="849420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제조지시승인</a:t>
              </a:r>
            </a:p>
          </p:txBody>
        </p:sp>
        <p:sp>
          <p:nvSpPr>
            <p:cNvPr id="1624" name="직사각형 1623">
              <a:extLst>
                <a:ext uri="{FF2B5EF4-FFF2-40B4-BE49-F238E27FC236}">
                  <a16:creationId xmlns:a16="http://schemas.microsoft.com/office/drawing/2014/main" id="{BDE58B04-69A4-3330-F5D8-7DC4D9A5FD2B}"/>
                </a:ext>
              </a:extLst>
            </p:cNvPr>
            <p:cNvSpPr/>
            <p:nvPr/>
          </p:nvSpPr>
          <p:spPr>
            <a:xfrm>
              <a:off x="1730021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칭량 관리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25" name="직사각형 1624">
              <a:extLst>
                <a:ext uri="{FF2B5EF4-FFF2-40B4-BE49-F238E27FC236}">
                  <a16:creationId xmlns:a16="http://schemas.microsoft.com/office/drawing/2014/main" id="{02453F68-61EF-8E43-BD42-5D7F432C69F5}"/>
                </a:ext>
              </a:extLst>
            </p:cNvPr>
            <p:cNvSpPr/>
            <p:nvPr/>
          </p:nvSpPr>
          <p:spPr>
            <a:xfrm>
              <a:off x="1781062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원료칭량</a:t>
              </a:r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26" name="직사각형 1625">
              <a:extLst>
                <a:ext uri="{FF2B5EF4-FFF2-40B4-BE49-F238E27FC236}">
                  <a16:creationId xmlns:a16="http://schemas.microsoft.com/office/drawing/2014/main" id="{5B06A3DE-3CC0-0F4F-CAB8-AE81966F4835}"/>
                </a:ext>
              </a:extLst>
            </p:cNvPr>
            <p:cNvSpPr/>
            <p:nvPr/>
          </p:nvSpPr>
          <p:spPr>
            <a:xfrm>
              <a:off x="1781062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자재소분</a:t>
              </a:r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27" name="직사각형 1626">
              <a:extLst>
                <a:ext uri="{FF2B5EF4-FFF2-40B4-BE49-F238E27FC236}">
                  <a16:creationId xmlns:a16="http://schemas.microsoft.com/office/drawing/2014/main" id="{6401CB90-7F1B-8F2C-01FC-177BC5A173AA}"/>
                </a:ext>
              </a:extLst>
            </p:cNvPr>
            <p:cNvSpPr/>
            <p:nvPr/>
          </p:nvSpPr>
          <p:spPr>
            <a:xfrm>
              <a:off x="2663039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생산 실적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28" name="직사각형 1627">
              <a:extLst>
                <a:ext uri="{FF2B5EF4-FFF2-40B4-BE49-F238E27FC236}">
                  <a16:creationId xmlns:a16="http://schemas.microsoft.com/office/drawing/2014/main" id="{65A25F6C-5425-3BFF-455D-281D04D29FC6}"/>
                </a:ext>
              </a:extLst>
            </p:cNvPr>
            <p:cNvSpPr/>
            <p:nvPr/>
          </p:nvSpPr>
          <p:spPr>
            <a:xfrm>
              <a:off x="2714080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잔량관리</a:t>
              </a:r>
            </a:p>
          </p:txBody>
        </p:sp>
        <p:sp>
          <p:nvSpPr>
            <p:cNvPr id="1629" name="직사각형 1628">
              <a:extLst>
                <a:ext uri="{FF2B5EF4-FFF2-40B4-BE49-F238E27FC236}">
                  <a16:creationId xmlns:a16="http://schemas.microsoft.com/office/drawing/2014/main" id="{A81CE0B2-E509-2906-646D-C5DB58F68813}"/>
                </a:ext>
              </a:extLst>
            </p:cNvPr>
            <p:cNvSpPr/>
            <p:nvPr/>
          </p:nvSpPr>
          <p:spPr>
            <a:xfrm>
              <a:off x="2714080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공수 실적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0" name="직사각형 1629">
              <a:extLst>
                <a:ext uri="{FF2B5EF4-FFF2-40B4-BE49-F238E27FC236}">
                  <a16:creationId xmlns:a16="http://schemas.microsoft.com/office/drawing/2014/main" id="{9C3D6ADF-DBA3-533E-BF52-C3F261F54C77}"/>
                </a:ext>
              </a:extLst>
            </p:cNvPr>
            <p:cNvSpPr/>
            <p:nvPr/>
          </p:nvSpPr>
          <p:spPr>
            <a:xfrm>
              <a:off x="3600542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품질 관리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1" name="직사각형 1630">
              <a:extLst>
                <a:ext uri="{FF2B5EF4-FFF2-40B4-BE49-F238E27FC236}">
                  <a16:creationId xmlns:a16="http://schemas.microsoft.com/office/drawing/2014/main" id="{5496AFD3-F077-2ACB-9225-C87EDAB018E2}"/>
                </a:ext>
              </a:extLst>
            </p:cNvPr>
            <p:cNvSpPr/>
            <p:nvPr/>
          </p:nvSpPr>
          <p:spPr>
            <a:xfrm>
              <a:off x="3651583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시험의뢰</a:t>
              </a:r>
            </a:p>
          </p:txBody>
        </p:sp>
        <p:sp>
          <p:nvSpPr>
            <p:cNvPr id="1632" name="직사각형 1631">
              <a:extLst>
                <a:ext uri="{FF2B5EF4-FFF2-40B4-BE49-F238E27FC236}">
                  <a16:creationId xmlns:a16="http://schemas.microsoft.com/office/drawing/2014/main" id="{6F9584C3-0729-D7EF-76F8-184D69CF378F}"/>
                </a:ext>
              </a:extLst>
            </p:cNvPr>
            <p:cNvSpPr/>
            <p:nvPr/>
          </p:nvSpPr>
          <p:spPr>
            <a:xfrm>
              <a:off x="3651583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공정검사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3" name="직사각형 1632">
              <a:extLst>
                <a:ext uri="{FF2B5EF4-FFF2-40B4-BE49-F238E27FC236}">
                  <a16:creationId xmlns:a16="http://schemas.microsoft.com/office/drawing/2014/main" id="{AB2BF417-DD2D-19B7-1D66-DAD7700740D5}"/>
                </a:ext>
              </a:extLst>
            </p:cNvPr>
            <p:cNvSpPr/>
            <p:nvPr/>
          </p:nvSpPr>
          <p:spPr>
            <a:xfrm>
              <a:off x="849420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원자재할당</a:t>
              </a:r>
            </a:p>
          </p:txBody>
        </p:sp>
        <p:sp>
          <p:nvSpPr>
            <p:cNvPr id="1634" name="직사각형 1633">
              <a:extLst>
                <a:ext uri="{FF2B5EF4-FFF2-40B4-BE49-F238E27FC236}">
                  <a16:creationId xmlns:a16="http://schemas.microsoft.com/office/drawing/2014/main" id="{BBF08449-F33D-45D5-FF5E-231A481E3C0C}"/>
                </a:ext>
              </a:extLst>
            </p:cNvPr>
            <p:cNvSpPr/>
            <p:nvPr/>
          </p:nvSpPr>
          <p:spPr>
            <a:xfrm>
              <a:off x="1781062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잔량관리</a:t>
              </a:r>
            </a:p>
          </p:txBody>
        </p:sp>
        <p:sp>
          <p:nvSpPr>
            <p:cNvPr id="1635" name="직사각형 1634">
              <a:extLst>
                <a:ext uri="{FF2B5EF4-FFF2-40B4-BE49-F238E27FC236}">
                  <a16:creationId xmlns:a16="http://schemas.microsoft.com/office/drawing/2014/main" id="{F8CA72BA-7F9F-5D7A-FCC1-1709727E17DE}"/>
                </a:ext>
              </a:extLst>
            </p:cNvPr>
            <p:cNvSpPr/>
            <p:nvPr/>
          </p:nvSpPr>
          <p:spPr>
            <a:xfrm>
              <a:off x="2714080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반</a:t>
              </a:r>
              <a:r>
                <a: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제품 입고실적</a:t>
              </a:r>
            </a:p>
          </p:txBody>
        </p:sp>
        <p:sp>
          <p:nvSpPr>
            <p:cNvPr id="1636" name="직사각형 1635">
              <a:extLst>
                <a:ext uri="{FF2B5EF4-FFF2-40B4-BE49-F238E27FC236}">
                  <a16:creationId xmlns:a16="http://schemas.microsoft.com/office/drawing/2014/main" id="{316F3ECC-3AFC-3690-468F-EBCAC5998A15}"/>
                </a:ext>
              </a:extLst>
            </p:cNvPr>
            <p:cNvSpPr/>
            <p:nvPr/>
          </p:nvSpPr>
          <p:spPr>
            <a:xfrm>
              <a:off x="3651583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출하승인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7" name="직사각형 1636">
              <a:extLst>
                <a:ext uri="{FF2B5EF4-FFF2-40B4-BE49-F238E27FC236}">
                  <a16:creationId xmlns:a16="http://schemas.microsoft.com/office/drawing/2014/main" id="{C065CACD-AB83-8566-B652-4711E74DC00C}"/>
                </a:ext>
              </a:extLst>
            </p:cNvPr>
            <p:cNvSpPr/>
            <p:nvPr/>
          </p:nvSpPr>
          <p:spPr>
            <a:xfrm>
              <a:off x="798379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MBR </a:t>
              </a:r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관리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38" name="직사각형 1637">
              <a:extLst>
                <a:ext uri="{FF2B5EF4-FFF2-40B4-BE49-F238E27FC236}">
                  <a16:creationId xmlns:a16="http://schemas.microsoft.com/office/drawing/2014/main" id="{092C4C17-1001-7B34-08D6-00C0991FFA07}"/>
                </a:ext>
              </a:extLst>
            </p:cNvPr>
            <p:cNvSpPr/>
            <p:nvPr/>
          </p:nvSpPr>
          <p:spPr>
            <a:xfrm>
              <a:off x="849420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MBR 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작성</a:t>
              </a:r>
              <a:r>
                <a: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변경</a:t>
              </a:r>
            </a:p>
          </p:txBody>
        </p:sp>
        <p:sp>
          <p:nvSpPr>
            <p:cNvPr id="1639" name="직사각형 1638">
              <a:extLst>
                <a:ext uri="{FF2B5EF4-FFF2-40B4-BE49-F238E27FC236}">
                  <a16:creationId xmlns:a16="http://schemas.microsoft.com/office/drawing/2014/main" id="{62C153CF-5367-E536-751B-291B542FA127}"/>
                </a:ext>
              </a:extLst>
            </p:cNvPr>
            <p:cNvSpPr/>
            <p:nvPr/>
          </p:nvSpPr>
          <p:spPr>
            <a:xfrm>
              <a:off x="849420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라우트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 관리</a:t>
              </a:r>
            </a:p>
          </p:txBody>
        </p:sp>
        <p:sp>
          <p:nvSpPr>
            <p:cNvPr id="1640" name="직사각형 1639">
              <a:extLst>
                <a:ext uri="{FF2B5EF4-FFF2-40B4-BE49-F238E27FC236}">
                  <a16:creationId xmlns:a16="http://schemas.microsoft.com/office/drawing/2014/main" id="{DD4767D8-2792-B092-04A0-F5AFE3D3F19E}"/>
                </a:ext>
              </a:extLst>
            </p:cNvPr>
            <p:cNvSpPr/>
            <p:nvPr/>
          </p:nvSpPr>
          <p:spPr>
            <a:xfrm>
              <a:off x="1730021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설비 관리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1" name="직사각형 1640">
              <a:extLst>
                <a:ext uri="{FF2B5EF4-FFF2-40B4-BE49-F238E27FC236}">
                  <a16:creationId xmlns:a16="http://schemas.microsoft.com/office/drawing/2014/main" id="{C2027D24-26AF-415A-9221-59052C87143D}"/>
                </a:ext>
              </a:extLst>
            </p:cNvPr>
            <p:cNvSpPr/>
            <p:nvPr/>
          </p:nvSpPr>
          <p:spPr>
            <a:xfrm>
              <a:off x="1781062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설비사용</a:t>
              </a:r>
              <a:r>
                <a: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세척</a:t>
              </a:r>
            </a:p>
          </p:txBody>
        </p:sp>
        <p:sp>
          <p:nvSpPr>
            <p:cNvPr id="1642" name="직사각형 1641">
              <a:extLst>
                <a:ext uri="{FF2B5EF4-FFF2-40B4-BE49-F238E27FC236}">
                  <a16:creationId xmlns:a16="http://schemas.microsoft.com/office/drawing/2014/main" id="{70736983-E444-B384-6AFD-660CAB4A42F5}"/>
                </a:ext>
              </a:extLst>
            </p:cNvPr>
            <p:cNvSpPr/>
            <p:nvPr/>
          </p:nvSpPr>
          <p:spPr>
            <a:xfrm>
              <a:off x="1781062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전자로그북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 관리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3" name="직사각형 1642">
              <a:extLst>
                <a:ext uri="{FF2B5EF4-FFF2-40B4-BE49-F238E27FC236}">
                  <a16:creationId xmlns:a16="http://schemas.microsoft.com/office/drawing/2014/main" id="{9001A34E-2D7A-62A0-443D-A99E7A8EDBF2}"/>
                </a:ext>
              </a:extLst>
            </p:cNvPr>
            <p:cNvSpPr/>
            <p:nvPr/>
          </p:nvSpPr>
          <p:spPr>
            <a:xfrm>
              <a:off x="2663039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제조</a:t>
              </a:r>
              <a:r>
                <a:rPr lang="en-US" altLang="ko-KR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5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포장기록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4" name="직사각형 1643">
              <a:extLst>
                <a:ext uri="{FF2B5EF4-FFF2-40B4-BE49-F238E27FC236}">
                  <a16:creationId xmlns:a16="http://schemas.microsoft.com/office/drawing/2014/main" id="{8D9B680B-F106-41AE-02FE-54EB7383C814}"/>
                </a:ext>
              </a:extLst>
            </p:cNvPr>
            <p:cNvSpPr/>
            <p:nvPr/>
          </p:nvSpPr>
          <p:spPr>
            <a:xfrm>
              <a:off x="2714080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공정작업 기록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5" name="직사각형 1644">
              <a:extLst>
                <a:ext uri="{FF2B5EF4-FFF2-40B4-BE49-F238E27FC236}">
                  <a16:creationId xmlns:a16="http://schemas.microsoft.com/office/drawing/2014/main" id="{61B2C328-706C-C9DC-06B3-9611879171E6}"/>
                </a:ext>
              </a:extLst>
            </p:cNvPr>
            <p:cNvSpPr/>
            <p:nvPr/>
          </p:nvSpPr>
          <p:spPr>
            <a:xfrm>
              <a:off x="2714080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장비 파일 첨부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6" name="직사각형 1645">
              <a:extLst>
                <a:ext uri="{FF2B5EF4-FFF2-40B4-BE49-F238E27FC236}">
                  <a16:creationId xmlns:a16="http://schemas.microsoft.com/office/drawing/2014/main" id="{78F2C094-0A08-12B9-8500-742AFD5976AE}"/>
                </a:ext>
              </a:extLst>
            </p:cNvPr>
            <p:cNvSpPr/>
            <p:nvPr/>
          </p:nvSpPr>
          <p:spPr>
            <a:xfrm>
              <a:off x="3600542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50" b="1" err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Dashborad</a:t>
              </a:r>
              <a:endParaRPr lang="en-US" altLang="ko-KR" sz="105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7" name="직사각형 1646">
              <a:extLst>
                <a:ext uri="{FF2B5EF4-FFF2-40B4-BE49-F238E27FC236}">
                  <a16:creationId xmlns:a16="http://schemas.microsoft.com/office/drawing/2014/main" id="{28DDAF2B-1CB3-F6BE-7CE6-DF0CD9D34BA4}"/>
                </a:ext>
              </a:extLst>
            </p:cNvPr>
            <p:cNvSpPr/>
            <p:nvPr/>
          </p:nvSpPr>
          <p:spPr>
            <a:xfrm>
              <a:off x="3651583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공정생산일보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648" name="직사각형 1647">
              <a:extLst>
                <a:ext uri="{FF2B5EF4-FFF2-40B4-BE49-F238E27FC236}">
                  <a16:creationId xmlns:a16="http://schemas.microsoft.com/office/drawing/2014/main" id="{4049E366-7822-604F-800C-648DF654C5D4}"/>
                </a:ext>
              </a:extLst>
            </p:cNvPr>
            <p:cNvSpPr/>
            <p:nvPr/>
          </p:nvSpPr>
          <p:spPr>
            <a:xfrm>
              <a:off x="3651583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Lot</a:t>
              </a:r>
              <a:r>
                <a: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rPr>
                <a:t>추적</a:t>
              </a:r>
              <a:endPara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1650" name="그룹 1649">
              <a:extLst>
                <a:ext uri="{FF2B5EF4-FFF2-40B4-BE49-F238E27FC236}">
                  <a16:creationId xmlns:a16="http://schemas.microsoft.com/office/drawing/2014/main" id="{E1F957E0-3C94-FDCA-490C-E2510440A86F}"/>
                </a:ext>
              </a:extLst>
            </p:cNvPr>
            <p:cNvGrpSpPr/>
            <p:nvPr/>
          </p:nvGrpSpPr>
          <p:grpSpPr>
            <a:xfrm>
              <a:off x="798378" y="4041981"/>
              <a:ext cx="3678371" cy="358569"/>
              <a:chOff x="798379" y="4041981"/>
              <a:chExt cx="2813102" cy="537253"/>
            </a:xfrm>
          </p:grpSpPr>
          <p:sp>
            <p:nvSpPr>
              <p:cNvPr id="1651" name="직사각형 1650">
                <a:extLst>
                  <a:ext uri="{FF2B5EF4-FFF2-40B4-BE49-F238E27FC236}">
                    <a16:creationId xmlns:a16="http://schemas.microsoft.com/office/drawing/2014/main" id="{3BC93290-FBE8-CCB1-0875-729B58BC7122}"/>
                  </a:ext>
                </a:extLst>
              </p:cNvPr>
              <p:cNvSpPr/>
              <p:nvPr/>
            </p:nvSpPr>
            <p:spPr>
              <a:xfrm>
                <a:off x="798379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Historian DB</a:t>
                </a:r>
              </a:p>
            </p:txBody>
          </p:sp>
          <p:sp>
            <p:nvSpPr>
              <p:cNvPr id="1652" name="직사각형 1651">
                <a:extLst>
                  <a:ext uri="{FF2B5EF4-FFF2-40B4-BE49-F238E27FC236}">
                    <a16:creationId xmlns:a16="http://schemas.microsoft.com/office/drawing/2014/main" id="{7BCC3BBF-DA26-2672-06BF-72FC45E419BF}"/>
                  </a:ext>
                </a:extLst>
              </p:cNvPr>
              <p:cNvSpPr/>
              <p:nvPr/>
            </p:nvSpPr>
            <p:spPr>
              <a:xfrm>
                <a:off x="1754930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실시간 모니터링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653" name="직사각형 1652">
                <a:extLst>
                  <a:ext uri="{FF2B5EF4-FFF2-40B4-BE49-F238E27FC236}">
                    <a16:creationId xmlns:a16="http://schemas.microsoft.com/office/drawing/2014/main" id="{FC3AE10F-5D10-49CB-865B-8770BEB04E14}"/>
                  </a:ext>
                </a:extLst>
              </p:cNvPr>
              <p:cNvSpPr/>
              <p:nvPr/>
            </p:nvSpPr>
            <p:spPr>
              <a:xfrm>
                <a:off x="2711481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전자 기록계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654" name="직사각형 1653">
                <a:extLst>
                  <a:ext uri="{FF2B5EF4-FFF2-40B4-BE49-F238E27FC236}">
                    <a16:creationId xmlns:a16="http://schemas.microsoft.com/office/drawing/2014/main" id="{85C42DFA-7952-CF1D-A8EF-CA496D2F320E}"/>
                  </a:ext>
                </a:extLst>
              </p:cNvPr>
              <p:cNvSpPr/>
              <p:nvPr/>
            </p:nvSpPr>
            <p:spPr>
              <a:xfrm>
                <a:off x="1754930" y="432773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설비 </a:t>
                </a:r>
                <a:r>
                  <a:rPr lang="en-US" altLang="ko-KR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HMI</a:t>
                </a:r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655" name="직사각형 1654">
                <a:extLst>
                  <a:ext uri="{FF2B5EF4-FFF2-40B4-BE49-F238E27FC236}">
                    <a16:creationId xmlns:a16="http://schemas.microsoft.com/office/drawing/2014/main" id="{37E907BD-1A87-17E1-66C1-34AC67B39CD1}"/>
                  </a:ext>
                </a:extLst>
              </p:cNvPr>
              <p:cNvSpPr/>
              <p:nvPr/>
            </p:nvSpPr>
            <p:spPr>
              <a:xfrm>
                <a:off x="798379" y="4322969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설비 컨트롤러</a:t>
                </a:r>
                <a:endParaRPr lang="en-US" altLang="ko-KR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656" name="직사각형 1655">
                <a:extLst>
                  <a:ext uri="{FF2B5EF4-FFF2-40B4-BE49-F238E27FC236}">
                    <a16:creationId xmlns:a16="http://schemas.microsoft.com/office/drawing/2014/main" id="{C831C4B8-A32F-81F7-6264-EA51ECF2ADF3}"/>
                  </a:ext>
                </a:extLst>
              </p:cNvPr>
              <p:cNvSpPr/>
              <p:nvPr/>
            </p:nvSpPr>
            <p:spPr>
              <a:xfrm>
                <a:off x="2711481" y="4327412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저울</a:t>
                </a:r>
                <a:r>
                  <a:rPr lang="en-US" altLang="ko-KR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/</a:t>
                </a:r>
                <a:r>
                  <a: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Pretendard" panose="02000503000000020004" pitchFamily="50" charset="-127"/>
                  </a:rPr>
                  <a:t>측정기기 연계</a:t>
                </a:r>
              </a:p>
            </p:txBody>
          </p:sp>
        </p:grpSp>
      </p:grpSp>
      <p:grpSp>
        <p:nvGrpSpPr>
          <p:cNvPr id="1659" name="그룹 1658">
            <a:extLst>
              <a:ext uri="{FF2B5EF4-FFF2-40B4-BE49-F238E27FC236}">
                <a16:creationId xmlns:a16="http://schemas.microsoft.com/office/drawing/2014/main" id="{67C9A85D-F0A7-7B7D-8D6F-D7302E6EA3EE}"/>
              </a:ext>
            </a:extLst>
          </p:cNvPr>
          <p:cNvGrpSpPr/>
          <p:nvPr/>
        </p:nvGrpSpPr>
        <p:grpSpPr>
          <a:xfrm>
            <a:off x="7638071" y="2806211"/>
            <a:ext cx="329592" cy="340757"/>
            <a:chOff x="1548427" y="4196825"/>
            <a:chExt cx="252000" cy="528966"/>
          </a:xfrm>
        </p:grpSpPr>
        <p:sp>
          <p:nvSpPr>
            <p:cNvPr id="1660" name="타원 1659">
              <a:extLst>
                <a:ext uri="{FF2B5EF4-FFF2-40B4-BE49-F238E27FC236}">
                  <a16:creationId xmlns:a16="http://schemas.microsoft.com/office/drawing/2014/main" id="{9F251D93-7D42-D2E3-BE59-49365314302A}"/>
                </a:ext>
              </a:extLst>
            </p:cNvPr>
            <p:cNvSpPr/>
            <p:nvPr/>
          </p:nvSpPr>
          <p:spPr>
            <a:xfrm>
              <a:off x="1548427" y="4196825"/>
              <a:ext cx="252000" cy="528966"/>
            </a:xfrm>
            <a:prstGeom prst="ellipse">
              <a:avLst/>
            </a:prstGeom>
            <a:solidFill>
              <a:srgbClr val="FF1D57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sym typeface="맑은 고딕"/>
              </a:endParaRPr>
            </a:p>
          </p:txBody>
        </p:sp>
        <p:sp>
          <p:nvSpPr>
            <p:cNvPr id="1661" name="십자형 1660">
              <a:extLst>
                <a:ext uri="{FF2B5EF4-FFF2-40B4-BE49-F238E27FC236}">
                  <a16:creationId xmlns:a16="http://schemas.microsoft.com/office/drawing/2014/main" id="{5DFB8D89-1407-F3CE-B87A-5E5B683F9E16}"/>
                </a:ext>
              </a:extLst>
            </p:cNvPr>
            <p:cNvSpPr/>
            <p:nvPr/>
          </p:nvSpPr>
          <p:spPr>
            <a:xfrm>
              <a:off x="1589421" y="4272369"/>
              <a:ext cx="170011" cy="376170"/>
            </a:xfrm>
            <a:prstGeom prst="plus">
              <a:avLst>
                <a:gd name="adj" fmla="val 34097"/>
              </a:avLst>
            </a:prstGeom>
            <a:solidFill>
              <a:schemeClr val="bg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sym typeface="맑은 고딕"/>
              </a:endParaRPr>
            </a:p>
          </p:txBody>
        </p:sp>
      </p:grpSp>
      <p:sp>
        <p:nvSpPr>
          <p:cNvPr id="1663" name="TextBox 1662">
            <a:extLst>
              <a:ext uri="{FF2B5EF4-FFF2-40B4-BE49-F238E27FC236}">
                <a16:creationId xmlns:a16="http://schemas.microsoft.com/office/drawing/2014/main" id="{3EA3A922-A92B-036A-02A0-73B9F266145D}"/>
              </a:ext>
            </a:extLst>
          </p:cNvPr>
          <p:cNvSpPr txBox="1"/>
          <p:nvPr/>
        </p:nvSpPr>
        <p:spPr>
          <a:xfrm>
            <a:off x="11090069" y="1525270"/>
            <a:ext cx="3894491" cy="4377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글로벌 </a:t>
            </a:r>
            <a:r>
              <a:rPr lang="en-US" altLang="ko-KR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GMP </a:t>
            </a: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규정 준수를 통해 해외 규제 리스크를 해소하고</a:t>
            </a:r>
            <a:r>
              <a:rPr lang="en-US" altLang="ko-KR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, MBR/ERP </a:t>
            </a: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연계를 통해 데이터 무결성 보장과 휴먼 에러를 방지</a:t>
            </a:r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grpSp>
        <p:nvGrpSpPr>
          <p:cNvPr id="1664" name="그룹 597">
            <a:extLst>
              <a:ext uri="{FF2B5EF4-FFF2-40B4-BE49-F238E27FC236}">
                <a16:creationId xmlns:a16="http://schemas.microsoft.com/office/drawing/2014/main" id="{18F20754-FB1B-230A-2DA9-68A02797E9B1}"/>
              </a:ext>
            </a:extLst>
          </p:cNvPr>
          <p:cNvGrpSpPr/>
          <p:nvPr/>
        </p:nvGrpSpPr>
        <p:grpSpPr>
          <a:xfrm>
            <a:off x="10704169" y="1609997"/>
            <a:ext cx="275080" cy="265461"/>
            <a:chOff x="3658483" y="1244851"/>
            <a:chExt cx="437285" cy="421994"/>
          </a:xfrm>
          <a:solidFill>
            <a:schemeClr val="bg1">
              <a:lumMod val="65000"/>
            </a:schemeClr>
          </a:solidFill>
        </p:grpSpPr>
        <p:sp>
          <p:nvSpPr>
            <p:cNvPr id="1665" name="Freeform 148">
              <a:extLst>
                <a:ext uri="{FF2B5EF4-FFF2-40B4-BE49-F238E27FC236}">
                  <a16:creationId xmlns:a16="http://schemas.microsoft.com/office/drawing/2014/main" id="{EF9BB4A3-6B54-E51D-4018-9A29BF40D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933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66" name="Freeform 149">
              <a:extLst>
                <a:ext uri="{FF2B5EF4-FFF2-40B4-BE49-F238E27FC236}">
                  <a16:creationId xmlns:a16="http://schemas.microsoft.com/office/drawing/2014/main" id="{D3C33B3A-32B6-97EC-2AEB-1AF7935B8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471" y="1244851"/>
              <a:ext cx="385297" cy="262982"/>
            </a:xfrm>
            <a:custGeom>
              <a:avLst/>
              <a:gdLst>
                <a:gd name="T0" fmla="*/ 232 w 261"/>
                <a:gd name="T1" fmla="*/ 78 h 179"/>
                <a:gd name="T2" fmla="*/ 235 w 261"/>
                <a:gd name="T3" fmla="*/ 74 h 179"/>
                <a:gd name="T4" fmla="*/ 261 w 261"/>
                <a:gd name="T5" fmla="*/ 82 h 179"/>
                <a:gd name="T6" fmla="*/ 227 w 261"/>
                <a:gd name="T7" fmla="*/ 0 h 179"/>
                <a:gd name="T8" fmla="*/ 153 w 261"/>
                <a:gd name="T9" fmla="*/ 52 h 179"/>
                <a:gd name="T10" fmla="*/ 178 w 261"/>
                <a:gd name="T11" fmla="*/ 58 h 179"/>
                <a:gd name="T12" fmla="*/ 173 w 261"/>
                <a:gd name="T13" fmla="*/ 65 h 179"/>
                <a:gd name="T14" fmla="*/ 96 w 261"/>
                <a:gd name="T15" fmla="*/ 143 h 179"/>
                <a:gd name="T16" fmla="*/ 0 w 261"/>
                <a:gd name="T17" fmla="*/ 178 h 179"/>
                <a:gd name="T18" fmla="*/ 51 w 261"/>
                <a:gd name="T19" fmla="*/ 178 h 179"/>
                <a:gd name="T20" fmla="*/ 232 w 261"/>
                <a:gd name="T21" fmla="*/ 7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79">
                  <a:moveTo>
                    <a:pt x="232" y="78"/>
                  </a:moveTo>
                  <a:lnTo>
                    <a:pt x="235" y="74"/>
                  </a:lnTo>
                  <a:lnTo>
                    <a:pt x="261" y="82"/>
                  </a:lnTo>
                  <a:lnTo>
                    <a:pt x="227" y="0"/>
                  </a:lnTo>
                  <a:lnTo>
                    <a:pt x="153" y="52"/>
                  </a:lnTo>
                  <a:lnTo>
                    <a:pt x="178" y="58"/>
                  </a:lnTo>
                  <a:lnTo>
                    <a:pt x="173" y="65"/>
                  </a:lnTo>
                  <a:cubicBezTo>
                    <a:pt x="153" y="97"/>
                    <a:pt x="127" y="124"/>
                    <a:pt x="96" y="143"/>
                  </a:cubicBezTo>
                  <a:cubicBezTo>
                    <a:pt x="66" y="162"/>
                    <a:pt x="33" y="173"/>
                    <a:pt x="0" y="178"/>
                  </a:cubicBezTo>
                  <a:cubicBezTo>
                    <a:pt x="17" y="179"/>
                    <a:pt x="33" y="179"/>
                    <a:pt x="51" y="178"/>
                  </a:cubicBezTo>
                  <a:cubicBezTo>
                    <a:pt x="123" y="172"/>
                    <a:pt x="187" y="137"/>
                    <a:pt x="232" y="78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67" name="Freeform 150">
              <a:extLst>
                <a:ext uri="{FF2B5EF4-FFF2-40B4-BE49-F238E27FC236}">
                  <a16:creationId xmlns:a16="http://schemas.microsoft.com/office/drawing/2014/main" id="{22F63BF2-9A74-3764-5233-E248C7583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049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68" name="Freeform 151">
              <a:extLst>
                <a:ext uri="{FF2B5EF4-FFF2-40B4-BE49-F238E27FC236}">
                  <a16:creationId xmlns:a16="http://schemas.microsoft.com/office/drawing/2014/main" id="{844ADE33-9195-0D02-DE5F-94B4C3C40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165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69" name="Line 152">
              <a:extLst>
                <a:ext uri="{FF2B5EF4-FFF2-40B4-BE49-F238E27FC236}">
                  <a16:creationId xmlns:a16="http://schemas.microsoft.com/office/drawing/2014/main" id="{33163950-2BB1-D67D-FD2C-1B304F8ED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1628" y="1529239"/>
              <a:ext cx="0" cy="0"/>
            </a:xfrm>
            <a:prstGeom prst="line">
              <a:avLst/>
            </a:pr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0" name="Freeform 153">
              <a:extLst>
                <a:ext uri="{FF2B5EF4-FFF2-40B4-BE49-F238E27FC236}">
                  <a16:creationId xmlns:a16="http://schemas.microsoft.com/office/drawing/2014/main" id="{3522C080-813B-6412-CF78-A95EF22FD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282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1" name="Freeform 154">
              <a:extLst>
                <a:ext uri="{FF2B5EF4-FFF2-40B4-BE49-F238E27FC236}">
                  <a16:creationId xmlns:a16="http://schemas.microsoft.com/office/drawing/2014/main" id="{13D18F53-425E-80B9-09AB-DC75D60E4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12" y="1529239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2" name="Freeform 155">
              <a:extLst>
                <a:ext uri="{FF2B5EF4-FFF2-40B4-BE49-F238E27FC236}">
                  <a16:creationId xmlns:a16="http://schemas.microsoft.com/office/drawing/2014/main" id="{5E331CB9-ACE1-2382-CA34-0327309BD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395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3" name="Freeform 156">
              <a:extLst>
                <a:ext uri="{FF2B5EF4-FFF2-40B4-BE49-F238E27FC236}">
                  <a16:creationId xmlns:a16="http://schemas.microsoft.com/office/drawing/2014/main" id="{42208BF5-355C-BAC2-690C-FBCB4A5FB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697" y="1376341"/>
              <a:ext cx="131493" cy="290504"/>
            </a:xfrm>
            <a:custGeom>
              <a:avLst/>
              <a:gdLst>
                <a:gd name="T0" fmla="*/ 8 w 88"/>
                <a:gd name="T1" fmla="*/ 69 h 198"/>
                <a:gd name="T2" fmla="*/ 0 w 88"/>
                <a:gd name="T3" fmla="*/ 73 h 198"/>
                <a:gd name="T4" fmla="*/ 0 w 88"/>
                <a:gd name="T5" fmla="*/ 198 h 198"/>
                <a:gd name="T6" fmla="*/ 88 w 88"/>
                <a:gd name="T7" fmla="*/ 198 h 198"/>
                <a:gd name="T8" fmla="*/ 88 w 88"/>
                <a:gd name="T9" fmla="*/ 0 h 198"/>
                <a:gd name="T10" fmla="*/ 8 w 88"/>
                <a:gd name="T11" fmla="*/ 6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98">
                  <a:moveTo>
                    <a:pt x="8" y="69"/>
                  </a:moveTo>
                  <a:lnTo>
                    <a:pt x="0" y="73"/>
                  </a:lnTo>
                  <a:lnTo>
                    <a:pt x="0" y="198"/>
                  </a:lnTo>
                  <a:lnTo>
                    <a:pt x="88" y="198"/>
                  </a:lnTo>
                  <a:lnTo>
                    <a:pt x="88" y="0"/>
                  </a:lnTo>
                  <a:cubicBezTo>
                    <a:pt x="65" y="29"/>
                    <a:pt x="39" y="53"/>
                    <a:pt x="8" y="69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4" name="Freeform 157">
              <a:extLst>
                <a:ext uri="{FF2B5EF4-FFF2-40B4-BE49-F238E27FC236}">
                  <a16:creationId xmlns:a16="http://schemas.microsoft.com/office/drawing/2014/main" id="{E99E3CB9-F703-6344-6005-8DF6EC41C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31" y="1354937"/>
              <a:ext cx="305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5" name="Freeform 158">
              <a:extLst>
                <a:ext uri="{FF2B5EF4-FFF2-40B4-BE49-F238E27FC236}">
                  <a16:creationId xmlns:a16="http://schemas.microsoft.com/office/drawing/2014/main" id="{7D0430E3-3FF3-5B65-1F89-10E9944AB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34444"/>
              <a:ext cx="51985" cy="27522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0 h 19"/>
                <a:gd name="T4" fmla="*/ 0 w 34"/>
                <a:gd name="T5" fmla="*/ 19 h 19"/>
                <a:gd name="T6" fmla="*/ 34 w 3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34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6" name="Freeform 159">
              <a:extLst>
                <a:ext uri="{FF2B5EF4-FFF2-40B4-BE49-F238E27FC236}">
                  <a16:creationId xmlns:a16="http://schemas.microsoft.com/office/drawing/2014/main" id="{E24E11E4-10B5-BD46-93B8-0EC6A30C9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89485"/>
              <a:ext cx="131493" cy="177360"/>
            </a:xfrm>
            <a:custGeom>
              <a:avLst/>
              <a:gdLst>
                <a:gd name="T0" fmla="*/ 0 w 88"/>
                <a:gd name="T1" fmla="*/ 25 h 121"/>
                <a:gd name="T2" fmla="*/ 0 w 88"/>
                <a:gd name="T3" fmla="*/ 121 h 121"/>
                <a:gd name="T4" fmla="*/ 88 w 88"/>
                <a:gd name="T5" fmla="*/ 121 h 121"/>
                <a:gd name="T6" fmla="*/ 88 w 88"/>
                <a:gd name="T7" fmla="*/ 0 h 121"/>
                <a:gd name="T8" fmla="*/ 0 w 88"/>
                <a:gd name="T9" fmla="*/ 2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21">
                  <a:moveTo>
                    <a:pt x="0" y="25"/>
                  </a:moveTo>
                  <a:lnTo>
                    <a:pt x="0" y="121"/>
                  </a:lnTo>
                  <a:lnTo>
                    <a:pt x="88" y="121"/>
                  </a:lnTo>
                  <a:lnTo>
                    <a:pt x="88" y="0"/>
                  </a:lnTo>
                  <a:cubicBezTo>
                    <a:pt x="59" y="12"/>
                    <a:pt x="30" y="21"/>
                    <a:pt x="0" y="25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1677" name="Freeform 160">
              <a:extLst>
                <a:ext uri="{FF2B5EF4-FFF2-40B4-BE49-F238E27FC236}">
                  <a16:creationId xmlns:a16="http://schemas.microsoft.com/office/drawing/2014/main" id="{45A663D2-91B8-D1A0-2AC6-07E585A80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483" y="1520063"/>
              <a:ext cx="128432" cy="146780"/>
            </a:xfrm>
            <a:custGeom>
              <a:avLst/>
              <a:gdLst>
                <a:gd name="T0" fmla="*/ 61 w 88"/>
                <a:gd name="T1" fmla="*/ 7 h 101"/>
                <a:gd name="T2" fmla="*/ 0 w 88"/>
                <a:gd name="T3" fmla="*/ 0 h 101"/>
                <a:gd name="T4" fmla="*/ 0 w 88"/>
                <a:gd name="T5" fmla="*/ 101 h 101"/>
                <a:gd name="T6" fmla="*/ 88 w 88"/>
                <a:gd name="T7" fmla="*/ 101 h 101"/>
                <a:gd name="T8" fmla="*/ 88 w 88"/>
                <a:gd name="T9" fmla="*/ 6 h 101"/>
                <a:gd name="T10" fmla="*/ 61 w 88"/>
                <a:gd name="T11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01">
                  <a:moveTo>
                    <a:pt x="61" y="7"/>
                  </a:moveTo>
                  <a:cubicBezTo>
                    <a:pt x="42" y="7"/>
                    <a:pt x="20" y="5"/>
                    <a:pt x="0" y="0"/>
                  </a:cubicBezTo>
                  <a:lnTo>
                    <a:pt x="0" y="101"/>
                  </a:lnTo>
                  <a:lnTo>
                    <a:pt x="88" y="101"/>
                  </a:lnTo>
                  <a:lnTo>
                    <a:pt x="88" y="6"/>
                  </a:lnTo>
                  <a:cubicBezTo>
                    <a:pt x="79" y="6"/>
                    <a:pt x="70" y="7"/>
                    <a:pt x="61" y="7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1678" name="Oval 25">
            <a:extLst>
              <a:ext uri="{FF2B5EF4-FFF2-40B4-BE49-F238E27FC236}">
                <a16:creationId xmlns:a16="http://schemas.microsoft.com/office/drawing/2014/main" id="{77C8FD5A-2293-E9E4-91E9-1523D6A08582}"/>
              </a:ext>
            </a:extLst>
          </p:cNvPr>
          <p:cNvSpPr>
            <a:spLocks noChangeAspect="1"/>
          </p:cNvSpPr>
          <p:nvPr/>
        </p:nvSpPr>
        <p:spPr>
          <a:xfrm>
            <a:off x="10704169" y="2568590"/>
            <a:ext cx="303876" cy="30429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679" name="Freeform 32">
            <a:extLst>
              <a:ext uri="{FF2B5EF4-FFF2-40B4-BE49-F238E27FC236}">
                <a16:creationId xmlns:a16="http://schemas.microsoft.com/office/drawing/2014/main" id="{9ADA07EA-AAD8-D6E6-ABF6-0D28C699D251}"/>
              </a:ext>
            </a:extLst>
          </p:cNvPr>
          <p:cNvSpPr/>
          <p:nvPr/>
        </p:nvSpPr>
        <p:spPr>
          <a:xfrm>
            <a:off x="10704169" y="2112182"/>
            <a:ext cx="275228" cy="252100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680" name="TextBox 1679">
            <a:extLst>
              <a:ext uri="{FF2B5EF4-FFF2-40B4-BE49-F238E27FC236}">
                <a16:creationId xmlns:a16="http://schemas.microsoft.com/office/drawing/2014/main" id="{BD98C278-38E0-0852-D9A8-574E38E13010}"/>
              </a:ext>
            </a:extLst>
          </p:cNvPr>
          <p:cNvSpPr txBox="1"/>
          <p:nvPr/>
        </p:nvSpPr>
        <p:spPr>
          <a:xfrm>
            <a:off x="11090069" y="2073910"/>
            <a:ext cx="3894491" cy="4377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통합 운영 환경 구축과 이기종 시스템 연계를 통해 데이터 기반의 스마트 </a:t>
            </a:r>
            <a:r>
              <a:rPr lang="ko-KR" altLang="en-US" sz="1200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팩토리를</a:t>
            </a: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구현</a:t>
            </a:r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sp>
        <p:nvSpPr>
          <p:cNvPr id="1681" name="TextBox 1680">
            <a:extLst>
              <a:ext uri="{FF2B5EF4-FFF2-40B4-BE49-F238E27FC236}">
                <a16:creationId xmlns:a16="http://schemas.microsoft.com/office/drawing/2014/main" id="{23A0C86F-5FC0-FF09-8C58-D2ED066B1E39}"/>
              </a:ext>
            </a:extLst>
          </p:cNvPr>
          <p:cNvSpPr txBox="1"/>
          <p:nvPr/>
        </p:nvSpPr>
        <p:spPr>
          <a:xfrm>
            <a:off x="11090069" y="2622550"/>
            <a:ext cx="3894491" cy="253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유연한 확장성을 통해 지속 가능한 디지털 전환을 기대</a:t>
            </a:r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sp>
        <p:nvSpPr>
          <p:cNvPr id="1683" name="텍스트 개체 틀 20">
            <a:extLst>
              <a:ext uri="{FF2B5EF4-FFF2-40B4-BE49-F238E27FC236}">
                <a16:creationId xmlns:a16="http://schemas.microsoft.com/office/drawing/2014/main" id="{D3EBE9E2-59ED-E12B-E018-1C581E1A51F1}"/>
              </a:ext>
            </a:extLst>
          </p:cNvPr>
          <p:cNvSpPr txBox="1">
            <a:spLocks/>
          </p:cNvSpPr>
          <p:nvPr/>
        </p:nvSpPr>
        <p:spPr>
          <a:xfrm>
            <a:off x="10820399" y="4647864"/>
            <a:ext cx="2085975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원료 </a:t>
            </a:r>
            <a:r>
              <a:rPr lang="ko-KR" altLang="en-US" sz="900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오투입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방지 및 </a:t>
            </a:r>
            <a:r>
              <a:rPr lang="en-US" altLang="ko-KR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MBR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자동 역가 계산 기반 공정 불량률</a:t>
            </a:r>
            <a:br>
              <a:rPr lang="en-US" altLang="ko-KR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40-50%</a:t>
            </a:r>
            <a:r>
              <a:rPr lang="ko-KR" altLang="en-US" sz="14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  <a:endParaRPr lang="ko-KR" altLang="en-US" sz="8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84" name="텍스트 개체 틀 21">
            <a:extLst>
              <a:ext uri="{FF2B5EF4-FFF2-40B4-BE49-F238E27FC236}">
                <a16:creationId xmlns:a16="http://schemas.microsoft.com/office/drawing/2014/main" id="{F447F011-B334-8C35-A570-A65814AF3FF1}"/>
              </a:ext>
            </a:extLst>
          </p:cNvPr>
          <p:cNvSpPr txBox="1">
            <a:spLocks/>
          </p:cNvSpPr>
          <p:nvPr/>
        </p:nvSpPr>
        <p:spPr>
          <a:xfrm>
            <a:off x="10750216" y="5649371"/>
            <a:ext cx="1516758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규제 준수를 위한 운영 비용</a:t>
            </a:r>
            <a:br>
              <a:rPr lang="en-US" altLang="ko-KR" sz="800" dirty="0"/>
            </a:br>
            <a:r>
              <a:rPr lang="en-US" altLang="ko-KR" sz="16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35%</a:t>
            </a:r>
            <a:r>
              <a:rPr lang="ko-KR" altLang="en-US" sz="16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</a:p>
        </p:txBody>
      </p:sp>
      <p:sp>
        <p:nvSpPr>
          <p:cNvPr id="1686" name="텍스트 개체 틀 19">
            <a:extLst>
              <a:ext uri="{FF2B5EF4-FFF2-40B4-BE49-F238E27FC236}">
                <a16:creationId xmlns:a16="http://schemas.microsoft.com/office/drawing/2014/main" id="{B3D0CF88-5E89-C34E-28C2-B2AE01D636E4}"/>
              </a:ext>
            </a:extLst>
          </p:cNvPr>
          <p:cNvSpPr txBox="1">
            <a:spLocks/>
          </p:cNvSpPr>
          <p:nvPr/>
        </p:nvSpPr>
        <p:spPr>
          <a:xfrm>
            <a:off x="10935417" y="3086645"/>
            <a:ext cx="2603417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생산성 및 운영 효율성 극대화</a:t>
            </a:r>
            <a:endParaRPr lang="en-US" altLang="ko-KR" sz="12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687" name="텍스트 개체 틀 20">
            <a:extLst>
              <a:ext uri="{FF2B5EF4-FFF2-40B4-BE49-F238E27FC236}">
                <a16:creationId xmlns:a16="http://schemas.microsoft.com/office/drawing/2014/main" id="{6895A46B-88DE-D159-9624-DD93F2C49EFC}"/>
              </a:ext>
            </a:extLst>
          </p:cNvPr>
          <p:cNvSpPr txBox="1">
            <a:spLocks/>
          </p:cNvSpPr>
          <p:nvPr/>
        </p:nvSpPr>
        <p:spPr>
          <a:xfrm>
            <a:off x="13103944" y="4599612"/>
            <a:ext cx="1948731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실시간 모니터링으로 설비 다운타임</a:t>
            </a:r>
            <a:br>
              <a:rPr lang="en-US" altLang="ko-KR" sz="12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20-30%</a:t>
            </a:r>
            <a:r>
              <a:rPr lang="ko-KR" altLang="en-US" sz="14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</a:p>
        </p:txBody>
      </p:sp>
      <p:sp>
        <p:nvSpPr>
          <p:cNvPr id="1689" name="텍스트 개체 틀 20">
            <a:extLst>
              <a:ext uri="{FF2B5EF4-FFF2-40B4-BE49-F238E27FC236}">
                <a16:creationId xmlns:a16="http://schemas.microsoft.com/office/drawing/2014/main" id="{FC814777-BBC1-C00B-6E34-7AB621016F8A}"/>
              </a:ext>
            </a:extLst>
          </p:cNvPr>
          <p:cNvSpPr txBox="1">
            <a:spLocks/>
          </p:cNvSpPr>
          <p:nvPr/>
        </p:nvSpPr>
        <p:spPr>
          <a:xfrm>
            <a:off x="13164442" y="564937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실사 대응 준비 기간</a:t>
            </a:r>
            <a:br>
              <a:rPr lang="en-US" altLang="ko-KR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6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6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감소</a:t>
            </a:r>
          </a:p>
        </p:txBody>
      </p:sp>
      <p:sp>
        <p:nvSpPr>
          <p:cNvPr id="1690" name="텍스트 개체 틀 19">
            <a:extLst>
              <a:ext uri="{FF2B5EF4-FFF2-40B4-BE49-F238E27FC236}">
                <a16:creationId xmlns:a16="http://schemas.microsoft.com/office/drawing/2014/main" id="{5C5EA691-499E-28FF-675A-F4F5BC404774}"/>
              </a:ext>
            </a:extLst>
          </p:cNvPr>
          <p:cNvSpPr txBox="1">
            <a:spLocks/>
          </p:cNvSpPr>
          <p:nvPr/>
        </p:nvSpPr>
        <p:spPr>
          <a:xfrm>
            <a:off x="10935417" y="5267912"/>
            <a:ext cx="2104307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규제 준수 및 관리 비용 절감</a:t>
            </a:r>
            <a:endParaRPr lang="en-US" altLang="ko-KR" sz="12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698" name="텍스트 개체 틀 19">
            <a:extLst>
              <a:ext uri="{FF2B5EF4-FFF2-40B4-BE49-F238E27FC236}">
                <a16:creationId xmlns:a16="http://schemas.microsoft.com/office/drawing/2014/main" id="{AEF194C4-7BD0-9219-A570-9B5B47A4C613}"/>
              </a:ext>
            </a:extLst>
          </p:cNvPr>
          <p:cNvSpPr txBox="1">
            <a:spLocks/>
          </p:cNvSpPr>
          <p:nvPr/>
        </p:nvSpPr>
        <p:spPr>
          <a:xfrm>
            <a:off x="13650044" y="3495903"/>
            <a:ext cx="1384216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ERP </a:t>
            </a:r>
            <a:r>
              <a:rPr lang="ko-KR" altLang="en-US" sz="9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자재 할당 기반 재고 회전율</a:t>
            </a:r>
            <a:br>
              <a:rPr lang="en-US" altLang="ko-KR" sz="8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6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15-20% </a:t>
            </a:r>
            <a:r>
              <a:rPr lang="ko-KR" altLang="en-US" sz="900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증가</a:t>
            </a:r>
            <a:endParaRPr lang="en-US" altLang="ko-KR" sz="900" kern="0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99" name="텍스트 개체 틀 19">
            <a:extLst>
              <a:ext uri="{FF2B5EF4-FFF2-40B4-BE49-F238E27FC236}">
                <a16:creationId xmlns:a16="http://schemas.microsoft.com/office/drawing/2014/main" id="{4861A8B8-F6F3-76CA-6409-792AB4F19ADF}"/>
              </a:ext>
            </a:extLst>
          </p:cNvPr>
          <p:cNvSpPr txBox="1">
            <a:spLocks/>
          </p:cNvSpPr>
          <p:nvPr/>
        </p:nvSpPr>
        <p:spPr>
          <a:xfrm>
            <a:off x="12159334" y="3502427"/>
            <a:ext cx="1419506" cy="525090"/>
          </a:xfrm>
          <a:prstGeom prst="rect">
            <a:avLst/>
          </a:prstGeom>
        </p:spPr>
        <p:txBody>
          <a:bodyPr/>
          <a:lstStyle>
            <a:lvl1pPr marL="264010" indent="-264010" algn="l" defTabSz="1056041" rtl="0" eaLnBrk="1" latinLnBrk="1" hangingPunct="1">
              <a:lnSpc>
                <a:spcPct val="90000"/>
              </a:lnSpc>
              <a:spcBef>
                <a:spcPts val="1155"/>
              </a:spcBef>
              <a:buFont typeface="Arial" panose="020B0604020202020204" pitchFamily="34" charset="0"/>
              <a:buChar char="•"/>
              <a:defRPr sz="32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2030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2005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4807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6091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0411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3213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6015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88172" indent="-264010" algn="l" defTabSz="1056041" rtl="0" eaLnBrk="1" latinLnBrk="1" hangingPunct="1">
              <a:lnSpc>
                <a:spcPct val="90000"/>
              </a:lnSpc>
              <a:spcBef>
                <a:spcPts val="577"/>
              </a:spcBef>
              <a:buFont typeface="Arial" panose="020B0604020202020204" pitchFamily="34" charset="0"/>
              <a:buChar char="•"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ERP </a:t>
            </a:r>
            <a:r>
              <a:rPr lang="ko-KR" altLang="en-US" sz="9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도입 기반 데이터 수집 및  검토 시간</a:t>
            </a:r>
            <a:br>
              <a: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70-80% </a:t>
            </a:r>
            <a:r>
              <a:rPr lang="ko-KR" altLang="en-US" sz="900" kern="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703000000020004" pitchFamily="50" charset="-127"/>
              </a:rPr>
              <a:t>감소</a:t>
            </a:r>
            <a:endParaRPr lang="ko-KR" altLang="en-US" sz="9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02" name="그룹 1701">
            <a:extLst>
              <a:ext uri="{FF2B5EF4-FFF2-40B4-BE49-F238E27FC236}">
                <a16:creationId xmlns:a16="http://schemas.microsoft.com/office/drawing/2014/main" id="{DCC70B9C-A70A-0738-AE7B-1E12E2579CF3}"/>
              </a:ext>
            </a:extLst>
          </p:cNvPr>
          <p:cNvGrpSpPr/>
          <p:nvPr/>
        </p:nvGrpSpPr>
        <p:grpSpPr>
          <a:xfrm>
            <a:off x="12057223" y="3420996"/>
            <a:ext cx="1569720" cy="716664"/>
            <a:chOff x="12057223" y="3420996"/>
            <a:chExt cx="1569720" cy="1217420"/>
          </a:xfrm>
        </p:grpSpPr>
        <p:cxnSp>
          <p:nvCxnSpPr>
            <p:cNvPr id="1700" name="직선 연결선 1699">
              <a:extLst>
                <a:ext uri="{FF2B5EF4-FFF2-40B4-BE49-F238E27FC236}">
                  <a16:creationId xmlns:a16="http://schemas.microsoft.com/office/drawing/2014/main" id="{62E0B82C-3925-8416-C249-1B37C7D7DA37}"/>
                </a:ext>
              </a:extLst>
            </p:cNvPr>
            <p:cNvCxnSpPr/>
            <p:nvPr/>
          </p:nvCxnSpPr>
          <p:spPr>
            <a:xfrm>
              <a:off x="12057223" y="3420996"/>
              <a:ext cx="0" cy="121742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1" name="직선 연결선 1700">
              <a:extLst>
                <a:ext uri="{FF2B5EF4-FFF2-40B4-BE49-F238E27FC236}">
                  <a16:creationId xmlns:a16="http://schemas.microsoft.com/office/drawing/2014/main" id="{FD34F6CB-BA7D-3F4E-4DBD-436B021A58D9}"/>
                </a:ext>
              </a:extLst>
            </p:cNvPr>
            <p:cNvCxnSpPr/>
            <p:nvPr/>
          </p:nvCxnSpPr>
          <p:spPr>
            <a:xfrm>
              <a:off x="13626943" y="3420996"/>
              <a:ext cx="0" cy="121742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3" name="그룹 1712">
            <a:extLst>
              <a:ext uri="{FF2B5EF4-FFF2-40B4-BE49-F238E27FC236}">
                <a16:creationId xmlns:a16="http://schemas.microsoft.com/office/drawing/2014/main" id="{44BDBD9D-1817-2618-20E9-B09293E0E5F6}"/>
              </a:ext>
            </a:extLst>
          </p:cNvPr>
          <p:cNvGrpSpPr/>
          <p:nvPr/>
        </p:nvGrpSpPr>
        <p:grpSpPr>
          <a:xfrm>
            <a:off x="10641959" y="3149512"/>
            <a:ext cx="325081" cy="325049"/>
            <a:chOff x="10641959" y="3149512"/>
            <a:chExt cx="325081" cy="325049"/>
          </a:xfrm>
        </p:grpSpPr>
        <p:sp>
          <p:nvSpPr>
            <p:cNvPr id="1705" name="Shape 70">
              <a:extLst>
                <a:ext uri="{FF2B5EF4-FFF2-40B4-BE49-F238E27FC236}">
                  <a16:creationId xmlns:a16="http://schemas.microsoft.com/office/drawing/2014/main" id="{0288FCB4-1D74-EA2B-1BD6-2D27166FE43B}"/>
                </a:ext>
              </a:extLst>
            </p:cNvPr>
            <p:cNvSpPr/>
            <p:nvPr/>
          </p:nvSpPr>
          <p:spPr>
            <a:xfrm>
              <a:off x="10641959" y="3150561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06" name="Text 71">
              <a:extLst>
                <a:ext uri="{FF2B5EF4-FFF2-40B4-BE49-F238E27FC236}">
                  <a16:creationId xmlns:a16="http://schemas.microsoft.com/office/drawing/2014/main" id="{D2144CD4-909A-F2A4-7756-41A68CA8D20C}"/>
                </a:ext>
              </a:extLst>
            </p:cNvPr>
            <p:cNvSpPr/>
            <p:nvPr/>
          </p:nvSpPr>
          <p:spPr>
            <a:xfrm>
              <a:off x="10641959" y="3149512"/>
              <a:ext cx="325081" cy="324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solidFill>
                    <a:srgbClr val="13233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12" name="그룹 1711">
            <a:extLst>
              <a:ext uri="{FF2B5EF4-FFF2-40B4-BE49-F238E27FC236}">
                <a16:creationId xmlns:a16="http://schemas.microsoft.com/office/drawing/2014/main" id="{5EA284B5-1938-7B86-D14E-7602B7FD85D9}"/>
              </a:ext>
            </a:extLst>
          </p:cNvPr>
          <p:cNvGrpSpPr/>
          <p:nvPr/>
        </p:nvGrpSpPr>
        <p:grpSpPr>
          <a:xfrm>
            <a:off x="10641959" y="4272006"/>
            <a:ext cx="325081" cy="324000"/>
            <a:chOff x="10641959" y="3805281"/>
            <a:chExt cx="325081" cy="324000"/>
          </a:xfrm>
        </p:grpSpPr>
        <p:sp>
          <p:nvSpPr>
            <p:cNvPr id="1707" name="Shape 73">
              <a:extLst>
                <a:ext uri="{FF2B5EF4-FFF2-40B4-BE49-F238E27FC236}">
                  <a16:creationId xmlns:a16="http://schemas.microsoft.com/office/drawing/2014/main" id="{B87BDF2A-5907-7FFA-B18F-C6E80D78AB40}"/>
                </a:ext>
              </a:extLst>
            </p:cNvPr>
            <p:cNvSpPr/>
            <p:nvPr/>
          </p:nvSpPr>
          <p:spPr>
            <a:xfrm>
              <a:off x="10641959" y="3805281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08" name="Text 74">
              <a:extLst>
                <a:ext uri="{FF2B5EF4-FFF2-40B4-BE49-F238E27FC236}">
                  <a16:creationId xmlns:a16="http://schemas.microsoft.com/office/drawing/2014/main" id="{0BCE17A4-FD02-BE65-0542-947770547A49}"/>
                </a:ext>
              </a:extLst>
            </p:cNvPr>
            <p:cNvSpPr/>
            <p:nvPr/>
          </p:nvSpPr>
          <p:spPr>
            <a:xfrm>
              <a:off x="10641959" y="3805281"/>
              <a:ext cx="325081" cy="324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09" name="그룹 1708">
            <a:extLst>
              <a:ext uri="{FF2B5EF4-FFF2-40B4-BE49-F238E27FC236}">
                <a16:creationId xmlns:a16="http://schemas.microsoft.com/office/drawing/2014/main" id="{69F85407-1DCE-B8A1-5565-17F583504246}"/>
              </a:ext>
            </a:extLst>
          </p:cNvPr>
          <p:cNvGrpSpPr/>
          <p:nvPr/>
        </p:nvGrpSpPr>
        <p:grpSpPr>
          <a:xfrm>
            <a:off x="10641959" y="5317251"/>
            <a:ext cx="325081" cy="326487"/>
            <a:chOff x="10507068" y="4350720"/>
            <a:chExt cx="325081" cy="326487"/>
          </a:xfrm>
        </p:grpSpPr>
        <p:sp>
          <p:nvSpPr>
            <p:cNvPr id="1710" name="Shape 76">
              <a:extLst>
                <a:ext uri="{FF2B5EF4-FFF2-40B4-BE49-F238E27FC236}">
                  <a16:creationId xmlns:a16="http://schemas.microsoft.com/office/drawing/2014/main" id="{6F78702F-17A1-8D8B-0746-F2DE9E13E9D1}"/>
                </a:ext>
              </a:extLst>
            </p:cNvPr>
            <p:cNvSpPr/>
            <p:nvPr/>
          </p:nvSpPr>
          <p:spPr>
            <a:xfrm>
              <a:off x="10507068" y="435072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11" name="Text 77">
              <a:extLst>
                <a:ext uri="{FF2B5EF4-FFF2-40B4-BE49-F238E27FC236}">
                  <a16:creationId xmlns:a16="http://schemas.microsoft.com/office/drawing/2014/main" id="{94DE9ED7-81DD-CD7D-DDE8-BDDF8989DEAC}"/>
                </a:ext>
              </a:extLst>
            </p:cNvPr>
            <p:cNvSpPr/>
            <p:nvPr/>
          </p:nvSpPr>
          <p:spPr>
            <a:xfrm>
              <a:off x="10507068" y="4353207"/>
              <a:ext cx="325081" cy="324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◎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714" name="텍스트 개체 틀 19">
            <a:extLst>
              <a:ext uri="{FF2B5EF4-FFF2-40B4-BE49-F238E27FC236}">
                <a16:creationId xmlns:a16="http://schemas.microsoft.com/office/drawing/2014/main" id="{00AF6057-9BD7-95C7-11D0-62E6E2F85C0E}"/>
              </a:ext>
            </a:extLst>
          </p:cNvPr>
          <p:cNvSpPr txBox="1">
            <a:spLocks/>
          </p:cNvSpPr>
          <p:nvPr/>
        </p:nvSpPr>
        <p:spPr>
          <a:xfrm>
            <a:off x="10935417" y="4229645"/>
            <a:ext cx="2603417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2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품질 리스크 및 손실 최소화</a:t>
            </a:r>
          </a:p>
        </p:txBody>
      </p:sp>
      <p:cxnSp>
        <p:nvCxnSpPr>
          <p:cNvPr id="1715" name="직선 연결선 1714">
            <a:extLst>
              <a:ext uri="{FF2B5EF4-FFF2-40B4-BE49-F238E27FC236}">
                <a16:creationId xmlns:a16="http://schemas.microsoft.com/office/drawing/2014/main" id="{52ECA39E-1A0F-D186-0216-19C2D2045E05}"/>
              </a:ext>
            </a:extLst>
          </p:cNvPr>
          <p:cNvCxnSpPr/>
          <p:nvPr/>
        </p:nvCxnSpPr>
        <p:spPr>
          <a:xfrm>
            <a:off x="12969718" y="4554471"/>
            <a:ext cx="0" cy="71666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6" name="직선 연결선 1715">
            <a:extLst>
              <a:ext uri="{FF2B5EF4-FFF2-40B4-BE49-F238E27FC236}">
                <a16:creationId xmlns:a16="http://schemas.microsoft.com/office/drawing/2014/main" id="{C924C75D-0B16-23F7-B074-9D1DDACDEA90}"/>
              </a:ext>
            </a:extLst>
          </p:cNvPr>
          <p:cNvCxnSpPr>
            <a:cxnSpLocks/>
          </p:cNvCxnSpPr>
          <p:nvPr/>
        </p:nvCxnSpPr>
        <p:spPr>
          <a:xfrm>
            <a:off x="12969718" y="5611746"/>
            <a:ext cx="0" cy="55092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75">
            <a:extLst>
              <a:ext uri="{FF2B5EF4-FFF2-40B4-BE49-F238E27FC236}">
                <a16:creationId xmlns:a16="http://schemas.microsoft.com/office/drawing/2014/main" id="{81576183-1DD5-0507-EEA0-5BB210A5C7DA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27" name="그룹 1726">
            <a:extLst>
              <a:ext uri="{FF2B5EF4-FFF2-40B4-BE49-F238E27FC236}">
                <a16:creationId xmlns:a16="http://schemas.microsoft.com/office/drawing/2014/main" id="{B907A42B-FF39-0044-06BD-329D675494D5}"/>
              </a:ext>
            </a:extLst>
          </p:cNvPr>
          <p:cNvGrpSpPr/>
          <p:nvPr/>
        </p:nvGrpSpPr>
        <p:grpSpPr>
          <a:xfrm>
            <a:off x="10396855" y="6461760"/>
            <a:ext cx="4655820" cy="365760"/>
            <a:chOff x="10396855" y="6461760"/>
            <a:chExt cx="4655820" cy="365760"/>
          </a:xfrm>
        </p:grpSpPr>
        <p:sp>
          <p:nvSpPr>
            <p:cNvPr id="1724" name="사각형: 둥근 모서리 1723">
              <a:extLst>
                <a:ext uri="{FF2B5EF4-FFF2-40B4-BE49-F238E27FC236}">
                  <a16:creationId xmlns:a16="http://schemas.microsoft.com/office/drawing/2014/main" id="{A6E5B5ED-F0A4-54D2-7C1E-C64BA31AA273}"/>
                </a:ext>
              </a:extLst>
            </p:cNvPr>
            <p:cNvSpPr/>
            <p:nvPr/>
          </p:nvSpPr>
          <p:spPr>
            <a:xfrm>
              <a:off x="10396855" y="6461760"/>
              <a:ext cx="4655820" cy="36576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726" name="그룹 1725">
              <a:extLst>
                <a:ext uri="{FF2B5EF4-FFF2-40B4-BE49-F238E27FC236}">
                  <a16:creationId xmlns:a16="http://schemas.microsoft.com/office/drawing/2014/main" id="{9A343E05-B624-DACF-617C-CFF7DA6B1237}"/>
                </a:ext>
              </a:extLst>
            </p:cNvPr>
            <p:cNvGrpSpPr/>
            <p:nvPr/>
          </p:nvGrpSpPr>
          <p:grpSpPr>
            <a:xfrm>
              <a:off x="10560302" y="6511861"/>
              <a:ext cx="4492373" cy="236602"/>
              <a:chOff x="10720310" y="6428041"/>
              <a:chExt cx="4492373" cy="236602"/>
            </a:xfrm>
          </p:grpSpPr>
          <p:pic>
            <p:nvPicPr>
              <p:cNvPr id="1718" name="Picture 14" descr="LG화학 - 나무위키">
                <a:extLst>
                  <a:ext uri="{FF2B5EF4-FFF2-40B4-BE49-F238E27FC236}">
                    <a16:creationId xmlns:a16="http://schemas.microsoft.com/office/drawing/2014/main" id="{78A07544-BD1B-BE43-D220-9297DD0DD6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20310" y="6471455"/>
                <a:ext cx="678061" cy="18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19" name="그림 1718">
                <a:extLst>
                  <a:ext uri="{FF2B5EF4-FFF2-40B4-BE49-F238E27FC236}">
                    <a16:creationId xmlns:a16="http://schemas.microsoft.com/office/drawing/2014/main" id="{30FBD3D1-4F43-43F2-EB6C-4722C9A53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327255" y="6452925"/>
                <a:ext cx="458437" cy="180000"/>
              </a:xfrm>
              <a:prstGeom prst="rect">
                <a:avLst/>
              </a:prstGeom>
            </p:spPr>
          </p:pic>
          <p:pic>
            <p:nvPicPr>
              <p:cNvPr id="1720" name="그림 1719">
                <a:extLst>
                  <a:ext uri="{FF2B5EF4-FFF2-40B4-BE49-F238E27FC236}">
                    <a16:creationId xmlns:a16="http://schemas.microsoft.com/office/drawing/2014/main" id="{8850430E-A223-A2CC-B1A8-637B77781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505170" y="6453643"/>
                <a:ext cx="755410" cy="180000"/>
              </a:xfrm>
              <a:prstGeom prst="rect">
                <a:avLst/>
              </a:prstGeom>
            </p:spPr>
          </p:pic>
          <p:pic>
            <p:nvPicPr>
              <p:cNvPr id="1721" name="그림 1720">
                <a:extLst>
                  <a:ext uri="{FF2B5EF4-FFF2-40B4-BE49-F238E27FC236}">
                    <a16:creationId xmlns:a16="http://schemas.microsoft.com/office/drawing/2014/main" id="{D82ED5AD-AB93-9231-F8B7-937A78F03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883515" y="6428041"/>
                <a:ext cx="468325" cy="236602"/>
              </a:xfrm>
              <a:prstGeom prst="rect">
                <a:avLst/>
              </a:prstGeom>
            </p:spPr>
          </p:pic>
          <p:pic>
            <p:nvPicPr>
              <p:cNvPr id="1722" name="그림 1721">
                <a:extLst>
                  <a:ext uri="{FF2B5EF4-FFF2-40B4-BE49-F238E27FC236}">
                    <a16:creationId xmlns:a16="http://schemas.microsoft.com/office/drawing/2014/main" id="{3843A282-3E50-7A78-A346-092D6C4CCE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440650" y="6479509"/>
                <a:ext cx="741626" cy="142271"/>
              </a:xfrm>
              <a:prstGeom prst="rect">
                <a:avLst/>
              </a:prstGeom>
            </p:spPr>
          </p:pic>
          <p:pic>
            <p:nvPicPr>
              <p:cNvPr id="1723" name="그림 1722">
                <a:extLst>
                  <a:ext uri="{FF2B5EF4-FFF2-40B4-BE49-F238E27FC236}">
                    <a16:creationId xmlns:a16="http://schemas.microsoft.com/office/drawing/2014/main" id="{837D71E3-928F-CA15-8689-299780220C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4293544" y="6476336"/>
                <a:ext cx="919139" cy="14091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00269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555</Words>
  <Application>Microsoft Office PowerPoint</Application>
  <PresentationFormat>사용자 지정</PresentationFormat>
  <Paragraphs>93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