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59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59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9E086-F7F6-781F-33F1-11933CE8A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2801BA1-8C23-5ADE-C59D-399CA9001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E4D9711-19D9-E34A-5EB3-4144FB92B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45A7986-DCE8-8F53-9576-194ADD2130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951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8F49-0D7D-72CC-2198-A8C26E20D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D963462-6F21-55F5-92CE-6885364677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7-3) </a:t>
            </a:r>
            <a:r>
              <a:rPr lang="ko-KR" altLang="en-US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설비 구축</a:t>
            </a:r>
            <a:r>
              <a:rPr lang="en-US" altLang="ko-KR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– “AI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 비전검사 자동화 설비 도입하기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ko-KR" altLang="en-US" dirty="0">
              <a:solidFill>
                <a:srgbClr val="FF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25A77FAF-6C62-E737-C8B8-E0E211A2AC3C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EADDFBE2-2AC8-15B6-401A-348BD16EE0B6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E67B7CA8-99A2-18B5-506E-77133D016733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7D090C7-3C32-7103-558F-EAEAE985A19C}"/>
              </a:ext>
            </a:extLst>
          </p:cNvPr>
          <p:cNvGrpSpPr/>
          <p:nvPr/>
        </p:nvGrpSpPr>
        <p:grpSpPr>
          <a:xfrm>
            <a:off x="421941" y="810069"/>
            <a:ext cx="4536512" cy="324000"/>
            <a:chOff x="344488" y="620713"/>
            <a:chExt cx="4536512" cy="324000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0E8073EC-2148-BE6B-3B49-9A1D6EC8769F}"/>
                </a:ext>
              </a:extLst>
            </p:cNvPr>
            <p:cNvSpPr/>
            <p:nvPr/>
          </p:nvSpPr>
          <p:spPr>
            <a:xfrm>
              <a:off x="407737" y="629092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검사 설비 자동화일까요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622D1564-9F7B-52AC-E5EF-868C5986F35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76905C6-7C22-95D1-49F8-B75C3FD35043}"/>
              </a:ext>
            </a:extLst>
          </p:cNvPr>
          <p:cNvGrpSpPr/>
          <p:nvPr/>
        </p:nvGrpSpPr>
        <p:grpSpPr>
          <a:xfrm>
            <a:off x="5468670" y="810261"/>
            <a:ext cx="4536512" cy="324000"/>
            <a:chOff x="5024437" y="494579"/>
            <a:chExt cx="4536512" cy="324000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D7241DC-3FA7-63EB-7654-59B7B2E8A875}"/>
                </a:ext>
              </a:extLst>
            </p:cNvPr>
            <p:cNvSpPr/>
            <p:nvPr/>
          </p:nvSpPr>
          <p:spPr>
            <a:xfrm>
              <a:off x="5087686" y="502958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검사 설비 구축이란 무엇이고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어떻게 이루어지나요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2F1DFEEB-124E-393C-F079-C1D786BC0D8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CADAE6F-6657-2172-E04D-DDFE83983AD6}"/>
              </a:ext>
            </a:extLst>
          </p:cNvPr>
          <p:cNvGrpSpPr/>
          <p:nvPr/>
        </p:nvGrpSpPr>
        <p:grpSpPr>
          <a:xfrm>
            <a:off x="414910" y="6362001"/>
            <a:ext cx="4519457" cy="613602"/>
            <a:chOff x="337456" y="5878870"/>
            <a:chExt cx="4519457" cy="613602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5C14902B-CDB3-0A98-A931-87513248C226}"/>
                </a:ext>
              </a:extLst>
            </p:cNvPr>
            <p:cNvSpPr/>
            <p:nvPr/>
          </p:nvSpPr>
          <p:spPr>
            <a:xfrm>
              <a:off x="337456" y="6030807"/>
              <a:ext cx="45194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반복적인 제품 투입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200" b="1" i="1" dirty="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취출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작업을 표준화하고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</a:t>
              </a:r>
              <a:b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인건비 절감 및 생산성과 작업 품질을 동시에 향상</a:t>
              </a:r>
            </a:p>
          </p:txBody>
        </p:sp>
        <p:sp>
          <p:nvSpPr>
            <p:cNvPr id="18" name="Freeform 75">
              <a:extLst>
                <a:ext uri="{FF2B5EF4-FFF2-40B4-BE49-F238E27FC236}">
                  <a16:creationId xmlns:a16="http://schemas.microsoft.com/office/drawing/2014/main" id="{3A0914C3-B025-3A94-3DE4-CD22E514F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9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824137E-A26F-687B-AED9-79339956D98C}"/>
              </a:ext>
            </a:extLst>
          </p:cNvPr>
          <p:cNvSpPr/>
          <p:nvPr/>
        </p:nvSpPr>
        <p:spPr>
          <a:xfrm>
            <a:off x="5478451" y="6545393"/>
            <a:ext cx="4519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 특성에 맞춘 이송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정렬 기구와 센서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·PLC 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제어를 통합 설계하여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</a:t>
            </a:r>
            <a:b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간 제품 흐름이 끊김 없이 자동으로 연결되도록 최적화 구축</a:t>
            </a:r>
          </a:p>
        </p:txBody>
      </p:sp>
      <p:sp>
        <p:nvSpPr>
          <p:cNvPr id="20" name="Freeform 75">
            <a:extLst>
              <a:ext uri="{FF2B5EF4-FFF2-40B4-BE49-F238E27FC236}">
                <a16:creationId xmlns:a16="http://schemas.microsoft.com/office/drawing/2014/main" id="{DBD7BE84-3038-2534-54F5-1A33536C1C55}"/>
              </a:ext>
            </a:extLst>
          </p:cNvPr>
          <p:cNvSpPr>
            <a:spLocks/>
          </p:cNvSpPr>
          <p:nvPr/>
        </p:nvSpPr>
        <p:spPr bwMode="auto">
          <a:xfrm>
            <a:off x="5759793" y="6362001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9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A7C4505-7BFC-8853-924B-A47DEBDFEC86}"/>
              </a:ext>
            </a:extLst>
          </p:cNvPr>
          <p:cNvGrpSpPr/>
          <p:nvPr/>
        </p:nvGrpSpPr>
        <p:grpSpPr>
          <a:xfrm>
            <a:off x="10508959" y="810069"/>
            <a:ext cx="4536512" cy="324000"/>
            <a:chOff x="5024437" y="494579"/>
            <a:chExt cx="4536512" cy="324000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A540A8D-5768-8C61-33DE-D05CF12E47A8}"/>
                </a:ext>
              </a:extLst>
            </p:cNvPr>
            <p:cNvSpPr/>
            <p:nvPr/>
          </p:nvSpPr>
          <p:spPr>
            <a:xfrm>
              <a:off x="5087686" y="502958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검사 설비 구축으로 무엇이 좋아지나요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B3D1ACDD-DD09-E9A9-F16F-EFF02786425A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40EC43A-CF19-CDDE-A029-35BC97B571A1}"/>
              </a:ext>
            </a:extLst>
          </p:cNvPr>
          <p:cNvSpPr/>
          <p:nvPr/>
        </p:nvSpPr>
        <p:spPr>
          <a:xfrm>
            <a:off x="10517488" y="6506921"/>
            <a:ext cx="4519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</a:pP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기준의 일관성과 생산성을 동시에 향상시키고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</a:t>
            </a:r>
            <a:b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데이터를 활용해 불량 추적과 공정 개선 실현</a:t>
            </a:r>
          </a:p>
        </p:txBody>
      </p:sp>
      <p:sp>
        <p:nvSpPr>
          <p:cNvPr id="26" name="Freeform 75">
            <a:extLst>
              <a:ext uri="{FF2B5EF4-FFF2-40B4-BE49-F238E27FC236}">
                <a16:creationId xmlns:a16="http://schemas.microsoft.com/office/drawing/2014/main" id="{CC76BBA1-2503-C13D-B7FB-1F0B644D0BAB}"/>
              </a:ext>
            </a:extLst>
          </p:cNvPr>
          <p:cNvSpPr>
            <a:spLocks/>
          </p:cNvSpPr>
          <p:nvPr/>
        </p:nvSpPr>
        <p:spPr bwMode="auto">
          <a:xfrm>
            <a:off x="10798829" y="6369117"/>
            <a:ext cx="3956772" cy="76353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9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27" name="Picture 4">
            <a:extLst>
              <a:ext uri="{FF2B5EF4-FFF2-40B4-BE49-F238E27FC236}">
                <a16:creationId xmlns:a16="http://schemas.microsoft.com/office/drawing/2014/main" id="{8A6A1D66-40CB-7324-0E2B-C2BB45E1A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57" y="2786833"/>
            <a:ext cx="2159713" cy="131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화살표: 오른쪽 27">
            <a:extLst>
              <a:ext uri="{FF2B5EF4-FFF2-40B4-BE49-F238E27FC236}">
                <a16:creationId xmlns:a16="http://schemas.microsoft.com/office/drawing/2014/main" id="{FAF6AA1E-509E-12FE-1471-C8EC7DE7BFE3}"/>
              </a:ext>
            </a:extLst>
          </p:cNvPr>
          <p:cNvSpPr/>
          <p:nvPr/>
        </p:nvSpPr>
        <p:spPr>
          <a:xfrm>
            <a:off x="2747196" y="3316847"/>
            <a:ext cx="1728192" cy="137344"/>
          </a:xfrm>
          <a:prstGeom prst="rightArrow">
            <a:avLst>
              <a:gd name="adj1" fmla="val 50000"/>
              <a:gd name="adj2" fmla="val 63870"/>
            </a:avLst>
          </a:prstGeom>
          <a:solidFill>
            <a:schemeClr val="bg1">
              <a:lumMod val="75000"/>
            </a:schemeClr>
          </a:solidFill>
          <a:ln>
            <a:noFill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rtlCol="0" anchor="ctr"/>
          <a:lstStyle/>
          <a:p>
            <a:pPr algn="ctr"/>
            <a:endParaRPr lang="ko-KR" altLang="en-US" sz="1200" dirty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33F170FF-3657-84D4-C73E-C0909B8CBEAF}"/>
              </a:ext>
            </a:extLst>
          </p:cNvPr>
          <p:cNvSpPr/>
          <p:nvPr/>
        </p:nvSpPr>
        <p:spPr>
          <a:xfrm>
            <a:off x="2488582" y="2040824"/>
            <a:ext cx="2213041" cy="2440371"/>
          </a:xfrm>
          <a:prstGeom prst="roundRect">
            <a:avLst>
              <a:gd name="adj" fmla="val 4616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rtlCol="0" anchor="ctr"/>
          <a:lstStyle/>
          <a:p>
            <a:pPr algn="ctr"/>
            <a:endParaRPr lang="ko-KR" altLang="en-US" sz="1200" dirty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pic>
        <p:nvPicPr>
          <p:cNvPr id="30" name="Picture 2" descr="Conveyor belt, manufacturing, package, packaging, product, production line">
            <a:extLst>
              <a:ext uri="{FF2B5EF4-FFF2-40B4-BE49-F238E27FC236}">
                <a16:creationId xmlns:a16="http://schemas.microsoft.com/office/drawing/2014/main" id="{7B66BF47-FFB9-79F7-CDA5-7DD74934C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62181" y="2935876"/>
            <a:ext cx="446931" cy="44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Icon, photography, light, lamp, external, flash, cleary, photographer, camera">
            <a:extLst>
              <a:ext uri="{FF2B5EF4-FFF2-40B4-BE49-F238E27FC236}">
                <a16:creationId xmlns:a16="http://schemas.microsoft.com/office/drawing/2014/main" id="{9CB7B5D7-1F5D-4BF9-1DEF-265FE33E4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853" y="2910108"/>
            <a:ext cx="334731" cy="334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inspection, magnifier, magnifying, search, searching tool icon">
            <a:extLst>
              <a:ext uri="{FF2B5EF4-FFF2-40B4-BE49-F238E27FC236}">
                <a16:creationId xmlns:a16="http://schemas.microsoft.com/office/drawing/2014/main" id="{EAD198E5-07C3-0D78-5ECF-7C778C67C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707" y="3882484"/>
            <a:ext cx="228008" cy="22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Automation, controller, industry, ladder, plc, scada, factory">
            <a:extLst>
              <a:ext uri="{FF2B5EF4-FFF2-40B4-BE49-F238E27FC236}">
                <a16:creationId xmlns:a16="http://schemas.microsoft.com/office/drawing/2014/main" id="{F22C6E03-F7DF-143E-9534-17BDD3E61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386" y="3866668"/>
            <a:ext cx="249828" cy="24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onveyor belt, manufacturing, package, packaging, product, production line">
            <a:extLst>
              <a:ext uri="{FF2B5EF4-FFF2-40B4-BE49-F238E27FC236}">
                <a16:creationId xmlns:a16="http://schemas.microsoft.com/office/drawing/2014/main" id="{75999CA7-C640-9592-32F8-43CEA7843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212" y="2935876"/>
            <a:ext cx="446931" cy="44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>
            <a:extLst>
              <a:ext uri="{FF2B5EF4-FFF2-40B4-BE49-F238E27FC236}">
                <a16:creationId xmlns:a16="http://schemas.microsoft.com/office/drawing/2014/main" id="{D168DA35-9557-8C04-EF44-33E30BAD9541}"/>
              </a:ext>
            </a:extLst>
          </p:cNvPr>
          <p:cNvGrpSpPr/>
          <p:nvPr/>
        </p:nvGrpSpPr>
        <p:grpSpPr>
          <a:xfrm>
            <a:off x="2562221" y="2186660"/>
            <a:ext cx="977063" cy="539864"/>
            <a:chOff x="328953" y="2370821"/>
            <a:chExt cx="839170" cy="539864"/>
          </a:xfrm>
        </p:grpSpPr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239AC5BA-142F-DD38-7204-9778BD2F6AF3}"/>
                </a:ext>
              </a:extLst>
            </p:cNvPr>
            <p:cNvSpPr/>
            <p:nvPr/>
          </p:nvSpPr>
          <p:spPr>
            <a:xfrm>
              <a:off x="338793" y="2370821"/>
              <a:ext cx="809165" cy="53986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sz="12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05308178-E299-26BA-E955-F61225E8EFFF}"/>
                </a:ext>
              </a:extLst>
            </p:cNvPr>
            <p:cNvSpPr/>
            <p:nvPr/>
          </p:nvSpPr>
          <p:spPr>
            <a:xfrm>
              <a:off x="328953" y="2562814"/>
              <a:ext cx="839170" cy="2741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fontAlgn="base">
                <a:lnSpc>
                  <a:spcPct val="130000"/>
                </a:lnSpc>
                <a:spcBef>
                  <a:spcPts val="300"/>
                </a:spcBef>
                <a:buClr>
                  <a:srgbClr val="000000"/>
                </a:buClr>
                <a:tabLst>
                  <a:tab pos="85725" algn="l"/>
                </a:tabLst>
                <a:defRPr/>
              </a:pPr>
              <a:r>
                <a:rPr kumimoji="1" lang="ko-KR" altLang="en-US" sz="100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이송</a:t>
              </a:r>
              <a:r>
                <a:rPr kumimoji="1" lang="en-US" altLang="ko-KR" sz="100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00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조정</a:t>
              </a:r>
              <a:r>
                <a:rPr kumimoji="1" lang="en-US" altLang="ko-KR" sz="100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00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검사</a:t>
              </a:r>
              <a:endParaRPr kumimoji="1" lang="en-US" altLang="ko-KR" sz="10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07BCAF69-B592-7970-99E6-C72FA1C91441}"/>
                </a:ext>
              </a:extLst>
            </p:cNvPr>
            <p:cNvSpPr/>
            <p:nvPr/>
          </p:nvSpPr>
          <p:spPr>
            <a:xfrm>
              <a:off x="336204" y="2370821"/>
              <a:ext cx="811756" cy="16577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kern="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기구</a:t>
              </a:r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992ADBC1-8007-4589-F70B-ED2ED5A7096C}"/>
              </a:ext>
            </a:extLst>
          </p:cNvPr>
          <p:cNvGrpSpPr/>
          <p:nvPr/>
        </p:nvGrpSpPr>
        <p:grpSpPr>
          <a:xfrm>
            <a:off x="3683300" y="2186660"/>
            <a:ext cx="977063" cy="539864"/>
            <a:chOff x="338792" y="2370821"/>
            <a:chExt cx="839170" cy="539864"/>
          </a:xfrm>
        </p:grpSpPr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45CF6728-0650-AE4E-0E40-6CA84E2040F0}"/>
                </a:ext>
              </a:extLst>
            </p:cNvPr>
            <p:cNvSpPr/>
            <p:nvPr/>
          </p:nvSpPr>
          <p:spPr>
            <a:xfrm>
              <a:off x="338793" y="2370821"/>
              <a:ext cx="809165" cy="53986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 rtlCol="0" anchor="ctr"/>
            <a:lstStyle/>
            <a:p>
              <a:pPr algn="ctr"/>
              <a:endParaRPr lang="ko-KR" altLang="en-US" sz="1200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A1F6F603-0462-78AF-B128-7DF7B34EA39C}"/>
                </a:ext>
              </a:extLst>
            </p:cNvPr>
            <p:cNvSpPr/>
            <p:nvPr/>
          </p:nvSpPr>
          <p:spPr>
            <a:xfrm>
              <a:off x="338792" y="2562814"/>
              <a:ext cx="839170" cy="2741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 fontAlgn="base">
                <a:lnSpc>
                  <a:spcPct val="130000"/>
                </a:lnSpc>
                <a:spcBef>
                  <a:spcPts val="300"/>
                </a:spcBef>
                <a:buClr>
                  <a:srgbClr val="000000"/>
                </a:buClr>
                <a:tabLst>
                  <a:tab pos="85725" algn="l"/>
                </a:tabLst>
                <a:defRPr/>
              </a:pPr>
              <a:r>
                <a:rPr kumimoji="1" lang="ko-KR" altLang="en-US" sz="100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카메라</a:t>
              </a:r>
              <a:r>
                <a:rPr kumimoji="1" lang="en-US" altLang="ko-KR" sz="100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00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조명</a:t>
              </a:r>
              <a:endParaRPr kumimoji="1" lang="en-US" altLang="ko-KR" sz="10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30EF0BCC-9838-8C38-321A-62CDDA70F9CF}"/>
                </a:ext>
              </a:extLst>
            </p:cNvPr>
            <p:cNvSpPr/>
            <p:nvPr/>
          </p:nvSpPr>
          <p:spPr>
            <a:xfrm>
              <a:off x="338792" y="2370821"/>
              <a:ext cx="809167" cy="16577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100" b="1" kern="0" spc="-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광학</a:t>
              </a:r>
            </a:p>
          </p:txBody>
        </p:sp>
      </p:grp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7632C8DD-2ACD-3ECC-86DE-AF36240B6F17}"/>
              </a:ext>
            </a:extLst>
          </p:cNvPr>
          <p:cNvSpPr/>
          <p:nvPr/>
        </p:nvSpPr>
        <p:spPr>
          <a:xfrm>
            <a:off x="2578226" y="3640402"/>
            <a:ext cx="942128" cy="68760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rtlCol="0" anchor="ctr"/>
          <a:lstStyle/>
          <a:p>
            <a:pPr algn="ctr"/>
            <a:endParaRPr lang="ko-KR" altLang="en-US" sz="1200" dirty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A1405A97-BCEE-72E4-25E6-3B7F8EA2B0FF}"/>
              </a:ext>
            </a:extLst>
          </p:cNvPr>
          <p:cNvSpPr/>
          <p:nvPr/>
        </p:nvSpPr>
        <p:spPr>
          <a:xfrm>
            <a:off x="2566769" y="4085808"/>
            <a:ext cx="977063" cy="274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lnSpc>
                <a:spcPct val="130000"/>
              </a:lnSpc>
              <a:spcBef>
                <a:spcPts val="300"/>
              </a:spcBef>
              <a:buClr>
                <a:srgbClr val="000000"/>
              </a:buClr>
              <a:tabLst>
                <a:tab pos="85725" algn="l"/>
              </a:tabLst>
              <a:defRPr/>
            </a:pPr>
            <a:r>
              <a:rPr kumimoji="1" lang="ko-KR" altLang="en-US" sz="10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통합</a:t>
            </a:r>
            <a:r>
              <a:rPr kumimoji="1" lang="en-US" altLang="ko-KR" sz="10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PLC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22746BAC-8843-7C9B-C4D4-5BC8E31B3652}"/>
              </a:ext>
            </a:extLst>
          </p:cNvPr>
          <p:cNvSpPr/>
          <p:nvPr/>
        </p:nvSpPr>
        <p:spPr>
          <a:xfrm>
            <a:off x="2578226" y="3640402"/>
            <a:ext cx="942130" cy="165771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kern="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제어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55F9FFB3-9E38-AFC8-ED2D-3E30F1E8CE97}"/>
              </a:ext>
            </a:extLst>
          </p:cNvPr>
          <p:cNvSpPr/>
          <p:nvPr/>
        </p:nvSpPr>
        <p:spPr>
          <a:xfrm>
            <a:off x="3687847" y="3640402"/>
            <a:ext cx="942127" cy="68760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wrap="none" rtlCol="0" anchor="ctr"/>
          <a:lstStyle/>
          <a:p>
            <a:pPr algn="ctr"/>
            <a:endParaRPr lang="ko-KR" altLang="en-US" sz="1200" dirty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1A6B5386-4BBE-D92D-5D86-A6577AEDE526}"/>
              </a:ext>
            </a:extLst>
          </p:cNvPr>
          <p:cNvSpPr/>
          <p:nvPr/>
        </p:nvSpPr>
        <p:spPr>
          <a:xfrm>
            <a:off x="3642341" y="4085808"/>
            <a:ext cx="977063" cy="274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lnSpc>
                <a:spcPct val="130000"/>
              </a:lnSpc>
              <a:spcBef>
                <a:spcPts val="300"/>
              </a:spcBef>
              <a:buClr>
                <a:srgbClr val="000000"/>
              </a:buClr>
              <a:tabLst>
                <a:tab pos="85725" algn="l"/>
              </a:tabLst>
              <a:defRPr/>
            </a:pPr>
            <a:r>
              <a:rPr kumimoji="1" lang="ko-KR" altLang="en-US" sz="100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이미지 분석</a:t>
            </a:r>
            <a:endParaRPr kumimoji="1" lang="en-US" altLang="ko-KR" sz="1000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0F8754EA-F168-C6C4-373A-22A04085F0FC}"/>
              </a:ext>
            </a:extLst>
          </p:cNvPr>
          <p:cNvSpPr/>
          <p:nvPr/>
        </p:nvSpPr>
        <p:spPr>
          <a:xfrm>
            <a:off x="3691744" y="3640402"/>
            <a:ext cx="938232" cy="165771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kern="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</a:t>
            </a:r>
            <a:r>
              <a:rPr kumimoji="1" lang="en-US" altLang="ko-KR" sz="1100" b="1" kern="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SW</a:t>
            </a:r>
            <a:endParaRPr kumimoji="1" lang="ko-KR" altLang="en-US" sz="1100" b="1" kern="0" spc="-5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4" name="자유형: 도형 73">
            <a:extLst>
              <a:ext uri="{FF2B5EF4-FFF2-40B4-BE49-F238E27FC236}">
                <a16:creationId xmlns:a16="http://schemas.microsoft.com/office/drawing/2014/main" id="{027A352D-192C-F39F-F704-29F3218E25CD}"/>
              </a:ext>
            </a:extLst>
          </p:cNvPr>
          <p:cNvSpPr/>
          <p:nvPr/>
        </p:nvSpPr>
        <p:spPr>
          <a:xfrm>
            <a:off x="3214814" y="2720964"/>
            <a:ext cx="0" cy="190500"/>
          </a:xfrm>
          <a:custGeom>
            <a:avLst/>
            <a:gdLst>
              <a:gd name="connsiteX0" fmla="*/ 0 w 14287"/>
              <a:gd name="connsiteY0" fmla="*/ 0 h 190500"/>
              <a:gd name="connsiteX1" fmla="*/ 0 w 14287"/>
              <a:gd name="connsiteY1" fmla="*/ 0 h 190500"/>
              <a:gd name="connsiteX2" fmla="*/ 9525 w 14287"/>
              <a:gd name="connsiteY2" fmla="*/ 71438 h 190500"/>
              <a:gd name="connsiteX3" fmla="*/ 14287 w 14287"/>
              <a:gd name="connsiteY3" fmla="*/ 85725 h 190500"/>
              <a:gd name="connsiteX4" fmla="*/ 9525 w 14287"/>
              <a:gd name="connsiteY4" fmla="*/ 1905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7" h="190500">
                <a:moveTo>
                  <a:pt x="0" y="0"/>
                </a:moveTo>
                <a:lnTo>
                  <a:pt x="0" y="0"/>
                </a:lnTo>
                <a:cubicBezTo>
                  <a:pt x="3175" y="23813"/>
                  <a:pt x="5576" y="47741"/>
                  <a:pt x="9525" y="71438"/>
                </a:cubicBezTo>
                <a:cubicBezTo>
                  <a:pt x="10350" y="76390"/>
                  <a:pt x="14287" y="80705"/>
                  <a:pt x="14287" y="85725"/>
                </a:cubicBezTo>
                <a:cubicBezTo>
                  <a:pt x="14287" y="120686"/>
                  <a:pt x="9525" y="190500"/>
                  <a:pt x="9525" y="190500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75" name="연결선: 꺾임 74">
            <a:extLst>
              <a:ext uri="{FF2B5EF4-FFF2-40B4-BE49-F238E27FC236}">
                <a16:creationId xmlns:a16="http://schemas.microsoft.com/office/drawing/2014/main" id="{36AEDBD8-4472-D8FB-E3E9-39F0DF99A485}"/>
              </a:ext>
            </a:extLst>
          </p:cNvPr>
          <p:cNvCxnSpPr>
            <a:stCxn id="64" idx="1"/>
            <a:endCxn id="31" idx="0"/>
          </p:cNvCxnSpPr>
          <p:nvPr/>
        </p:nvCxnSpPr>
        <p:spPr>
          <a:xfrm rot="10800000" flipV="1">
            <a:off x="3594220" y="2456592"/>
            <a:ext cx="89081" cy="453516"/>
          </a:xfrm>
          <a:prstGeom prst="bentConnector2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자유형: 도형 75">
            <a:extLst>
              <a:ext uri="{FF2B5EF4-FFF2-40B4-BE49-F238E27FC236}">
                <a16:creationId xmlns:a16="http://schemas.microsoft.com/office/drawing/2014/main" id="{A6E6BB51-F9F5-B54B-22DA-D6C2C96BA167}"/>
              </a:ext>
            </a:extLst>
          </p:cNvPr>
          <p:cNvSpPr/>
          <p:nvPr/>
        </p:nvSpPr>
        <p:spPr>
          <a:xfrm>
            <a:off x="3067176" y="3416289"/>
            <a:ext cx="425450" cy="228600"/>
          </a:xfrm>
          <a:custGeom>
            <a:avLst/>
            <a:gdLst>
              <a:gd name="connsiteX0" fmla="*/ 0 w 422275"/>
              <a:gd name="connsiteY0" fmla="*/ 228600 h 228600"/>
              <a:gd name="connsiteX1" fmla="*/ 0 w 422275"/>
              <a:gd name="connsiteY1" fmla="*/ 88900 h 228600"/>
              <a:gd name="connsiteX2" fmla="*/ 422275 w 422275"/>
              <a:gd name="connsiteY2" fmla="*/ 101600 h 228600"/>
              <a:gd name="connsiteX3" fmla="*/ 419100 w 422275"/>
              <a:gd name="connsiteY3" fmla="*/ 0 h 228600"/>
              <a:gd name="connsiteX0" fmla="*/ 3175 w 425450"/>
              <a:gd name="connsiteY0" fmla="*/ 228600 h 228600"/>
              <a:gd name="connsiteX1" fmla="*/ 0 w 425450"/>
              <a:gd name="connsiteY1" fmla="*/ 146050 h 228600"/>
              <a:gd name="connsiteX2" fmla="*/ 425450 w 425450"/>
              <a:gd name="connsiteY2" fmla="*/ 101600 h 228600"/>
              <a:gd name="connsiteX3" fmla="*/ 422275 w 425450"/>
              <a:gd name="connsiteY3" fmla="*/ 0 h 228600"/>
              <a:gd name="connsiteX0" fmla="*/ 3175 w 425450"/>
              <a:gd name="connsiteY0" fmla="*/ 228600 h 228600"/>
              <a:gd name="connsiteX1" fmla="*/ 0 w 425450"/>
              <a:gd name="connsiteY1" fmla="*/ 146050 h 228600"/>
              <a:gd name="connsiteX2" fmla="*/ 425450 w 425450"/>
              <a:gd name="connsiteY2" fmla="*/ 149225 h 228600"/>
              <a:gd name="connsiteX3" fmla="*/ 422275 w 425450"/>
              <a:gd name="connsiteY3" fmla="*/ 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450" h="228600">
                <a:moveTo>
                  <a:pt x="3175" y="228600"/>
                </a:moveTo>
                <a:lnTo>
                  <a:pt x="0" y="146050"/>
                </a:lnTo>
                <a:cubicBezTo>
                  <a:pt x="140758" y="150283"/>
                  <a:pt x="284692" y="144992"/>
                  <a:pt x="425450" y="149225"/>
                </a:cubicBezTo>
                <a:cubicBezTo>
                  <a:pt x="424392" y="115358"/>
                  <a:pt x="423333" y="33867"/>
                  <a:pt x="422275" y="0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7" name="자유형: 도형 76">
            <a:extLst>
              <a:ext uri="{FF2B5EF4-FFF2-40B4-BE49-F238E27FC236}">
                <a16:creationId xmlns:a16="http://schemas.microsoft.com/office/drawing/2014/main" id="{DF7F0A2E-6B54-EF39-E645-058A21A36008}"/>
              </a:ext>
            </a:extLst>
          </p:cNvPr>
          <p:cNvSpPr/>
          <p:nvPr/>
        </p:nvSpPr>
        <p:spPr>
          <a:xfrm rot="10800000">
            <a:off x="4085646" y="3422589"/>
            <a:ext cx="0" cy="216000"/>
          </a:xfrm>
          <a:custGeom>
            <a:avLst/>
            <a:gdLst>
              <a:gd name="connsiteX0" fmla="*/ 0 w 14287"/>
              <a:gd name="connsiteY0" fmla="*/ 0 h 190500"/>
              <a:gd name="connsiteX1" fmla="*/ 0 w 14287"/>
              <a:gd name="connsiteY1" fmla="*/ 0 h 190500"/>
              <a:gd name="connsiteX2" fmla="*/ 9525 w 14287"/>
              <a:gd name="connsiteY2" fmla="*/ 71438 h 190500"/>
              <a:gd name="connsiteX3" fmla="*/ 14287 w 14287"/>
              <a:gd name="connsiteY3" fmla="*/ 85725 h 190500"/>
              <a:gd name="connsiteX4" fmla="*/ 9525 w 14287"/>
              <a:gd name="connsiteY4" fmla="*/ 1905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87" h="190500">
                <a:moveTo>
                  <a:pt x="0" y="0"/>
                </a:moveTo>
                <a:lnTo>
                  <a:pt x="0" y="0"/>
                </a:lnTo>
                <a:cubicBezTo>
                  <a:pt x="3175" y="23813"/>
                  <a:pt x="5576" y="47741"/>
                  <a:pt x="9525" y="71438"/>
                </a:cubicBezTo>
                <a:cubicBezTo>
                  <a:pt x="10350" y="76390"/>
                  <a:pt x="14287" y="80705"/>
                  <a:pt x="14287" y="85725"/>
                </a:cubicBezTo>
                <a:cubicBezTo>
                  <a:pt x="14287" y="120686"/>
                  <a:pt x="9525" y="190500"/>
                  <a:pt x="9525" y="190500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E1C665D9-C353-4BFD-1DD1-8D2707EF4665}"/>
              </a:ext>
            </a:extLst>
          </p:cNvPr>
          <p:cNvSpPr/>
          <p:nvPr/>
        </p:nvSpPr>
        <p:spPr>
          <a:xfrm>
            <a:off x="1043470" y="2294825"/>
            <a:ext cx="881468" cy="279530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300" b="1" u="sng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비전 검사</a:t>
            </a:r>
            <a:endParaRPr kumimoji="1" lang="ko-KR" altLang="en-US" sz="1300" b="1" i="0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79" name="Picture 2" descr="Conveyor belt, manufacturing, package, packaging, product, production line">
            <a:extLst>
              <a:ext uri="{FF2B5EF4-FFF2-40B4-BE49-F238E27FC236}">
                <a16:creationId xmlns:a16="http://schemas.microsoft.com/office/drawing/2014/main" id="{212D6260-1F2D-EC98-C9E6-97D99BB94E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6" t="39021" r="57420" b="30249"/>
          <a:stretch/>
        </p:blipFill>
        <p:spPr bwMode="auto">
          <a:xfrm>
            <a:off x="3498355" y="3218707"/>
            <a:ext cx="162608" cy="13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0" name="그룹 89">
            <a:extLst>
              <a:ext uri="{FF2B5EF4-FFF2-40B4-BE49-F238E27FC236}">
                <a16:creationId xmlns:a16="http://schemas.microsoft.com/office/drawing/2014/main" id="{594E2F8E-79CC-C546-9DBB-DD46A2845AF1}"/>
              </a:ext>
            </a:extLst>
          </p:cNvPr>
          <p:cNvGrpSpPr/>
          <p:nvPr/>
        </p:nvGrpSpPr>
        <p:grpSpPr>
          <a:xfrm>
            <a:off x="619142" y="1225550"/>
            <a:ext cx="4185580" cy="771364"/>
            <a:chOff x="281549" y="3509402"/>
            <a:chExt cx="4535444" cy="876513"/>
          </a:xfrm>
        </p:grpSpPr>
        <p:grpSp>
          <p:nvGrpSpPr>
            <p:cNvPr id="100" name="그룹 99">
              <a:extLst>
                <a:ext uri="{FF2B5EF4-FFF2-40B4-BE49-F238E27FC236}">
                  <a16:creationId xmlns:a16="http://schemas.microsoft.com/office/drawing/2014/main" id="{65C1ACD5-C964-9415-B291-C06332B8B54A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11" name="그래픽 110" descr="남자 옆모습 단색으로 채워진">
                <a:extLst>
                  <a:ext uri="{FF2B5EF4-FFF2-40B4-BE49-F238E27FC236}">
                    <a16:creationId xmlns:a16="http://schemas.microsoft.com/office/drawing/2014/main" id="{CF10268B-3791-10FF-554E-E5145B35AC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12" name="그래픽 111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B5C0ADC2-2F75-2018-004C-5176DA3B97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10" name="말풍선: 모서리가 둥근 사각형 109">
              <a:extLst>
                <a:ext uri="{FF2B5EF4-FFF2-40B4-BE49-F238E27FC236}">
                  <a16:creationId xmlns:a16="http://schemas.microsoft.com/office/drawing/2014/main" id="{CDA754AB-69F4-ACD4-8167-7544F3868F56}"/>
                </a:ext>
              </a:extLst>
            </p:cNvPr>
            <p:cNvSpPr/>
            <p:nvPr/>
          </p:nvSpPr>
          <p:spPr>
            <a:xfrm>
              <a:off x="1095277" y="3509402"/>
              <a:ext cx="3721716" cy="82658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“1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일 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1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라인 당 수십만개씩 생산되는 배터리의 </a:t>
              </a:r>
              <a:r>
                <a:rPr lang="ko-KR" altLang="en-US" sz="1100" i="1" dirty="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과검출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된 불량에 대해 </a:t>
              </a:r>
              <a:r>
                <a:rPr lang="ko-KR" altLang="en-US" sz="1100" i="1" dirty="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검수자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확인이 어려워요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생산량이 늘면</a:t>
              </a:r>
              <a:r>
                <a:rPr lang="en-US" altLang="ko-KR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 인력을 계속 추가해야 해요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</p:txBody>
        </p:sp>
      </p:grp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DAE070B9-6FC7-C68F-705F-F9DCDB194B09}"/>
              </a:ext>
            </a:extLst>
          </p:cNvPr>
          <p:cNvGrpSpPr/>
          <p:nvPr/>
        </p:nvGrpSpPr>
        <p:grpSpPr>
          <a:xfrm>
            <a:off x="776998" y="4708165"/>
            <a:ext cx="3924625" cy="411257"/>
            <a:chOff x="-4124507" y="4708592"/>
            <a:chExt cx="3793637" cy="411257"/>
          </a:xfrm>
        </p:grpSpPr>
        <p:sp>
          <p:nvSpPr>
            <p:cNvPr id="114" name="AutoShape 5">
              <a:extLst>
                <a:ext uri="{FF2B5EF4-FFF2-40B4-BE49-F238E27FC236}">
                  <a16:creationId xmlns:a16="http://schemas.microsoft.com/office/drawing/2014/main" id="{1E0338ED-30AC-B0B5-883E-0B67D875F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64085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투입</a:t>
              </a:r>
              <a:r>
                <a:rPr kumimoji="1" lang="en-US" altLang="ko-KR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·</a:t>
              </a:r>
              <a:r>
                <a:rPr kumimoji="1" lang="ko-KR" altLang="en-US" sz="1200" b="1" kern="0" dirty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취출</a:t>
              </a: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 공정의 자동화</a:t>
              </a:r>
              <a:endParaRPr kumimoji="1" lang="en-US" altLang="ko-KR" sz="1200" b="1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15" name="타원 114">
              <a:extLst>
                <a:ext uri="{FF2B5EF4-FFF2-40B4-BE49-F238E27FC236}">
                  <a16:creationId xmlns:a16="http://schemas.microsoft.com/office/drawing/2014/main" id="{BB38B3F1-BCEC-368A-31C9-56C222B9669D}"/>
                </a:ext>
              </a:extLst>
            </p:cNvPr>
            <p:cNvSpPr/>
            <p:nvPr/>
          </p:nvSpPr>
          <p:spPr bwMode="auto">
            <a:xfrm>
              <a:off x="-4124507" y="4754266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16" name="AutoShape 5">
              <a:extLst>
                <a:ext uri="{FF2B5EF4-FFF2-40B4-BE49-F238E27FC236}">
                  <a16:creationId xmlns:a16="http://schemas.microsoft.com/office/drawing/2014/main" id="{02701F2A-75CA-6087-4354-69854580C1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4087" y="4708592"/>
              <a:ext cx="2123217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원자재 투입부터 가공 </a:t>
              </a:r>
              <a:r>
                <a:rPr kumimoji="1" lang="ko-KR" altLang="en-US" sz="1100" kern="0" dirty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완료품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</a:t>
              </a:r>
              <a:r>
                <a:rPr kumimoji="1" lang="ko-KR" altLang="en-US" sz="1100" kern="0" dirty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취출까지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반복 작업을 자동화</a:t>
              </a:r>
              <a:endParaRPr kumimoji="1" lang="en-US" altLang="ko-KR" sz="11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3C430C0A-AC8F-C585-A2C6-46FD457A5D8C}"/>
              </a:ext>
            </a:extLst>
          </p:cNvPr>
          <p:cNvGrpSpPr/>
          <p:nvPr/>
        </p:nvGrpSpPr>
        <p:grpSpPr>
          <a:xfrm>
            <a:off x="776999" y="5222293"/>
            <a:ext cx="4087179" cy="411257"/>
            <a:chOff x="-4124507" y="5469788"/>
            <a:chExt cx="3950766" cy="411257"/>
          </a:xfrm>
        </p:grpSpPr>
        <p:sp>
          <p:nvSpPr>
            <p:cNvPr id="118" name="AutoShape 5">
              <a:extLst>
                <a:ext uri="{FF2B5EF4-FFF2-40B4-BE49-F238E27FC236}">
                  <a16:creationId xmlns:a16="http://schemas.microsoft.com/office/drawing/2014/main" id="{6D324C1A-33FA-6BC6-CFE2-441251729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64085" y="5469788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제품 손상</a:t>
              </a:r>
              <a:r>
                <a:rPr kumimoji="1" lang="en-US" altLang="ko-KR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,</a:t>
              </a: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작업 오류 최소화</a:t>
              </a:r>
              <a:endParaRPr kumimoji="1" lang="en-US" altLang="ko-KR" sz="1200" b="1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19" name="타원 118">
              <a:extLst>
                <a:ext uri="{FF2B5EF4-FFF2-40B4-BE49-F238E27FC236}">
                  <a16:creationId xmlns:a16="http://schemas.microsoft.com/office/drawing/2014/main" id="{479B5290-DD34-32F7-0AB2-6E24E6BBE35C}"/>
                </a:ext>
              </a:extLst>
            </p:cNvPr>
            <p:cNvSpPr/>
            <p:nvPr/>
          </p:nvSpPr>
          <p:spPr bwMode="auto">
            <a:xfrm>
              <a:off x="-412450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20" name="AutoShape 5">
              <a:extLst>
                <a:ext uri="{FF2B5EF4-FFF2-40B4-BE49-F238E27FC236}">
                  <a16:creationId xmlns:a16="http://schemas.microsoft.com/office/drawing/2014/main" id="{23D1FC8B-9D8C-D12C-186A-CDECA6119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4087" y="5469788"/>
              <a:ext cx="2280346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정렬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·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그립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·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이송 조건을 </a:t>
              </a:r>
              <a:r>
                <a:rPr kumimoji="1" lang="ko-KR" altLang="en-US" sz="1100" kern="0" dirty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표준화하여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낙하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충돌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 dirty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오투입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방지</a:t>
              </a:r>
              <a:endParaRPr kumimoji="1" lang="en-US" altLang="ko-KR" sz="11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id="{9E45A081-F129-E56A-523D-C8206E1F5ECA}"/>
              </a:ext>
            </a:extLst>
          </p:cNvPr>
          <p:cNvGrpSpPr/>
          <p:nvPr/>
        </p:nvGrpSpPr>
        <p:grpSpPr>
          <a:xfrm>
            <a:off x="776998" y="5707295"/>
            <a:ext cx="3888432" cy="580534"/>
            <a:chOff x="-4124507" y="5469788"/>
            <a:chExt cx="3758652" cy="580534"/>
          </a:xfrm>
        </p:grpSpPr>
        <p:sp>
          <p:nvSpPr>
            <p:cNvPr id="122" name="AutoShape 5">
              <a:extLst>
                <a:ext uri="{FF2B5EF4-FFF2-40B4-BE49-F238E27FC236}">
                  <a16:creationId xmlns:a16="http://schemas.microsoft.com/office/drawing/2014/main" id="{B426B86A-D730-E7E5-FDFA-6C676B5DB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964085" y="5469788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생산성</a:t>
              </a:r>
              <a:r>
                <a:rPr kumimoji="1" lang="en-US" altLang="ko-KR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/</a:t>
              </a:r>
              <a:r>
                <a:rPr kumimoji="1" lang="ko-KR" altLang="en-US" sz="1200" b="1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작업 안정성 향상</a:t>
              </a:r>
              <a:endParaRPr kumimoji="1" lang="en-US" altLang="ko-KR" sz="1200" b="1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23" name="타원 122">
              <a:extLst>
                <a:ext uri="{FF2B5EF4-FFF2-40B4-BE49-F238E27FC236}">
                  <a16:creationId xmlns:a16="http://schemas.microsoft.com/office/drawing/2014/main" id="{BDAB5B0B-D2C2-0032-E328-86C8FF1BA6FF}"/>
                </a:ext>
              </a:extLst>
            </p:cNvPr>
            <p:cNvSpPr/>
            <p:nvPr/>
          </p:nvSpPr>
          <p:spPr bwMode="auto">
            <a:xfrm>
              <a:off x="-4124507" y="5515462"/>
              <a:ext cx="180000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24" name="AutoShape 5">
              <a:extLst>
                <a:ext uri="{FF2B5EF4-FFF2-40B4-BE49-F238E27FC236}">
                  <a16:creationId xmlns:a16="http://schemas.microsoft.com/office/drawing/2014/main" id="{4E10CC3F-B939-AA5E-A617-95DB44716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54087" y="5469788"/>
              <a:ext cx="2088232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인건비 절감</a:t>
              </a:r>
              <a:endParaRPr kumimoji="1" lang="en-US" altLang="ko-KR" sz="11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작업자 의존도를 낮추고 일정한 </a:t>
              </a:r>
              <a:r>
                <a:rPr kumimoji="1" lang="en-US" altLang="ko-KR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Cycle Time</a:t>
              </a:r>
              <a:r>
                <a:rPr kumimoji="1" lang="ko-KR" altLang="en-US" sz="1100" kern="0" dirty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으로 연속 생산</a:t>
              </a:r>
              <a:endParaRPr kumimoji="1" lang="en-US" altLang="ko-KR" sz="1100" kern="0" dirty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F669E2BA-CFF2-5023-734C-AAAB0CC6322E}"/>
              </a:ext>
            </a:extLst>
          </p:cNvPr>
          <p:cNvGrpSpPr/>
          <p:nvPr/>
        </p:nvGrpSpPr>
        <p:grpSpPr>
          <a:xfrm>
            <a:off x="5552498" y="1278942"/>
            <a:ext cx="4419693" cy="1432836"/>
            <a:chOff x="393439" y="4120341"/>
            <a:chExt cx="5687306" cy="1961798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44BBB05-E29A-E648-76E7-73BCE1C3A83F}"/>
                </a:ext>
              </a:extLst>
            </p:cNvPr>
            <p:cNvSpPr txBox="1"/>
            <p:nvPr/>
          </p:nvSpPr>
          <p:spPr>
            <a:xfrm>
              <a:off x="393439" y="4583712"/>
              <a:ext cx="996098" cy="608295"/>
            </a:xfrm>
            <a:prstGeom prst="rect">
              <a:avLst/>
            </a:prstGeom>
            <a:noFill/>
          </p:spPr>
          <p:txBody>
            <a:bodyPr wrap="square" lIns="72000" tIns="36000" rIns="0" bIns="36000" rtlCol="0" anchor="t" anchorCtr="0">
              <a:spAutoFit/>
            </a:bodyPr>
            <a:lstStyle>
              <a:defPPr>
                <a:defRPr lang="ko-KR"/>
              </a:defPPr>
              <a:lvl1pPr marL="216000" indent="-179388" latinLnBrk="0">
                <a:lnSpc>
                  <a:spcPts val="1600"/>
                </a:lnSpc>
                <a:spcBef>
                  <a:spcPts val="600"/>
                </a:spcBef>
                <a:buFont typeface="Wingdings" panose="05000000000000000000" pitchFamily="2" charset="2"/>
                <a:buChar char="q"/>
                <a:defRPr sz="1400" b="1">
                  <a:solidFill>
                    <a:prstClr val="black"/>
                  </a:solidFill>
                  <a:latin typeface="+mj-ea"/>
                  <a:ea typeface="+mj-ea"/>
                </a:defRPr>
              </a:lvl1pPr>
              <a:lvl2pPr marL="266700" lvl="1" indent="-88900" latinLnBrk="0">
                <a:buFont typeface="Arial" panose="020B0604020202020204" pitchFamily="34" charset="0"/>
                <a:buChar char="•"/>
                <a:defRPr sz="1200"/>
              </a:lvl2pPr>
            </a:lstStyle>
            <a:p>
              <a:pPr marL="36612" marR="0" lvl="0" indent="0" algn="ctr" defTabSz="914400" eaLnBrk="1" fontAlgn="auto" latinLnBrk="0" hangingPunct="1">
                <a:lnSpc>
                  <a:spcPts val="15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불량 판정</a:t>
              </a:r>
              <a:br>
                <a:rPr lang="en-US" altLang="ko-KR" sz="1100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</a:b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(</a:t>
              </a:r>
              <a:r>
                <a:rPr kumimoji="0" lang="ko-KR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시스템</a:t>
              </a: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)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2AF4443-A41A-371B-130E-A150C4C0F808}"/>
                </a:ext>
              </a:extLst>
            </p:cNvPr>
            <p:cNvSpPr txBox="1"/>
            <p:nvPr/>
          </p:nvSpPr>
          <p:spPr>
            <a:xfrm>
              <a:off x="393439" y="5255398"/>
              <a:ext cx="996098" cy="608295"/>
            </a:xfrm>
            <a:prstGeom prst="rect">
              <a:avLst/>
            </a:prstGeom>
            <a:noFill/>
          </p:spPr>
          <p:txBody>
            <a:bodyPr wrap="square" lIns="72000" tIns="36000" rIns="0" bIns="36000" rtlCol="0" anchor="t" anchorCtr="0">
              <a:spAutoFit/>
            </a:bodyPr>
            <a:lstStyle>
              <a:defPPr>
                <a:defRPr lang="ko-KR"/>
              </a:defPPr>
              <a:lvl1pPr marL="216000" indent="-179388" latinLnBrk="0">
                <a:lnSpc>
                  <a:spcPts val="1600"/>
                </a:lnSpc>
                <a:spcBef>
                  <a:spcPts val="600"/>
                </a:spcBef>
                <a:buFont typeface="Wingdings" panose="05000000000000000000" pitchFamily="2" charset="2"/>
                <a:buChar char="q"/>
                <a:defRPr sz="1400" b="1">
                  <a:solidFill>
                    <a:prstClr val="black"/>
                  </a:solidFill>
                  <a:latin typeface="+mj-ea"/>
                  <a:ea typeface="+mj-ea"/>
                </a:defRPr>
              </a:lvl1pPr>
              <a:lvl2pPr marL="266700" lvl="1" indent="-88900" latinLnBrk="0">
                <a:buFont typeface="Arial" panose="020B0604020202020204" pitchFamily="34" charset="0"/>
                <a:buChar char="•"/>
                <a:defRPr sz="1200"/>
              </a:lvl2pPr>
            </a:lstStyle>
            <a:p>
              <a:pPr marL="36612" marR="0" lvl="0" indent="0" algn="ctr" defTabSz="914400" eaLnBrk="1" fontAlgn="auto" latinLnBrk="0" hangingPunct="1">
                <a:lnSpc>
                  <a:spcPts val="15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영상 </a:t>
              </a:r>
              <a:r>
                <a:rPr kumimoji="0" lang="ko-KR" altLang="en-US" sz="11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촬상</a:t>
              </a:r>
              <a:br>
                <a:rPr lang="en-US" altLang="ko-KR" sz="1100" kern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</a:b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(</a:t>
              </a:r>
              <a:r>
                <a:rPr kumimoji="0" lang="ko-KR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설비</a:t>
              </a: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)</a:t>
              </a:r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8EE9AD9D-E734-20A3-42F8-737D6DBB339B}"/>
                </a:ext>
              </a:extLst>
            </p:cNvPr>
            <p:cNvSpPr/>
            <p:nvPr/>
          </p:nvSpPr>
          <p:spPr>
            <a:xfrm>
              <a:off x="4112064" y="4668430"/>
              <a:ext cx="1499339" cy="360000"/>
            </a:xfrm>
            <a:prstGeom prst="rect">
              <a:avLst/>
            </a:prstGeom>
            <a:noFill/>
            <a:ln w="31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AI </a:t>
              </a:r>
              <a:r>
                <a:rPr kumimoji="0" lang="ko-KR" altLang="en-US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자동판정</a:t>
              </a:r>
            </a:p>
          </p:txBody>
        </p:sp>
        <p:sp>
          <p:nvSpPr>
            <p:cNvPr id="151" name="직사각형 150">
              <a:extLst>
                <a:ext uri="{FF2B5EF4-FFF2-40B4-BE49-F238E27FC236}">
                  <a16:creationId xmlns:a16="http://schemas.microsoft.com/office/drawing/2014/main" id="{EFCDC1FD-5AAE-8CF4-7AB7-F182BD89AC89}"/>
                </a:ext>
              </a:extLst>
            </p:cNvPr>
            <p:cNvSpPr/>
            <p:nvPr/>
          </p:nvSpPr>
          <p:spPr>
            <a:xfrm>
              <a:off x="4112064" y="5342582"/>
              <a:ext cx="1499339" cy="360000"/>
            </a:xfrm>
            <a:prstGeom prst="rect">
              <a:avLst/>
            </a:prstGeom>
            <a:noFill/>
            <a:ln w="31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</a:t>
              </a:r>
              <a:r>
                <a:rPr kumimoji="0" lang="ko-KR" altLang="en-US" sz="1100" b="1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촬상</a:t>
              </a:r>
              <a:endParaRPr kumimoji="0" lang="ko-KR" altLang="en-US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152" name="그룹 5220">
              <a:extLst>
                <a:ext uri="{FF2B5EF4-FFF2-40B4-BE49-F238E27FC236}">
                  <a16:creationId xmlns:a16="http://schemas.microsoft.com/office/drawing/2014/main" id="{79B25EE7-6C33-B59C-E3F9-5B4FE24513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0656" y="4133582"/>
              <a:ext cx="1765159" cy="358189"/>
              <a:chOff x="200918" y="1247775"/>
              <a:chExt cx="5184012" cy="358189"/>
            </a:xfrm>
          </p:grpSpPr>
          <p:sp>
            <p:nvSpPr>
              <p:cNvPr id="161" name="Text Box 31">
                <a:extLst>
                  <a:ext uri="{FF2B5EF4-FFF2-40B4-BE49-F238E27FC236}">
                    <a16:creationId xmlns:a16="http://schemas.microsoft.com/office/drawing/2014/main" id="{F6BC330A-3601-126F-02DD-6BA5B52611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12808" y="1247775"/>
                <a:ext cx="1933723" cy="3581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To-Be</a:t>
                </a:r>
              </a:p>
            </p:txBody>
          </p:sp>
          <p:cxnSp>
            <p:nvCxnSpPr>
              <p:cNvPr id="162" name="직선 연결선 168">
                <a:extLst>
                  <a:ext uri="{FF2B5EF4-FFF2-40B4-BE49-F238E27FC236}">
                    <a16:creationId xmlns:a16="http://schemas.microsoft.com/office/drawing/2014/main" id="{5E7F371F-52EA-EF06-7306-64DEAF73F5B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00918" y="1550447"/>
                <a:ext cx="5184012" cy="0"/>
              </a:xfrm>
              <a:prstGeom prst="line">
                <a:avLst/>
              </a:prstGeom>
              <a:noFill/>
              <a:ln w="6350" algn="ctr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53" name="오른쪽 화살표 77">
              <a:extLst>
                <a:ext uri="{FF2B5EF4-FFF2-40B4-BE49-F238E27FC236}">
                  <a16:creationId xmlns:a16="http://schemas.microsoft.com/office/drawing/2014/main" id="{64B317DB-4212-BEAE-1422-A8A48819016A}"/>
                </a:ext>
              </a:extLst>
            </p:cNvPr>
            <p:cNvSpPr/>
            <p:nvPr/>
          </p:nvSpPr>
          <p:spPr>
            <a:xfrm>
              <a:off x="3513440" y="4997678"/>
              <a:ext cx="504056" cy="484632"/>
            </a:xfrm>
            <a:prstGeom prst="rightArrow">
              <a:avLst/>
            </a:prstGeom>
            <a:solidFill>
              <a:srgbClr val="FFFFFF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4" name="직사각형 153">
              <a:extLst>
                <a:ext uri="{FF2B5EF4-FFF2-40B4-BE49-F238E27FC236}">
                  <a16:creationId xmlns:a16="http://schemas.microsoft.com/office/drawing/2014/main" id="{CDAF9977-0959-B628-40BC-EEA63B7A48FF}"/>
                </a:ext>
              </a:extLst>
            </p:cNvPr>
            <p:cNvSpPr/>
            <p:nvPr/>
          </p:nvSpPr>
          <p:spPr>
            <a:xfrm>
              <a:off x="1752857" y="4668430"/>
              <a:ext cx="1499339" cy="372115"/>
            </a:xfrm>
            <a:prstGeom prst="rect">
              <a:avLst/>
            </a:prstGeom>
            <a:noFill/>
            <a:ln w="31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사람</a:t>
              </a:r>
            </a:p>
          </p:txBody>
        </p:sp>
        <p:sp>
          <p:nvSpPr>
            <p:cNvPr id="155" name="직사각형 154">
              <a:extLst>
                <a:ext uri="{FF2B5EF4-FFF2-40B4-BE49-F238E27FC236}">
                  <a16:creationId xmlns:a16="http://schemas.microsoft.com/office/drawing/2014/main" id="{CA658D16-94FF-20AA-0FA7-7BC38C77FC73}"/>
                </a:ext>
              </a:extLst>
            </p:cNvPr>
            <p:cNvSpPr/>
            <p:nvPr/>
          </p:nvSpPr>
          <p:spPr>
            <a:xfrm>
              <a:off x="1763520" y="5342582"/>
              <a:ext cx="1499339" cy="360001"/>
            </a:xfrm>
            <a:prstGeom prst="rect">
              <a:avLst/>
            </a:prstGeom>
            <a:noFill/>
            <a:ln w="317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수작업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7EFB781-163A-A7AC-F9C7-2920757B8C5F}"/>
                </a:ext>
              </a:extLst>
            </p:cNvPr>
            <p:cNvSpPr txBox="1"/>
            <p:nvPr/>
          </p:nvSpPr>
          <p:spPr>
            <a:xfrm>
              <a:off x="3890002" y="5004486"/>
              <a:ext cx="2190742" cy="372575"/>
            </a:xfrm>
            <a:prstGeom prst="rect">
              <a:avLst/>
            </a:prstGeom>
            <a:noFill/>
          </p:spPr>
          <p:txBody>
            <a:bodyPr wrap="square" lIns="72000" tIns="36000" rIns="0" bIns="36000" rtlCol="0" anchor="t" anchorCtr="0">
              <a:spAutoFit/>
            </a:bodyPr>
            <a:lstStyle>
              <a:defPPr>
                <a:defRPr lang="ko-KR"/>
              </a:defPPr>
              <a:lvl1pPr marL="216000" indent="-179388" latinLnBrk="0">
                <a:lnSpc>
                  <a:spcPts val="1600"/>
                </a:lnSpc>
                <a:spcBef>
                  <a:spcPts val="600"/>
                </a:spcBef>
                <a:buFont typeface="Wingdings" panose="05000000000000000000" pitchFamily="2" charset="2"/>
                <a:buChar char="q"/>
                <a:defRPr sz="1400" b="1">
                  <a:solidFill>
                    <a:prstClr val="black"/>
                  </a:solidFill>
                  <a:latin typeface="+mj-ea"/>
                  <a:ea typeface="+mj-ea"/>
                </a:defRPr>
              </a:lvl1pPr>
              <a:lvl2pPr marL="266700" lvl="1" indent="-88900" latinLnBrk="0">
                <a:buFont typeface="Arial" panose="020B0604020202020204" pitchFamily="34" charset="0"/>
                <a:buChar char="•"/>
                <a:defRPr sz="1200"/>
              </a:lvl2pPr>
            </a:lstStyle>
            <a:p>
              <a:pPr marL="36612" marR="0" lvl="0" indent="0" algn="ctr" defTabSz="914400" eaLnBrk="1" fontAlgn="auto" latinLnBrk="0" hangingPunct="1">
                <a:lnSpc>
                  <a:spcPts val="17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lang="ko-KR" altLang="en-US" sz="1100" kern="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시스템 기반 검사 </a:t>
              </a:r>
              <a:r>
                <a:rPr lang="en-US" altLang="ko-KR" sz="1100" kern="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: </a:t>
              </a:r>
              <a:r>
                <a:rPr lang="ko-KR" altLang="en-US" sz="1100" kern="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검사원 </a:t>
              </a:r>
              <a:r>
                <a:rPr lang="ko-KR" altLang="en-US" sz="1100" b="0" kern="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↓</a:t>
              </a: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  <a:sym typeface="Wingdings" panose="05000000000000000000" pitchFamily="2" charset="2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E7AA8CDA-2EA9-75C9-FD49-0B12E5BAD0B5}"/>
                </a:ext>
              </a:extLst>
            </p:cNvPr>
            <p:cNvSpPr txBox="1"/>
            <p:nvPr/>
          </p:nvSpPr>
          <p:spPr>
            <a:xfrm>
              <a:off x="3864786" y="5710881"/>
              <a:ext cx="2215959" cy="371258"/>
            </a:xfrm>
            <a:prstGeom prst="rect">
              <a:avLst/>
            </a:prstGeom>
            <a:noFill/>
          </p:spPr>
          <p:txBody>
            <a:bodyPr wrap="square" lIns="72000" tIns="36000" rIns="0" bIns="36000" rtlCol="0" anchor="t" anchorCtr="0">
              <a:spAutoFit/>
            </a:bodyPr>
            <a:lstStyle>
              <a:defPPr>
                <a:defRPr lang="ko-KR"/>
              </a:defPPr>
              <a:lvl1pPr marL="216000" indent="-179388" latinLnBrk="0">
                <a:lnSpc>
                  <a:spcPts val="1600"/>
                </a:lnSpc>
                <a:spcBef>
                  <a:spcPts val="600"/>
                </a:spcBef>
                <a:buFont typeface="Wingdings" panose="05000000000000000000" pitchFamily="2" charset="2"/>
                <a:buChar char="q"/>
                <a:defRPr sz="1400" b="1">
                  <a:solidFill>
                    <a:prstClr val="black"/>
                  </a:solidFill>
                  <a:latin typeface="+mj-ea"/>
                  <a:ea typeface="+mj-ea"/>
                </a:defRPr>
              </a:lvl1pPr>
              <a:lvl2pPr marL="266700" lvl="1" indent="-88900" latinLnBrk="0">
                <a:buFont typeface="Arial" panose="020B0604020202020204" pitchFamily="34" charset="0"/>
                <a:buChar char="•"/>
                <a:defRPr sz="1200"/>
              </a:lvl2pPr>
            </a:lstStyle>
            <a:p>
              <a:pPr marL="36612" marR="0" lvl="0" indent="0" algn="ctr" defTabSz="914400" eaLnBrk="1" fontAlgn="auto" latinLnBrk="0" hangingPunct="1">
                <a:lnSpc>
                  <a:spcPts val="17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ko-KR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검사기 자동화 </a:t>
              </a:r>
              <a:r>
                <a:rPr kumimoji="0" lang="en-US" altLang="ko-KR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: </a:t>
              </a:r>
              <a:r>
                <a:rPr kumimoji="0" lang="ko-KR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검사 생산성 </a:t>
              </a:r>
              <a:r>
                <a:rPr lang="ko-KR" altLang="en-US" sz="1100" kern="0" dirty="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  <a:sym typeface="Wingdings" panose="05000000000000000000" pitchFamily="2" charset="2"/>
                </a:rPr>
                <a:t>↑</a:t>
              </a:r>
              <a:endParaRPr kumimoji="0" lang="en-US" altLang="ko-KR" sz="11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  <a:sym typeface="Wingdings" panose="05000000000000000000" pitchFamily="2" charset="2"/>
              </a:endParaRPr>
            </a:p>
          </p:txBody>
        </p:sp>
        <p:grpSp>
          <p:nvGrpSpPr>
            <p:cNvPr id="158" name="그룹 5220">
              <a:extLst>
                <a:ext uri="{FF2B5EF4-FFF2-40B4-BE49-F238E27FC236}">
                  <a16:creationId xmlns:a16="http://schemas.microsoft.com/office/drawing/2014/main" id="{EF37D3F5-7C98-DAB0-69C8-665867DD10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2224" y="4120341"/>
              <a:ext cx="1765159" cy="358189"/>
              <a:chOff x="287325" y="1247775"/>
              <a:chExt cx="5184012" cy="358189"/>
            </a:xfrm>
          </p:grpSpPr>
          <p:sp>
            <p:nvSpPr>
              <p:cNvPr id="159" name="Text Box 31">
                <a:extLst>
                  <a:ext uri="{FF2B5EF4-FFF2-40B4-BE49-F238E27FC236}">
                    <a16:creationId xmlns:a16="http://schemas.microsoft.com/office/drawing/2014/main" id="{74CE6FEF-F2FD-FFB8-29EB-CAAC225366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31045" y="1247775"/>
                <a:ext cx="2297204" cy="3581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As-Was</a:t>
                </a:r>
              </a:p>
            </p:txBody>
          </p:sp>
          <p:cxnSp>
            <p:nvCxnSpPr>
              <p:cNvPr id="160" name="직선 연결선 168">
                <a:extLst>
                  <a:ext uri="{FF2B5EF4-FFF2-40B4-BE49-F238E27FC236}">
                    <a16:creationId xmlns:a16="http://schemas.microsoft.com/office/drawing/2014/main" id="{B42E794C-696D-E4C3-E2F3-3C7C8356561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87325" y="1563688"/>
                <a:ext cx="5184012" cy="0"/>
              </a:xfrm>
              <a:prstGeom prst="line">
                <a:avLst/>
              </a:prstGeom>
              <a:noFill/>
              <a:ln w="6350" algn="ctr">
                <a:solidFill>
                  <a:srgbClr val="7F7F7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pic>
        <p:nvPicPr>
          <p:cNvPr id="163" name="그림 162">
            <a:extLst>
              <a:ext uri="{FF2B5EF4-FFF2-40B4-BE49-F238E27FC236}">
                <a16:creationId xmlns:a16="http://schemas.microsoft.com/office/drawing/2014/main" id="{52F82F55-7694-6891-CF04-E1763731C27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40"/>
          <a:stretch>
            <a:fillRect/>
          </a:stretch>
        </p:blipFill>
        <p:spPr>
          <a:xfrm>
            <a:off x="5764860" y="3991582"/>
            <a:ext cx="1000057" cy="857233"/>
          </a:xfrm>
          <a:prstGeom prst="rect">
            <a:avLst/>
          </a:prstGeom>
        </p:spPr>
      </p:pic>
      <p:sp>
        <p:nvSpPr>
          <p:cNvPr id="164" name="TextBox 163">
            <a:extLst>
              <a:ext uri="{FF2B5EF4-FFF2-40B4-BE49-F238E27FC236}">
                <a16:creationId xmlns:a16="http://schemas.microsoft.com/office/drawing/2014/main" id="{C19424A7-7564-6F4C-7572-3777121D4734}"/>
              </a:ext>
            </a:extLst>
          </p:cNvPr>
          <p:cNvSpPr txBox="1"/>
          <p:nvPr/>
        </p:nvSpPr>
        <p:spPr>
          <a:xfrm>
            <a:off x="11163168" y="1194410"/>
            <a:ext cx="3390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자동화 도입 효과</a:t>
            </a:r>
          </a:p>
        </p:txBody>
      </p:sp>
      <p:sp>
        <p:nvSpPr>
          <p:cNvPr id="165" name="직사각형 164">
            <a:extLst>
              <a:ext uri="{FF2B5EF4-FFF2-40B4-BE49-F238E27FC236}">
                <a16:creationId xmlns:a16="http://schemas.microsoft.com/office/drawing/2014/main" id="{34C57096-C9DA-059B-95F2-CACF427BE7FD}"/>
              </a:ext>
            </a:extLst>
          </p:cNvPr>
          <p:cNvSpPr/>
          <p:nvPr/>
        </p:nvSpPr>
        <p:spPr>
          <a:xfrm>
            <a:off x="5631613" y="2740910"/>
            <a:ext cx="4366295" cy="338396"/>
          </a:xfrm>
          <a:prstGeom prst="rect">
            <a:avLst/>
          </a:prstGeom>
          <a:noFill/>
          <a:ln w="3175">
            <a:noFill/>
          </a:ln>
        </p:spPr>
        <p:txBody>
          <a:bodyPr vert="horz" wrap="square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kumimoji="0" lang="ko-KR" altLang="en-US" sz="12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전문 컨설팅을 통해 </a:t>
            </a:r>
            <a:r>
              <a:rPr kumimoji="0" lang="en-US" altLang="ko-KR" sz="12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H/W </a:t>
            </a:r>
            <a:r>
              <a:rPr kumimoji="0" lang="ko-KR" altLang="en-US" sz="12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엔지니어링 및</a:t>
            </a:r>
            <a:r>
              <a:rPr kumimoji="0" lang="en-US" altLang="ko-KR" sz="12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 Vision AI </a:t>
            </a:r>
            <a:r>
              <a:rPr kumimoji="0" lang="ko-KR" altLang="en-US" sz="12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기술 개발</a:t>
            </a:r>
            <a:r>
              <a:rPr kumimoji="0" lang="en-US" altLang="ko-KR" sz="12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kumimoji="0" lang="ko-KR" altLang="en-US" sz="1200" b="0" i="0" u="none" strike="noStrike" kern="0" cap="none" spc="-26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6" name="사각형: 둥근 모서리 165">
            <a:extLst>
              <a:ext uri="{FF2B5EF4-FFF2-40B4-BE49-F238E27FC236}">
                <a16:creationId xmlns:a16="http://schemas.microsoft.com/office/drawing/2014/main" id="{F311E79E-1F42-6022-A04F-1F023AD52791}"/>
              </a:ext>
            </a:extLst>
          </p:cNvPr>
          <p:cNvSpPr/>
          <p:nvPr/>
        </p:nvSpPr>
        <p:spPr>
          <a:xfrm>
            <a:off x="5781397" y="3586789"/>
            <a:ext cx="2159711" cy="305855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rgbClr val="7F7F7F"/>
            </a:solidFill>
          </a:ln>
        </p:spPr>
        <p:txBody>
          <a:bodyPr wrap="square" lIns="36000" tIns="36000" rIns="36000" bIns="36000" rtlCol="0" anchor="ctr"/>
          <a:lstStyle/>
          <a:p>
            <a:pPr marL="0" marR="0" lvl="0" indent="0" algn="ctr" defTabSz="914423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AI </a:t>
            </a:r>
            <a:r>
              <a:rPr kumimoji="0" lang="ko-KR" altLang="en-US" sz="10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판정에</a:t>
            </a:r>
            <a:r>
              <a:rPr kumimoji="0" lang="en-US" altLang="ko-KR" sz="10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0" lang="ko-KR" altLang="en-US" sz="10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적합한 </a:t>
            </a:r>
            <a:r>
              <a:rPr kumimoji="0" lang="en-US" altLang="ko-KR" sz="10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H/W </a:t>
            </a:r>
            <a:r>
              <a:rPr kumimoji="0" lang="ko-KR" altLang="en-US" sz="10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엔지니어링</a:t>
            </a:r>
            <a:endParaRPr kumimoji="0" lang="en-US" altLang="ko-KR" sz="1000" b="0" i="0" u="none" strike="noStrike" kern="0" cap="none" spc="-26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4AE1EFE9-0278-6D39-24AA-5751A0FC0EED}"/>
              </a:ext>
            </a:extLst>
          </p:cNvPr>
          <p:cNvSpPr txBox="1"/>
          <p:nvPr/>
        </p:nvSpPr>
        <p:spPr>
          <a:xfrm>
            <a:off x="5631613" y="4890711"/>
            <a:ext cx="2313507" cy="44813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defTabSz="914423" eaLnBrk="0" latinLnBrk="0" hangingPunct="0">
              <a:lnSpc>
                <a:spcPct val="120000"/>
              </a:lnSpc>
              <a:spcAft>
                <a:spcPts val="300"/>
              </a:spcAft>
              <a:defRPr sz="1000" spc="-6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marL="171450" marR="0" lvl="0" indent="-171450" algn="l" defTabSz="914423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en-US" altLang="ko-KR" b="0" i="0" u="none" strike="noStrike" kern="1200" cap="none" spc="-60" normalizeH="0" baseline="0" noProof="0" dirty="0">
                <a:ln>
                  <a:solidFill>
                    <a:srgbClr val="E32D91">
                      <a:alpha val="0"/>
                    </a:srgb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AI </a:t>
            </a:r>
            <a:r>
              <a:rPr kumimoji="1" lang="ko-KR" altLang="en-US" b="0" i="0" u="none" strike="noStrike" kern="1200" cap="none" spc="-60" normalizeH="0" baseline="0" noProof="0" dirty="0">
                <a:ln>
                  <a:solidFill>
                    <a:srgbClr val="E32D91">
                      <a:alpha val="0"/>
                    </a:srgb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정확도 향상 및 일정한 판정 추론을 진행하기 위한 </a:t>
            </a:r>
            <a:r>
              <a:rPr kumimoji="1" lang="en-US" altLang="ko-KR" b="0" i="0" u="none" strike="noStrike" kern="1200" cap="none" spc="-60" normalizeH="0" baseline="0" noProof="0" dirty="0">
                <a:ln>
                  <a:solidFill>
                    <a:srgbClr val="E32D91">
                      <a:alpha val="0"/>
                    </a:srgb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H/W </a:t>
            </a:r>
            <a:r>
              <a:rPr kumimoji="1" lang="ko-KR" altLang="en-US" b="0" i="0" u="none" strike="noStrike" kern="1200" cap="none" spc="-60" normalizeH="0" baseline="0" noProof="0" dirty="0">
                <a:ln>
                  <a:solidFill>
                    <a:srgbClr val="E32D91">
                      <a:alpha val="0"/>
                    </a:srgb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엔지니어링</a:t>
            </a:r>
          </a:p>
        </p:txBody>
      </p:sp>
      <p:sp>
        <p:nvSpPr>
          <p:cNvPr id="168" name="사각형: 둥근 모서리 167">
            <a:extLst>
              <a:ext uri="{FF2B5EF4-FFF2-40B4-BE49-F238E27FC236}">
                <a16:creationId xmlns:a16="http://schemas.microsoft.com/office/drawing/2014/main" id="{B8CAFE8A-03BB-FA03-3675-D1F9B24BEC65}"/>
              </a:ext>
            </a:extLst>
          </p:cNvPr>
          <p:cNvSpPr/>
          <p:nvPr/>
        </p:nvSpPr>
        <p:spPr>
          <a:xfrm>
            <a:off x="8073629" y="3588083"/>
            <a:ext cx="1655292" cy="288745"/>
          </a:xfrm>
          <a:prstGeom prst="roundRect">
            <a:avLst>
              <a:gd name="adj" fmla="val 50000"/>
            </a:avLst>
          </a:prstGeom>
          <a:solidFill>
            <a:srgbClr val="7F7F7F"/>
          </a:solidFill>
          <a:ln>
            <a:solidFill>
              <a:srgbClr val="7F7F7F"/>
            </a:solidFill>
          </a:ln>
        </p:spPr>
        <p:txBody>
          <a:bodyPr wrap="square" lIns="36000" tIns="36000" rIns="36000" bIns="36000" rtlCol="0" anchor="ctr"/>
          <a:lstStyle/>
          <a:p>
            <a:pPr marL="0" marR="0" lvl="0" indent="0" algn="ctr" defTabSz="914423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AI</a:t>
            </a:r>
            <a:r>
              <a:rPr kumimoji="0" lang="ko-KR" altLang="en-US" sz="10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 및 </a:t>
            </a:r>
            <a:r>
              <a:rPr kumimoji="0" lang="en-US" altLang="ko-KR" sz="10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AI </a:t>
            </a:r>
            <a:r>
              <a:rPr kumimoji="0" lang="ko-KR" altLang="en-US" sz="1000" b="0" i="0" u="none" strike="noStrike" kern="0" cap="none" spc="-26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판정 플랫폼 개발</a:t>
            </a:r>
            <a:endParaRPr kumimoji="0" lang="en-US" altLang="ko-KR" sz="1000" b="0" i="0" u="none" strike="noStrike" kern="0" cap="none" spc="-26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9F6AEA9-F72A-3EB2-D361-7A85F294CA58}"/>
              </a:ext>
            </a:extLst>
          </p:cNvPr>
          <p:cNvSpPr txBox="1"/>
          <p:nvPr/>
        </p:nvSpPr>
        <p:spPr>
          <a:xfrm>
            <a:off x="7943638" y="4910714"/>
            <a:ext cx="1903215" cy="44813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defTabSz="914423" eaLnBrk="0" latinLnBrk="0" hangingPunct="0">
              <a:lnSpc>
                <a:spcPct val="120000"/>
              </a:lnSpc>
              <a:spcAft>
                <a:spcPts val="300"/>
              </a:spcAft>
              <a:defRPr sz="1000" spc="-6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defRPr>
            </a:lvl1pPr>
          </a:lstStyle>
          <a:p>
            <a:pPr marL="171450" marR="0" lvl="0" indent="-171450" algn="l" defTabSz="914423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en-US" altLang="ko-KR" dirty="0">
                <a:ln>
                  <a:solidFill>
                    <a:srgbClr val="E32D91">
                      <a:alpha val="0"/>
                    </a:srgb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n</a:t>
            </a:r>
            <a:r>
              <a:rPr kumimoji="1" lang="ko-KR" altLang="en-US" b="0" i="0" u="none" strike="noStrike" kern="1200" cap="none" spc="-60" normalizeH="0" baseline="0" noProof="0" dirty="0">
                <a:ln>
                  <a:solidFill>
                    <a:srgbClr val="E32D91">
                      <a:alpha val="0"/>
                    </a:srgb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개 등급</a:t>
            </a:r>
            <a:r>
              <a:rPr kumimoji="1" lang="en-US" altLang="ko-KR" b="0" i="0" u="none" strike="noStrike" kern="1200" cap="none" spc="-60" normalizeH="0" baseline="0" noProof="0" dirty="0">
                <a:ln>
                  <a:solidFill>
                    <a:srgbClr val="E32D91">
                      <a:alpha val="0"/>
                    </a:srgb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, m</a:t>
            </a:r>
            <a:r>
              <a:rPr kumimoji="1" lang="ko-KR" altLang="en-US" b="0" i="0" u="none" strike="noStrike" kern="1200" cap="none" spc="-60" normalizeH="0" baseline="0" noProof="0" dirty="0">
                <a:ln>
                  <a:solidFill>
                    <a:srgbClr val="E32D91">
                      <a:alpha val="0"/>
                    </a:srgb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여개 품목에 대해 판정이 가능한 </a:t>
            </a:r>
            <a:r>
              <a:rPr kumimoji="1" lang="en-US" altLang="ko-KR" b="0" i="0" u="none" strike="noStrike" kern="1200" cap="none" spc="-60" normalizeH="0" baseline="0" noProof="0" dirty="0">
                <a:ln>
                  <a:solidFill>
                    <a:srgbClr val="E32D91">
                      <a:alpha val="0"/>
                    </a:srgb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AI</a:t>
            </a:r>
            <a:r>
              <a:rPr kumimoji="1" lang="ko-KR" altLang="en-US" b="0" i="0" u="none" strike="noStrike" kern="1200" cap="none" spc="-60" normalizeH="0" baseline="0" noProof="0" dirty="0">
                <a:ln>
                  <a:solidFill>
                    <a:srgbClr val="E32D91">
                      <a:alpha val="0"/>
                    </a:srgbClr>
                  </a:solidFill>
                </a:ln>
                <a:solidFill>
                  <a:schemeClr val="tx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 개발</a:t>
            </a:r>
          </a:p>
        </p:txBody>
      </p:sp>
      <p:sp>
        <p:nvSpPr>
          <p:cNvPr id="170" name="직사각형 169">
            <a:extLst>
              <a:ext uri="{FF2B5EF4-FFF2-40B4-BE49-F238E27FC236}">
                <a16:creationId xmlns:a16="http://schemas.microsoft.com/office/drawing/2014/main" id="{7ADBE770-0D15-728D-7180-288CE2FA7DC9}"/>
              </a:ext>
            </a:extLst>
          </p:cNvPr>
          <p:cNvSpPr/>
          <p:nvPr/>
        </p:nvSpPr>
        <p:spPr>
          <a:xfrm>
            <a:off x="6687379" y="3262417"/>
            <a:ext cx="2159711" cy="87528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설비 구축 프로세스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0659FFA4-F75A-581E-44EB-38EE91B8B280}"/>
              </a:ext>
            </a:extLst>
          </p:cNvPr>
          <p:cNvSpPr txBox="1"/>
          <p:nvPr/>
        </p:nvSpPr>
        <p:spPr>
          <a:xfrm>
            <a:off x="5717776" y="5397084"/>
            <a:ext cx="4220601" cy="875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제조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/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생산 영역의 다양한 도메인에서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Pain Point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발굴 및 문제해결 경험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503000000020004" pitchFamily="2" charset="-127"/>
            </a:endParaRPr>
          </a:p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AI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기술 컨설팅부터 개발까지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One-stop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서비스 제공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503000000020004" pitchFamily="2" charset="-127"/>
            </a:endParaRPr>
          </a:p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비전검사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AI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개발 전문성 및 현장적용 전문 인력 투입</a:t>
            </a:r>
          </a:p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HW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리소스 절감을 위한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AI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경량화 및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Edge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추론 최적화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503000000020004" pitchFamily="2" charset="-127"/>
            </a:endParaRPr>
          </a:p>
        </p:txBody>
      </p:sp>
      <p:pic>
        <p:nvPicPr>
          <p:cNvPr id="172" name="그림 171">
            <a:extLst>
              <a:ext uri="{FF2B5EF4-FFF2-40B4-BE49-F238E27FC236}">
                <a16:creationId xmlns:a16="http://schemas.microsoft.com/office/drawing/2014/main" id="{984629D0-00FA-1881-39D3-823462D8937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5235" r="21765"/>
          <a:stretch>
            <a:fillRect/>
          </a:stretch>
        </p:blipFill>
        <p:spPr>
          <a:xfrm>
            <a:off x="6822618" y="3995653"/>
            <a:ext cx="1098923" cy="852209"/>
          </a:xfrm>
          <a:prstGeom prst="rect">
            <a:avLst/>
          </a:prstGeom>
        </p:spPr>
      </p:pic>
      <p:pic>
        <p:nvPicPr>
          <p:cNvPr id="173" name="그림 172">
            <a:extLst>
              <a:ext uri="{FF2B5EF4-FFF2-40B4-BE49-F238E27FC236}">
                <a16:creationId xmlns:a16="http://schemas.microsoft.com/office/drawing/2014/main" id="{779611DA-F20F-878D-9E31-4DF928BB9DB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80915" y="3980444"/>
            <a:ext cx="1635650" cy="879299"/>
          </a:xfrm>
          <a:prstGeom prst="rect">
            <a:avLst/>
          </a:prstGeom>
        </p:spPr>
      </p:pic>
      <p:grpSp>
        <p:nvGrpSpPr>
          <p:cNvPr id="174" name="그룹 173">
            <a:extLst>
              <a:ext uri="{FF2B5EF4-FFF2-40B4-BE49-F238E27FC236}">
                <a16:creationId xmlns:a16="http://schemas.microsoft.com/office/drawing/2014/main" id="{4D3930F8-1A90-06D7-A586-59A7FA5FF83D}"/>
              </a:ext>
            </a:extLst>
          </p:cNvPr>
          <p:cNvGrpSpPr/>
          <p:nvPr/>
        </p:nvGrpSpPr>
        <p:grpSpPr>
          <a:xfrm>
            <a:off x="10571763" y="3884839"/>
            <a:ext cx="4314889" cy="2422827"/>
            <a:chOff x="10571763" y="4243650"/>
            <a:chExt cx="4314889" cy="2422827"/>
          </a:xfrm>
        </p:grpSpPr>
        <p:grpSp>
          <p:nvGrpSpPr>
            <p:cNvPr id="175" name="그룹 174">
              <a:extLst>
                <a:ext uri="{FF2B5EF4-FFF2-40B4-BE49-F238E27FC236}">
                  <a16:creationId xmlns:a16="http://schemas.microsoft.com/office/drawing/2014/main" id="{4FEB0256-ECC6-46A9-FD47-66F879C298A0}"/>
                </a:ext>
              </a:extLst>
            </p:cNvPr>
            <p:cNvGrpSpPr/>
            <p:nvPr/>
          </p:nvGrpSpPr>
          <p:grpSpPr>
            <a:xfrm>
              <a:off x="10780831" y="5046533"/>
              <a:ext cx="3992768" cy="794885"/>
              <a:chOff x="5345456" y="4012011"/>
              <a:chExt cx="3992768" cy="926594"/>
            </a:xfrm>
          </p:grpSpPr>
          <p:grpSp>
            <p:nvGrpSpPr>
              <p:cNvPr id="191" name="그룹 190">
                <a:extLst>
                  <a:ext uri="{FF2B5EF4-FFF2-40B4-BE49-F238E27FC236}">
                    <a16:creationId xmlns:a16="http://schemas.microsoft.com/office/drawing/2014/main" id="{AA0BA031-9324-F8B2-5803-AE1C3E90AD0F}"/>
                  </a:ext>
                </a:extLst>
              </p:cNvPr>
              <p:cNvGrpSpPr/>
              <p:nvPr/>
            </p:nvGrpSpPr>
            <p:grpSpPr>
              <a:xfrm flipH="1">
                <a:off x="5345456" y="4012011"/>
                <a:ext cx="3992768" cy="926594"/>
                <a:chOff x="5095244" y="4572745"/>
                <a:chExt cx="4304976" cy="914382"/>
              </a:xfrm>
            </p:grpSpPr>
            <p:grpSp>
              <p:nvGrpSpPr>
                <p:cNvPr id="193" name="그룹 192">
                  <a:extLst>
                    <a:ext uri="{FF2B5EF4-FFF2-40B4-BE49-F238E27FC236}">
                      <a16:creationId xmlns:a16="http://schemas.microsoft.com/office/drawing/2014/main" id="{679FEE76-111E-2A87-0393-76AE2678172E}"/>
                    </a:ext>
                  </a:extLst>
                </p:cNvPr>
                <p:cNvGrpSpPr/>
                <p:nvPr/>
              </p:nvGrpSpPr>
              <p:grpSpPr>
                <a:xfrm>
                  <a:off x="5095244" y="4572745"/>
                  <a:ext cx="923685" cy="800447"/>
                  <a:chOff x="5095244" y="4788769"/>
                  <a:chExt cx="923685" cy="800447"/>
                </a:xfrm>
              </p:grpSpPr>
              <p:pic>
                <p:nvPicPr>
                  <p:cNvPr id="195" name="그래픽 194" descr="남자 옆모습 단색으로 채워진">
                    <a:extLst>
                      <a:ext uri="{FF2B5EF4-FFF2-40B4-BE49-F238E27FC236}">
                        <a16:creationId xmlns:a16="http://schemas.microsoft.com/office/drawing/2014/main" id="{6D6F578B-9132-FA34-DB0F-2A75C1A8CFC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281624" y="4788769"/>
                    <a:ext cx="567771" cy="567771"/>
                  </a:xfrm>
                  <a:prstGeom prst="rect">
                    <a:avLst/>
                  </a:prstGeom>
                </p:spPr>
              </p:pic>
              <p:sp>
                <p:nvSpPr>
                  <p:cNvPr id="196" name="TextBox 195">
                    <a:extLst>
                      <a:ext uri="{FF2B5EF4-FFF2-40B4-BE49-F238E27FC236}">
                        <a16:creationId xmlns:a16="http://schemas.microsoft.com/office/drawing/2014/main" id="{DC45971A-E713-C869-B151-DA4E66BE6062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095244" y="5373216"/>
                    <a:ext cx="923685" cy="2160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36000" tIns="36000" rIns="36000" bIns="36000" rtlCol="0" anchor="t" anchorCtr="0">
                    <a:noAutofit/>
                  </a:bodyPr>
                  <a:lstStyle/>
                  <a:p>
                    <a:pPr algn="ctr" defTabSz="984250"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ko-KR" altLang="en-US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  <a:t>반도체 </a:t>
                    </a:r>
                    <a:r>
                      <a:rPr lang="en-US" altLang="ko-KR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  <a:t>J</a:t>
                    </a:r>
                    <a:r>
                      <a:rPr lang="ko-KR" altLang="en-US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  <a:t>사</a:t>
                    </a:r>
                    <a:r>
                      <a:rPr lang="en-US" altLang="ko-KR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  <a:t> PI</a:t>
                    </a:r>
                    <a:endPara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94" name="말풍선: 모서리가 둥근 사각형 193">
                  <a:extLst>
                    <a:ext uri="{FF2B5EF4-FFF2-40B4-BE49-F238E27FC236}">
                      <a16:creationId xmlns:a16="http://schemas.microsoft.com/office/drawing/2014/main" id="{735D6176-0ECD-0A60-0718-F72B243BCDED}"/>
                    </a:ext>
                  </a:extLst>
                </p:cNvPr>
                <p:cNvSpPr/>
                <p:nvPr/>
              </p:nvSpPr>
              <p:spPr>
                <a:xfrm>
                  <a:off x="6326894" y="4590818"/>
                  <a:ext cx="3073326" cy="896309"/>
                </a:xfrm>
                <a:prstGeom prst="wedgeRoundRectCallout">
                  <a:avLst>
                    <a:gd name="adj1" fmla="val -65981"/>
                    <a:gd name="adj2" fmla="val -21794"/>
                    <a:gd name="adj3" fmla="val 16667"/>
                  </a:avLst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808038" algn="ctr"/>
                  <a:endParaRPr lang="ko-KR" altLang="en-US"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92" name="TextBox 191">
                <a:extLst>
                  <a:ext uri="{FF2B5EF4-FFF2-40B4-BE49-F238E27FC236}">
                    <a16:creationId xmlns:a16="http://schemas.microsoft.com/office/drawing/2014/main" id="{E5B23D3D-C56E-445A-A359-CF9EFEFD0311}"/>
                  </a:ext>
                </a:extLst>
              </p:cNvPr>
              <p:cNvSpPr txBox="1"/>
              <p:nvPr/>
            </p:nvSpPr>
            <p:spPr>
              <a:xfrm>
                <a:off x="5520977" y="4051993"/>
                <a:ext cx="2649726" cy="3714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endPara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EDDEECC0-06FC-ED37-42B9-ADB365B1FFD8}"/>
                </a:ext>
              </a:extLst>
            </p:cNvPr>
            <p:cNvSpPr txBox="1"/>
            <p:nvPr/>
          </p:nvSpPr>
          <p:spPr>
            <a:xfrm>
              <a:off x="10841791" y="5100925"/>
              <a:ext cx="2763157" cy="6859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작업자가 제품을 직접 다루는 횟수가 줄어들면서 </a:t>
              </a:r>
              <a:r>
                <a:rPr lang="ko-KR" altLang="en-US" sz="1100" i="1" dirty="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오투입과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제품 파손이 눈에 띄게 감소했어요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177" name="그룹 176">
              <a:extLst>
                <a:ext uri="{FF2B5EF4-FFF2-40B4-BE49-F238E27FC236}">
                  <a16:creationId xmlns:a16="http://schemas.microsoft.com/office/drawing/2014/main" id="{ECD847BA-3305-ACB5-8989-443B890F9CA2}"/>
                </a:ext>
              </a:extLst>
            </p:cNvPr>
            <p:cNvGrpSpPr/>
            <p:nvPr/>
          </p:nvGrpSpPr>
          <p:grpSpPr>
            <a:xfrm>
              <a:off x="10571763" y="4243650"/>
              <a:ext cx="4313823" cy="719953"/>
              <a:chOff x="5098992" y="818135"/>
              <a:chExt cx="4313823" cy="796876"/>
            </a:xfrm>
          </p:grpSpPr>
          <p:grpSp>
            <p:nvGrpSpPr>
              <p:cNvPr id="185" name="그룹 184">
                <a:extLst>
                  <a:ext uri="{FF2B5EF4-FFF2-40B4-BE49-F238E27FC236}">
                    <a16:creationId xmlns:a16="http://schemas.microsoft.com/office/drawing/2014/main" id="{470E6448-1DEE-F24C-E8FF-D6856781A428}"/>
                  </a:ext>
                </a:extLst>
              </p:cNvPr>
              <p:cNvGrpSpPr/>
              <p:nvPr/>
            </p:nvGrpSpPr>
            <p:grpSpPr>
              <a:xfrm>
                <a:off x="5098992" y="818135"/>
                <a:ext cx="4301228" cy="796876"/>
                <a:chOff x="5098992" y="4501420"/>
                <a:chExt cx="4301228" cy="786373"/>
              </a:xfrm>
            </p:grpSpPr>
            <p:grpSp>
              <p:nvGrpSpPr>
                <p:cNvPr id="187" name="그룹 186">
                  <a:extLst>
                    <a:ext uri="{FF2B5EF4-FFF2-40B4-BE49-F238E27FC236}">
                      <a16:creationId xmlns:a16="http://schemas.microsoft.com/office/drawing/2014/main" id="{FAC368B2-9945-6232-1A83-CF5259A60B24}"/>
                    </a:ext>
                  </a:extLst>
                </p:cNvPr>
                <p:cNvGrpSpPr/>
                <p:nvPr/>
              </p:nvGrpSpPr>
              <p:grpSpPr>
                <a:xfrm>
                  <a:off x="5098992" y="4501420"/>
                  <a:ext cx="923685" cy="697862"/>
                  <a:chOff x="5098992" y="4717444"/>
                  <a:chExt cx="923685" cy="697862"/>
                </a:xfrm>
              </p:grpSpPr>
              <p:pic>
                <p:nvPicPr>
                  <p:cNvPr id="189" name="그래픽 188" descr="남자 옆모습 단색으로 채워진">
                    <a:extLst>
                      <a:ext uri="{FF2B5EF4-FFF2-40B4-BE49-F238E27FC236}">
                        <a16:creationId xmlns:a16="http://schemas.microsoft.com/office/drawing/2014/main" id="{37669D39-3D54-28C6-67BA-7C180397DA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273201" y="4717444"/>
                    <a:ext cx="567771" cy="567771"/>
                  </a:xfrm>
                  <a:prstGeom prst="rect">
                    <a:avLst/>
                  </a:prstGeom>
                </p:spPr>
              </p:pic>
              <p:sp>
                <p:nvSpPr>
                  <p:cNvPr id="190" name="TextBox 189">
                    <a:extLst>
                      <a:ext uri="{FF2B5EF4-FFF2-40B4-BE49-F238E27FC236}">
                        <a16:creationId xmlns:a16="http://schemas.microsoft.com/office/drawing/2014/main" id="{B281D34B-8EE9-F1BB-7C9F-F09A7734DBF6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098992" y="5199306"/>
                    <a:ext cx="923685" cy="2160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36000" tIns="36000" rIns="36000" bIns="36000" rtlCol="0" anchor="t" anchorCtr="0">
                    <a:noAutofit/>
                  </a:bodyPr>
                  <a:lstStyle/>
                  <a:p>
                    <a:pPr algn="ctr" defTabSz="984250"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ko-KR" altLang="en-US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  <a:t>보일러 </a:t>
                    </a:r>
                    <a:r>
                      <a:rPr lang="en-US" altLang="ko-KR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  <a:t>K</a:t>
                    </a:r>
                    <a:r>
                      <a:rPr lang="ko-KR" altLang="en-US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  <a:t>사 생산관리</a:t>
                    </a:r>
                  </a:p>
                </p:txBody>
              </p:sp>
            </p:grpSp>
            <p:sp>
              <p:nvSpPr>
                <p:cNvPr id="188" name="말풍선: 모서리가 둥근 사각형 187">
                  <a:extLst>
                    <a:ext uri="{FF2B5EF4-FFF2-40B4-BE49-F238E27FC236}">
                      <a16:creationId xmlns:a16="http://schemas.microsoft.com/office/drawing/2014/main" id="{D3E54BCC-B43A-6CCC-CB7D-19BC0A0A310B}"/>
                    </a:ext>
                  </a:extLst>
                </p:cNvPr>
                <p:cNvSpPr/>
                <p:nvPr/>
              </p:nvSpPr>
              <p:spPr>
                <a:xfrm>
                  <a:off x="6326894" y="4687557"/>
                  <a:ext cx="3073326" cy="600236"/>
                </a:xfrm>
                <a:prstGeom prst="wedgeRoundRectCallout">
                  <a:avLst>
                    <a:gd name="adj1" fmla="val -65981"/>
                    <a:gd name="adj2" fmla="val -21794"/>
                    <a:gd name="adj3" fmla="val 16667"/>
                  </a:avLst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808038" algn="ctr"/>
                  <a:endParaRPr lang="ko-KR" altLang="en-US" sz="1100" i="1" dirty="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77DF0566-0558-C07A-700A-9CAF49846A88}"/>
                  </a:ext>
                </a:extLst>
              </p:cNvPr>
              <p:cNvSpPr txBox="1"/>
              <p:nvPr/>
            </p:nvSpPr>
            <p:spPr>
              <a:xfrm>
                <a:off x="6435807" y="1036361"/>
                <a:ext cx="2977008" cy="5343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ko-KR" dirty="0"/>
                  <a:t>“</a:t>
                </a:r>
                <a:r>
                  <a:rPr lang="ko-KR" altLang="en-US" dirty="0"/>
                  <a:t>제품 투입과 </a:t>
                </a:r>
                <a:r>
                  <a:rPr lang="ko-KR" altLang="en-US" dirty="0" err="1"/>
                  <a:t>취출</a:t>
                </a:r>
                <a:r>
                  <a:rPr lang="ko-KR" altLang="en-US" dirty="0"/>
                  <a:t> 속도가 </a:t>
                </a:r>
                <a:r>
                  <a:rPr lang="ko-KR" altLang="en-US" dirty="0" err="1"/>
                  <a:t>일정해져서</a:t>
                </a:r>
                <a:r>
                  <a:rPr lang="ko-KR" altLang="en-US" dirty="0"/>
                  <a:t> 공정 간 대기시간이 줄고 생산 </a:t>
                </a:r>
                <a:r>
                  <a:rPr lang="ko-KR" altLang="en-US"/>
                  <a:t>흐름이 안정됐어요</a:t>
                </a:r>
                <a:r>
                  <a:rPr lang="en-US" altLang="ko-KR" dirty="0"/>
                  <a:t>.”</a:t>
                </a:r>
                <a:endParaRPr lang="ko-KR" altLang="en-US" dirty="0"/>
              </a:p>
            </p:txBody>
          </p:sp>
        </p:grpSp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A3D8084D-4251-6DF2-983B-75B0FC923012}"/>
                </a:ext>
              </a:extLst>
            </p:cNvPr>
            <p:cNvGrpSpPr/>
            <p:nvPr/>
          </p:nvGrpSpPr>
          <p:grpSpPr>
            <a:xfrm>
              <a:off x="10572829" y="5912347"/>
              <a:ext cx="4313823" cy="754130"/>
              <a:chOff x="5098992" y="971875"/>
              <a:chExt cx="4313823" cy="834703"/>
            </a:xfrm>
          </p:grpSpPr>
          <p:grpSp>
            <p:nvGrpSpPr>
              <p:cNvPr id="179" name="그룹 178">
                <a:extLst>
                  <a:ext uri="{FF2B5EF4-FFF2-40B4-BE49-F238E27FC236}">
                    <a16:creationId xmlns:a16="http://schemas.microsoft.com/office/drawing/2014/main" id="{D657D3C4-7EB6-2990-A63B-75716321EE32}"/>
                  </a:ext>
                </a:extLst>
              </p:cNvPr>
              <p:cNvGrpSpPr/>
              <p:nvPr/>
            </p:nvGrpSpPr>
            <p:grpSpPr>
              <a:xfrm>
                <a:off x="5098992" y="971875"/>
                <a:ext cx="4301228" cy="834703"/>
                <a:chOff x="5098992" y="4653136"/>
                <a:chExt cx="4301228" cy="823702"/>
              </a:xfrm>
            </p:grpSpPr>
            <p:grpSp>
              <p:nvGrpSpPr>
                <p:cNvPr id="181" name="그룹 180">
                  <a:extLst>
                    <a:ext uri="{FF2B5EF4-FFF2-40B4-BE49-F238E27FC236}">
                      <a16:creationId xmlns:a16="http://schemas.microsoft.com/office/drawing/2014/main" id="{3BF4C11E-35A8-8B28-842E-931DF0B8B5CD}"/>
                    </a:ext>
                  </a:extLst>
                </p:cNvPr>
                <p:cNvGrpSpPr/>
                <p:nvPr/>
              </p:nvGrpSpPr>
              <p:grpSpPr>
                <a:xfrm>
                  <a:off x="5098992" y="4653136"/>
                  <a:ext cx="923685" cy="697862"/>
                  <a:chOff x="5098992" y="4869160"/>
                  <a:chExt cx="923685" cy="697862"/>
                </a:xfrm>
              </p:grpSpPr>
              <p:pic>
                <p:nvPicPr>
                  <p:cNvPr id="183" name="그래픽 182" descr="남자 옆모습 단색으로 채워진">
                    <a:extLst>
                      <a:ext uri="{FF2B5EF4-FFF2-40B4-BE49-F238E27FC236}">
                        <a16:creationId xmlns:a16="http://schemas.microsoft.com/office/drawing/2014/main" id="{9586695E-6C66-385C-C902-96C6177E25D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273201" y="4869160"/>
                    <a:ext cx="567771" cy="567771"/>
                  </a:xfrm>
                  <a:prstGeom prst="rect">
                    <a:avLst/>
                  </a:prstGeom>
                </p:spPr>
              </p:pic>
              <p:sp>
                <p:nvSpPr>
                  <p:cNvPr id="184" name="TextBox 183">
                    <a:extLst>
                      <a:ext uri="{FF2B5EF4-FFF2-40B4-BE49-F238E27FC236}">
                        <a16:creationId xmlns:a16="http://schemas.microsoft.com/office/drawing/2014/main" id="{0006A077-0282-3D57-CA70-71B976FB7874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098992" y="5351022"/>
                    <a:ext cx="923685" cy="2160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36000" tIns="36000" rIns="36000" bIns="36000" rtlCol="0" anchor="t" anchorCtr="0">
                    <a:noAutofit/>
                  </a:bodyPr>
                  <a:lstStyle/>
                  <a:p>
                    <a:pPr algn="ctr" defTabSz="984250"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r>
                      <a:rPr lang="ko-KR" altLang="en-US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  <a:t>방산 </a:t>
                    </a:r>
                    <a:r>
                      <a:rPr lang="en-US" altLang="ko-KR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  <a:t>H</a:t>
                    </a:r>
                    <a:r>
                      <a:rPr lang="ko-KR" altLang="en-US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  <a:t>사</a:t>
                    </a:r>
                    <a:br>
                      <a:rPr lang="en-US" altLang="ko-KR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</a:br>
                    <a:r>
                      <a:rPr lang="ko-KR" altLang="en-US" sz="900" b="1" spc="-2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rPr>
                      <a:t>공정기술</a:t>
                    </a:r>
                  </a:p>
                </p:txBody>
              </p:sp>
            </p:grpSp>
            <p:sp>
              <p:nvSpPr>
                <p:cNvPr id="182" name="말풍선: 모서리가 둥근 사각형 181">
                  <a:extLst>
                    <a:ext uri="{FF2B5EF4-FFF2-40B4-BE49-F238E27FC236}">
                      <a16:creationId xmlns:a16="http://schemas.microsoft.com/office/drawing/2014/main" id="{F8CF5597-F702-ED5D-7239-73FF721C521E}"/>
                    </a:ext>
                  </a:extLst>
                </p:cNvPr>
                <p:cNvSpPr/>
                <p:nvPr/>
              </p:nvSpPr>
              <p:spPr>
                <a:xfrm>
                  <a:off x="6326894" y="4687557"/>
                  <a:ext cx="3073326" cy="789281"/>
                </a:xfrm>
                <a:prstGeom prst="wedgeRoundRectCallout">
                  <a:avLst>
                    <a:gd name="adj1" fmla="val -65981"/>
                    <a:gd name="adj2" fmla="val -21794"/>
                    <a:gd name="adj3" fmla="val 16667"/>
                  </a:avLst>
                </a:prstGeom>
                <a:solidFill>
                  <a:schemeClr val="bg1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808038" algn="ctr"/>
                  <a:endParaRPr lang="ko-KR" altLang="en-US" sz="1100" i="1" dirty="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12DEB9AF-7317-75DD-FF61-C699A44A0717}"/>
                  </a:ext>
                </a:extLst>
              </p:cNvPr>
              <p:cNvSpPr txBox="1"/>
              <p:nvPr/>
            </p:nvSpPr>
            <p:spPr>
              <a:xfrm>
                <a:off x="6435807" y="1036361"/>
                <a:ext cx="2977008" cy="7591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>
                  <a:lnSpc>
                    <a:spcPct val="120000"/>
                  </a:lnSpc>
                  <a:defRPr sz="1100" i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ko-KR"/>
                  <a:t>“</a:t>
                </a:r>
                <a:r>
                  <a:rPr lang="en-US" altLang="ko-KR" dirty="0" err="1"/>
                  <a:t>Loader·Unloader</a:t>
                </a:r>
                <a:r>
                  <a:rPr lang="ko-KR" altLang="en-US" dirty="0"/>
                  <a:t>가 설비와 자동으로 연계되고 이력까지 남으니 생산 현황과 문제 </a:t>
                </a:r>
                <a:r>
                  <a:rPr lang="ko-KR" altLang="en-US"/>
                  <a:t>원인을 관리</a:t>
                </a:r>
                <a:r>
                  <a:rPr lang="en-US" altLang="ko-KR" dirty="0"/>
                  <a:t>, </a:t>
                </a:r>
                <a:r>
                  <a:rPr lang="ko-KR" altLang="en-US"/>
                  <a:t>품질 </a:t>
                </a:r>
                <a:r>
                  <a:rPr lang="en-US" altLang="ko-KR" dirty="0"/>
                  <a:t>Tracking</a:t>
                </a:r>
                <a:r>
                  <a:rPr lang="ko-KR" altLang="en-US"/>
                  <a:t>이 쉬워졌어요</a:t>
                </a:r>
                <a:r>
                  <a:rPr lang="en-US" altLang="ko-KR" dirty="0"/>
                  <a:t>.”</a:t>
                </a:r>
                <a:endParaRPr lang="ko-KR" altLang="en-US" dirty="0"/>
              </a:p>
            </p:txBody>
          </p:sp>
        </p:grpSp>
      </p:grpSp>
      <p:sp>
        <p:nvSpPr>
          <p:cNvPr id="197" name="승인됨">
            <a:extLst>
              <a:ext uri="{FF2B5EF4-FFF2-40B4-BE49-F238E27FC236}">
                <a16:creationId xmlns:a16="http://schemas.microsoft.com/office/drawing/2014/main" id="{65DB339A-69C3-3A1F-FC13-8668809336BC}"/>
              </a:ext>
            </a:extLst>
          </p:cNvPr>
          <p:cNvSpPr/>
          <p:nvPr/>
        </p:nvSpPr>
        <p:spPr>
          <a:xfrm>
            <a:off x="11123789" y="2921403"/>
            <a:ext cx="180000" cy="18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cubicBezTo>
                  <a:pt x="4834" y="0"/>
                  <a:pt x="0" y="4836"/>
                  <a:pt x="0" y="10801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4" y="21600"/>
                  <a:pt x="21600" y="16765"/>
                  <a:pt x="21600" y="10801"/>
                </a:cubicBezTo>
                <a:cubicBezTo>
                  <a:pt x="21600" y="4836"/>
                  <a:pt x="16764" y="0"/>
                  <a:pt x="10799" y="0"/>
                </a:cubicBezTo>
                <a:close/>
                <a:moveTo>
                  <a:pt x="16449" y="5521"/>
                </a:moveTo>
                <a:cubicBezTo>
                  <a:pt x="16477" y="5521"/>
                  <a:pt x="16505" y="5532"/>
                  <a:pt x="16527" y="5553"/>
                </a:cubicBezTo>
                <a:lnTo>
                  <a:pt x="18129" y="7155"/>
                </a:lnTo>
                <a:cubicBezTo>
                  <a:pt x="18171" y="7198"/>
                  <a:pt x="18171" y="7268"/>
                  <a:pt x="18129" y="7311"/>
                </a:cubicBezTo>
                <a:lnTo>
                  <a:pt x="8340" y="17100"/>
                </a:lnTo>
                <a:cubicBezTo>
                  <a:pt x="8297" y="17142"/>
                  <a:pt x="8227" y="17142"/>
                  <a:pt x="8185" y="17100"/>
                </a:cubicBezTo>
                <a:lnTo>
                  <a:pt x="3062" y="11977"/>
                </a:lnTo>
                <a:cubicBezTo>
                  <a:pt x="3020" y="11934"/>
                  <a:pt x="3020" y="11866"/>
                  <a:pt x="3062" y="11823"/>
                </a:cubicBezTo>
                <a:lnTo>
                  <a:pt x="4664" y="10221"/>
                </a:lnTo>
                <a:cubicBezTo>
                  <a:pt x="4707" y="10178"/>
                  <a:pt x="4777" y="10178"/>
                  <a:pt x="4820" y="10221"/>
                </a:cubicBezTo>
                <a:lnTo>
                  <a:pt x="8185" y="13586"/>
                </a:lnTo>
                <a:cubicBezTo>
                  <a:pt x="8227" y="13629"/>
                  <a:pt x="8297" y="13629"/>
                  <a:pt x="8340" y="13586"/>
                </a:cubicBezTo>
                <a:lnTo>
                  <a:pt x="16373" y="5553"/>
                </a:lnTo>
                <a:cubicBezTo>
                  <a:pt x="16394" y="5532"/>
                  <a:pt x="16421" y="5521"/>
                  <a:pt x="16449" y="5521"/>
                </a:cubicBezTo>
                <a:close/>
              </a:path>
            </a:pathLst>
          </a:custGeom>
          <a:solidFill>
            <a:srgbClr val="522B34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latin typeface="+mj-lt"/>
                <a:ea typeface="+mj-ea"/>
                <a:cs typeface="+mj-cs"/>
                <a:sym typeface="Helvetica"/>
              </a:defRPr>
            </a:pPr>
            <a:endParaRPr sz="1100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Helvetica"/>
              <a:sym typeface="Helvetica"/>
            </a:endParaRPr>
          </a:p>
        </p:txBody>
      </p:sp>
      <p:sp>
        <p:nvSpPr>
          <p:cNvPr id="198" name="직사각형 104">
            <a:extLst>
              <a:ext uri="{FF2B5EF4-FFF2-40B4-BE49-F238E27FC236}">
                <a16:creationId xmlns:a16="http://schemas.microsoft.com/office/drawing/2014/main" id="{0C254DE7-031A-FA6F-7479-9BB8F2A08EBC}"/>
              </a:ext>
            </a:extLst>
          </p:cNvPr>
          <p:cNvSpPr txBox="1"/>
          <p:nvPr/>
        </p:nvSpPr>
        <p:spPr>
          <a:xfrm>
            <a:off x="11333509" y="2886744"/>
            <a:ext cx="2950183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1358965" hangingPunct="0">
              <a:defRPr sz="1200" spc="-32">
                <a:latin typeface="LG Smart_H Regular"/>
                <a:ea typeface="LG Smart_H Regular"/>
                <a:cs typeface="LG Smart_H Regular"/>
                <a:sym typeface="LG Smart_H Regular"/>
              </a:defRPr>
            </a:pPr>
            <a:r>
              <a:rPr lang="ko-KR" altLang="en-US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사내</a:t>
            </a:r>
            <a:r>
              <a:rPr lang="en-US" altLang="ko-KR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/</a:t>
            </a:r>
            <a:r>
              <a:rPr lang="ko-KR" altLang="en-US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외 </a:t>
            </a:r>
            <a:r>
              <a:rPr lang="ko-KR" altLang="en-US" sz="1100" kern="0" spc="-32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촬상기</a:t>
            </a:r>
            <a:r>
              <a:rPr lang="ko-KR" altLang="en-US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 투자 억제 </a:t>
            </a:r>
            <a:r>
              <a:rPr lang="en-US" altLang="ko-KR" sz="1100" kern="0" spc="-32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40</a:t>
            </a:r>
            <a:r>
              <a:rPr lang="ko-KR" altLang="en-US" sz="1100" kern="0" spc="-32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억</a:t>
            </a:r>
            <a:r>
              <a:rPr lang="ko-KR" altLang="en-US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 </a:t>
            </a:r>
            <a:r>
              <a:rPr lang="en-US" altLang="ko-KR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(</a:t>
            </a:r>
            <a:r>
              <a:rPr lang="ko-KR" altLang="en-US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수동 </a:t>
            </a:r>
            <a:r>
              <a:rPr lang="en-US" altLang="ko-KR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48</a:t>
            </a:r>
            <a:r>
              <a:rPr lang="ko-KR" altLang="en-US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대 → 자동 </a:t>
            </a:r>
            <a:r>
              <a:rPr lang="en-US" altLang="ko-KR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8</a:t>
            </a:r>
            <a:r>
              <a:rPr lang="ko-KR" altLang="en-US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대</a:t>
            </a:r>
            <a:r>
              <a:rPr lang="en-US" altLang="ko-KR" sz="1100" kern="0" spc="-32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)</a:t>
            </a:r>
            <a:endParaRPr lang="ko-KR" altLang="en-US" sz="1100" kern="0" spc="-32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LG Smart_H Regular"/>
              <a:sym typeface="LG Smart_H Regular"/>
            </a:endParaRPr>
          </a:p>
        </p:txBody>
      </p:sp>
      <p:sp>
        <p:nvSpPr>
          <p:cNvPr id="199" name="승인됨">
            <a:extLst>
              <a:ext uri="{FF2B5EF4-FFF2-40B4-BE49-F238E27FC236}">
                <a16:creationId xmlns:a16="http://schemas.microsoft.com/office/drawing/2014/main" id="{E3C9E848-3656-3EB7-B87B-8BF372456D82}"/>
              </a:ext>
            </a:extLst>
          </p:cNvPr>
          <p:cNvSpPr/>
          <p:nvPr/>
        </p:nvSpPr>
        <p:spPr>
          <a:xfrm>
            <a:off x="11132498" y="3271831"/>
            <a:ext cx="180000" cy="18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cubicBezTo>
                  <a:pt x="4834" y="0"/>
                  <a:pt x="0" y="4836"/>
                  <a:pt x="0" y="10801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4" y="21600"/>
                  <a:pt x="21600" y="16765"/>
                  <a:pt x="21600" y="10801"/>
                </a:cubicBezTo>
                <a:cubicBezTo>
                  <a:pt x="21600" y="4836"/>
                  <a:pt x="16764" y="0"/>
                  <a:pt x="10799" y="0"/>
                </a:cubicBezTo>
                <a:close/>
                <a:moveTo>
                  <a:pt x="16449" y="5521"/>
                </a:moveTo>
                <a:cubicBezTo>
                  <a:pt x="16477" y="5521"/>
                  <a:pt x="16505" y="5532"/>
                  <a:pt x="16527" y="5553"/>
                </a:cubicBezTo>
                <a:lnTo>
                  <a:pt x="18129" y="7155"/>
                </a:lnTo>
                <a:cubicBezTo>
                  <a:pt x="18171" y="7198"/>
                  <a:pt x="18171" y="7268"/>
                  <a:pt x="18129" y="7311"/>
                </a:cubicBezTo>
                <a:lnTo>
                  <a:pt x="8340" y="17100"/>
                </a:lnTo>
                <a:cubicBezTo>
                  <a:pt x="8297" y="17142"/>
                  <a:pt x="8227" y="17142"/>
                  <a:pt x="8185" y="17100"/>
                </a:cubicBezTo>
                <a:lnTo>
                  <a:pt x="3062" y="11977"/>
                </a:lnTo>
                <a:cubicBezTo>
                  <a:pt x="3020" y="11934"/>
                  <a:pt x="3020" y="11866"/>
                  <a:pt x="3062" y="11823"/>
                </a:cubicBezTo>
                <a:lnTo>
                  <a:pt x="4664" y="10221"/>
                </a:lnTo>
                <a:cubicBezTo>
                  <a:pt x="4707" y="10178"/>
                  <a:pt x="4777" y="10178"/>
                  <a:pt x="4820" y="10221"/>
                </a:cubicBezTo>
                <a:lnTo>
                  <a:pt x="8185" y="13586"/>
                </a:lnTo>
                <a:cubicBezTo>
                  <a:pt x="8227" y="13629"/>
                  <a:pt x="8297" y="13629"/>
                  <a:pt x="8340" y="13586"/>
                </a:cubicBezTo>
                <a:lnTo>
                  <a:pt x="16373" y="5553"/>
                </a:lnTo>
                <a:cubicBezTo>
                  <a:pt x="16394" y="5532"/>
                  <a:pt x="16421" y="5521"/>
                  <a:pt x="16449" y="5521"/>
                </a:cubicBezTo>
                <a:close/>
              </a:path>
            </a:pathLst>
          </a:custGeom>
          <a:solidFill>
            <a:srgbClr val="522B34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latin typeface="+mj-lt"/>
                <a:ea typeface="+mj-ea"/>
                <a:cs typeface="+mj-cs"/>
                <a:sym typeface="Helvetica"/>
              </a:defRPr>
            </a:pPr>
            <a:endParaRPr sz="1100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Helvetica"/>
              <a:sym typeface="Helvetica"/>
            </a:endParaRPr>
          </a:p>
        </p:txBody>
      </p:sp>
      <p:sp>
        <p:nvSpPr>
          <p:cNvPr id="200" name="직사각형 104">
            <a:extLst>
              <a:ext uri="{FF2B5EF4-FFF2-40B4-BE49-F238E27FC236}">
                <a16:creationId xmlns:a16="http://schemas.microsoft.com/office/drawing/2014/main" id="{74E3EFD9-C88E-A9FF-ED47-7FB0767EFBE5}"/>
              </a:ext>
            </a:extLst>
          </p:cNvPr>
          <p:cNvSpPr txBox="1"/>
          <p:nvPr/>
        </p:nvSpPr>
        <p:spPr>
          <a:xfrm>
            <a:off x="11342218" y="3237172"/>
            <a:ext cx="3211850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1358965" hangingPunct="0">
              <a:defRPr sz="1200" spc="-32">
                <a:latin typeface="LG Smart_H Regular"/>
                <a:ea typeface="LG Smart_H Regular"/>
                <a:cs typeface="LG Smart_H Regular"/>
                <a:sym typeface="LG Smart_H Regular"/>
              </a:defRPr>
            </a:pPr>
            <a:r>
              <a:rPr lang="ko-KR" altLang="en-US" sz="1100" kern="0" spc="-32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검사 인원 생인 효과 </a:t>
            </a:r>
            <a:r>
              <a:rPr lang="en-US" altLang="ko-KR" sz="1100" kern="0" spc="-32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: </a:t>
            </a:r>
            <a:r>
              <a:rPr lang="ko-KR" altLang="en-US" sz="1100" kern="0" spc="-32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리뷰 검사 </a:t>
            </a:r>
            <a:r>
              <a:rPr lang="en-US" altLang="ko-KR" sz="1100" kern="0" spc="-32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96</a:t>
            </a:r>
            <a:r>
              <a:rPr lang="ko-KR" altLang="en-US" sz="1100" kern="0" spc="-32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명</a:t>
            </a:r>
            <a:r>
              <a:rPr lang="ko-KR" altLang="en-US" sz="1100" kern="0" spc="-32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 → 원격 검사 </a:t>
            </a:r>
            <a:r>
              <a:rPr lang="en-US" altLang="ko-KR" sz="1100" kern="0" spc="-32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16</a:t>
            </a:r>
            <a:r>
              <a:rPr lang="ko-KR" altLang="en-US" sz="1100" kern="0" spc="-32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명</a:t>
            </a:r>
          </a:p>
        </p:txBody>
      </p:sp>
      <p:sp>
        <p:nvSpPr>
          <p:cNvPr id="201" name="Text Box 22">
            <a:extLst>
              <a:ext uri="{FF2B5EF4-FFF2-40B4-BE49-F238E27FC236}">
                <a16:creationId xmlns:a16="http://schemas.microsoft.com/office/drawing/2014/main" id="{03C9A3AC-C742-5778-9E52-C7BA6B701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41939" y="1537446"/>
            <a:ext cx="655628" cy="18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itchFamily="50" charset="-127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ctr" defTabSz="91439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[</a:t>
            </a:r>
            <a:r>
              <a:rPr kumimoji="0" lang="ko-KR" altLang="en-US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리뷰 작업자</a:t>
            </a:r>
            <a:r>
              <a:rPr kumimoji="0" lang="en-US" altLang="ko-K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]</a:t>
            </a:r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E5CD0CB5-50CD-7744-A4AE-E197625B92BA}"/>
              </a:ext>
            </a:extLst>
          </p:cNvPr>
          <p:cNvSpPr/>
          <p:nvPr/>
        </p:nvSpPr>
        <p:spPr>
          <a:xfrm>
            <a:off x="11062874" y="2533469"/>
            <a:ext cx="371898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개선 전</a:t>
            </a:r>
            <a:endParaRPr kumimoji="0" lang="en-US" altLang="ko-KR" sz="1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03" name="직사각형 202">
            <a:extLst>
              <a:ext uri="{FF2B5EF4-FFF2-40B4-BE49-F238E27FC236}">
                <a16:creationId xmlns:a16="http://schemas.microsoft.com/office/drawing/2014/main" id="{FC2CED59-8A4F-494D-32DE-FBCB2EEBFC24}"/>
              </a:ext>
            </a:extLst>
          </p:cNvPr>
          <p:cNvSpPr/>
          <p:nvPr/>
        </p:nvSpPr>
        <p:spPr>
          <a:xfrm>
            <a:off x="11575112" y="2524485"/>
            <a:ext cx="371898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개선 후</a:t>
            </a:r>
            <a:endParaRPr kumimoji="0" lang="en-US" altLang="ko-KR" sz="1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04" name="직사각형 203">
            <a:extLst>
              <a:ext uri="{FF2B5EF4-FFF2-40B4-BE49-F238E27FC236}">
                <a16:creationId xmlns:a16="http://schemas.microsoft.com/office/drawing/2014/main" id="{32C43C96-C625-FDB1-E9B1-5E4B8CADEC99}"/>
              </a:ext>
            </a:extLst>
          </p:cNvPr>
          <p:cNvSpPr/>
          <p:nvPr/>
        </p:nvSpPr>
        <p:spPr>
          <a:xfrm>
            <a:off x="11029922" y="1916543"/>
            <a:ext cx="347790" cy="596127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48</a:t>
            </a:r>
            <a:r>
              <a:rPr kumimoji="0" lang="ko-KR" alt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대</a:t>
            </a:r>
            <a:endParaRPr kumimoji="0" lang="en-US" altLang="ko-KR" sz="10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5" name="Freeform 146">
            <a:extLst>
              <a:ext uri="{FF2B5EF4-FFF2-40B4-BE49-F238E27FC236}">
                <a16:creationId xmlns:a16="http://schemas.microsoft.com/office/drawing/2014/main" id="{2F05F146-37C1-8BDF-21D6-2E07FAB61FB0}"/>
              </a:ext>
            </a:extLst>
          </p:cNvPr>
          <p:cNvSpPr>
            <a:spLocks/>
          </p:cNvSpPr>
          <p:nvPr/>
        </p:nvSpPr>
        <p:spPr bwMode="auto">
          <a:xfrm rot="20641822">
            <a:off x="11447129" y="1860765"/>
            <a:ext cx="314532" cy="495345"/>
          </a:xfrm>
          <a:custGeom>
            <a:avLst/>
            <a:gdLst>
              <a:gd name="T0" fmla="*/ 2147483647 w 1645"/>
              <a:gd name="T1" fmla="*/ 0 h 823"/>
              <a:gd name="T2" fmla="*/ 2147483647 w 1645"/>
              <a:gd name="T3" fmla="*/ 0 h 823"/>
              <a:gd name="T4" fmla="*/ 2147483647 w 1645"/>
              <a:gd name="T5" fmla="*/ 2147483647 h 823"/>
              <a:gd name="T6" fmla="*/ 2147483647 w 1645"/>
              <a:gd name="T7" fmla="*/ 2147483647 h 823"/>
              <a:gd name="T8" fmla="*/ 2147483647 w 1645"/>
              <a:gd name="T9" fmla="*/ 2147483647 h 823"/>
              <a:gd name="T10" fmla="*/ 2147483647 w 1645"/>
              <a:gd name="T11" fmla="*/ 2147483647 h 823"/>
              <a:gd name="T12" fmla="*/ 2147483647 w 1645"/>
              <a:gd name="T13" fmla="*/ 2147483647 h 823"/>
              <a:gd name="T14" fmla="*/ 2147483647 w 1645"/>
              <a:gd name="T15" fmla="*/ 2147483647 h 823"/>
              <a:gd name="T16" fmla="*/ 2147483647 w 1645"/>
              <a:gd name="T17" fmla="*/ 2147483647 h 823"/>
              <a:gd name="T18" fmla="*/ 2147483647 w 1645"/>
              <a:gd name="T19" fmla="*/ 2147483647 h 823"/>
              <a:gd name="T20" fmla="*/ 2147483647 w 1645"/>
              <a:gd name="T21" fmla="*/ 2147483647 h 823"/>
              <a:gd name="T22" fmla="*/ 2147483647 w 1645"/>
              <a:gd name="T23" fmla="*/ 2147483647 h 823"/>
              <a:gd name="T24" fmla="*/ 2147483647 w 1645"/>
              <a:gd name="T25" fmla="*/ 2147483647 h 823"/>
              <a:gd name="T26" fmla="*/ 2147483647 w 1645"/>
              <a:gd name="T27" fmla="*/ 2147483647 h 823"/>
              <a:gd name="T28" fmla="*/ 2147483647 w 1645"/>
              <a:gd name="T29" fmla="*/ 2147483647 h 823"/>
              <a:gd name="T30" fmla="*/ 2147483647 w 1645"/>
              <a:gd name="T31" fmla="*/ 2147483647 h 823"/>
              <a:gd name="T32" fmla="*/ 2147483647 w 1645"/>
              <a:gd name="T33" fmla="*/ 2147483647 h 823"/>
              <a:gd name="T34" fmla="*/ 2147483647 w 1645"/>
              <a:gd name="T35" fmla="*/ 2147483647 h 823"/>
              <a:gd name="T36" fmla="*/ 2147483647 w 1645"/>
              <a:gd name="T37" fmla="*/ 2147483647 h 823"/>
              <a:gd name="T38" fmla="*/ 2147483647 w 1645"/>
              <a:gd name="T39" fmla="*/ 2147483647 h 823"/>
              <a:gd name="T40" fmla="*/ 2147483647 w 1645"/>
              <a:gd name="T41" fmla="*/ 2147483647 h 823"/>
              <a:gd name="T42" fmla="*/ 2147483647 w 1645"/>
              <a:gd name="T43" fmla="*/ 2147483647 h 823"/>
              <a:gd name="T44" fmla="*/ 2147483647 w 1645"/>
              <a:gd name="T45" fmla="*/ 2147483647 h 823"/>
              <a:gd name="T46" fmla="*/ 2147483647 w 1645"/>
              <a:gd name="T47" fmla="*/ 2147483647 h 823"/>
              <a:gd name="T48" fmla="*/ 2147483647 w 1645"/>
              <a:gd name="T49" fmla="*/ 2147483647 h 823"/>
              <a:gd name="T50" fmla="*/ 2147483647 w 1645"/>
              <a:gd name="T51" fmla="*/ 2147483647 h 823"/>
              <a:gd name="T52" fmla="*/ 2147483647 w 1645"/>
              <a:gd name="T53" fmla="*/ 2147483647 h 823"/>
              <a:gd name="T54" fmla="*/ 2147483647 w 1645"/>
              <a:gd name="T55" fmla="*/ 2147483647 h 823"/>
              <a:gd name="T56" fmla="*/ 2147483647 w 1645"/>
              <a:gd name="T57" fmla="*/ 2147483647 h 823"/>
              <a:gd name="T58" fmla="*/ 2147483647 w 1645"/>
              <a:gd name="T59" fmla="*/ 2147483647 h 823"/>
              <a:gd name="T60" fmla="*/ 2147483647 w 1645"/>
              <a:gd name="T61" fmla="*/ 2147483647 h 823"/>
              <a:gd name="T62" fmla="*/ 2147483647 w 1645"/>
              <a:gd name="T63" fmla="*/ 2147483647 h 823"/>
              <a:gd name="T64" fmla="*/ 2147483647 w 1645"/>
              <a:gd name="T65" fmla="*/ 2147483647 h 823"/>
              <a:gd name="T66" fmla="*/ 2147483647 w 1645"/>
              <a:gd name="T67" fmla="*/ 2147483647 h 823"/>
              <a:gd name="T68" fmla="*/ 2147483647 w 1645"/>
              <a:gd name="T69" fmla="*/ 2147483647 h 823"/>
              <a:gd name="T70" fmla="*/ 2147483647 w 1645"/>
              <a:gd name="T71" fmla="*/ 2147483647 h 823"/>
              <a:gd name="T72" fmla="*/ 2147483647 w 1645"/>
              <a:gd name="T73" fmla="*/ 2147483647 h 823"/>
              <a:gd name="T74" fmla="*/ 2147483647 w 1645"/>
              <a:gd name="T75" fmla="*/ 2147483647 h 823"/>
              <a:gd name="T76" fmla="*/ 2147483647 w 1645"/>
              <a:gd name="T77" fmla="*/ 2147483647 h 823"/>
              <a:gd name="T78" fmla="*/ 2147483647 w 1645"/>
              <a:gd name="T79" fmla="*/ 2147483647 h 823"/>
              <a:gd name="T80" fmla="*/ 2147483647 w 1645"/>
              <a:gd name="T81" fmla="*/ 2147483647 h 82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645"/>
              <a:gd name="T124" fmla="*/ 0 h 823"/>
              <a:gd name="T125" fmla="*/ 1645 w 1645"/>
              <a:gd name="T126" fmla="*/ 823 h 82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645" h="823">
                <a:moveTo>
                  <a:pt x="0" y="6"/>
                </a:moveTo>
                <a:lnTo>
                  <a:pt x="90" y="0"/>
                </a:lnTo>
                <a:lnTo>
                  <a:pt x="135" y="0"/>
                </a:lnTo>
                <a:lnTo>
                  <a:pt x="189" y="0"/>
                </a:lnTo>
                <a:lnTo>
                  <a:pt x="240" y="3"/>
                </a:lnTo>
                <a:lnTo>
                  <a:pt x="291" y="6"/>
                </a:lnTo>
                <a:lnTo>
                  <a:pt x="341" y="12"/>
                </a:lnTo>
                <a:lnTo>
                  <a:pt x="386" y="21"/>
                </a:lnTo>
                <a:lnTo>
                  <a:pt x="436" y="30"/>
                </a:lnTo>
                <a:lnTo>
                  <a:pt x="496" y="45"/>
                </a:lnTo>
                <a:lnTo>
                  <a:pt x="550" y="63"/>
                </a:lnTo>
                <a:lnTo>
                  <a:pt x="601" y="78"/>
                </a:lnTo>
                <a:lnTo>
                  <a:pt x="658" y="99"/>
                </a:lnTo>
                <a:lnTo>
                  <a:pt x="712" y="123"/>
                </a:lnTo>
                <a:lnTo>
                  <a:pt x="766" y="147"/>
                </a:lnTo>
                <a:lnTo>
                  <a:pt x="811" y="170"/>
                </a:lnTo>
                <a:lnTo>
                  <a:pt x="862" y="194"/>
                </a:lnTo>
                <a:lnTo>
                  <a:pt x="905" y="217"/>
                </a:lnTo>
                <a:lnTo>
                  <a:pt x="953" y="244"/>
                </a:lnTo>
                <a:lnTo>
                  <a:pt x="1001" y="271"/>
                </a:lnTo>
                <a:lnTo>
                  <a:pt x="1049" y="304"/>
                </a:lnTo>
                <a:lnTo>
                  <a:pt x="1091" y="331"/>
                </a:lnTo>
                <a:lnTo>
                  <a:pt x="1136" y="367"/>
                </a:lnTo>
                <a:lnTo>
                  <a:pt x="1178" y="400"/>
                </a:lnTo>
                <a:lnTo>
                  <a:pt x="1217" y="433"/>
                </a:lnTo>
                <a:lnTo>
                  <a:pt x="1249" y="469"/>
                </a:lnTo>
                <a:lnTo>
                  <a:pt x="1276" y="500"/>
                </a:lnTo>
                <a:lnTo>
                  <a:pt x="1297" y="533"/>
                </a:lnTo>
                <a:lnTo>
                  <a:pt x="1645" y="489"/>
                </a:lnTo>
                <a:lnTo>
                  <a:pt x="1596" y="512"/>
                </a:lnTo>
                <a:lnTo>
                  <a:pt x="1539" y="536"/>
                </a:lnTo>
                <a:lnTo>
                  <a:pt x="1494" y="557"/>
                </a:lnTo>
                <a:lnTo>
                  <a:pt x="1460" y="573"/>
                </a:lnTo>
                <a:lnTo>
                  <a:pt x="1423" y="593"/>
                </a:lnTo>
                <a:lnTo>
                  <a:pt x="1393" y="611"/>
                </a:lnTo>
                <a:lnTo>
                  <a:pt x="1364" y="630"/>
                </a:lnTo>
                <a:lnTo>
                  <a:pt x="1335" y="653"/>
                </a:lnTo>
                <a:lnTo>
                  <a:pt x="1307" y="676"/>
                </a:lnTo>
                <a:lnTo>
                  <a:pt x="1273" y="705"/>
                </a:lnTo>
                <a:lnTo>
                  <a:pt x="1240" y="736"/>
                </a:lnTo>
                <a:lnTo>
                  <a:pt x="1211" y="762"/>
                </a:lnTo>
                <a:lnTo>
                  <a:pt x="1178" y="796"/>
                </a:lnTo>
                <a:lnTo>
                  <a:pt x="1151" y="823"/>
                </a:lnTo>
                <a:lnTo>
                  <a:pt x="1124" y="811"/>
                </a:lnTo>
                <a:lnTo>
                  <a:pt x="1097" y="796"/>
                </a:lnTo>
                <a:lnTo>
                  <a:pt x="1068" y="783"/>
                </a:lnTo>
                <a:lnTo>
                  <a:pt x="1034" y="769"/>
                </a:lnTo>
                <a:lnTo>
                  <a:pt x="999" y="755"/>
                </a:lnTo>
                <a:lnTo>
                  <a:pt x="967" y="744"/>
                </a:lnTo>
                <a:lnTo>
                  <a:pt x="936" y="735"/>
                </a:lnTo>
                <a:lnTo>
                  <a:pt x="901" y="724"/>
                </a:lnTo>
                <a:lnTo>
                  <a:pt x="864" y="715"/>
                </a:lnTo>
                <a:lnTo>
                  <a:pt x="826" y="705"/>
                </a:lnTo>
                <a:lnTo>
                  <a:pt x="791" y="696"/>
                </a:lnTo>
                <a:lnTo>
                  <a:pt x="757" y="687"/>
                </a:lnTo>
                <a:lnTo>
                  <a:pt x="720" y="681"/>
                </a:lnTo>
                <a:lnTo>
                  <a:pt x="685" y="673"/>
                </a:lnTo>
                <a:lnTo>
                  <a:pt x="652" y="666"/>
                </a:lnTo>
                <a:lnTo>
                  <a:pt x="613" y="658"/>
                </a:lnTo>
                <a:lnTo>
                  <a:pt x="560" y="652"/>
                </a:lnTo>
                <a:lnTo>
                  <a:pt x="920" y="590"/>
                </a:lnTo>
                <a:lnTo>
                  <a:pt x="896" y="542"/>
                </a:lnTo>
                <a:lnTo>
                  <a:pt x="868" y="506"/>
                </a:lnTo>
                <a:lnTo>
                  <a:pt x="817" y="439"/>
                </a:lnTo>
                <a:lnTo>
                  <a:pt x="787" y="409"/>
                </a:lnTo>
                <a:lnTo>
                  <a:pt x="757" y="379"/>
                </a:lnTo>
                <a:lnTo>
                  <a:pt x="703" y="328"/>
                </a:lnTo>
                <a:lnTo>
                  <a:pt x="670" y="298"/>
                </a:lnTo>
                <a:lnTo>
                  <a:pt x="631" y="262"/>
                </a:lnTo>
                <a:lnTo>
                  <a:pt x="595" y="235"/>
                </a:lnTo>
                <a:lnTo>
                  <a:pt x="565" y="211"/>
                </a:lnTo>
                <a:lnTo>
                  <a:pt x="535" y="188"/>
                </a:lnTo>
                <a:lnTo>
                  <a:pt x="499" y="164"/>
                </a:lnTo>
                <a:lnTo>
                  <a:pt x="460" y="141"/>
                </a:lnTo>
                <a:lnTo>
                  <a:pt x="421" y="123"/>
                </a:lnTo>
                <a:lnTo>
                  <a:pt x="383" y="102"/>
                </a:lnTo>
                <a:lnTo>
                  <a:pt x="335" y="84"/>
                </a:lnTo>
                <a:lnTo>
                  <a:pt x="291" y="69"/>
                </a:lnTo>
                <a:lnTo>
                  <a:pt x="240" y="57"/>
                </a:lnTo>
                <a:lnTo>
                  <a:pt x="192" y="45"/>
                </a:lnTo>
                <a:lnTo>
                  <a:pt x="141" y="33"/>
                </a:lnTo>
                <a:lnTo>
                  <a:pt x="87" y="24"/>
                </a:lnTo>
                <a:lnTo>
                  <a:pt x="0" y="6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cxnSp>
        <p:nvCxnSpPr>
          <p:cNvPr id="206" name="직선 연결선 205">
            <a:extLst>
              <a:ext uri="{FF2B5EF4-FFF2-40B4-BE49-F238E27FC236}">
                <a16:creationId xmlns:a16="http://schemas.microsoft.com/office/drawing/2014/main" id="{F2758346-ECC9-054E-96E3-CE92D981CBCF}"/>
              </a:ext>
            </a:extLst>
          </p:cNvPr>
          <p:cNvCxnSpPr>
            <a:cxnSpLocks/>
          </p:cNvCxnSpPr>
          <p:nvPr/>
        </p:nvCxnSpPr>
        <p:spPr>
          <a:xfrm>
            <a:off x="10912794" y="2518367"/>
            <a:ext cx="1134730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sp>
        <p:nvSpPr>
          <p:cNvPr id="207" name="Text Box 22">
            <a:extLst>
              <a:ext uri="{FF2B5EF4-FFF2-40B4-BE49-F238E27FC236}">
                <a16:creationId xmlns:a16="http://schemas.microsoft.com/office/drawing/2014/main" id="{53655453-5BA6-581C-8E5D-231C29170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9825" y="1537446"/>
            <a:ext cx="655628" cy="18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itchFamily="50" charset="-127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ctr" defTabSz="91439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[</a:t>
            </a:r>
            <a:r>
              <a:rPr kumimoji="0" lang="ko-KR" altLang="en-US" sz="1000"/>
              <a:t>리뷰 검사기</a:t>
            </a:r>
            <a:r>
              <a:rPr kumimoji="0" lang="en-US" altLang="ko-K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]</a:t>
            </a:r>
          </a:p>
        </p:txBody>
      </p:sp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D13F0FE1-0753-118E-1967-3AC4F1D8FB9F}"/>
              </a:ext>
            </a:extLst>
          </p:cNvPr>
          <p:cNvSpPr/>
          <p:nvPr/>
        </p:nvSpPr>
        <p:spPr>
          <a:xfrm>
            <a:off x="12274356" y="2533469"/>
            <a:ext cx="371898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개선 전</a:t>
            </a:r>
            <a:endParaRPr kumimoji="0" lang="en-US" altLang="ko-KR" sz="1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0225FEF6-05B6-23D3-B85A-8C27C301EDD9}"/>
              </a:ext>
            </a:extLst>
          </p:cNvPr>
          <p:cNvSpPr/>
          <p:nvPr/>
        </p:nvSpPr>
        <p:spPr>
          <a:xfrm>
            <a:off x="12782096" y="2524485"/>
            <a:ext cx="371898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개선 후</a:t>
            </a:r>
            <a:endParaRPr kumimoji="0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10" name="직사각형 209">
            <a:extLst>
              <a:ext uri="{FF2B5EF4-FFF2-40B4-BE49-F238E27FC236}">
                <a16:creationId xmlns:a16="http://schemas.microsoft.com/office/drawing/2014/main" id="{8A3AF0C9-F64D-091A-667B-9C2FA172552D}"/>
              </a:ext>
            </a:extLst>
          </p:cNvPr>
          <p:cNvSpPr/>
          <p:nvPr/>
        </p:nvSpPr>
        <p:spPr>
          <a:xfrm>
            <a:off x="12279504" y="1895261"/>
            <a:ext cx="347790" cy="617410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96</a:t>
            </a:r>
            <a:r>
              <a:rPr kumimoji="0" lang="ko-KR" altLang="en-US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명</a:t>
            </a:r>
            <a:endParaRPr kumimoji="0" lang="en-US" altLang="ko-KR" sz="10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211" name="직선 연결선 210">
            <a:extLst>
              <a:ext uri="{FF2B5EF4-FFF2-40B4-BE49-F238E27FC236}">
                <a16:creationId xmlns:a16="http://schemas.microsoft.com/office/drawing/2014/main" id="{52F20845-4D34-9856-E43A-2E937206CBF8}"/>
              </a:ext>
            </a:extLst>
          </p:cNvPr>
          <p:cNvCxnSpPr>
            <a:cxnSpLocks/>
          </p:cNvCxnSpPr>
          <p:nvPr/>
        </p:nvCxnSpPr>
        <p:spPr>
          <a:xfrm>
            <a:off x="12162376" y="2518367"/>
            <a:ext cx="1134730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sp>
        <p:nvSpPr>
          <p:cNvPr id="212" name="Freeform 146">
            <a:extLst>
              <a:ext uri="{FF2B5EF4-FFF2-40B4-BE49-F238E27FC236}">
                <a16:creationId xmlns:a16="http://schemas.microsoft.com/office/drawing/2014/main" id="{351262C9-8792-433E-96C6-1F11361BA15D}"/>
              </a:ext>
            </a:extLst>
          </p:cNvPr>
          <p:cNvSpPr>
            <a:spLocks/>
          </p:cNvSpPr>
          <p:nvPr/>
        </p:nvSpPr>
        <p:spPr bwMode="auto">
          <a:xfrm rot="20641822">
            <a:off x="12656244" y="1879985"/>
            <a:ext cx="314532" cy="401973"/>
          </a:xfrm>
          <a:custGeom>
            <a:avLst/>
            <a:gdLst>
              <a:gd name="T0" fmla="*/ 2147483647 w 1645"/>
              <a:gd name="T1" fmla="*/ 0 h 823"/>
              <a:gd name="T2" fmla="*/ 2147483647 w 1645"/>
              <a:gd name="T3" fmla="*/ 0 h 823"/>
              <a:gd name="T4" fmla="*/ 2147483647 w 1645"/>
              <a:gd name="T5" fmla="*/ 2147483647 h 823"/>
              <a:gd name="T6" fmla="*/ 2147483647 w 1645"/>
              <a:gd name="T7" fmla="*/ 2147483647 h 823"/>
              <a:gd name="T8" fmla="*/ 2147483647 w 1645"/>
              <a:gd name="T9" fmla="*/ 2147483647 h 823"/>
              <a:gd name="T10" fmla="*/ 2147483647 w 1645"/>
              <a:gd name="T11" fmla="*/ 2147483647 h 823"/>
              <a:gd name="T12" fmla="*/ 2147483647 w 1645"/>
              <a:gd name="T13" fmla="*/ 2147483647 h 823"/>
              <a:gd name="T14" fmla="*/ 2147483647 w 1645"/>
              <a:gd name="T15" fmla="*/ 2147483647 h 823"/>
              <a:gd name="T16" fmla="*/ 2147483647 w 1645"/>
              <a:gd name="T17" fmla="*/ 2147483647 h 823"/>
              <a:gd name="T18" fmla="*/ 2147483647 w 1645"/>
              <a:gd name="T19" fmla="*/ 2147483647 h 823"/>
              <a:gd name="T20" fmla="*/ 2147483647 w 1645"/>
              <a:gd name="T21" fmla="*/ 2147483647 h 823"/>
              <a:gd name="T22" fmla="*/ 2147483647 w 1645"/>
              <a:gd name="T23" fmla="*/ 2147483647 h 823"/>
              <a:gd name="T24" fmla="*/ 2147483647 w 1645"/>
              <a:gd name="T25" fmla="*/ 2147483647 h 823"/>
              <a:gd name="T26" fmla="*/ 2147483647 w 1645"/>
              <a:gd name="T27" fmla="*/ 2147483647 h 823"/>
              <a:gd name="T28" fmla="*/ 2147483647 w 1645"/>
              <a:gd name="T29" fmla="*/ 2147483647 h 823"/>
              <a:gd name="T30" fmla="*/ 2147483647 w 1645"/>
              <a:gd name="T31" fmla="*/ 2147483647 h 823"/>
              <a:gd name="T32" fmla="*/ 2147483647 w 1645"/>
              <a:gd name="T33" fmla="*/ 2147483647 h 823"/>
              <a:gd name="T34" fmla="*/ 2147483647 w 1645"/>
              <a:gd name="T35" fmla="*/ 2147483647 h 823"/>
              <a:gd name="T36" fmla="*/ 2147483647 w 1645"/>
              <a:gd name="T37" fmla="*/ 2147483647 h 823"/>
              <a:gd name="T38" fmla="*/ 2147483647 w 1645"/>
              <a:gd name="T39" fmla="*/ 2147483647 h 823"/>
              <a:gd name="T40" fmla="*/ 2147483647 w 1645"/>
              <a:gd name="T41" fmla="*/ 2147483647 h 823"/>
              <a:gd name="T42" fmla="*/ 2147483647 w 1645"/>
              <a:gd name="T43" fmla="*/ 2147483647 h 823"/>
              <a:gd name="T44" fmla="*/ 2147483647 w 1645"/>
              <a:gd name="T45" fmla="*/ 2147483647 h 823"/>
              <a:gd name="T46" fmla="*/ 2147483647 w 1645"/>
              <a:gd name="T47" fmla="*/ 2147483647 h 823"/>
              <a:gd name="T48" fmla="*/ 2147483647 w 1645"/>
              <a:gd name="T49" fmla="*/ 2147483647 h 823"/>
              <a:gd name="T50" fmla="*/ 2147483647 w 1645"/>
              <a:gd name="T51" fmla="*/ 2147483647 h 823"/>
              <a:gd name="T52" fmla="*/ 2147483647 w 1645"/>
              <a:gd name="T53" fmla="*/ 2147483647 h 823"/>
              <a:gd name="T54" fmla="*/ 2147483647 w 1645"/>
              <a:gd name="T55" fmla="*/ 2147483647 h 823"/>
              <a:gd name="T56" fmla="*/ 2147483647 w 1645"/>
              <a:gd name="T57" fmla="*/ 2147483647 h 823"/>
              <a:gd name="T58" fmla="*/ 2147483647 w 1645"/>
              <a:gd name="T59" fmla="*/ 2147483647 h 823"/>
              <a:gd name="T60" fmla="*/ 2147483647 w 1645"/>
              <a:gd name="T61" fmla="*/ 2147483647 h 823"/>
              <a:gd name="T62" fmla="*/ 2147483647 w 1645"/>
              <a:gd name="T63" fmla="*/ 2147483647 h 823"/>
              <a:gd name="T64" fmla="*/ 2147483647 w 1645"/>
              <a:gd name="T65" fmla="*/ 2147483647 h 823"/>
              <a:gd name="T66" fmla="*/ 2147483647 w 1645"/>
              <a:gd name="T67" fmla="*/ 2147483647 h 823"/>
              <a:gd name="T68" fmla="*/ 2147483647 w 1645"/>
              <a:gd name="T69" fmla="*/ 2147483647 h 823"/>
              <a:gd name="T70" fmla="*/ 2147483647 w 1645"/>
              <a:gd name="T71" fmla="*/ 2147483647 h 823"/>
              <a:gd name="T72" fmla="*/ 2147483647 w 1645"/>
              <a:gd name="T73" fmla="*/ 2147483647 h 823"/>
              <a:gd name="T74" fmla="*/ 2147483647 w 1645"/>
              <a:gd name="T75" fmla="*/ 2147483647 h 823"/>
              <a:gd name="T76" fmla="*/ 2147483647 w 1645"/>
              <a:gd name="T77" fmla="*/ 2147483647 h 823"/>
              <a:gd name="T78" fmla="*/ 2147483647 w 1645"/>
              <a:gd name="T79" fmla="*/ 2147483647 h 823"/>
              <a:gd name="T80" fmla="*/ 2147483647 w 1645"/>
              <a:gd name="T81" fmla="*/ 2147483647 h 82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645"/>
              <a:gd name="T124" fmla="*/ 0 h 823"/>
              <a:gd name="T125" fmla="*/ 1645 w 1645"/>
              <a:gd name="T126" fmla="*/ 823 h 82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645" h="823">
                <a:moveTo>
                  <a:pt x="0" y="6"/>
                </a:moveTo>
                <a:lnTo>
                  <a:pt x="90" y="0"/>
                </a:lnTo>
                <a:lnTo>
                  <a:pt x="135" y="0"/>
                </a:lnTo>
                <a:lnTo>
                  <a:pt x="189" y="0"/>
                </a:lnTo>
                <a:lnTo>
                  <a:pt x="240" y="3"/>
                </a:lnTo>
                <a:lnTo>
                  <a:pt x="291" y="6"/>
                </a:lnTo>
                <a:lnTo>
                  <a:pt x="341" y="12"/>
                </a:lnTo>
                <a:lnTo>
                  <a:pt x="386" y="21"/>
                </a:lnTo>
                <a:lnTo>
                  <a:pt x="436" y="30"/>
                </a:lnTo>
                <a:lnTo>
                  <a:pt x="496" y="45"/>
                </a:lnTo>
                <a:lnTo>
                  <a:pt x="550" y="63"/>
                </a:lnTo>
                <a:lnTo>
                  <a:pt x="601" y="78"/>
                </a:lnTo>
                <a:lnTo>
                  <a:pt x="658" y="99"/>
                </a:lnTo>
                <a:lnTo>
                  <a:pt x="712" y="123"/>
                </a:lnTo>
                <a:lnTo>
                  <a:pt x="766" y="147"/>
                </a:lnTo>
                <a:lnTo>
                  <a:pt x="811" y="170"/>
                </a:lnTo>
                <a:lnTo>
                  <a:pt x="862" y="194"/>
                </a:lnTo>
                <a:lnTo>
                  <a:pt x="905" y="217"/>
                </a:lnTo>
                <a:lnTo>
                  <a:pt x="953" y="244"/>
                </a:lnTo>
                <a:lnTo>
                  <a:pt x="1001" y="271"/>
                </a:lnTo>
                <a:lnTo>
                  <a:pt x="1049" y="304"/>
                </a:lnTo>
                <a:lnTo>
                  <a:pt x="1091" y="331"/>
                </a:lnTo>
                <a:lnTo>
                  <a:pt x="1136" y="367"/>
                </a:lnTo>
                <a:lnTo>
                  <a:pt x="1178" y="400"/>
                </a:lnTo>
                <a:lnTo>
                  <a:pt x="1217" y="433"/>
                </a:lnTo>
                <a:lnTo>
                  <a:pt x="1249" y="469"/>
                </a:lnTo>
                <a:lnTo>
                  <a:pt x="1276" y="500"/>
                </a:lnTo>
                <a:lnTo>
                  <a:pt x="1297" y="533"/>
                </a:lnTo>
                <a:lnTo>
                  <a:pt x="1645" y="489"/>
                </a:lnTo>
                <a:lnTo>
                  <a:pt x="1596" y="512"/>
                </a:lnTo>
                <a:lnTo>
                  <a:pt x="1539" y="536"/>
                </a:lnTo>
                <a:lnTo>
                  <a:pt x="1494" y="557"/>
                </a:lnTo>
                <a:lnTo>
                  <a:pt x="1460" y="573"/>
                </a:lnTo>
                <a:lnTo>
                  <a:pt x="1423" y="593"/>
                </a:lnTo>
                <a:lnTo>
                  <a:pt x="1393" y="611"/>
                </a:lnTo>
                <a:lnTo>
                  <a:pt x="1364" y="630"/>
                </a:lnTo>
                <a:lnTo>
                  <a:pt x="1335" y="653"/>
                </a:lnTo>
                <a:lnTo>
                  <a:pt x="1307" y="676"/>
                </a:lnTo>
                <a:lnTo>
                  <a:pt x="1273" y="705"/>
                </a:lnTo>
                <a:lnTo>
                  <a:pt x="1240" y="736"/>
                </a:lnTo>
                <a:lnTo>
                  <a:pt x="1211" y="762"/>
                </a:lnTo>
                <a:lnTo>
                  <a:pt x="1178" y="796"/>
                </a:lnTo>
                <a:lnTo>
                  <a:pt x="1151" y="823"/>
                </a:lnTo>
                <a:lnTo>
                  <a:pt x="1124" y="811"/>
                </a:lnTo>
                <a:lnTo>
                  <a:pt x="1097" y="796"/>
                </a:lnTo>
                <a:lnTo>
                  <a:pt x="1068" y="783"/>
                </a:lnTo>
                <a:lnTo>
                  <a:pt x="1034" y="769"/>
                </a:lnTo>
                <a:lnTo>
                  <a:pt x="999" y="755"/>
                </a:lnTo>
                <a:lnTo>
                  <a:pt x="967" y="744"/>
                </a:lnTo>
                <a:lnTo>
                  <a:pt x="936" y="735"/>
                </a:lnTo>
                <a:lnTo>
                  <a:pt x="901" y="724"/>
                </a:lnTo>
                <a:lnTo>
                  <a:pt x="864" y="715"/>
                </a:lnTo>
                <a:lnTo>
                  <a:pt x="826" y="705"/>
                </a:lnTo>
                <a:lnTo>
                  <a:pt x="791" y="696"/>
                </a:lnTo>
                <a:lnTo>
                  <a:pt x="757" y="687"/>
                </a:lnTo>
                <a:lnTo>
                  <a:pt x="720" y="681"/>
                </a:lnTo>
                <a:lnTo>
                  <a:pt x="685" y="673"/>
                </a:lnTo>
                <a:lnTo>
                  <a:pt x="652" y="666"/>
                </a:lnTo>
                <a:lnTo>
                  <a:pt x="613" y="658"/>
                </a:lnTo>
                <a:lnTo>
                  <a:pt x="560" y="652"/>
                </a:lnTo>
                <a:lnTo>
                  <a:pt x="920" y="590"/>
                </a:lnTo>
                <a:lnTo>
                  <a:pt x="896" y="542"/>
                </a:lnTo>
                <a:lnTo>
                  <a:pt x="868" y="506"/>
                </a:lnTo>
                <a:lnTo>
                  <a:pt x="817" y="439"/>
                </a:lnTo>
                <a:lnTo>
                  <a:pt x="787" y="409"/>
                </a:lnTo>
                <a:lnTo>
                  <a:pt x="757" y="379"/>
                </a:lnTo>
                <a:lnTo>
                  <a:pt x="703" y="328"/>
                </a:lnTo>
                <a:lnTo>
                  <a:pt x="670" y="298"/>
                </a:lnTo>
                <a:lnTo>
                  <a:pt x="631" y="262"/>
                </a:lnTo>
                <a:lnTo>
                  <a:pt x="595" y="235"/>
                </a:lnTo>
                <a:lnTo>
                  <a:pt x="565" y="211"/>
                </a:lnTo>
                <a:lnTo>
                  <a:pt x="535" y="188"/>
                </a:lnTo>
                <a:lnTo>
                  <a:pt x="499" y="164"/>
                </a:lnTo>
                <a:lnTo>
                  <a:pt x="460" y="141"/>
                </a:lnTo>
                <a:lnTo>
                  <a:pt x="421" y="123"/>
                </a:lnTo>
                <a:lnTo>
                  <a:pt x="383" y="102"/>
                </a:lnTo>
                <a:lnTo>
                  <a:pt x="335" y="84"/>
                </a:lnTo>
                <a:lnTo>
                  <a:pt x="291" y="69"/>
                </a:lnTo>
                <a:lnTo>
                  <a:pt x="240" y="57"/>
                </a:lnTo>
                <a:lnTo>
                  <a:pt x="192" y="45"/>
                </a:lnTo>
                <a:lnTo>
                  <a:pt x="141" y="33"/>
                </a:lnTo>
                <a:lnTo>
                  <a:pt x="87" y="24"/>
                </a:lnTo>
                <a:lnTo>
                  <a:pt x="0" y="6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213" name="Text Box 22">
            <a:extLst>
              <a:ext uri="{FF2B5EF4-FFF2-40B4-BE49-F238E27FC236}">
                <a16:creationId xmlns:a16="http://schemas.microsoft.com/office/drawing/2014/main" id="{5B71D7E8-75A3-A2B3-D573-B0526636C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2698" y="1950158"/>
            <a:ext cx="412988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marR="0" lv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i="0" u="none" strike="noStrike" cap="none" spc="0" normalizeH="0" baseline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defRPr>
            </a:lvl1pPr>
          </a:lstStyle>
          <a:p>
            <a:pPr marL="0" marR="0" lvl="0" indent="0" algn="ctr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</a:rPr>
              <a:t>8</a:t>
            </a:r>
            <a:r>
              <a:rPr lang="en-US" altLang="ko-KR" sz="1000" kern="0">
                <a:solidFill>
                  <a:srgbClr val="A50034"/>
                </a:solidFill>
              </a:rPr>
              <a:t>0</a:t>
            </a:r>
            <a:r>
              <a:rPr kumimoji="0" lang="ko-KR" altLang="en-US" sz="1000" b="0" i="0" u="none" strike="noStrike" kern="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</a:rPr>
              <a:t>명 ↓</a:t>
            </a:r>
          </a:p>
        </p:txBody>
      </p:sp>
      <p:sp>
        <p:nvSpPr>
          <p:cNvPr id="214" name="직사각형 213">
            <a:extLst>
              <a:ext uri="{FF2B5EF4-FFF2-40B4-BE49-F238E27FC236}">
                <a16:creationId xmlns:a16="http://schemas.microsoft.com/office/drawing/2014/main" id="{5B73DBB8-0A02-DC86-51C6-75B74B84014F}"/>
              </a:ext>
            </a:extLst>
          </p:cNvPr>
          <p:cNvSpPr/>
          <p:nvPr/>
        </p:nvSpPr>
        <p:spPr>
          <a:xfrm>
            <a:off x="11549065" y="2335410"/>
            <a:ext cx="347790" cy="177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8</a:t>
            </a:r>
            <a:r>
              <a:rPr kumimoji="0" lang="ko-KR" altLang="en-US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대</a:t>
            </a:r>
            <a:endParaRPr kumimoji="0" lang="en-US" altLang="ko-KR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5" name="직사각형 214">
            <a:extLst>
              <a:ext uri="{FF2B5EF4-FFF2-40B4-BE49-F238E27FC236}">
                <a16:creationId xmlns:a16="http://schemas.microsoft.com/office/drawing/2014/main" id="{49FC83E9-6294-B2D5-84AF-00209288F8BC}"/>
              </a:ext>
            </a:extLst>
          </p:cNvPr>
          <p:cNvSpPr/>
          <p:nvPr/>
        </p:nvSpPr>
        <p:spPr>
          <a:xfrm>
            <a:off x="12780381" y="2270496"/>
            <a:ext cx="347790" cy="2421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16</a:t>
            </a:r>
            <a:r>
              <a:rPr kumimoji="0" lang="ko-KR" altLang="en-US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명</a:t>
            </a:r>
            <a:endParaRPr kumimoji="0" lang="en-US" altLang="ko-KR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6" name="Text Box 22">
            <a:extLst>
              <a:ext uri="{FF2B5EF4-FFF2-40B4-BE49-F238E27FC236}">
                <a16:creationId xmlns:a16="http://schemas.microsoft.com/office/drawing/2014/main" id="{73B91D6E-A551-8A38-229D-3F72F3D45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1054" y="1950158"/>
            <a:ext cx="412988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marR="0" lv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i="0" u="none" strike="noStrike" cap="none" spc="0" normalizeH="0" baseline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defRPr>
            </a:lvl1pPr>
          </a:lstStyle>
          <a:p>
            <a:pPr marL="0" marR="0" lvl="0" indent="0" algn="ctr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000" kern="0">
                <a:solidFill>
                  <a:srgbClr val="A50034"/>
                </a:solidFill>
              </a:rPr>
              <a:t>40</a:t>
            </a:r>
            <a:r>
              <a:rPr kumimoji="0" lang="ko-KR" altLang="en-US" sz="1000" b="0" i="0" u="none" strike="noStrike" kern="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</a:rPr>
              <a:t>대 ↓</a:t>
            </a:r>
          </a:p>
        </p:txBody>
      </p:sp>
      <p:sp>
        <p:nvSpPr>
          <p:cNvPr id="217" name="Text Box 22">
            <a:extLst>
              <a:ext uri="{FF2B5EF4-FFF2-40B4-BE49-F238E27FC236}">
                <a16:creationId xmlns:a16="http://schemas.microsoft.com/office/drawing/2014/main" id="{404E0B40-4602-739E-2CF4-1922B80C6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8747" y="1537446"/>
            <a:ext cx="655628" cy="18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itchFamily="50" charset="-127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ctr" defTabSz="91439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[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판정 정확도</a:t>
            </a: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]</a:t>
            </a:r>
          </a:p>
        </p:txBody>
      </p:sp>
      <p:sp>
        <p:nvSpPr>
          <p:cNvPr id="218" name="직사각형 217">
            <a:extLst>
              <a:ext uri="{FF2B5EF4-FFF2-40B4-BE49-F238E27FC236}">
                <a16:creationId xmlns:a16="http://schemas.microsoft.com/office/drawing/2014/main" id="{48F96D3A-7CED-8F31-859E-2945248FF24F}"/>
              </a:ext>
            </a:extLst>
          </p:cNvPr>
          <p:cNvSpPr/>
          <p:nvPr/>
        </p:nvSpPr>
        <p:spPr>
          <a:xfrm>
            <a:off x="13551163" y="2533469"/>
            <a:ext cx="371898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개선 전</a:t>
            </a:r>
            <a:endParaRPr kumimoji="0" lang="en-US" altLang="ko-KR" sz="1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19" name="직사각형 218">
            <a:extLst>
              <a:ext uri="{FF2B5EF4-FFF2-40B4-BE49-F238E27FC236}">
                <a16:creationId xmlns:a16="http://schemas.microsoft.com/office/drawing/2014/main" id="{40316053-670D-9300-F184-AC6F1D222C65}"/>
              </a:ext>
            </a:extLst>
          </p:cNvPr>
          <p:cNvSpPr/>
          <p:nvPr/>
        </p:nvSpPr>
        <p:spPr>
          <a:xfrm>
            <a:off x="14058903" y="2524485"/>
            <a:ext cx="371898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개선 후</a:t>
            </a:r>
            <a:endParaRPr kumimoji="0" lang="en-US" altLang="ko-KR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20" name="직사각형 219">
            <a:extLst>
              <a:ext uri="{FF2B5EF4-FFF2-40B4-BE49-F238E27FC236}">
                <a16:creationId xmlns:a16="http://schemas.microsoft.com/office/drawing/2014/main" id="{DB7DFF71-EF0B-67AD-F439-E4DDE7162F55}"/>
              </a:ext>
            </a:extLst>
          </p:cNvPr>
          <p:cNvSpPr/>
          <p:nvPr/>
        </p:nvSpPr>
        <p:spPr>
          <a:xfrm>
            <a:off x="13556311" y="2090875"/>
            <a:ext cx="347790" cy="421795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70%</a:t>
            </a:r>
          </a:p>
        </p:txBody>
      </p:sp>
      <p:cxnSp>
        <p:nvCxnSpPr>
          <p:cNvPr id="221" name="직선 연결선 220">
            <a:extLst>
              <a:ext uri="{FF2B5EF4-FFF2-40B4-BE49-F238E27FC236}">
                <a16:creationId xmlns:a16="http://schemas.microsoft.com/office/drawing/2014/main" id="{54F737B0-7E0E-5E1C-1AC5-E3D08953DC14}"/>
              </a:ext>
            </a:extLst>
          </p:cNvPr>
          <p:cNvCxnSpPr>
            <a:cxnSpLocks/>
          </p:cNvCxnSpPr>
          <p:nvPr/>
        </p:nvCxnSpPr>
        <p:spPr>
          <a:xfrm>
            <a:off x="13439183" y="2518367"/>
            <a:ext cx="1134730" cy="0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</p:cxnSp>
      <p:sp>
        <p:nvSpPr>
          <p:cNvPr id="222" name="Freeform 146">
            <a:extLst>
              <a:ext uri="{FF2B5EF4-FFF2-40B4-BE49-F238E27FC236}">
                <a16:creationId xmlns:a16="http://schemas.microsoft.com/office/drawing/2014/main" id="{B26C05C9-4EDE-70C6-8B64-A59117C5053D}"/>
              </a:ext>
            </a:extLst>
          </p:cNvPr>
          <p:cNvSpPr>
            <a:spLocks/>
          </p:cNvSpPr>
          <p:nvPr/>
        </p:nvSpPr>
        <p:spPr bwMode="auto">
          <a:xfrm rot="15507660">
            <a:off x="13730988" y="1672696"/>
            <a:ext cx="314532" cy="401973"/>
          </a:xfrm>
          <a:custGeom>
            <a:avLst/>
            <a:gdLst>
              <a:gd name="T0" fmla="*/ 2147483647 w 1645"/>
              <a:gd name="T1" fmla="*/ 0 h 823"/>
              <a:gd name="T2" fmla="*/ 2147483647 w 1645"/>
              <a:gd name="T3" fmla="*/ 0 h 823"/>
              <a:gd name="T4" fmla="*/ 2147483647 w 1645"/>
              <a:gd name="T5" fmla="*/ 2147483647 h 823"/>
              <a:gd name="T6" fmla="*/ 2147483647 w 1645"/>
              <a:gd name="T7" fmla="*/ 2147483647 h 823"/>
              <a:gd name="T8" fmla="*/ 2147483647 w 1645"/>
              <a:gd name="T9" fmla="*/ 2147483647 h 823"/>
              <a:gd name="T10" fmla="*/ 2147483647 w 1645"/>
              <a:gd name="T11" fmla="*/ 2147483647 h 823"/>
              <a:gd name="T12" fmla="*/ 2147483647 w 1645"/>
              <a:gd name="T13" fmla="*/ 2147483647 h 823"/>
              <a:gd name="T14" fmla="*/ 2147483647 w 1645"/>
              <a:gd name="T15" fmla="*/ 2147483647 h 823"/>
              <a:gd name="T16" fmla="*/ 2147483647 w 1645"/>
              <a:gd name="T17" fmla="*/ 2147483647 h 823"/>
              <a:gd name="T18" fmla="*/ 2147483647 w 1645"/>
              <a:gd name="T19" fmla="*/ 2147483647 h 823"/>
              <a:gd name="T20" fmla="*/ 2147483647 w 1645"/>
              <a:gd name="T21" fmla="*/ 2147483647 h 823"/>
              <a:gd name="T22" fmla="*/ 2147483647 w 1645"/>
              <a:gd name="T23" fmla="*/ 2147483647 h 823"/>
              <a:gd name="T24" fmla="*/ 2147483647 w 1645"/>
              <a:gd name="T25" fmla="*/ 2147483647 h 823"/>
              <a:gd name="T26" fmla="*/ 2147483647 w 1645"/>
              <a:gd name="T27" fmla="*/ 2147483647 h 823"/>
              <a:gd name="T28" fmla="*/ 2147483647 w 1645"/>
              <a:gd name="T29" fmla="*/ 2147483647 h 823"/>
              <a:gd name="T30" fmla="*/ 2147483647 w 1645"/>
              <a:gd name="T31" fmla="*/ 2147483647 h 823"/>
              <a:gd name="T32" fmla="*/ 2147483647 w 1645"/>
              <a:gd name="T33" fmla="*/ 2147483647 h 823"/>
              <a:gd name="T34" fmla="*/ 2147483647 w 1645"/>
              <a:gd name="T35" fmla="*/ 2147483647 h 823"/>
              <a:gd name="T36" fmla="*/ 2147483647 w 1645"/>
              <a:gd name="T37" fmla="*/ 2147483647 h 823"/>
              <a:gd name="T38" fmla="*/ 2147483647 w 1645"/>
              <a:gd name="T39" fmla="*/ 2147483647 h 823"/>
              <a:gd name="T40" fmla="*/ 2147483647 w 1645"/>
              <a:gd name="T41" fmla="*/ 2147483647 h 823"/>
              <a:gd name="T42" fmla="*/ 2147483647 w 1645"/>
              <a:gd name="T43" fmla="*/ 2147483647 h 823"/>
              <a:gd name="T44" fmla="*/ 2147483647 w 1645"/>
              <a:gd name="T45" fmla="*/ 2147483647 h 823"/>
              <a:gd name="T46" fmla="*/ 2147483647 w 1645"/>
              <a:gd name="T47" fmla="*/ 2147483647 h 823"/>
              <a:gd name="T48" fmla="*/ 2147483647 w 1645"/>
              <a:gd name="T49" fmla="*/ 2147483647 h 823"/>
              <a:gd name="T50" fmla="*/ 2147483647 w 1645"/>
              <a:gd name="T51" fmla="*/ 2147483647 h 823"/>
              <a:gd name="T52" fmla="*/ 2147483647 w 1645"/>
              <a:gd name="T53" fmla="*/ 2147483647 h 823"/>
              <a:gd name="T54" fmla="*/ 2147483647 w 1645"/>
              <a:gd name="T55" fmla="*/ 2147483647 h 823"/>
              <a:gd name="T56" fmla="*/ 2147483647 w 1645"/>
              <a:gd name="T57" fmla="*/ 2147483647 h 823"/>
              <a:gd name="T58" fmla="*/ 2147483647 w 1645"/>
              <a:gd name="T59" fmla="*/ 2147483647 h 823"/>
              <a:gd name="T60" fmla="*/ 2147483647 w 1645"/>
              <a:gd name="T61" fmla="*/ 2147483647 h 823"/>
              <a:gd name="T62" fmla="*/ 2147483647 w 1645"/>
              <a:gd name="T63" fmla="*/ 2147483647 h 823"/>
              <a:gd name="T64" fmla="*/ 2147483647 w 1645"/>
              <a:gd name="T65" fmla="*/ 2147483647 h 823"/>
              <a:gd name="T66" fmla="*/ 2147483647 w 1645"/>
              <a:gd name="T67" fmla="*/ 2147483647 h 823"/>
              <a:gd name="T68" fmla="*/ 2147483647 w 1645"/>
              <a:gd name="T69" fmla="*/ 2147483647 h 823"/>
              <a:gd name="T70" fmla="*/ 2147483647 w 1645"/>
              <a:gd name="T71" fmla="*/ 2147483647 h 823"/>
              <a:gd name="T72" fmla="*/ 2147483647 w 1645"/>
              <a:gd name="T73" fmla="*/ 2147483647 h 823"/>
              <a:gd name="T74" fmla="*/ 2147483647 w 1645"/>
              <a:gd name="T75" fmla="*/ 2147483647 h 823"/>
              <a:gd name="T76" fmla="*/ 2147483647 w 1645"/>
              <a:gd name="T77" fmla="*/ 2147483647 h 823"/>
              <a:gd name="T78" fmla="*/ 2147483647 w 1645"/>
              <a:gd name="T79" fmla="*/ 2147483647 h 823"/>
              <a:gd name="T80" fmla="*/ 2147483647 w 1645"/>
              <a:gd name="T81" fmla="*/ 2147483647 h 82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645"/>
              <a:gd name="T124" fmla="*/ 0 h 823"/>
              <a:gd name="T125" fmla="*/ 1645 w 1645"/>
              <a:gd name="T126" fmla="*/ 823 h 82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645" h="823">
                <a:moveTo>
                  <a:pt x="0" y="6"/>
                </a:moveTo>
                <a:lnTo>
                  <a:pt x="90" y="0"/>
                </a:lnTo>
                <a:lnTo>
                  <a:pt x="135" y="0"/>
                </a:lnTo>
                <a:lnTo>
                  <a:pt x="189" y="0"/>
                </a:lnTo>
                <a:lnTo>
                  <a:pt x="240" y="3"/>
                </a:lnTo>
                <a:lnTo>
                  <a:pt x="291" y="6"/>
                </a:lnTo>
                <a:lnTo>
                  <a:pt x="341" y="12"/>
                </a:lnTo>
                <a:lnTo>
                  <a:pt x="386" y="21"/>
                </a:lnTo>
                <a:lnTo>
                  <a:pt x="436" y="30"/>
                </a:lnTo>
                <a:lnTo>
                  <a:pt x="496" y="45"/>
                </a:lnTo>
                <a:lnTo>
                  <a:pt x="550" y="63"/>
                </a:lnTo>
                <a:lnTo>
                  <a:pt x="601" y="78"/>
                </a:lnTo>
                <a:lnTo>
                  <a:pt x="658" y="99"/>
                </a:lnTo>
                <a:lnTo>
                  <a:pt x="712" y="123"/>
                </a:lnTo>
                <a:lnTo>
                  <a:pt x="766" y="147"/>
                </a:lnTo>
                <a:lnTo>
                  <a:pt x="811" y="170"/>
                </a:lnTo>
                <a:lnTo>
                  <a:pt x="862" y="194"/>
                </a:lnTo>
                <a:lnTo>
                  <a:pt x="905" y="217"/>
                </a:lnTo>
                <a:lnTo>
                  <a:pt x="953" y="244"/>
                </a:lnTo>
                <a:lnTo>
                  <a:pt x="1001" y="271"/>
                </a:lnTo>
                <a:lnTo>
                  <a:pt x="1049" y="304"/>
                </a:lnTo>
                <a:lnTo>
                  <a:pt x="1091" y="331"/>
                </a:lnTo>
                <a:lnTo>
                  <a:pt x="1136" y="367"/>
                </a:lnTo>
                <a:lnTo>
                  <a:pt x="1178" y="400"/>
                </a:lnTo>
                <a:lnTo>
                  <a:pt x="1217" y="433"/>
                </a:lnTo>
                <a:lnTo>
                  <a:pt x="1249" y="469"/>
                </a:lnTo>
                <a:lnTo>
                  <a:pt x="1276" y="500"/>
                </a:lnTo>
                <a:lnTo>
                  <a:pt x="1297" y="533"/>
                </a:lnTo>
                <a:lnTo>
                  <a:pt x="1645" y="489"/>
                </a:lnTo>
                <a:lnTo>
                  <a:pt x="1596" y="512"/>
                </a:lnTo>
                <a:lnTo>
                  <a:pt x="1539" y="536"/>
                </a:lnTo>
                <a:lnTo>
                  <a:pt x="1494" y="557"/>
                </a:lnTo>
                <a:lnTo>
                  <a:pt x="1460" y="573"/>
                </a:lnTo>
                <a:lnTo>
                  <a:pt x="1423" y="593"/>
                </a:lnTo>
                <a:lnTo>
                  <a:pt x="1393" y="611"/>
                </a:lnTo>
                <a:lnTo>
                  <a:pt x="1364" y="630"/>
                </a:lnTo>
                <a:lnTo>
                  <a:pt x="1335" y="653"/>
                </a:lnTo>
                <a:lnTo>
                  <a:pt x="1307" y="676"/>
                </a:lnTo>
                <a:lnTo>
                  <a:pt x="1273" y="705"/>
                </a:lnTo>
                <a:lnTo>
                  <a:pt x="1240" y="736"/>
                </a:lnTo>
                <a:lnTo>
                  <a:pt x="1211" y="762"/>
                </a:lnTo>
                <a:lnTo>
                  <a:pt x="1178" y="796"/>
                </a:lnTo>
                <a:lnTo>
                  <a:pt x="1151" y="823"/>
                </a:lnTo>
                <a:lnTo>
                  <a:pt x="1124" y="811"/>
                </a:lnTo>
                <a:lnTo>
                  <a:pt x="1097" y="796"/>
                </a:lnTo>
                <a:lnTo>
                  <a:pt x="1068" y="783"/>
                </a:lnTo>
                <a:lnTo>
                  <a:pt x="1034" y="769"/>
                </a:lnTo>
                <a:lnTo>
                  <a:pt x="999" y="755"/>
                </a:lnTo>
                <a:lnTo>
                  <a:pt x="967" y="744"/>
                </a:lnTo>
                <a:lnTo>
                  <a:pt x="936" y="735"/>
                </a:lnTo>
                <a:lnTo>
                  <a:pt x="901" y="724"/>
                </a:lnTo>
                <a:lnTo>
                  <a:pt x="864" y="715"/>
                </a:lnTo>
                <a:lnTo>
                  <a:pt x="826" y="705"/>
                </a:lnTo>
                <a:lnTo>
                  <a:pt x="791" y="696"/>
                </a:lnTo>
                <a:lnTo>
                  <a:pt x="757" y="687"/>
                </a:lnTo>
                <a:lnTo>
                  <a:pt x="720" y="681"/>
                </a:lnTo>
                <a:lnTo>
                  <a:pt x="685" y="673"/>
                </a:lnTo>
                <a:lnTo>
                  <a:pt x="652" y="666"/>
                </a:lnTo>
                <a:lnTo>
                  <a:pt x="613" y="658"/>
                </a:lnTo>
                <a:lnTo>
                  <a:pt x="560" y="652"/>
                </a:lnTo>
                <a:lnTo>
                  <a:pt x="920" y="590"/>
                </a:lnTo>
                <a:lnTo>
                  <a:pt x="896" y="542"/>
                </a:lnTo>
                <a:lnTo>
                  <a:pt x="868" y="506"/>
                </a:lnTo>
                <a:lnTo>
                  <a:pt x="817" y="439"/>
                </a:lnTo>
                <a:lnTo>
                  <a:pt x="787" y="409"/>
                </a:lnTo>
                <a:lnTo>
                  <a:pt x="757" y="379"/>
                </a:lnTo>
                <a:lnTo>
                  <a:pt x="703" y="328"/>
                </a:lnTo>
                <a:lnTo>
                  <a:pt x="670" y="298"/>
                </a:lnTo>
                <a:lnTo>
                  <a:pt x="631" y="262"/>
                </a:lnTo>
                <a:lnTo>
                  <a:pt x="595" y="235"/>
                </a:lnTo>
                <a:lnTo>
                  <a:pt x="565" y="211"/>
                </a:lnTo>
                <a:lnTo>
                  <a:pt x="535" y="188"/>
                </a:lnTo>
                <a:lnTo>
                  <a:pt x="499" y="164"/>
                </a:lnTo>
                <a:lnTo>
                  <a:pt x="460" y="141"/>
                </a:lnTo>
                <a:lnTo>
                  <a:pt x="421" y="123"/>
                </a:lnTo>
                <a:lnTo>
                  <a:pt x="383" y="102"/>
                </a:lnTo>
                <a:lnTo>
                  <a:pt x="335" y="84"/>
                </a:lnTo>
                <a:lnTo>
                  <a:pt x="291" y="69"/>
                </a:lnTo>
                <a:lnTo>
                  <a:pt x="240" y="57"/>
                </a:lnTo>
                <a:lnTo>
                  <a:pt x="192" y="45"/>
                </a:lnTo>
                <a:lnTo>
                  <a:pt x="141" y="33"/>
                </a:lnTo>
                <a:lnTo>
                  <a:pt x="87" y="24"/>
                </a:lnTo>
                <a:lnTo>
                  <a:pt x="0" y="6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223" name="직사각형 222">
            <a:extLst>
              <a:ext uri="{FF2B5EF4-FFF2-40B4-BE49-F238E27FC236}">
                <a16:creationId xmlns:a16="http://schemas.microsoft.com/office/drawing/2014/main" id="{20DEC571-A9D9-CFEA-1CB9-302059B5D1C5}"/>
              </a:ext>
            </a:extLst>
          </p:cNvPr>
          <p:cNvSpPr/>
          <p:nvPr/>
        </p:nvSpPr>
        <p:spPr>
          <a:xfrm>
            <a:off x="14057188" y="1872182"/>
            <a:ext cx="347790" cy="6404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kern="0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90%</a:t>
            </a:r>
            <a:endParaRPr kumimoji="0" lang="en-US" altLang="ko-KR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24" name="Text Box 22">
            <a:extLst>
              <a:ext uri="{FF2B5EF4-FFF2-40B4-BE49-F238E27FC236}">
                <a16:creationId xmlns:a16="http://schemas.microsoft.com/office/drawing/2014/main" id="{7B3D5AA9-E6EE-1110-9D1D-389D1ECF34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89505" y="1919678"/>
            <a:ext cx="412988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marR="0" lv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i="0" u="none" strike="noStrike" cap="none" spc="0" normalizeH="0" baseline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defRPr>
            </a:lvl1pPr>
          </a:lstStyle>
          <a:p>
            <a:pPr marL="0" marR="0" lvl="0" indent="0" algn="ctr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0" cap="none" spc="0" normalizeH="0" baseline="0" noProof="0" dirty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</a:rPr>
              <a:t>20%</a:t>
            </a:r>
            <a:r>
              <a: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</a:rPr>
              <a:t> ↑</a:t>
            </a:r>
          </a:p>
        </p:txBody>
      </p:sp>
      <p:sp>
        <p:nvSpPr>
          <p:cNvPr id="225" name="승인됨">
            <a:extLst>
              <a:ext uri="{FF2B5EF4-FFF2-40B4-BE49-F238E27FC236}">
                <a16:creationId xmlns:a16="http://schemas.microsoft.com/office/drawing/2014/main" id="{8CABAC2F-29FB-67D2-457C-25900BE7D6AA}"/>
              </a:ext>
            </a:extLst>
          </p:cNvPr>
          <p:cNvSpPr/>
          <p:nvPr/>
        </p:nvSpPr>
        <p:spPr>
          <a:xfrm>
            <a:off x="11132498" y="3631458"/>
            <a:ext cx="180000" cy="18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cubicBezTo>
                  <a:pt x="4834" y="0"/>
                  <a:pt x="0" y="4836"/>
                  <a:pt x="0" y="10801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4" y="21600"/>
                  <a:pt x="21600" y="16765"/>
                  <a:pt x="21600" y="10801"/>
                </a:cubicBezTo>
                <a:cubicBezTo>
                  <a:pt x="21600" y="4836"/>
                  <a:pt x="16764" y="0"/>
                  <a:pt x="10799" y="0"/>
                </a:cubicBezTo>
                <a:close/>
                <a:moveTo>
                  <a:pt x="16449" y="5521"/>
                </a:moveTo>
                <a:cubicBezTo>
                  <a:pt x="16477" y="5521"/>
                  <a:pt x="16505" y="5532"/>
                  <a:pt x="16527" y="5553"/>
                </a:cubicBezTo>
                <a:lnTo>
                  <a:pt x="18129" y="7155"/>
                </a:lnTo>
                <a:cubicBezTo>
                  <a:pt x="18171" y="7198"/>
                  <a:pt x="18171" y="7268"/>
                  <a:pt x="18129" y="7311"/>
                </a:cubicBezTo>
                <a:lnTo>
                  <a:pt x="8340" y="17100"/>
                </a:lnTo>
                <a:cubicBezTo>
                  <a:pt x="8297" y="17142"/>
                  <a:pt x="8227" y="17142"/>
                  <a:pt x="8185" y="17100"/>
                </a:cubicBezTo>
                <a:lnTo>
                  <a:pt x="3062" y="11977"/>
                </a:lnTo>
                <a:cubicBezTo>
                  <a:pt x="3020" y="11934"/>
                  <a:pt x="3020" y="11866"/>
                  <a:pt x="3062" y="11823"/>
                </a:cubicBezTo>
                <a:lnTo>
                  <a:pt x="4664" y="10221"/>
                </a:lnTo>
                <a:cubicBezTo>
                  <a:pt x="4707" y="10178"/>
                  <a:pt x="4777" y="10178"/>
                  <a:pt x="4820" y="10221"/>
                </a:cubicBezTo>
                <a:lnTo>
                  <a:pt x="8185" y="13586"/>
                </a:lnTo>
                <a:cubicBezTo>
                  <a:pt x="8227" y="13629"/>
                  <a:pt x="8297" y="13629"/>
                  <a:pt x="8340" y="13586"/>
                </a:cubicBezTo>
                <a:lnTo>
                  <a:pt x="16373" y="5553"/>
                </a:lnTo>
                <a:cubicBezTo>
                  <a:pt x="16394" y="5532"/>
                  <a:pt x="16421" y="5521"/>
                  <a:pt x="16449" y="5521"/>
                </a:cubicBezTo>
                <a:close/>
              </a:path>
            </a:pathLst>
          </a:custGeom>
          <a:solidFill>
            <a:srgbClr val="522B34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hangingPunct="0">
              <a:defRPr>
                <a:latin typeface="+mj-lt"/>
                <a:ea typeface="+mj-ea"/>
                <a:cs typeface="+mj-cs"/>
                <a:sym typeface="Helvetica"/>
              </a:defRPr>
            </a:pPr>
            <a:endParaRPr sz="1100" kern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Helvetica"/>
              <a:sym typeface="Helvetica"/>
            </a:endParaRPr>
          </a:p>
        </p:txBody>
      </p:sp>
      <p:sp>
        <p:nvSpPr>
          <p:cNvPr id="226" name="직사각형 104">
            <a:extLst>
              <a:ext uri="{FF2B5EF4-FFF2-40B4-BE49-F238E27FC236}">
                <a16:creationId xmlns:a16="http://schemas.microsoft.com/office/drawing/2014/main" id="{372C1E83-825A-910B-1667-31787C59EDB7}"/>
              </a:ext>
            </a:extLst>
          </p:cNvPr>
          <p:cNvSpPr txBox="1"/>
          <p:nvPr/>
        </p:nvSpPr>
        <p:spPr>
          <a:xfrm>
            <a:off x="11342218" y="3596799"/>
            <a:ext cx="3211850" cy="26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1358965" hangingPunct="0">
              <a:defRPr sz="1200" spc="-32">
                <a:latin typeface="LG Smart_H Regular"/>
                <a:ea typeface="LG Smart_H Regular"/>
                <a:cs typeface="LG Smart_H Regular"/>
                <a:sym typeface="LG Smart_H Regular"/>
              </a:defRPr>
            </a:pPr>
            <a:r>
              <a:rPr lang="ko-KR" altLang="en-US" sz="1100" kern="0" spc="-32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판정 정확도 개선 </a:t>
            </a:r>
            <a:r>
              <a:rPr lang="en-US" altLang="ko-KR" sz="1100" kern="0" spc="-32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: </a:t>
            </a:r>
            <a:r>
              <a:rPr lang="ko-KR" altLang="en-US" sz="1100" kern="0" spc="-32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육안 검사 </a:t>
            </a:r>
            <a:r>
              <a:rPr lang="en-US" altLang="ko-KR" sz="1100" kern="0" spc="-32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70%</a:t>
            </a:r>
            <a:r>
              <a:rPr lang="ko-KR" altLang="en-US" sz="1100" kern="0" spc="-32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 → </a:t>
            </a:r>
            <a:r>
              <a:rPr lang="en-US" altLang="ko-KR" sz="1100" kern="0" spc="-32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AI</a:t>
            </a:r>
            <a:r>
              <a:rPr lang="ko-KR" altLang="en-US" sz="1100" kern="0" spc="-32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 판정 </a:t>
            </a:r>
            <a:r>
              <a:rPr lang="en-US" altLang="ko-KR" sz="1100" kern="0" spc="-32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LG Smart_H Regular"/>
                <a:sym typeface="LG Smart_H Regular"/>
              </a:rPr>
              <a:t>90%</a:t>
            </a:r>
            <a:endParaRPr lang="ko-KR" altLang="en-US" sz="1100" kern="0" spc="-32" dirty="0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LG Smart_H Regular"/>
              <a:sym typeface="LG Smart_H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955508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479</Words>
  <Application>Microsoft Office PowerPoint</Application>
  <PresentationFormat>사용자 지정</PresentationFormat>
  <Paragraphs>77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