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7"/>
  </p:notesMasterIdLst>
  <p:handoutMasterIdLst>
    <p:handoutMasterId r:id="rId8"/>
  </p:handoutMasterIdLst>
  <p:sldIdLst>
    <p:sldId id="2147479668" r:id="rId5"/>
    <p:sldId id="2147479677" r:id="rId6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68"/>
            <p14:sldId id="2147479677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DCC67-A7A0-BDBA-F914-D09C0813B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D08B92C-0FCA-F230-F46B-9347DB0495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D011742-B712-3FC8-D94F-D458B9CB91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361836-F3FB-51AD-B6A5-2EE9A0BEC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0B19B-8406-46F2-B64C-47898E4E4E8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6727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56818-3D19-D888-AB94-7657B8591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61D0F1D-0E50-FD19-18B4-96DEBFA3E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5CC8A97-74F2-A602-FF1F-EBDCC704F9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743A22B-6AF3-0355-4A3E-DC3AAB2629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80B19B-8406-46F2-B64C-47898E4E4E8C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171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9EBDE-CB98-3FF2-8D7D-F50288D9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9E4161B5-479F-69CB-11B5-FE5DC3029F1E}"/>
              </a:ext>
            </a:extLst>
          </p:cNvPr>
          <p:cNvSpPr/>
          <p:nvPr/>
        </p:nvSpPr>
        <p:spPr>
          <a:xfrm>
            <a:off x="440443" y="801688"/>
            <a:ext cx="4536512" cy="6499339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08C9C50B-4E0B-CE9A-DCB0-824273E69C73}"/>
              </a:ext>
            </a:extLst>
          </p:cNvPr>
          <p:cNvSpPr/>
          <p:nvPr/>
        </p:nvSpPr>
        <p:spPr>
          <a:xfrm>
            <a:off x="5476416" y="801688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82EA5F3F-589D-B4F9-2063-F82E275352EC}"/>
              </a:ext>
            </a:extLst>
          </p:cNvPr>
          <p:cNvSpPr/>
          <p:nvPr/>
        </p:nvSpPr>
        <p:spPr>
          <a:xfrm>
            <a:off x="10546262" y="801687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10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36A848F-F835-3A2A-8B91-157526427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5-3)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Worldworks_FMCS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“생산현장 문제를 직관적으로 분석하여  빠르게 해결하기 ”</a:t>
            </a:r>
          </a:p>
        </p:txBody>
      </p:sp>
      <p:sp>
        <p:nvSpPr>
          <p:cNvPr id="72" name="Rectangle 1">
            <a:extLst>
              <a:ext uri="{FF2B5EF4-FFF2-40B4-BE49-F238E27FC236}">
                <a16:creationId xmlns:a16="http://schemas.microsoft.com/office/drawing/2014/main" id="{60D19418-6985-9ABF-E5A5-FBB2E8335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9120" y="2234925"/>
            <a:ext cx="65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831737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100">
                <a:solidFill>
                  <a:srgbClr val="000000"/>
                </a:solidFill>
                <a:latin typeface="Aptos" panose="020B0004020202020204" pitchFamily="34" charset="0"/>
                <a:ea typeface="맑은 고딕" panose="020B0503020000020004" pitchFamily="50" charset="-127"/>
              </a:rPr>
            </a:br>
            <a:endParaRPr lang="ko-KR" altLang="ko-KR">
              <a:solidFill>
                <a:prstClr val="black"/>
              </a:solidFill>
              <a:latin typeface="Arial" panose="020B0604020202020204" pitchFamily="34" charset="0"/>
              <a:ea typeface="맑은 고딕" panose="020B0503020000020004" pitchFamily="50" charset="-127"/>
            </a:endParaRPr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64C4C820-9467-9047-E8E7-FAE99F07A207}"/>
              </a:ext>
            </a:extLst>
          </p:cNvPr>
          <p:cNvGrpSpPr/>
          <p:nvPr/>
        </p:nvGrpSpPr>
        <p:grpSpPr>
          <a:xfrm>
            <a:off x="427038" y="877891"/>
            <a:ext cx="4126329" cy="338287"/>
            <a:chOff x="344488" y="620713"/>
            <a:chExt cx="4536512" cy="371914"/>
          </a:xfrm>
        </p:grpSpPr>
        <p:sp>
          <p:nvSpPr>
            <p:cNvPr id="117" name="직사각형 116">
              <a:extLst>
                <a:ext uri="{FF2B5EF4-FFF2-40B4-BE49-F238E27FC236}">
                  <a16:creationId xmlns:a16="http://schemas.microsoft.com/office/drawing/2014/main" id="{285E95A5-0F9A-914B-273A-595EC40D4339}"/>
                </a:ext>
              </a:extLst>
            </p:cNvPr>
            <p:cNvSpPr/>
            <p:nvPr/>
          </p:nvSpPr>
          <p:spPr>
            <a:xfrm>
              <a:off x="407737" y="629090"/>
              <a:ext cx="4473263" cy="363537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FMCS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 dirty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18" name="그림 117">
              <a:extLst>
                <a:ext uri="{FF2B5EF4-FFF2-40B4-BE49-F238E27FC236}">
                  <a16:creationId xmlns:a16="http://schemas.microsoft.com/office/drawing/2014/main" id="{6C4B3871-B42B-E8C8-8E0E-3C26626023F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8F09B76E-FC11-1376-5F83-18CD39AF2690}"/>
              </a:ext>
            </a:extLst>
          </p:cNvPr>
          <p:cNvGrpSpPr/>
          <p:nvPr/>
        </p:nvGrpSpPr>
        <p:grpSpPr>
          <a:xfrm>
            <a:off x="5495367" y="877888"/>
            <a:ext cx="4126329" cy="338289"/>
            <a:chOff x="5024437" y="494579"/>
            <a:chExt cx="4536512" cy="371918"/>
          </a:xfrm>
        </p:grpSpPr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4CDD4FF0-0F83-DC2E-3D6F-9D9B82A1C7A5}"/>
                </a:ext>
              </a:extLst>
            </p:cNvPr>
            <p:cNvSpPr/>
            <p:nvPr/>
          </p:nvSpPr>
          <p:spPr>
            <a:xfrm>
              <a:off x="5087686" y="502958"/>
              <a:ext cx="4473263" cy="363539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FMCS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가 무엇이고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21" name="그림 120">
              <a:extLst>
                <a:ext uri="{FF2B5EF4-FFF2-40B4-BE49-F238E27FC236}">
                  <a16:creationId xmlns:a16="http://schemas.microsoft.com/office/drawing/2014/main" id="{D4A7F15F-EC44-A105-EBF3-D907E35BA8D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22" name="직사각형 121">
            <a:extLst>
              <a:ext uri="{FF2B5EF4-FFF2-40B4-BE49-F238E27FC236}">
                <a16:creationId xmlns:a16="http://schemas.microsoft.com/office/drawing/2014/main" id="{2F2BFEEF-E845-E3D4-D265-612D8ED7778D}"/>
              </a:ext>
            </a:extLst>
          </p:cNvPr>
          <p:cNvSpPr/>
          <p:nvPr/>
        </p:nvSpPr>
        <p:spPr>
          <a:xfrm>
            <a:off x="5773174" y="3328281"/>
            <a:ext cx="3980349" cy="1415772"/>
          </a:xfrm>
          <a:prstGeom prst="rect">
            <a:avLst/>
          </a:prstGeom>
        </p:spPr>
        <p:txBody>
          <a:bodyPr wrap="square" rIns="32745">
            <a:spAutoFit/>
          </a:bodyPr>
          <a:lstStyle/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3D 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 </a:t>
            </a: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(STK, AGV) </a:t>
            </a:r>
            <a:r>
              <a:rPr lang="ko-KR" altLang="en-US" sz="105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생성 및 배치 자동화 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로 개발비용 절감과</a:t>
            </a: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구축 기간을 획기적으로 단축할 수 있음</a:t>
            </a: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05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기존 시스템의 생산</a:t>
            </a:r>
            <a:r>
              <a:rPr lang="en-US" altLang="ko-KR" sz="105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05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</a:t>
            </a:r>
            <a:r>
              <a:rPr lang="en-US" altLang="ko-KR" sz="105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05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데이터를 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 연계한 솔루션</a:t>
            </a:r>
            <a:endParaRPr lang="en-US" altLang="ko-KR" sz="105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</a:t>
            </a: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현장의 핵심 원인 지표 기반으로 예방</a:t>
            </a: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현상</a:t>
            </a: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조치</a:t>
            </a: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알람 체계 구축하여</a:t>
            </a: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무언정지를 빠르게 대응할 수 있음 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55951" indent="-155951" defTabSz="831685">
              <a:spcBef>
                <a:spcPts val="546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05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현장 커뮤니케이션 도구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로</a:t>
            </a: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현장과 엔지니어간 동일한 </a:t>
            </a:r>
            <a:r>
              <a:rPr lang="en-US" altLang="ko-KR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View</a:t>
            </a:r>
            <a:r>
              <a:rPr lang="ko-KR" altLang="en-US" sz="105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로 빠르게 의사 소통하고 원인 파악 하여 문제 해결</a:t>
            </a:r>
            <a:endParaRPr lang="en-US" altLang="ko-KR" sz="105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F4E6D23E-148F-5B60-655E-0F31141426DA}"/>
              </a:ext>
            </a:extLst>
          </p:cNvPr>
          <p:cNvGrpSpPr/>
          <p:nvPr/>
        </p:nvGrpSpPr>
        <p:grpSpPr>
          <a:xfrm>
            <a:off x="6021319" y="4731905"/>
            <a:ext cx="3035371" cy="513636"/>
            <a:chOff x="829622" y="1209980"/>
            <a:chExt cx="3033733" cy="564695"/>
          </a:xfrm>
        </p:grpSpPr>
        <p:sp>
          <p:nvSpPr>
            <p:cNvPr id="124" name="오각형 22">
              <a:extLst>
                <a:ext uri="{FF2B5EF4-FFF2-40B4-BE49-F238E27FC236}">
                  <a16:creationId xmlns:a16="http://schemas.microsoft.com/office/drawing/2014/main" id="{65972E4D-EF5A-D45C-210D-EDB4799E7DF6}"/>
                </a:ext>
              </a:extLst>
            </p:cNvPr>
            <p:cNvSpPr/>
            <p:nvPr/>
          </p:nvSpPr>
          <p:spPr>
            <a:xfrm>
              <a:off x="3071355" y="1209980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D86E8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31685">
                <a:defRPr/>
              </a:pP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조치</a:t>
              </a:r>
            </a:p>
          </p:txBody>
        </p:sp>
        <p:sp>
          <p:nvSpPr>
            <p:cNvPr id="125" name="오각형 21">
              <a:extLst>
                <a:ext uri="{FF2B5EF4-FFF2-40B4-BE49-F238E27FC236}">
                  <a16:creationId xmlns:a16="http://schemas.microsoft.com/office/drawing/2014/main" id="{9E3AB010-9D4C-8363-E56C-B2F29587CE32}"/>
                </a:ext>
              </a:extLst>
            </p:cNvPr>
            <p:cNvSpPr/>
            <p:nvPr/>
          </p:nvSpPr>
          <p:spPr>
            <a:xfrm>
              <a:off x="2324110" y="1209980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E6A2B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31685">
                <a:defRPr/>
              </a:pP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 현황 알림</a:t>
              </a:r>
            </a:p>
          </p:txBody>
        </p:sp>
        <p:sp>
          <p:nvSpPr>
            <p:cNvPr id="126" name="오각형 19">
              <a:extLst>
                <a:ext uri="{FF2B5EF4-FFF2-40B4-BE49-F238E27FC236}">
                  <a16:creationId xmlns:a16="http://schemas.microsoft.com/office/drawing/2014/main" id="{013AB2A7-D9C3-E1FE-0B37-5DEBFCBDC3E5}"/>
                </a:ext>
              </a:extLst>
            </p:cNvPr>
            <p:cNvSpPr/>
            <p:nvPr/>
          </p:nvSpPr>
          <p:spPr>
            <a:xfrm>
              <a:off x="1576866" y="1209980"/>
              <a:ext cx="792000" cy="288000"/>
            </a:xfrm>
            <a:prstGeom prst="homePlate">
              <a:avLst>
                <a:gd name="adj" fmla="val 15810"/>
              </a:avLst>
            </a:prstGeom>
            <a:solidFill>
              <a:srgbClr val="F1CBD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31685">
                <a:defRPr/>
              </a:pP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복합 시각화</a:t>
              </a:r>
            </a:p>
          </p:txBody>
        </p:sp>
        <p:sp>
          <p:nvSpPr>
            <p:cNvPr id="127" name="오각형 20">
              <a:extLst>
                <a:ext uri="{FF2B5EF4-FFF2-40B4-BE49-F238E27FC236}">
                  <a16:creationId xmlns:a16="http://schemas.microsoft.com/office/drawing/2014/main" id="{877BA33C-8014-8865-FCDC-9D26BA2FB2EE}"/>
                </a:ext>
              </a:extLst>
            </p:cNvPr>
            <p:cNvSpPr/>
            <p:nvPr/>
          </p:nvSpPr>
          <p:spPr>
            <a:xfrm>
              <a:off x="829622" y="1209980"/>
              <a:ext cx="792000" cy="288000"/>
            </a:xfrm>
            <a:prstGeom prst="homePlate">
              <a:avLst>
                <a:gd name="adj" fmla="val 15811"/>
              </a:avLst>
            </a:prstGeom>
            <a:solidFill>
              <a:srgbClr val="F7E2E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31685">
                <a:defRPr/>
              </a:pPr>
              <a:r>
                <a:rPr lang="ko-KR" altLang="en-US" sz="9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 데이터 수집</a:t>
              </a:r>
            </a:p>
          </p:txBody>
        </p:sp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FB0C5D77-1E54-AC9B-EC24-CEF620B32E11}"/>
                </a:ext>
              </a:extLst>
            </p:cNvPr>
            <p:cNvSpPr/>
            <p:nvPr/>
          </p:nvSpPr>
          <p:spPr>
            <a:xfrm>
              <a:off x="1033359" y="1503978"/>
              <a:ext cx="543493" cy="1353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831685">
                <a:spcBef>
                  <a:spcPts val="546"/>
                </a:spcBef>
                <a:defRPr/>
              </a:pPr>
              <a:endParaRPr lang="en-US" altLang="ko-KR" sz="8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9" name="직사각형 128">
              <a:extLst>
                <a:ext uri="{FF2B5EF4-FFF2-40B4-BE49-F238E27FC236}">
                  <a16:creationId xmlns:a16="http://schemas.microsoft.com/office/drawing/2014/main" id="{763415CD-57AC-297E-4161-54DBE86C2871}"/>
                </a:ext>
              </a:extLst>
            </p:cNvPr>
            <p:cNvSpPr/>
            <p:nvPr/>
          </p:nvSpPr>
          <p:spPr>
            <a:xfrm>
              <a:off x="1628175" y="1503978"/>
              <a:ext cx="692654" cy="2706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831685">
                <a:spcBef>
                  <a:spcPts val="546"/>
                </a:spcBef>
                <a:defRPr/>
              </a:pPr>
              <a:r>
                <a:rPr lang="ko-KR" altLang="en-US" sz="8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공간 </a:t>
              </a:r>
              <a:r>
                <a:rPr lang="en-US" altLang="ko-KR" sz="8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 </a:t>
              </a:r>
              <a:r>
                <a:rPr lang="ko-KR" altLang="en-US" sz="8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데이터 조합</a:t>
              </a:r>
              <a:endParaRPr lang="en-US" altLang="ko-KR" sz="8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0" name="직사각형 129">
              <a:extLst>
                <a:ext uri="{FF2B5EF4-FFF2-40B4-BE49-F238E27FC236}">
                  <a16:creationId xmlns:a16="http://schemas.microsoft.com/office/drawing/2014/main" id="{25F24658-130E-A3A9-A540-8A1AE421455E}"/>
                </a:ext>
              </a:extLst>
            </p:cNvPr>
            <p:cNvSpPr/>
            <p:nvPr/>
          </p:nvSpPr>
          <p:spPr>
            <a:xfrm>
              <a:off x="2407718" y="1503978"/>
              <a:ext cx="657085" cy="27069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831685">
                <a:spcBef>
                  <a:spcPts val="546"/>
                </a:spcBef>
                <a:defRPr/>
              </a:pPr>
              <a:r>
                <a:rPr lang="ko-KR" altLang="en-US" sz="8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데이터 스트리밍</a:t>
              </a:r>
              <a:endParaRPr lang="en-US" altLang="ko-KR" sz="8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1" name="직사각형 130">
              <a:extLst>
                <a:ext uri="{FF2B5EF4-FFF2-40B4-BE49-F238E27FC236}">
                  <a16:creationId xmlns:a16="http://schemas.microsoft.com/office/drawing/2014/main" id="{0F04EA4C-3D38-E561-8191-191171E1F349}"/>
                </a:ext>
              </a:extLst>
            </p:cNvPr>
            <p:cNvSpPr/>
            <p:nvPr/>
          </p:nvSpPr>
          <p:spPr>
            <a:xfrm>
              <a:off x="3399000" y="1503978"/>
              <a:ext cx="409776" cy="1353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831685">
                <a:spcBef>
                  <a:spcPts val="546"/>
                </a:spcBef>
                <a:defRPr/>
              </a:pPr>
              <a:r>
                <a:rPr lang="ko-KR" altLang="en-US" sz="8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무인 운영</a:t>
              </a:r>
              <a:endParaRPr lang="en-US" altLang="ko-KR" sz="8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2" name="직사각형 131">
              <a:extLst>
                <a:ext uri="{FF2B5EF4-FFF2-40B4-BE49-F238E27FC236}">
                  <a16:creationId xmlns:a16="http://schemas.microsoft.com/office/drawing/2014/main" id="{0124C666-C3A5-A37E-F5AE-2C1EB8755263}"/>
                </a:ext>
              </a:extLst>
            </p:cNvPr>
            <p:cNvSpPr/>
            <p:nvPr/>
          </p:nvSpPr>
          <p:spPr>
            <a:xfrm>
              <a:off x="872554" y="1513470"/>
              <a:ext cx="692654" cy="13534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 defTabSz="831685">
                <a:spcBef>
                  <a:spcPts val="546"/>
                </a:spcBef>
                <a:defRPr/>
              </a:pPr>
              <a:r>
                <a:rPr lang="ko-KR" altLang="en-US" sz="8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수집 데이터 설계</a:t>
              </a:r>
              <a:endParaRPr lang="en-US" altLang="ko-KR" sz="8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33" name="직사각형 132">
            <a:extLst>
              <a:ext uri="{FF2B5EF4-FFF2-40B4-BE49-F238E27FC236}">
                <a16:creationId xmlns:a16="http://schemas.microsoft.com/office/drawing/2014/main" id="{65CCA043-88F0-D286-5B6B-90E12D13D800}"/>
              </a:ext>
            </a:extLst>
          </p:cNvPr>
          <p:cNvSpPr/>
          <p:nvPr/>
        </p:nvSpPr>
        <p:spPr>
          <a:xfrm>
            <a:off x="683564" y="1928634"/>
            <a:ext cx="4126329" cy="260199"/>
          </a:xfrm>
          <a:prstGeom prst="rect">
            <a:avLst/>
          </a:prstGeom>
        </p:spPr>
        <p:txBody>
          <a:bodyPr wrap="square" lIns="32745" rIns="32745">
            <a:spAutoFit/>
          </a:bodyPr>
          <a:lstStyle/>
          <a:p>
            <a:pPr algn="ctr" defTabSz="831685">
              <a:spcBef>
                <a:spcPts val="546"/>
              </a:spcBef>
              <a:defRPr/>
            </a:pPr>
            <a:r>
              <a:rPr lang="en-US" altLang="ko-KR" sz="11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Pain</a:t>
            </a:r>
            <a:r>
              <a:rPr lang="ko-KR" altLang="en-US" sz="11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1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Point</a:t>
            </a:r>
            <a:endParaRPr lang="ko-KR" altLang="en-US" sz="1100" b="1" u="sng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8DA5BE4A-668C-E229-B519-DBDDD39EA9AE}"/>
              </a:ext>
            </a:extLst>
          </p:cNvPr>
          <p:cNvGrpSpPr/>
          <p:nvPr/>
        </p:nvGrpSpPr>
        <p:grpSpPr>
          <a:xfrm>
            <a:off x="626317" y="4840894"/>
            <a:ext cx="4102359" cy="957946"/>
            <a:chOff x="281549" y="3346490"/>
            <a:chExt cx="4510159" cy="1053172"/>
          </a:xfrm>
        </p:grpSpPr>
        <p:grpSp>
          <p:nvGrpSpPr>
            <p:cNvPr id="135" name="그룹 134">
              <a:extLst>
                <a:ext uri="{FF2B5EF4-FFF2-40B4-BE49-F238E27FC236}">
                  <a16:creationId xmlns:a16="http://schemas.microsoft.com/office/drawing/2014/main" id="{17510198-D791-00D2-CBA9-83CBC59CA0C9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37" name="그래픽 136" descr="남자 옆모습 단색으로 채워진">
                <a:extLst>
                  <a:ext uri="{FF2B5EF4-FFF2-40B4-BE49-F238E27FC236}">
                    <a16:creationId xmlns:a16="http://schemas.microsoft.com/office/drawing/2014/main" id="{6CC1E326-EA33-1576-E8C9-F0504E8906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38" name="그래픽 13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878C3EEF-3D25-7C71-482A-0627B70842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36" name="말풍선: 모서리가 둥근 사각형 135">
              <a:extLst>
                <a:ext uri="{FF2B5EF4-FFF2-40B4-BE49-F238E27FC236}">
                  <a16:creationId xmlns:a16="http://schemas.microsoft.com/office/drawing/2014/main" id="{2123481B-EE2D-765F-66B5-3A24A5B1C63E}"/>
                </a:ext>
              </a:extLst>
            </p:cNvPr>
            <p:cNvSpPr/>
            <p:nvPr/>
          </p:nvSpPr>
          <p:spPr>
            <a:xfrm>
              <a:off x="1069991" y="3346490"/>
              <a:ext cx="3721717" cy="105317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2745" tIns="32745" rIns="32745" bIns="32745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15869">
                <a:spcBef>
                  <a:spcPts val="546"/>
                </a:spcBef>
                <a:defRPr/>
              </a:pPr>
              <a:r>
                <a:rPr lang="en-US" altLang="ko-KR" sz="1100" b="1" i="1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b="1" i="1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문제가 발생했는데 해결이 오래 </a:t>
              </a:r>
              <a:r>
                <a:rPr lang="ko-KR" altLang="en-US" sz="1100" b="1" i="1" err="1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걸려요</a:t>
              </a:r>
              <a:r>
                <a:rPr lang="en-US" altLang="ko-KR" sz="1100" b="1" i="1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100" b="1" i="1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100" b="1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415869">
                <a:spcBef>
                  <a:spcPts val="546"/>
                </a:spcBef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문제를 파악 해야 하는데  담당자</a:t>
              </a: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(CNS)</a:t>
              </a:r>
              <a:r>
                <a:rPr lang="ko-KR" altLang="en-US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가 나뉘어져 있어 여러 사람한테 연락 해야 해요</a:t>
              </a: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 defTabSz="415869">
                <a:spcBef>
                  <a:spcPts val="546"/>
                </a:spcBef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 </a:t>
              </a:r>
              <a:r>
                <a:rPr lang="ko-KR" altLang="en-US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문제가 해결되어도 원인을 모르겠어요</a:t>
              </a:r>
              <a:r>
                <a:rPr lang="en-US" altLang="ko-KR" sz="110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10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그룹 138">
            <a:extLst>
              <a:ext uri="{FF2B5EF4-FFF2-40B4-BE49-F238E27FC236}">
                <a16:creationId xmlns:a16="http://schemas.microsoft.com/office/drawing/2014/main" id="{FC90CDCE-5B9B-624B-6987-41B3FA4FAB16}"/>
              </a:ext>
            </a:extLst>
          </p:cNvPr>
          <p:cNvGrpSpPr/>
          <p:nvPr/>
        </p:nvGrpSpPr>
        <p:grpSpPr>
          <a:xfrm>
            <a:off x="703029" y="6144823"/>
            <a:ext cx="4110816" cy="484855"/>
            <a:chOff x="365888" y="5878870"/>
            <a:chExt cx="4519457" cy="533052"/>
          </a:xfrm>
        </p:grpSpPr>
        <p:sp>
          <p:nvSpPr>
            <p:cNvPr id="140" name="직사각형 139">
              <a:extLst>
                <a:ext uri="{FF2B5EF4-FFF2-40B4-BE49-F238E27FC236}">
                  <a16:creationId xmlns:a16="http://schemas.microsoft.com/office/drawing/2014/main" id="{97B54DBB-8F6E-FF08-3440-B3193C3D4482}"/>
                </a:ext>
              </a:extLst>
            </p:cNvPr>
            <p:cNvSpPr/>
            <p:nvPr/>
          </p:nvSpPr>
          <p:spPr>
            <a:xfrm>
              <a:off x="365888" y="6073550"/>
              <a:ext cx="4519457" cy="3383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31685">
                <a:spcBef>
                  <a:spcPts val="273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 지연  문제에 대한 최대한 신속한 해결 필요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1" name="Freeform 75">
              <a:extLst>
                <a:ext uri="{FF2B5EF4-FFF2-40B4-BE49-F238E27FC236}">
                  <a16:creationId xmlns:a16="http://schemas.microsoft.com/office/drawing/2014/main" id="{417DBEE5-899B-E16F-2E54-8FCE562EC2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157" tIns="41578" rIns="83157" bIns="41578" numCol="1" anchor="t" anchorCtr="0" compatLnSpc="1">
              <a:prstTxWarp prst="textNoShape">
                <a:avLst/>
              </a:prstTxWarp>
            </a:bodyPr>
            <a:lstStyle/>
            <a:p>
              <a:pPr defTabSz="8315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82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B76B74E8-5DEA-A448-2EAE-606D50D8A7E9}"/>
              </a:ext>
            </a:extLst>
          </p:cNvPr>
          <p:cNvGrpSpPr/>
          <p:nvPr/>
        </p:nvGrpSpPr>
        <p:grpSpPr>
          <a:xfrm>
            <a:off x="5666169" y="6144810"/>
            <a:ext cx="4110816" cy="700298"/>
            <a:chOff x="5024437" y="6846564"/>
            <a:chExt cx="4519457" cy="769913"/>
          </a:xfrm>
        </p:grpSpPr>
        <p:sp>
          <p:nvSpPr>
            <p:cNvPr id="143" name="직사각형 142">
              <a:extLst>
                <a:ext uri="{FF2B5EF4-FFF2-40B4-BE49-F238E27FC236}">
                  <a16:creationId xmlns:a16="http://schemas.microsoft.com/office/drawing/2014/main" id="{F4DD38C6-EB9F-E2D5-AD79-29931F371F22}"/>
                </a:ext>
              </a:extLst>
            </p:cNvPr>
            <p:cNvSpPr/>
            <p:nvPr/>
          </p:nvSpPr>
          <p:spPr>
            <a:xfrm>
              <a:off x="5024437" y="7041245"/>
              <a:ext cx="4519457" cy="5752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831685">
                <a:spcBef>
                  <a:spcPts val="273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 현장 의 실시간 복합데이터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공간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+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현황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기반  문제 해결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4" name="Freeform 75">
              <a:extLst>
                <a:ext uri="{FF2B5EF4-FFF2-40B4-BE49-F238E27FC236}">
                  <a16:creationId xmlns:a16="http://schemas.microsoft.com/office/drawing/2014/main" id="{51FEC90B-7EF2-D03D-7E65-53171334C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83157" tIns="41578" rIns="83157" bIns="41578" numCol="1" anchor="t" anchorCtr="0" compatLnSpc="1">
              <a:prstTxWarp prst="textNoShape">
                <a:avLst/>
              </a:prstTxWarp>
            </a:bodyPr>
            <a:lstStyle/>
            <a:p>
              <a:pPr defTabSz="8315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82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pic>
        <p:nvPicPr>
          <p:cNvPr id="145" name="그림 144" descr="텍스트, 스크린샷, 흑백, 폰트이(가) 표시된 사진&#10;&#10;자동 생성된 설명">
            <a:extLst>
              <a:ext uri="{FF2B5EF4-FFF2-40B4-BE49-F238E27FC236}">
                <a16:creationId xmlns:a16="http://schemas.microsoft.com/office/drawing/2014/main" id="{0F989BCF-358F-58D2-DFDA-F967E3A2AB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69" y="1740942"/>
            <a:ext cx="3869927" cy="1512196"/>
          </a:xfrm>
          <a:prstGeom prst="rect">
            <a:avLst/>
          </a:prstGeom>
        </p:spPr>
      </p:pic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F2E7E10F-7D9F-1FD1-4285-4BE7CA295470}"/>
              </a:ext>
            </a:extLst>
          </p:cNvPr>
          <p:cNvGrpSpPr/>
          <p:nvPr/>
        </p:nvGrpSpPr>
        <p:grpSpPr>
          <a:xfrm>
            <a:off x="683563" y="2254648"/>
            <a:ext cx="4045111" cy="842153"/>
            <a:chOff x="281549" y="3460047"/>
            <a:chExt cx="4510159" cy="925868"/>
          </a:xfrm>
        </p:grpSpPr>
        <p:grpSp>
          <p:nvGrpSpPr>
            <p:cNvPr id="147" name="그룹 146">
              <a:extLst>
                <a:ext uri="{FF2B5EF4-FFF2-40B4-BE49-F238E27FC236}">
                  <a16:creationId xmlns:a16="http://schemas.microsoft.com/office/drawing/2014/main" id="{7C6E4A19-520B-5EB2-988A-21F53FBF085C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49" name="그래픽 148" descr="남자 옆모습 단색으로 채워진">
                <a:extLst>
                  <a:ext uri="{FF2B5EF4-FFF2-40B4-BE49-F238E27FC236}">
                    <a16:creationId xmlns:a16="http://schemas.microsoft.com/office/drawing/2014/main" id="{EB809B58-B5C8-4142-9BDB-A0B1BD5FA3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50" name="그래픽 149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CD010DF1-4F46-1A59-2DDB-D3FA10239B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48" name="말풍선: 모서리가 둥근 사각형 147">
              <a:extLst>
                <a:ext uri="{FF2B5EF4-FFF2-40B4-BE49-F238E27FC236}">
                  <a16:creationId xmlns:a16="http://schemas.microsoft.com/office/drawing/2014/main" id="{CC2BBEBB-A6B9-02B3-2AC3-CA6B0DC41C21}"/>
                </a:ext>
              </a:extLst>
            </p:cNvPr>
            <p:cNvSpPr/>
            <p:nvPr/>
          </p:nvSpPr>
          <p:spPr>
            <a:xfrm>
              <a:off x="1069991" y="3460047"/>
              <a:ext cx="3721717" cy="826054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2745" tIns="32745" rIns="32745" bIns="32745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15869">
                <a:spcBef>
                  <a:spcPts val="546"/>
                </a:spcBef>
                <a:defRPr/>
              </a:pPr>
              <a:r>
                <a:rPr lang="en-US" altLang="ko-KR" sz="1050" b="1" i="1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 </a:t>
              </a:r>
              <a:r>
                <a:rPr lang="ko-KR" altLang="en-US" sz="1050" b="1" i="1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투입 제품이 왜 안 오는지 알 수가 없어요</a:t>
              </a:r>
              <a:r>
                <a:rPr lang="en-US" altLang="ko-KR" sz="1050" b="1" i="1">
                  <a:solidFill>
                    <a:srgbClr val="C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50" b="1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415869">
                <a:spcBef>
                  <a:spcPts val="546"/>
                </a:spcBef>
                <a:defRPr/>
              </a:pPr>
              <a:r>
                <a:rPr lang="ko-KR" altLang="en-US" sz="105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05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에러 상황이 복잡한 코드로 되어 있어 이해가 안돼요</a:t>
              </a:r>
              <a:r>
                <a:rPr lang="en-US" altLang="ko-KR" sz="105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415869">
                <a:spcBef>
                  <a:spcPts val="546"/>
                </a:spcBef>
                <a:defRPr/>
              </a:pPr>
              <a:r>
                <a:rPr lang="en-US" altLang="ko-KR" sz="105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담당자에게 연락을 해도 답이 없어요</a:t>
              </a:r>
              <a:r>
                <a:rPr lang="en-US" altLang="ko-KR" sz="1050" i="1">
                  <a:solidFill>
                    <a:prstClr val="black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139FB2C7-AE8C-3485-7A21-AFDD23894B6A}"/>
              </a:ext>
            </a:extLst>
          </p:cNvPr>
          <p:cNvGrpSpPr/>
          <p:nvPr/>
        </p:nvGrpSpPr>
        <p:grpSpPr>
          <a:xfrm>
            <a:off x="4142626" y="3813566"/>
            <a:ext cx="624885" cy="623206"/>
            <a:chOff x="600847" y="4145667"/>
            <a:chExt cx="687003" cy="685156"/>
          </a:xfrm>
        </p:grpSpPr>
        <p:pic>
          <p:nvPicPr>
            <p:cNvPr id="152" name="그래픽 151" descr="남자 옆모습 단색으로 채워진">
              <a:extLst>
                <a:ext uri="{FF2B5EF4-FFF2-40B4-BE49-F238E27FC236}">
                  <a16:creationId xmlns:a16="http://schemas.microsoft.com/office/drawing/2014/main" id="{A21C2100-DBCD-9856-4B2C-A8A9E15EDC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t="41194"/>
            <a:stretch/>
          </p:blipFill>
          <p:spPr>
            <a:xfrm>
              <a:off x="600847" y="4426819"/>
              <a:ext cx="687003" cy="404004"/>
            </a:xfrm>
            <a:prstGeom prst="rect">
              <a:avLst/>
            </a:prstGeom>
          </p:spPr>
        </p:pic>
        <p:pic>
          <p:nvPicPr>
            <p:cNvPr id="153" name="그래픽 152" descr="단색으로 채워진 걱정하는 얼굴 단색으로 채워진">
              <a:extLst>
                <a:ext uri="{FF2B5EF4-FFF2-40B4-BE49-F238E27FC236}">
                  <a16:creationId xmlns:a16="http://schemas.microsoft.com/office/drawing/2014/main" id="{C429FA48-C1D6-73A7-0D54-07CBFF1612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8077" y="4145667"/>
              <a:ext cx="352541" cy="352541"/>
            </a:xfrm>
            <a:prstGeom prst="rect">
              <a:avLst/>
            </a:prstGeom>
          </p:spPr>
        </p:pic>
      </p:grpSp>
      <p:sp>
        <p:nvSpPr>
          <p:cNvPr id="154" name="말풍선: 모서리가 둥근 사각형 153">
            <a:extLst>
              <a:ext uri="{FF2B5EF4-FFF2-40B4-BE49-F238E27FC236}">
                <a16:creationId xmlns:a16="http://schemas.microsoft.com/office/drawing/2014/main" id="{4301F88C-F290-1248-3496-7948A276802F}"/>
              </a:ext>
            </a:extLst>
          </p:cNvPr>
          <p:cNvSpPr/>
          <p:nvPr/>
        </p:nvSpPr>
        <p:spPr>
          <a:xfrm flipH="1">
            <a:off x="741094" y="3544590"/>
            <a:ext cx="3326768" cy="859195"/>
          </a:xfrm>
          <a:prstGeom prst="wedgeRoundRectCallout">
            <a:avLst>
              <a:gd name="adj1" fmla="val -57005"/>
              <a:gd name="adj2" fmla="val -2089"/>
              <a:gd name="adj3" fmla="val 1666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745" tIns="32745" rIns="32745" bIns="32745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415869">
              <a:spcBef>
                <a:spcPts val="546"/>
              </a:spcBef>
              <a:defRPr/>
            </a:pPr>
            <a:r>
              <a:rPr lang="en-US" altLang="ko-KR" sz="1050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050" b="1" i="1" err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카톡방</a:t>
            </a:r>
            <a:r>
              <a:rPr lang="ko-KR" altLang="en-US" sz="1050" b="1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 현장 사진</a:t>
            </a:r>
            <a:r>
              <a:rPr lang="en-US" altLang="ko-KR" sz="1050" b="1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(ID</a:t>
            </a:r>
            <a:r>
              <a:rPr lang="ko-KR" altLang="en-US" sz="1050" b="1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 없음</a:t>
            </a:r>
            <a:r>
              <a:rPr lang="en-US" altLang="ko-KR" sz="1050" b="1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r>
              <a:rPr lang="ko-KR" altLang="en-US" sz="1050" b="1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만 으로는 정보가 부족해요</a:t>
            </a:r>
            <a:r>
              <a:rPr lang="en-US" altLang="ko-KR" sz="1050" b="1" i="1">
                <a:solidFill>
                  <a:srgbClr val="C00000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.”</a:t>
            </a:r>
            <a:r>
              <a:rPr lang="ko-KR" altLang="en-US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</a:p>
          <a:p>
            <a:pPr algn="ctr" defTabSz="415869">
              <a:spcBef>
                <a:spcPts val="546"/>
              </a:spcBef>
              <a:defRPr/>
            </a:pPr>
            <a:r>
              <a:rPr lang="en-US" altLang="ko-KR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 문제 발생시 현장에서 전화가 자주 오는데</a:t>
            </a:r>
            <a:r>
              <a:rPr lang="en-US" altLang="ko-KR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어떤 문제 인지 파악하기 위해 수집해야할 정보가 분산되어있어요</a:t>
            </a:r>
            <a:r>
              <a:rPr lang="en-US" altLang="ko-KR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.</a:t>
            </a:r>
            <a:br>
              <a:rPr lang="en-US" altLang="ko-KR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</a:br>
            <a:r>
              <a:rPr lang="ko-KR" altLang="en-US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제 담당 시스템에서 해결할 수 없는 문제인 경우도 많아요</a:t>
            </a:r>
            <a:r>
              <a:rPr lang="en-US" altLang="ko-KR" sz="1050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  <a:cs typeface="Arial" panose="020B0604020202020204" pitchFamily="34" charset="0"/>
              </a:rPr>
              <a:t>”</a:t>
            </a:r>
            <a:endParaRPr lang="ko-KR" altLang="en-US" sz="1050" i="1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155" name="AutoShape 5">
            <a:extLst>
              <a:ext uri="{FF2B5EF4-FFF2-40B4-BE49-F238E27FC236}">
                <a16:creationId xmlns:a16="http://schemas.microsoft.com/office/drawing/2014/main" id="{771B1447-8BC4-B68F-AB48-2097B85D5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000" y="3033036"/>
            <a:ext cx="801172" cy="2277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65490" tIns="32745" rIns="65490" bIns="32745" anchor="t" anchorCtr="0">
            <a:spAutoFit/>
          </a:bodyPr>
          <a:lstStyle/>
          <a:p>
            <a:pPr algn="ctr" defTabSz="83173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5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현장 작업자</a:t>
            </a:r>
            <a:endParaRPr kumimoji="1" lang="en-US" altLang="ko-KR" sz="105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56" name="AutoShape 5">
            <a:extLst>
              <a:ext uri="{FF2B5EF4-FFF2-40B4-BE49-F238E27FC236}">
                <a16:creationId xmlns:a16="http://schemas.microsoft.com/office/drawing/2014/main" id="{963500CA-2AAD-9D89-B66B-630B2F4EF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8458" y="4399667"/>
            <a:ext cx="801172" cy="2277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65490" tIns="32745" rIns="65490" bIns="32745" anchor="t" anchorCtr="0">
            <a:spAutoFit/>
          </a:bodyPr>
          <a:lstStyle/>
          <a:p>
            <a:pPr algn="ctr" defTabSz="83173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5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엔지니어</a:t>
            </a:r>
            <a:endParaRPr kumimoji="1" lang="en-US" altLang="ko-KR" sz="105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57" name="AutoShape 5">
            <a:extLst>
              <a:ext uri="{FF2B5EF4-FFF2-40B4-BE49-F238E27FC236}">
                <a16:creationId xmlns:a16="http://schemas.microsoft.com/office/drawing/2014/main" id="{6CD0DFD4-E980-2F7D-564E-A9D9CFB3B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295" y="5780832"/>
            <a:ext cx="801172" cy="2277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65490" tIns="32745" rIns="65490" bIns="32745" anchor="t" anchorCtr="0">
            <a:spAutoFit/>
          </a:bodyPr>
          <a:lstStyle/>
          <a:p>
            <a:pPr algn="ctr" defTabSz="83173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05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리더</a:t>
            </a:r>
            <a:endParaRPr kumimoji="1" lang="en-US" altLang="ko-KR" sz="1050" b="1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3AB18038-72AC-68B7-CF9A-AD072A6094D5}"/>
              </a:ext>
            </a:extLst>
          </p:cNvPr>
          <p:cNvSpPr/>
          <p:nvPr/>
        </p:nvSpPr>
        <p:spPr>
          <a:xfrm>
            <a:off x="1308971" y="1148216"/>
            <a:ext cx="291125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31685">
              <a:spcBef>
                <a:spcPts val="273"/>
              </a:spcBef>
              <a:defRPr/>
            </a:pP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ko-KR" altLang="en-US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공장운영 효율을 높이고 비가동시간을 최소화</a:t>
            </a:r>
            <a:r>
              <a:rPr lang="en-US" altLang="ko-KR" sz="1000" b="1" dirty="0">
                <a:solidFill>
                  <a:srgbClr val="70AD47">
                    <a:lumMod val="75000"/>
                  </a:srgb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endParaRPr lang="en-US" altLang="ko-KR" sz="1000" b="1" u="sng" dirty="0">
              <a:solidFill>
                <a:srgbClr val="70AD47">
                  <a:lumMod val="75000"/>
                </a:srgb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9" name="그룹 158">
            <a:extLst>
              <a:ext uri="{FF2B5EF4-FFF2-40B4-BE49-F238E27FC236}">
                <a16:creationId xmlns:a16="http://schemas.microsoft.com/office/drawing/2014/main" id="{EFEF6D19-0C09-9861-F9D4-3F3A2FF284DB}"/>
              </a:ext>
            </a:extLst>
          </p:cNvPr>
          <p:cNvGrpSpPr/>
          <p:nvPr/>
        </p:nvGrpSpPr>
        <p:grpSpPr>
          <a:xfrm>
            <a:off x="5867772" y="5244229"/>
            <a:ext cx="4030464" cy="704806"/>
            <a:chOff x="5242654" y="4869160"/>
            <a:chExt cx="4431117" cy="774868"/>
          </a:xfrm>
        </p:grpSpPr>
        <p:grpSp>
          <p:nvGrpSpPr>
            <p:cNvPr id="160" name="그룹 159">
              <a:extLst>
                <a:ext uri="{FF2B5EF4-FFF2-40B4-BE49-F238E27FC236}">
                  <a16:creationId xmlns:a16="http://schemas.microsoft.com/office/drawing/2014/main" id="{B17C71BC-BA49-B1A5-4C8F-88F209FD6CEB}"/>
                </a:ext>
              </a:extLst>
            </p:cNvPr>
            <p:cNvGrpSpPr/>
            <p:nvPr/>
          </p:nvGrpSpPr>
          <p:grpSpPr>
            <a:xfrm>
              <a:off x="5678206" y="4869160"/>
              <a:ext cx="2808312" cy="234000"/>
              <a:chOff x="5678206" y="4869160"/>
              <a:chExt cx="2808312" cy="234000"/>
            </a:xfrm>
          </p:grpSpPr>
          <p:sp>
            <p:nvSpPr>
              <p:cNvPr id="169" name="타원 168">
                <a:extLst>
                  <a:ext uri="{FF2B5EF4-FFF2-40B4-BE49-F238E27FC236}">
                    <a16:creationId xmlns:a16="http://schemas.microsoft.com/office/drawing/2014/main" id="{0E5DB246-74B6-6AFF-A660-94A2D683965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78206" y="4869160"/>
                <a:ext cx="234000" cy="234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r>
                  <a:rPr lang="en-US" altLang="ko-KR" sz="1400" b="1">
                    <a:solidFill>
                      <a:prstClr val="white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</a:t>
                </a:r>
                <a:endParaRPr lang="ko-KR" altLang="en-US" sz="14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70" name="직사각형 169">
                <a:extLst>
                  <a:ext uri="{FF2B5EF4-FFF2-40B4-BE49-F238E27FC236}">
                    <a16:creationId xmlns:a16="http://schemas.microsoft.com/office/drawing/2014/main" id="{6A8F4599-5572-321E-2AD4-DEC6974CBBE6}"/>
                  </a:ext>
                </a:extLst>
              </p:cNvPr>
              <p:cNvSpPr/>
              <p:nvPr/>
            </p:nvSpPr>
            <p:spPr>
              <a:xfrm>
                <a:off x="5989792" y="4893827"/>
                <a:ext cx="2496726" cy="177645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물류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+ 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생산 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모니터링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)</a:t>
                </a:r>
              </a:p>
            </p:txBody>
          </p:sp>
        </p:grpSp>
        <p:grpSp>
          <p:nvGrpSpPr>
            <p:cNvPr id="161" name="그룹 160">
              <a:extLst>
                <a:ext uri="{FF2B5EF4-FFF2-40B4-BE49-F238E27FC236}">
                  <a16:creationId xmlns:a16="http://schemas.microsoft.com/office/drawing/2014/main" id="{BB7AE0F0-D19A-E301-25DF-B1CDD2BE2046}"/>
                </a:ext>
              </a:extLst>
            </p:cNvPr>
            <p:cNvGrpSpPr/>
            <p:nvPr/>
          </p:nvGrpSpPr>
          <p:grpSpPr>
            <a:xfrm>
              <a:off x="5678206" y="5139594"/>
              <a:ext cx="3863279" cy="234000"/>
              <a:chOff x="5678206" y="5120166"/>
              <a:chExt cx="3863279" cy="234000"/>
            </a:xfrm>
          </p:grpSpPr>
          <p:sp>
            <p:nvSpPr>
              <p:cNvPr id="167" name="타원 166">
                <a:extLst>
                  <a:ext uri="{FF2B5EF4-FFF2-40B4-BE49-F238E27FC236}">
                    <a16:creationId xmlns:a16="http://schemas.microsoft.com/office/drawing/2014/main" id="{6F250C09-6468-D61E-48EF-136B0754CE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78206" y="5120166"/>
                <a:ext cx="234000" cy="234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83172" tIns="41587" rIns="83172" bIns="4158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r>
                  <a:rPr lang="en-US" altLang="ko-KR" sz="1400" b="1">
                    <a:solidFill>
                      <a:prstClr val="white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</a:t>
                </a:r>
                <a:endParaRPr lang="ko-KR" altLang="en-US" sz="14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68" name="직사각형 167">
                <a:extLst>
                  <a:ext uri="{FF2B5EF4-FFF2-40B4-BE49-F238E27FC236}">
                    <a16:creationId xmlns:a16="http://schemas.microsoft.com/office/drawing/2014/main" id="{1DBF0D3E-C526-FFD4-9702-0BA139082B08}"/>
                  </a:ext>
                </a:extLst>
              </p:cNvPr>
              <p:cNvSpPr/>
              <p:nvPr/>
            </p:nvSpPr>
            <p:spPr>
              <a:xfrm>
                <a:off x="5989792" y="5144833"/>
                <a:ext cx="3551693" cy="177645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물류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+ 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생산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+ 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에너지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모니터링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+ 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제어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)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endParaRPr lang="en-US" altLang="ko-KR" sz="105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2" name="그룹 161">
              <a:extLst>
                <a:ext uri="{FF2B5EF4-FFF2-40B4-BE49-F238E27FC236}">
                  <a16:creationId xmlns:a16="http://schemas.microsoft.com/office/drawing/2014/main" id="{9662C84A-4997-AB1C-B3DA-5095A5D3CEEC}"/>
                </a:ext>
              </a:extLst>
            </p:cNvPr>
            <p:cNvGrpSpPr/>
            <p:nvPr/>
          </p:nvGrpSpPr>
          <p:grpSpPr>
            <a:xfrm>
              <a:off x="5678206" y="5410028"/>
              <a:ext cx="3995565" cy="234000"/>
              <a:chOff x="5678206" y="5410028"/>
              <a:chExt cx="3995565" cy="234000"/>
            </a:xfrm>
          </p:grpSpPr>
          <p:sp>
            <p:nvSpPr>
              <p:cNvPr id="165" name="타원 164">
                <a:extLst>
                  <a:ext uri="{FF2B5EF4-FFF2-40B4-BE49-F238E27FC236}">
                    <a16:creationId xmlns:a16="http://schemas.microsoft.com/office/drawing/2014/main" id="{F224479B-BD0B-D92B-5F9A-D0C742DC7E7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678206" y="5410028"/>
                <a:ext cx="234000" cy="234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83172" tIns="41587" rIns="83172" bIns="4158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415869"/>
                <a:r>
                  <a:rPr lang="en-US" altLang="ko-KR" sz="1400" b="1">
                    <a:solidFill>
                      <a:prstClr val="white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III</a:t>
                </a:r>
                <a:endParaRPr lang="ko-KR" altLang="en-US" sz="14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66" name="직사각형 165">
                <a:extLst>
                  <a:ext uri="{FF2B5EF4-FFF2-40B4-BE49-F238E27FC236}">
                    <a16:creationId xmlns:a16="http://schemas.microsoft.com/office/drawing/2014/main" id="{42E43670-5D21-8D71-94E3-86F6DD215B69}"/>
                  </a:ext>
                </a:extLst>
              </p:cNvPr>
              <p:cNvSpPr/>
              <p:nvPr/>
            </p:nvSpPr>
            <p:spPr>
              <a:xfrm>
                <a:off x="5989792" y="5434695"/>
                <a:ext cx="3683979" cy="177645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831685">
                  <a:spcBef>
                    <a:spcPts val="546"/>
                  </a:spcBef>
                  <a:defRPr/>
                </a:pP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물류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+ 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생산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+ 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에너지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+ 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품질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모니터링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+ 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제어 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+ 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예측</a:t>
                </a:r>
                <a:r>
                  <a:rPr lang="en-US" altLang="ko-KR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)</a:t>
                </a:r>
                <a:r>
                  <a:rPr lang="ko-KR" altLang="en-US" sz="105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endParaRPr lang="en-US" altLang="ko-KR" sz="105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3" name="왼쪽 대괄호 162">
              <a:extLst>
                <a:ext uri="{FF2B5EF4-FFF2-40B4-BE49-F238E27FC236}">
                  <a16:creationId xmlns:a16="http://schemas.microsoft.com/office/drawing/2014/main" id="{03BBE62F-3F6C-CB9D-E037-C8B54B7AF938}"/>
                </a:ext>
              </a:extLst>
            </p:cNvPr>
            <p:cNvSpPr/>
            <p:nvPr/>
          </p:nvSpPr>
          <p:spPr>
            <a:xfrm>
              <a:off x="5564405" y="4938787"/>
              <a:ext cx="81554" cy="671713"/>
            </a:xfrm>
            <a:prstGeom prst="leftBracket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15869"/>
              <a:endParaRPr lang="ko-KR" altLang="en-US" sz="160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164" name="직사각형 163">
              <a:extLst>
                <a:ext uri="{FF2B5EF4-FFF2-40B4-BE49-F238E27FC236}">
                  <a16:creationId xmlns:a16="http://schemas.microsoft.com/office/drawing/2014/main" id="{B527629E-A317-F44C-BFA6-E3A2BEC7B752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064752" y="5119073"/>
              <a:ext cx="660338" cy="304534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0" rIns="83172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415869"/>
              <a:r>
                <a:rPr lang="en-US" altLang="ko-KR" sz="9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Grade</a:t>
              </a:r>
              <a:br>
                <a:rPr lang="en-US" altLang="ko-KR" sz="9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9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성숙도</a:t>
              </a:r>
              <a:r>
                <a:rPr lang="en-US" altLang="ko-KR" sz="900" b="1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900" b="1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72" name="그룹 171">
            <a:extLst>
              <a:ext uri="{FF2B5EF4-FFF2-40B4-BE49-F238E27FC236}">
                <a16:creationId xmlns:a16="http://schemas.microsoft.com/office/drawing/2014/main" id="{1C5564C9-38CF-45AF-89C4-0D1A7C80D926}"/>
              </a:ext>
            </a:extLst>
          </p:cNvPr>
          <p:cNvGrpSpPr/>
          <p:nvPr/>
        </p:nvGrpSpPr>
        <p:grpSpPr>
          <a:xfrm>
            <a:off x="10544982" y="885510"/>
            <a:ext cx="4126329" cy="338289"/>
            <a:chOff x="5024437" y="494579"/>
            <a:chExt cx="4536512" cy="371918"/>
          </a:xfrm>
        </p:grpSpPr>
        <p:sp>
          <p:nvSpPr>
            <p:cNvPr id="173" name="직사각형 172">
              <a:extLst>
                <a:ext uri="{FF2B5EF4-FFF2-40B4-BE49-F238E27FC236}">
                  <a16:creationId xmlns:a16="http://schemas.microsoft.com/office/drawing/2014/main" id="{DD4FE598-6A56-A6A4-97A7-5976587976EA}"/>
                </a:ext>
              </a:extLst>
            </p:cNvPr>
            <p:cNvSpPr/>
            <p:nvPr/>
          </p:nvSpPr>
          <p:spPr>
            <a:xfrm>
              <a:off x="5087686" y="502958"/>
              <a:ext cx="4473263" cy="363539"/>
            </a:xfrm>
            <a:prstGeom prst="rect">
              <a:avLst/>
            </a:prstGeom>
          </p:spPr>
          <p:txBody>
            <a:bodyPr wrap="square" lIns="261959">
              <a:spAutoFit/>
            </a:bodyPr>
            <a:lstStyle/>
            <a:p>
              <a:pPr defTabSz="831685">
                <a:lnSpc>
                  <a:spcPct val="120000"/>
                </a:lnSpc>
                <a:spcBef>
                  <a:spcPts val="273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FMCS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를 쓰면 무엇이 좋아지나요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74" name="그림 173">
              <a:extLst>
                <a:ext uri="{FF2B5EF4-FFF2-40B4-BE49-F238E27FC236}">
                  <a16:creationId xmlns:a16="http://schemas.microsoft.com/office/drawing/2014/main" id="{0AAFEB03-02D6-B001-26CE-86920636858B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75" name="직사각형 174">
            <a:extLst>
              <a:ext uri="{FF2B5EF4-FFF2-40B4-BE49-F238E27FC236}">
                <a16:creationId xmlns:a16="http://schemas.microsoft.com/office/drawing/2014/main" id="{24AC9541-A7F0-ADC8-C541-523C6BA86B70}"/>
              </a:ext>
            </a:extLst>
          </p:cNvPr>
          <p:cNvSpPr/>
          <p:nvPr/>
        </p:nvSpPr>
        <p:spPr>
          <a:xfrm>
            <a:off x="10728330" y="6220596"/>
            <a:ext cx="4110816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31685">
              <a:spcBef>
                <a:spcPts val="273"/>
              </a:spcBef>
              <a:defRPr/>
            </a:pP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공장 전체 공간 구현으로 문제 현황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쉽고 한눈에 파악 </a:t>
            </a:r>
          </a:p>
          <a:p>
            <a:pPr algn="ctr" defTabSz="831685">
              <a:spcBef>
                <a:spcPts val="273"/>
              </a:spcBef>
              <a:defRPr/>
            </a:pP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</a:t>
            </a:r>
            <a:r>
              <a:rPr lang="en-US" altLang="ko-KR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시스템 데이터 표현으로 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빠른 원인 확인 </a:t>
            </a:r>
          </a:p>
          <a:p>
            <a:pPr algn="ctr" defTabSz="831685">
              <a:spcBef>
                <a:spcPts val="273"/>
              </a:spcBef>
              <a:defRPr/>
            </a:pP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실시간 문제</a:t>
            </a:r>
            <a:r>
              <a:rPr lang="en-US" altLang="ko-KR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1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해결 상황 표현으로 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커뮤니케이션 간소화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6" name="Freeform 75">
            <a:extLst>
              <a:ext uri="{FF2B5EF4-FFF2-40B4-BE49-F238E27FC236}">
                <a16:creationId xmlns:a16="http://schemas.microsoft.com/office/drawing/2014/main" id="{24D0386D-D06A-95C9-A088-5FB6C09B925D}"/>
              </a:ext>
            </a:extLst>
          </p:cNvPr>
          <p:cNvSpPr>
            <a:spLocks/>
          </p:cNvSpPr>
          <p:nvPr/>
        </p:nvSpPr>
        <p:spPr bwMode="auto">
          <a:xfrm>
            <a:off x="10984232" y="6137611"/>
            <a:ext cx="3599008" cy="759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83157" tIns="41578" rIns="83157" bIns="41578" numCol="1" anchor="t" anchorCtr="0" compatLnSpc="1">
            <a:prstTxWarp prst="textNoShape">
              <a:avLst/>
            </a:prstTxWarp>
          </a:bodyPr>
          <a:lstStyle/>
          <a:p>
            <a:pPr defTabSz="831583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82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77" name="그룹 176">
            <a:extLst>
              <a:ext uri="{FF2B5EF4-FFF2-40B4-BE49-F238E27FC236}">
                <a16:creationId xmlns:a16="http://schemas.microsoft.com/office/drawing/2014/main" id="{BBDC3626-F009-D276-4287-265D43390995}"/>
              </a:ext>
            </a:extLst>
          </p:cNvPr>
          <p:cNvGrpSpPr/>
          <p:nvPr/>
        </p:nvGrpSpPr>
        <p:grpSpPr>
          <a:xfrm>
            <a:off x="10799239" y="3284503"/>
            <a:ext cx="3784003" cy="641858"/>
            <a:chOff x="5095244" y="4581277"/>
            <a:chExt cx="4184555" cy="791915"/>
          </a:xfrm>
        </p:grpSpPr>
        <p:grpSp>
          <p:nvGrpSpPr>
            <p:cNvPr id="178" name="그룹 177">
              <a:extLst>
                <a:ext uri="{FF2B5EF4-FFF2-40B4-BE49-F238E27FC236}">
                  <a16:creationId xmlns:a16="http://schemas.microsoft.com/office/drawing/2014/main" id="{0E239823-39FE-E976-9B81-E066EE57DBEE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180" name="그래픽 179" descr="남자 옆모습 단색으로 채워진">
                <a:extLst>
                  <a:ext uri="{FF2B5EF4-FFF2-40B4-BE49-F238E27FC236}">
                    <a16:creationId xmlns:a16="http://schemas.microsoft.com/office/drawing/2014/main" id="{8336EBF2-692D-76D7-D07A-EF1730BD0D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D1CAE4FB-BB65-BBB9-30BA-981D97085508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t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  <a:defRPr/>
                </a:pP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운영 인원</a:t>
                </a:r>
              </a:p>
            </p:txBody>
          </p:sp>
        </p:grpSp>
        <p:sp>
          <p:nvSpPr>
            <p:cNvPr id="179" name="말풍선: 모서리가 둥근 사각형 178">
              <a:extLst>
                <a:ext uri="{FF2B5EF4-FFF2-40B4-BE49-F238E27FC236}">
                  <a16:creationId xmlns:a16="http://schemas.microsoft.com/office/drawing/2014/main" id="{CAFA7F06-C048-8552-2B99-040C8F2E1B77}"/>
                </a:ext>
              </a:extLst>
            </p:cNvPr>
            <p:cNvSpPr/>
            <p:nvPr/>
          </p:nvSpPr>
          <p:spPr>
            <a:xfrm>
              <a:off x="6154128" y="4581277"/>
              <a:ext cx="3125671" cy="781343"/>
            </a:xfrm>
            <a:prstGeom prst="wedgeRoundRectCallout">
              <a:avLst>
                <a:gd name="adj1" fmla="val -64701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15869"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현장에서 실제 효용성 있게 쓸 수 있는 시스템을 기다렸는데 생각보다 매우 잘 만들어 져 기대 이상 입니다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 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현장 오퍼레이터부터 엔지니어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리더까지 시스템 하나로 소통하고 있습니다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2" name="그룹 181">
            <a:extLst>
              <a:ext uri="{FF2B5EF4-FFF2-40B4-BE49-F238E27FC236}">
                <a16:creationId xmlns:a16="http://schemas.microsoft.com/office/drawing/2014/main" id="{EF9A018B-6360-7127-5E6E-82F40F23F3F0}"/>
              </a:ext>
            </a:extLst>
          </p:cNvPr>
          <p:cNvGrpSpPr/>
          <p:nvPr/>
        </p:nvGrpSpPr>
        <p:grpSpPr>
          <a:xfrm>
            <a:off x="10966650" y="4165102"/>
            <a:ext cx="3810278" cy="678499"/>
            <a:chOff x="5347464" y="5481216"/>
            <a:chExt cx="4090103" cy="745945"/>
          </a:xfrm>
        </p:grpSpPr>
        <p:grpSp>
          <p:nvGrpSpPr>
            <p:cNvPr id="183" name="그룹 182">
              <a:extLst>
                <a:ext uri="{FF2B5EF4-FFF2-40B4-BE49-F238E27FC236}">
                  <a16:creationId xmlns:a16="http://schemas.microsoft.com/office/drawing/2014/main" id="{13C37D61-06FB-4D1C-3658-606ACF012F38}"/>
                </a:ext>
              </a:extLst>
            </p:cNvPr>
            <p:cNvGrpSpPr/>
            <p:nvPr/>
          </p:nvGrpSpPr>
          <p:grpSpPr>
            <a:xfrm>
              <a:off x="8624065" y="5481216"/>
              <a:ext cx="813502" cy="745945"/>
              <a:chOff x="5142262" y="4869160"/>
              <a:chExt cx="813502" cy="745945"/>
            </a:xfrm>
          </p:grpSpPr>
          <p:pic>
            <p:nvPicPr>
              <p:cNvPr id="185" name="그래픽 184" descr="남자 옆모습 단색으로 채워진">
                <a:extLst>
                  <a:ext uri="{FF2B5EF4-FFF2-40B4-BE49-F238E27FC236}">
                    <a16:creationId xmlns:a16="http://schemas.microsoft.com/office/drawing/2014/main" id="{E563BC6E-C57E-93CE-9CF8-225D1C0E25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036D63A5-0694-DBF5-F8BF-AB6F0F0D5671}"/>
                  </a:ext>
                </a:extLst>
              </p:cNvPr>
              <p:cNvSpPr txBox="1"/>
              <p:nvPr/>
            </p:nvSpPr>
            <p:spPr bwMode="auto">
              <a:xfrm>
                <a:off x="5142262" y="5373216"/>
                <a:ext cx="813502" cy="2418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t" anchorCtr="0">
                <a:sp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  <a:defRPr/>
                </a:pP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리더</a:t>
                </a:r>
              </a:p>
            </p:txBody>
          </p:sp>
        </p:grpSp>
        <p:sp>
          <p:nvSpPr>
            <p:cNvPr id="184" name="말풍선: 모서리가 둥근 사각형 183">
              <a:extLst>
                <a:ext uri="{FF2B5EF4-FFF2-40B4-BE49-F238E27FC236}">
                  <a16:creationId xmlns:a16="http://schemas.microsoft.com/office/drawing/2014/main" id="{6887C3A1-585E-9AF1-3C9D-2F329A98CE6C}"/>
                </a:ext>
              </a:extLst>
            </p:cNvPr>
            <p:cNvSpPr/>
            <p:nvPr/>
          </p:nvSpPr>
          <p:spPr>
            <a:xfrm>
              <a:off x="5347464" y="5481216"/>
              <a:ext cx="2989911" cy="603650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415869"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“MES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 설비 데이터 까지 추가되어 문제 상황 인지 및 분석에 대한 정밀도가 높아지고 대응시간이 짧아졌습니다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7" name="그룹 186">
            <a:extLst>
              <a:ext uri="{FF2B5EF4-FFF2-40B4-BE49-F238E27FC236}">
                <a16:creationId xmlns:a16="http://schemas.microsoft.com/office/drawing/2014/main" id="{D1EE7B05-0246-8D43-B48C-140B3DE3EAD3}"/>
              </a:ext>
            </a:extLst>
          </p:cNvPr>
          <p:cNvGrpSpPr/>
          <p:nvPr/>
        </p:nvGrpSpPr>
        <p:grpSpPr>
          <a:xfrm>
            <a:off x="11127537" y="1638177"/>
            <a:ext cx="1568693" cy="1257548"/>
            <a:chOff x="5456177" y="915860"/>
            <a:chExt cx="1724631" cy="1382556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48256D5E-4005-2E47-0A89-336A20AF2AFF}"/>
                </a:ext>
              </a:extLst>
            </p:cNvPr>
            <p:cNvSpPr txBox="1"/>
            <p:nvPr/>
          </p:nvSpPr>
          <p:spPr bwMode="auto">
            <a:xfrm>
              <a:off x="5642309" y="915860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2745" tIns="32745" rIns="32745" bIns="32745" rtlCol="0" anchor="ctr" anchorCtr="0">
              <a:noAutofit/>
            </a:bodyPr>
            <a:lstStyle/>
            <a:p>
              <a:pPr algn="ctr" defTabSz="895273">
                <a:spcBef>
                  <a:spcPts val="546"/>
                </a:spcBef>
                <a:spcAft>
                  <a:spcPts val="546"/>
                </a:spcAft>
                <a:defRPr/>
              </a:pPr>
              <a:r>
                <a:rPr lang="en-US" altLang="ko-KR" sz="1050" b="1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050" b="1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시스템 처리 시간</a:t>
              </a:r>
              <a:r>
                <a:rPr lang="en-US" altLang="ko-KR" sz="1050" b="1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050" b="1" spc="-18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89" name="직선 연결선 188">
              <a:extLst>
                <a:ext uri="{FF2B5EF4-FFF2-40B4-BE49-F238E27FC236}">
                  <a16:creationId xmlns:a16="http://schemas.microsoft.com/office/drawing/2014/main" id="{77516128-07D7-D20E-B95D-339684D1466E}"/>
                </a:ext>
              </a:extLst>
            </p:cNvPr>
            <p:cNvCxnSpPr>
              <a:cxnSpLocks/>
            </p:cNvCxnSpPr>
            <p:nvPr/>
          </p:nvCxnSpPr>
          <p:spPr>
            <a:xfrm>
              <a:off x="5744177" y="1166504"/>
              <a:ext cx="0" cy="774333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190" name="직선 연결선 189">
              <a:extLst>
                <a:ext uri="{FF2B5EF4-FFF2-40B4-BE49-F238E27FC236}">
                  <a16:creationId xmlns:a16="http://schemas.microsoft.com/office/drawing/2014/main" id="{D0C37C98-E374-B43A-D8D3-B1FB182529F5}"/>
                </a:ext>
              </a:extLst>
            </p:cNvPr>
            <p:cNvCxnSpPr/>
            <p:nvPr/>
          </p:nvCxnSpPr>
          <p:spPr>
            <a:xfrm>
              <a:off x="5596165" y="1940837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191" name="Rectangle 23">
              <a:extLst>
                <a:ext uri="{FF2B5EF4-FFF2-40B4-BE49-F238E27FC236}">
                  <a16:creationId xmlns:a16="http://schemas.microsoft.com/office/drawing/2014/main" id="{A86D5D45-3149-28CA-AE5D-DA776CC204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7177" y="1275945"/>
              <a:ext cx="234000" cy="66489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defTabSz="831737">
                <a:defRPr/>
              </a:pPr>
              <a:endParaRPr lang="en-US" altLang="ko-KR" sz="105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2" name="Rectangle 23">
              <a:extLst>
                <a:ext uri="{FF2B5EF4-FFF2-40B4-BE49-F238E27FC236}">
                  <a16:creationId xmlns:a16="http://schemas.microsoft.com/office/drawing/2014/main" id="{56B3F533-EBD9-4A7F-A5A8-29B65D422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8501" y="1732557"/>
              <a:ext cx="234000" cy="20828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defTabSz="831737">
                <a:defRPr/>
              </a:pPr>
              <a:endParaRPr lang="ko-KR" altLang="en-US" sz="105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3" name="Freeform 228">
              <a:extLst>
                <a:ext uri="{FF2B5EF4-FFF2-40B4-BE49-F238E27FC236}">
                  <a16:creationId xmlns:a16="http://schemas.microsoft.com/office/drawing/2014/main" id="{4161EC31-5E2A-6DD1-4A86-7709D8404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4413" y="1275944"/>
              <a:ext cx="648000" cy="450971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defTabSz="831737">
                <a:defRPr/>
              </a:pPr>
              <a:endParaRPr lang="ko-KR" altLang="en-US" sz="105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4" name="Rectangle 234">
              <a:extLst>
                <a:ext uri="{FF2B5EF4-FFF2-40B4-BE49-F238E27FC236}">
                  <a16:creationId xmlns:a16="http://schemas.microsoft.com/office/drawing/2014/main" id="{5CA32522-F005-7169-1828-C6B48BB2284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456177" y="1188728"/>
              <a:ext cx="288000" cy="216000"/>
            </a:xfrm>
            <a:prstGeom prst="rect">
              <a:avLst/>
            </a:prstGeom>
            <a:noFill/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415869">
                <a:spcBef>
                  <a:spcPts val="182"/>
                </a:spcBef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건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95" name="직선 연결선 194">
              <a:extLst>
                <a:ext uri="{FF2B5EF4-FFF2-40B4-BE49-F238E27FC236}">
                  <a16:creationId xmlns:a16="http://schemas.microsoft.com/office/drawing/2014/main" id="{75CBD2E9-3EE9-9F5E-6DE0-88E922DDCF3B}"/>
                </a:ext>
              </a:extLst>
            </p:cNvPr>
            <p:cNvCxnSpPr/>
            <p:nvPr/>
          </p:nvCxnSpPr>
          <p:spPr>
            <a:xfrm>
              <a:off x="6308501" y="1275945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96" name="직선 연결선 195">
              <a:extLst>
                <a:ext uri="{FF2B5EF4-FFF2-40B4-BE49-F238E27FC236}">
                  <a16:creationId xmlns:a16="http://schemas.microsoft.com/office/drawing/2014/main" id="{9240E57E-7958-1BF5-80B6-EC9D9F4CA5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88501" y="1732557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97" name="직선 연결선 196">
              <a:extLst>
                <a:ext uri="{FF2B5EF4-FFF2-40B4-BE49-F238E27FC236}">
                  <a16:creationId xmlns:a16="http://schemas.microsoft.com/office/drawing/2014/main" id="{352E3C9F-ADCC-D9FE-F9F4-5A5F8F37BBB4}"/>
                </a:ext>
              </a:extLst>
            </p:cNvPr>
            <p:cNvCxnSpPr>
              <a:cxnSpLocks/>
            </p:cNvCxnSpPr>
            <p:nvPr/>
          </p:nvCxnSpPr>
          <p:spPr>
            <a:xfrm>
              <a:off x="6847737" y="1288493"/>
              <a:ext cx="0" cy="432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stealth" w="med" len="med"/>
              <a:tailEnd type="stealth" w="med" len="med"/>
            </a:ln>
            <a:effectLst/>
          </p:spPr>
        </p:cxn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CE3519F6-51D1-DD67-72B3-1D05117986F8}"/>
                </a:ext>
              </a:extLst>
            </p:cNvPr>
            <p:cNvSpPr txBox="1"/>
            <p:nvPr/>
          </p:nvSpPr>
          <p:spPr>
            <a:xfrm>
              <a:off x="6723553" y="1414493"/>
              <a:ext cx="252000" cy="180000"/>
            </a:xfrm>
            <a:prstGeom prst="rect">
              <a:avLst/>
            </a:prstGeom>
            <a:solidFill>
              <a:srgbClr val="ECECEC"/>
            </a:solidFill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831737">
                <a:defRPr/>
              </a:pPr>
              <a:r>
                <a:rPr lang="en-US" altLang="ko-KR" sz="1000" b="1" kern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60%</a:t>
              </a:r>
              <a:endParaRPr lang="ko-KR" altLang="en-US" sz="1000" b="1" kern="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2ED3CBCD-D095-CB03-408A-9D38D5669CE3}"/>
                </a:ext>
              </a:extLst>
            </p:cNvPr>
            <p:cNvSpPr txBox="1"/>
            <p:nvPr/>
          </p:nvSpPr>
          <p:spPr bwMode="auto">
            <a:xfrm>
              <a:off x="5710889" y="2118416"/>
              <a:ext cx="119790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6372" tIns="16372" rIns="16372" bIns="16372" rtlCol="0" anchor="t" anchorCtr="0">
              <a:noAutofit/>
            </a:bodyPr>
            <a:lstStyle/>
            <a:p>
              <a:pPr algn="ctr" defTabSz="895273">
                <a:spcBef>
                  <a:spcPts val="546"/>
                </a:spcBef>
                <a:spcAft>
                  <a:spcPts val="546"/>
                </a:spcAft>
                <a:defRPr/>
              </a:pPr>
              <a:r>
                <a:rPr lang="en-US" altLang="ko-KR" sz="1050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12</a:t>
              </a:r>
              <a:r>
                <a:rPr lang="ko-KR" altLang="en-US" sz="1050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초 </a:t>
              </a:r>
              <a:r>
                <a:rPr lang="en-US" altLang="ko-KR" sz="1100" b="1" spc="-18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100" b="1" spc="-18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1100" b="1" spc="-18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0.9</a:t>
              </a:r>
              <a:r>
                <a:rPr lang="ko-KR" altLang="en-US" sz="1100" b="1" spc="-18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초</a:t>
              </a:r>
              <a:endParaRPr lang="ko-KR" altLang="en-US" sz="1100" b="1" spc="-18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0" name="Rectangle 234">
              <a:extLst>
                <a:ext uri="{FF2B5EF4-FFF2-40B4-BE49-F238E27FC236}">
                  <a16:creationId xmlns:a16="http://schemas.microsoft.com/office/drawing/2014/main" id="{2C05AA7C-EC95-5BEB-B042-E97C7C2E478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744177" y="1940837"/>
              <a:ext cx="540000" cy="216000"/>
            </a:xfrm>
            <a:prstGeom prst="rect">
              <a:avLst/>
            </a:prstGeom>
            <a:noFill/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415869">
                <a:spcBef>
                  <a:spcPts val="182"/>
                </a:spcBef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1" name="Rectangle 234">
              <a:extLst>
                <a:ext uri="{FF2B5EF4-FFF2-40B4-BE49-F238E27FC236}">
                  <a16:creationId xmlns:a16="http://schemas.microsoft.com/office/drawing/2014/main" id="{550A780F-05F3-BFF8-827D-79A0A3A61A1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335501" y="1940837"/>
              <a:ext cx="540000" cy="216000"/>
            </a:xfrm>
            <a:prstGeom prst="rect">
              <a:avLst/>
            </a:prstGeom>
            <a:noFill/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415869">
                <a:spcBef>
                  <a:spcPts val="182"/>
                </a:spcBef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02" name="그룹 201">
            <a:extLst>
              <a:ext uri="{FF2B5EF4-FFF2-40B4-BE49-F238E27FC236}">
                <a16:creationId xmlns:a16="http://schemas.microsoft.com/office/drawing/2014/main" id="{159A3907-87D4-82F9-1324-3F711634E38C}"/>
              </a:ext>
            </a:extLst>
          </p:cNvPr>
          <p:cNvGrpSpPr/>
          <p:nvPr/>
        </p:nvGrpSpPr>
        <p:grpSpPr>
          <a:xfrm>
            <a:off x="10877166" y="4977079"/>
            <a:ext cx="3784003" cy="676880"/>
            <a:chOff x="5095244" y="4653136"/>
            <a:chExt cx="4184555" cy="783250"/>
          </a:xfrm>
        </p:grpSpPr>
        <p:grpSp>
          <p:nvGrpSpPr>
            <p:cNvPr id="203" name="그룹 202">
              <a:extLst>
                <a:ext uri="{FF2B5EF4-FFF2-40B4-BE49-F238E27FC236}">
                  <a16:creationId xmlns:a16="http://schemas.microsoft.com/office/drawing/2014/main" id="{73EFB09F-EF23-8728-4DCC-771C3450CD38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205" name="그래픽 204" descr="남자 옆모습 단색으로 채워진">
                <a:extLst>
                  <a:ext uri="{FF2B5EF4-FFF2-40B4-BE49-F238E27FC236}">
                    <a16:creationId xmlns:a16="http://schemas.microsoft.com/office/drawing/2014/main" id="{D50AF528-3A09-AB73-8046-BE6672ECCB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06" name="TextBox 205">
                <a:extLst>
                  <a:ext uri="{FF2B5EF4-FFF2-40B4-BE49-F238E27FC236}">
                    <a16:creationId xmlns:a16="http://schemas.microsoft.com/office/drawing/2014/main" id="{BB6CC636-06EC-9DCB-6BA3-C38260013989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t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  <a:defRPr/>
                </a:pPr>
                <a:r>
                  <a:rPr lang="ko-KR" altLang="en-US" sz="10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법인장</a:t>
                </a:r>
              </a:p>
            </p:txBody>
          </p:sp>
        </p:grpSp>
        <p:sp>
          <p:nvSpPr>
            <p:cNvPr id="204" name="말풍선: 모서리가 둥근 사각형 203">
              <a:extLst>
                <a:ext uri="{FF2B5EF4-FFF2-40B4-BE49-F238E27FC236}">
                  <a16:creationId xmlns:a16="http://schemas.microsoft.com/office/drawing/2014/main" id="{10D9CC37-F12F-662F-9367-77E7C843686F}"/>
                </a:ext>
              </a:extLst>
            </p:cNvPr>
            <p:cNvSpPr/>
            <p:nvPr/>
          </p:nvSpPr>
          <p:spPr>
            <a:xfrm>
              <a:off x="6154128" y="4717690"/>
              <a:ext cx="3125671" cy="718696"/>
            </a:xfrm>
            <a:prstGeom prst="wedgeRoundRectCallout">
              <a:avLst>
                <a:gd name="adj1" fmla="val -64701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3172" tIns="41587" rIns="83172" bIns="4158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15869"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외부손님 방문 시  현장 가지 않고 </a:t>
              </a:r>
              <a:endParaRPr lang="en-US" altLang="ko-KR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415869">
                <a:defRPr/>
              </a:pP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Fab Tour</a:t>
              </a:r>
              <a:r>
                <a:rPr lang="ko-KR" altLang="en-US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를 진행해도 되겠어요</a:t>
              </a:r>
              <a:r>
                <a:rPr lang="en-US" altLang="ko-KR" sz="11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＂</a:t>
              </a:r>
              <a:endParaRPr lang="ko-KR" altLang="en-US" sz="11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07" name="그룹 206">
            <a:extLst>
              <a:ext uri="{FF2B5EF4-FFF2-40B4-BE49-F238E27FC236}">
                <a16:creationId xmlns:a16="http://schemas.microsoft.com/office/drawing/2014/main" id="{583F55E4-A706-F0DD-CECA-557DC22D4912}"/>
              </a:ext>
            </a:extLst>
          </p:cNvPr>
          <p:cNvGrpSpPr/>
          <p:nvPr/>
        </p:nvGrpSpPr>
        <p:grpSpPr>
          <a:xfrm>
            <a:off x="13031817" y="1670533"/>
            <a:ext cx="1821590" cy="1256439"/>
            <a:chOff x="7549755" y="951430"/>
            <a:chExt cx="2002667" cy="1381337"/>
          </a:xfrm>
        </p:grpSpPr>
        <p:grpSp>
          <p:nvGrpSpPr>
            <p:cNvPr id="208" name="그룹 207">
              <a:extLst>
                <a:ext uri="{FF2B5EF4-FFF2-40B4-BE49-F238E27FC236}">
                  <a16:creationId xmlns:a16="http://schemas.microsoft.com/office/drawing/2014/main" id="{59797B90-1A56-7CBB-A9A9-DC4D988A37A8}"/>
                </a:ext>
              </a:extLst>
            </p:cNvPr>
            <p:cNvGrpSpPr/>
            <p:nvPr/>
          </p:nvGrpSpPr>
          <p:grpSpPr>
            <a:xfrm>
              <a:off x="7549755" y="951430"/>
              <a:ext cx="2002667" cy="1381337"/>
              <a:chOff x="10523790" y="2972451"/>
              <a:chExt cx="1724631" cy="1381337"/>
            </a:xfrm>
          </p:grpSpPr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22D0D186-6476-CEEC-4DD9-4911EC1E3F48}"/>
                  </a:ext>
                </a:extLst>
              </p:cNvPr>
              <p:cNvSpPr txBox="1"/>
              <p:nvPr/>
            </p:nvSpPr>
            <p:spPr bwMode="auto">
              <a:xfrm>
                <a:off x="10709922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2745" tIns="32745" rIns="32745" bIns="32745" rtlCol="0" anchor="ctr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  <a:defRPr/>
                </a:pPr>
                <a:r>
                  <a:rPr lang="en-US" altLang="ko-KR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데이터 연계 속도 </a:t>
                </a:r>
                <a:r>
                  <a:rPr lang="en-US" altLang="ko-KR" sz="105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050" b="1" spc="-18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217" name="직선 연결선 216">
                <a:extLst>
                  <a:ext uri="{FF2B5EF4-FFF2-40B4-BE49-F238E27FC236}">
                    <a16:creationId xmlns:a16="http://schemas.microsoft.com/office/drawing/2014/main" id="{68569EE8-C7FC-545E-57DF-C6EE177D83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811790" y="3223093"/>
                <a:ext cx="0" cy="774335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218" name="직선 연결선 217">
                <a:extLst>
                  <a:ext uri="{FF2B5EF4-FFF2-40B4-BE49-F238E27FC236}">
                    <a16:creationId xmlns:a16="http://schemas.microsoft.com/office/drawing/2014/main" id="{27415172-7FDB-7ED8-B364-60EF1954EE96}"/>
                  </a:ext>
                </a:extLst>
              </p:cNvPr>
              <p:cNvCxnSpPr/>
              <p:nvPr/>
            </p:nvCxnSpPr>
            <p:spPr>
              <a:xfrm>
                <a:off x="10663778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219" name="Rectangle 23">
                <a:extLst>
                  <a:ext uri="{FF2B5EF4-FFF2-40B4-BE49-F238E27FC236}">
                    <a16:creationId xmlns:a16="http://schemas.microsoft.com/office/drawing/2014/main" id="{460777C4-877A-32E8-DE3F-119EDF81DC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18479" y="3941939"/>
                <a:ext cx="234000" cy="6925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831737">
                  <a:defRPr/>
                </a:pPr>
                <a:endParaRPr lang="en-US" altLang="ko-KR" sz="105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20" name="Rectangle 234">
                <a:extLst>
                  <a:ext uri="{FF2B5EF4-FFF2-40B4-BE49-F238E27FC236}">
                    <a16:creationId xmlns:a16="http://schemas.microsoft.com/office/drawing/2014/main" id="{33B94E2D-018C-88BF-62E0-1760331F516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523790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6372" tIns="16372" rIns="16372" bIns="16372" rtlCol="0" anchor="ctr">
                <a:noAutofit/>
              </a:bodyPr>
              <a:lstStyle/>
              <a:p>
                <a:pPr algn="ctr" defTabSz="415869">
                  <a:spcBef>
                    <a:spcPts val="182"/>
                  </a:spcBef>
                  <a:defRPr/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Day</a:t>
                </a:r>
              </a:p>
            </p:txBody>
          </p:sp>
          <p:sp>
            <p:nvSpPr>
              <p:cNvPr id="221" name="TextBox 220">
                <a:extLst>
                  <a:ext uri="{FF2B5EF4-FFF2-40B4-BE49-F238E27FC236}">
                    <a16:creationId xmlns:a16="http://schemas.microsoft.com/office/drawing/2014/main" id="{441DA826-EB95-5AFF-BC78-524D0FDB08F3}"/>
                  </a:ext>
                </a:extLst>
              </p:cNvPr>
              <p:cNvSpPr txBox="1"/>
              <p:nvPr/>
            </p:nvSpPr>
            <p:spPr bwMode="auto">
              <a:xfrm>
                <a:off x="10781744" y="4173788"/>
                <a:ext cx="131769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6372" tIns="16372" rIns="16372" bIns="16372" rtlCol="0" anchor="t" anchorCtr="0">
                <a:noAutofit/>
              </a:bodyPr>
              <a:lstStyle/>
              <a:p>
                <a:pPr algn="ctr" defTabSz="895273">
                  <a:spcBef>
                    <a:spcPts val="546"/>
                  </a:spcBef>
                  <a:spcAft>
                    <a:spcPts val="546"/>
                  </a:spcAft>
                  <a:defRPr/>
                </a:pPr>
                <a:r>
                  <a:rPr lang="en-US" altLang="ko-KR" sz="1100" b="1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3</a:t>
                </a:r>
                <a:r>
                  <a:rPr lang="ko-KR" altLang="en-US" sz="1100" spc="-18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분</a:t>
                </a:r>
                <a:r>
                  <a:rPr lang="ko-KR" altLang="en-US" sz="1100" b="1" spc="-18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altLang="ko-KR" sz="1100" b="1" spc="-18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 3</a:t>
                </a:r>
                <a:r>
                  <a:rPr lang="ko-KR" altLang="en-US" sz="1100" b="1" spc="-18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초</a:t>
                </a:r>
                <a:endParaRPr lang="ko-KR" altLang="en-US" sz="1100" b="1" spc="-18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9" name="Rectangle 234">
              <a:extLst>
                <a:ext uri="{FF2B5EF4-FFF2-40B4-BE49-F238E27FC236}">
                  <a16:creationId xmlns:a16="http://schemas.microsoft.com/office/drawing/2014/main" id="{D8BADB67-A643-D14E-BFD4-2428ED2C0F2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305361" y="1994153"/>
              <a:ext cx="540000" cy="216000"/>
            </a:xfrm>
            <a:prstGeom prst="rect">
              <a:avLst/>
            </a:prstGeom>
            <a:noFill/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415869">
                <a:spcBef>
                  <a:spcPts val="182"/>
                </a:spcBef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0" name="Rectangle 23">
              <a:extLst>
                <a:ext uri="{FF2B5EF4-FFF2-40B4-BE49-F238E27FC236}">
                  <a16:creationId xmlns:a16="http://schemas.microsoft.com/office/drawing/2014/main" id="{598B2DE4-73FA-3E1E-B5AB-C41D7B0752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37237" y="1315140"/>
              <a:ext cx="234000" cy="66489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 defTabSz="831737">
                <a:defRPr/>
              </a:pPr>
              <a:endParaRPr lang="en-US" altLang="ko-KR" sz="105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1" name="Freeform 228">
              <a:extLst>
                <a:ext uri="{FF2B5EF4-FFF2-40B4-BE49-F238E27FC236}">
                  <a16:creationId xmlns:a16="http://schemas.microsoft.com/office/drawing/2014/main" id="{5662C7E1-A7F5-D9F3-77D9-59A3D28AC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5064" y="1324462"/>
              <a:ext cx="636514" cy="596456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defTabSz="831737">
                <a:defRPr/>
              </a:pPr>
              <a:endParaRPr lang="ko-KR" altLang="en-US" sz="105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12" name="직선 연결선 211">
              <a:extLst>
                <a:ext uri="{FF2B5EF4-FFF2-40B4-BE49-F238E27FC236}">
                  <a16:creationId xmlns:a16="http://schemas.microsoft.com/office/drawing/2014/main" id="{F58FF927-E2E1-B8CB-D37D-E9DBDC0F1E25}"/>
                </a:ext>
              </a:extLst>
            </p:cNvPr>
            <p:cNvCxnSpPr>
              <a:cxnSpLocks/>
            </p:cNvCxnSpPr>
            <p:nvPr/>
          </p:nvCxnSpPr>
          <p:spPr>
            <a:xfrm>
              <a:off x="8393364" y="1321810"/>
              <a:ext cx="769887" cy="6476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213" name="직선 연결선 212">
              <a:extLst>
                <a:ext uri="{FF2B5EF4-FFF2-40B4-BE49-F238E27FC236}">
                  <a16:creationId xmlns:a16="http://schemas.microsoft.com/office/drawing/2014/main" id="{89DB36B4-560A-106C-0A19-9765D3F389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00161" y="1914780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214" name="직선 연결선 213">
              <a:extLst>
                <a:ext uri="{FF2B5EF4-FFF2-40B4-BE49-F238E27FC236}">
                  <a16:creationId xmlns:a16="http://schemas.microsoft.com/office/drawing/2014/main" id="{3FA27AD5-94A6-9193-4B64-5279AD59C691}"/>
                </a:ext>
              </a:extLst>
            </p:cNvPr>
            <p:cNvCxnSpPr>
              <a:cxnSpLocks/>
            </p:cNvCxnSpPr>
            <p:nvPr/>
          </p:nvCxnSpPr>
          <p:spPr>
            <a:xfrm>
              <a:off x="9059397" y="1345608"/>
              <a:ext cx="0" cy="569172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stealth" w="med" len="med"/>
              <a:tailEnd type="stealth" w="med" len="med"/>
            </a:ln>
            <a:effectLst/>
          </p:spPr>
        </p:cxn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C9345E6F-BE29-A930-C0EA-08386CFEC3CF}"/>
                </a:ext>
              </a:extLst>
            </p:cNvPr>
            <p:cNvSpPr txBox="1"/>
            <p:nvPr/>
          </p:nvSpPr>
          <p:spPr>
            <a:xfrm>
              <a:off x="8935212" y="1531408"/>
              <a:ext cx="335863" cy="183415"/>
            </a:xfrm>
            <a:prstGeom prst="rect">
              <a:avLst/>
            </a:prstGeom>
            <a:solidFill>
              <a:srgbClr val="ECECEC"/>
            </a:solidFill>
          </p:spPr>
          <p:txBody>
            <a:bodyPr wrap="square" lIns="16372" tIns="16372" rIns="16372" bIns="16372" rtlCol="0" anchor="ctr">
              <a:noAutofit/>
            </a:bodyPr>
            <a:lstStyle/>
            <a:p>
              <a:pPr algn="ctr" defTabSz="831737">
                <a:defRPr/>
              </a:pPr>
              <a:r>
                <a:rPr lang="en-US" altLang="ko-KR" sz="1000" b="1" kern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98.3%</a:t>
              </a:r>
              <a:endParaRPr lang="ko-KR" altLang="en-US" sz="1000" b="1" kern="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pic>
        <p:nvPicPr>
          <p:cNvPr id="222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8FA51484-13B9-D39F-A110-0C5E468DFA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2132555" y="5807036"/>
            <a:ext cx="1264072" cy="21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630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A0A1F-BF0B-50DE-3EDE-7D8BB98ED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1D9FD49-A1E4-6D3C-6121-2E54CC242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5-3)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Worldworks_FMCS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“생산현장 문제를 직관적으로 분석하여  빠르게 해결하기 ”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유첨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6BC2D19D-9C22-6A48-B4BC-B77F79285898}"/>
              </a:ext>
            </a:extLst>
          </p:cNvPr>
          <p:cNvSpPr/>
          <p:nvPr/>
        </p:nvSpPr>
        <p:spPr>
          <a:xfrm>
            <a:off x="11893702" y="7060350"/>
            <a:ext cx="2676814" cy="218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31685">
              <a:spcBef>
                <a:spcPts val="273"/>
              </a:spcBef>
              <a:defRPr/>
            </a:pPr>
            <a:r>
              <a:rPr lang="en-US" altLang="ko-KR" sz="819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* </a:t>
            </a:r>
            <a:r>
              <a:rPr lang="ko-KR" altLang="en-US" sz="819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성능을 위해 세밀한 묘사가 필요한 구간만 실사 처럼 구현</a:t>
            </a:r>
            <a:endParaRPr lang="en-US" altLang="ko-KR" sz="910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2" name="Rectangle 1">
            <a:extLst>
              <a:ext uri="{FF2B5EF4-FFF2-40B4-BE49-F238E27FC236}">
                <a16:creationId xmlns:a16="http://schemas.microsoft.com/office/drawing/2014/main" id="{0A08A23B-B12C-256B-5BE8-4451929D8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0542" y="1811803"/>
            <a:ext cx="65" cy="41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831737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091">
                <a:solidFill>
                  <a:srgbClr val="000000"/>
                </a:solidFill>
                <a:latin typeface="Aptos" panose="020B0004020202020204" pitchFamily="34" charset="0"/>
                <a:ea typeface="맑은 고딕" panose="020B0503020000020004" pitchFamily="50" charset="-127"/>
              </a:rPr>
            </a:br>
            <a:endParaRPr lang="ko-KR" altLang="ko-KR" sz="1638">
              <a:solidFill>
                <a:prstClr val="black"/>
              </a:solidFill>
              <a:latin typeface="Arial" panose="020B0604020202020204" pitchFamily="34" charset="0"/>
              <a:ea typeface="맑은 고딕" panose="020B0503020000020004" pitchFamily="50" charset="-127"/>
            </a:endParaRPr>
          </a:p>
        </p:txBody>
      </p: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0229AB20-8535-7AB3-F238-D22CB1CCFAB8}"/>
              </a:ext>
            </a:extLst>
          </p:cNvPr>
          <p:cNvGrpSpPr/>
          <p:nvPr/>
        </p:nvGrpSpPr>
        <p:grpSpPr>
          <a:xfrm>
            <a:off x="1296179" y="1087258"/>
            <a:ext cx="12887354" cy="5973089"/>
            <a:chOff x="655638" y="801688"/>
            <a:chExt cx="11904484" cy="6566852"/>
          </a:xfrm>
        </p:grpSpPr>
        <p:pic>
          <p:nvPicPr>
            <p:cNvPr id="115" name="그림 114">
              <a:extLst>
                <a:ext uri="{FF2B5EF4-FFF2-40B4-BE49-F238E27FC236}">
                  <a16:creationId xmlns:a16="http://schemas.microsoft.com/office/drawing/2014/main" id="{D176CBAA-9308-63C6-59CF-28225D359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66322" y="801688"/>
              <a:ext cx="5893800" cy="3318769"/>
            </a:xfrm>
            <a:prstGeom prst="rect">
              <a:avLst/>
            </a:prstGeom>
          </p:spPr>
        </p:pic>
        <p:pic>
          <p:nvPicPr>
            <p:cNvPr id="116" name="그림 115">
              <a:extLst>
                <a:ext uri="{FF2B5EF4-FFF2-40B4-BE49-F238E27FC236}">
                  <a16:creationId xmlns:a16="http://schemas.microsoft.com/office/drawing/2014/main" id="{469C42F9-D924-EF94-7A28-A4B907950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4044" y="4281854"/>
              <a:ext cx="5397619" cy="3086686"/>
            </a:xfrm>
            <a:prstGeom prst="rect">
              <a:avLst/>
            </a:prstGeom>
          </p:spPr>
        </p:pic>
        <p:pic>
          <p:nvPicPr>
            <p:cNvPr id="117" name="그림 116">
              <a:extLst>
                <a:ext uri="{FF2B5EF4-FFF2-40B4-BE49-F238E27FC236}">
                  <a16:creationId xmlns:a16="http://schemas.microsoft.com/office/drawing/2014/main" id="{3DFA70BF-BD0C-5069-E63F-4E39E823A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66322" y="4281854"/>
              <a:ext cx="5893800" cy="3086686"/>
            </a:xfrm>
            <a:prstGeom prst="rect">
              <a:avLst/>
            </a:prstGeom>
          </p:spPr>
        </p:pic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8EEBBD94-7497-A1E4-B856-D2B78FD23FC3}"/>
                </a:ext>
              </a:extLst>
            </p:cNvPr>
            <p:cNvGrpSpPr/>
            <p:nvPr/>
          </p:nvGrpSpPr>
          <p:grpSpPr>
            <a:xfrm>
              <a:off x="655638" y="801688"/>
              <a:ext cx="5446026" cy="3318769"/>
              <a:chOff x="583894" y="896117"/>
              <a:chExt cx="4594933" cy="2587384"/>
            </a:xfrm>
          </p:grpSpPr>
          <p:pic>
            <p:nvPicPr>
              <p:cNvPr id="119" name="그림 118">
                <a:extLst>
                  <a:ext uri="{FF2B5EF4-FFF2-40B4-BE49-F238E27FC236}">
                    <a16:creationId xmlns:a16="http://schemas.microsoft.com/office/drawing/2014/main" id="{6ADC4830-FAEB-22AA-8141-009365466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3894" y="896117"/>
                <a:ext cx="4594933" cy="2587384"/>
              </a:xfrm>
              <a:prstGeom prst="rect">
                <a:avLst/>
              </a:prstGeom>
            </p:spPr>
          </p:pic>
          <p:pic>
            <p:nvPicPr>
              <p:cNvPr id="120" name="그림 119">
                <a:extLst>
                  <a:ext uri="{FF2B5EF4-FFF2-40B4-BE49-F238E27FC236}">
                    <a16:creationId xmlns:a16="http://schemas.microsoft.com/office/drawing/2014/main" id="{A7823551-B2F3-DBC4-670C-29F8470BEF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3894" y="1039984"/>
                <a:ext cx="4572000" cy="233117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568261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456</Words>
  <Application>Microsoft Office PowerPoint</Application>
  <PresentationFormat>사용자 지정</PresentationFormat>
  <Paragraphs>65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1" baseType="lpstr">
      <vt:lpstr>Aptos</vt:lpstr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