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47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47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32644-ABE9-0E65-6865-5737E2F97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FCEB64-C8D4-3804-4C19-69C7DF875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AE4B4E7-BB5F-49AC-9285-2872BEFA0C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F6D6098-8657-B3B9-B389-35645435B0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8384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9E03-48E9-317B-A7FA-DE17D1B59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EBBD800-C33F-F5DC-E70E-01D8F76A5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3-1)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FEMS –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효율적으로 에너지 사용하기”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2" name="Rectangle 1">
            <a:extLst>
              <a:ext uri="{FF2B5EF4-FFF2-40B4-BE49-F238E27FC236}">
                <a16:creationId xmlns:a16="http://schemas.microsoft.com/office/drawing/2014/main" id="{08C45844-8D28-C92A-F7C9-19E61EE91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5867" y="1910285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endParaRPr lang="ko-KR" altLang="ko-KR" sz="1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B80CB46E-1EF7-BDB5-CDB3-AA5131CB711C}"/>
              </a:ext>
            </a:extLst>
          </p:cNvPr>
          <p:cNvSpPr/>
          <p:nvPr/>
        </p:nvSpPr>
        <p:spPr>
          <a:xfrm>
            <a:off x="425288" y="801698"/>
            <a:ext cx="4536512" cy="6483348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62122C6C-2D17-83CA-3F4E-5B1510D5CC6B}"/>
              </a:ext>
            </a:extLst>
          </p:cNvPr>
          <p:cNvSpPr/>
          <p:nvPr/>
        </p:nvSpPr>
        <p:spPr>
          <a:xfrm>
            <a:off x="546003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FFCB1702-35E4-E6C0-13F6-729D2E0C988A}"/>
              </a:ext>
            </a:extLst>
          </p:cNvPr>
          <p:cNvGrpSpPr/>
          <p:nvPr/>
        </p:nvGrpSpPr>
        <p:grpSpPr>
          <a:xfrm>
            <a:off x="421941" y="801689"/>
            <a:ext cx="4536512" cy="339239"/>
            <a:chOff x="344488" y="620713"/>
            <a:chExt cx="4536512" cy="339239"/>
          </a:xfrm>
        </p:grpSpPr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CDEA7834-B1F1-35E8-E61A-225DBFEFB2A9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에너지관리가 필요한가요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CBCCD904-4675-52EF-B6B2-B2938B4FF141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11C3093F-B343-6B50-90F5-835181A930F2}"/>
              </a:ext>
            </a:extLst>
          </p:cNvPr>
          <p:cNvGrpSpPr/>
          <p:nvPr/>
        </p:nvGrpSpPr>
        <p:grpSpPr>
          <a:xfrm>
            <a:off x="5460030" y="801689"/>
            <a:ext cx="4536512" cy="339047"/>
            <a:chOff x="5024437" y="494579"/>
            <a:chExt cx="4536512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27FB7321-69AB-48B5-6BA0-0A527BDE6944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Factova FEMS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8681A177-C23E-5385-4135-CA4B0C8D183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90091487-11A6-0DFC-E682-3026F356EE86}"/>
              </a:ext>
            </a:extLst>
          </p:cNvPr>
          <p:cNvGrpSpPr/>
          <p:nvPr/>
        </p:nvGrpSpPr>
        <p:grpSpPr>
          <a:xfrm>
            <a:off x="359003" y="5176101"/>
            <a:ext cx="4510159" cy="944654"/>
            <a:chOff x="281549" y="3441261"/>
            <a:chExt cx="4510159" cy="944654"/>
          </a:xfrm>
        </p:grpSpPr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8E382AE7-D05C-024B-CD8D-E7E2D2CD9ACA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90" name="그래픽 89" descr="남자 옆모습 단색으로 채워진">
                <a:extLst>
                  <a:ext uri="{FF2B5EF4-FFF2-40B4-BE49-F238E27FC236}">
                    <a16:creationId xmlns:a16="http://schemas.microsoft.com/office/drawing/2014/main" id="{FD59E255-A099-C8D7-1D7A-3B6DAAC233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91" name="그래픽 90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BD47F497-5C8C-074E-7E1F-5B2B59D8F5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89" name="말풍선: 모서리가 둥근 사각형 88">
              <a:extLst>
                <a:ext uri="{FF2B5EF4-FFF2-40B4-BE49-F238E27FC236}">
                  <a16:creationId xmlns:a16="http://schemas.microsoft.com/office/drawing/2014/main" id="{A4594FDF-F0DC-1E3C-C117-A181CC97F759}"/>
                </a:ext>
              </a:extLst>
            </p:cNvPr>
            <p:cNvSpPr/>
            <p:nvPr/>
          </p:nvSpPr>
          <p:spPr>
            <a:xfrm>
              <a:off x="1069991" y="3441261"/>
              <a:ext cx="3721717" cy="863631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공장에서의 불필요한 에너지 사용을 최소화하고 싶어요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어떤 설비가 에너지를 과다하게 쓰는지 알고 싶어요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에너지의 효율적인 관리를 도와줄 통합시스템을 원해요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AD41D462-C983-9001-14B5-BA3B3E8C83DD}"/>
              </a:ext>
            </a:extLst>
          </p:cNvPr>
          <p:cNvGrpSpPr/>
          <p:nvPr/>
        </p:nvGrpSpPr>
        <p:grpSpPr>
          <a:xfrm>
            <a:off x="443342" y="6363831"/>
            <a:ext cx="4519457" cy="502458"/>
            <a:chOff x="365888" y="5878870"/>
            <a:chExt cx="4519457" cy="502458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5074B141-9D18-1C27-DE3A-0D6489EABC1A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효율적인 에너지 사용을 지원하는 시스템 구축 필요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BB90D42D-7424-7594-D35E-A26B52DD0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84CB65DE-AF95-FC61-82F4-98A31E0086DE}"/>
              </a:ext>
            </a:extLst>
          </p:cNvPr>
          <p:cNvGrpSpPr/>
          <p:nvPr/>
        </p:nvGrpSpPr>
        <p:grpSpPr>
          <a:xfrm>
            <a:off x="5460030" y="6365352"/>
            <a:ext cx="4519457" cy="502177"/>
            <a:chOff x="5024436" y="6764953"/>
            <a:chExt cx="4519457" cy="502177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CD4B5675-DE6F-F479-0DD0-B49CB535F336}"/>
                </a:ext>
              </a:extLst>
            </p:cNvPr>
            <p:cNvSpPr/>
            <p:nvPr/>
          </p:nvSpPr>
          <p:spPr>
            <a:xfrm>
              <a:off x="5024436" y="6959353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에너지 데이터와 제조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 데이터의 통합관리플랫폼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7" name="Freeform 75">
              <a:extLst>
                <a:ext uri="{FF2B5EF4-FFF2-40B4-BE49-F238E27FC236}">
                  <a16:creationId xmlns:a16="http://schemas.microsoft.com/office/drawing/2014/main" id="{82DA469A-A7E2-5D7D-445A-389BFDF1D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764953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82CE1383-74D0-CAB4-B628-E75EB4A914D6}"/>
              </a:ext>
            </a:extLst>
          </p:cNvPr>
          <p:cNvSpPr/>
          <p:nvPr/>
        </p:nvSpPr>
        <p:spPr>
          <a:xfrm>
            <a:off x="5544530" y="3961285"/>
            <a:ext cx="4376020" cy="723275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에너지원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공정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설비별 사용현황을 실시간으로 모니터링 및</a:t>
            </a:r>
            <a:b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비교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상관 분석을 통해 데이터 기반의 최적 에너지 사용방안 제시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선순환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에너지 관리 프로세스를 통한 에너지 절감 효과 지속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4475E1A1-FEDA-17A5-5697-617EE9D4FB2B}"/>
              </a:ext>
            </a:extLst>
          </p:cNvPr>
          <p:cNvGrpSpPr/>
          <p:nvPr/>
        </p:nvGrpSpPr>
        <p:grpSpPr>
          <a:xfrm>
            <a:off x="5981705" y="5328667"/>
            <a:ext cx="3813889" cy="252000"/>
            <a:chOff x="5087686" y="5594263"/>
            <a:chExt cx="3813889" cy="252000"/>
          </a:xfrm>
        </p:grpSpPr>
        <p:sp>
          <p:nvSpPr>
            <p:cNvPr id="100" name="타원 99">
              <a:extLst>
                <a:ext uri="{FF2B5EF4-FFF2-40B4-BE49-F238E27FC236}">
                  <a16:creationId xmlns:a16="http://schemas.microsoft.com/office/drawing/2014/main" id="{5A577934-B6A8-796F-9FB9-69FDDC18A8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DA7AA512-9C6C-30A8-344E-1A5D1F3410EA}"/>
                </a:ext>
              </a:extLst>
            </p:cNvPr>
            <p:cNvSpPr/>
            <p:nvPr/>
          </p:nvSpPr>
          <p:spPr>
            <a:xfrm>
              <a:off x="5399272" y="5627930"/>
              <a:ext cx="3502303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데이터 수집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가시화 및 현 데이터로 빠른 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Insight </a:t>
              </a: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도출</a:t>
              </a:r>
              <a:endPara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95066FC2-8651-866B-5EAE-EFBE997A11CD}"/>
              </a:ext>
            </a:extLst>
          </p:cNvPr>
          <p:cNvGrpSpPr/>
          <p:nvPr/>
        </p:nvGrpSpPr>
        <p:grpSpPr>
          <a:xfrm>
            <a:off x="5981705" y="5617589"/>
            <a:ext cx="3863279" cy="252000"/>
            <a:chOff x="5087686" y="5594263"/>
            <a:chExt cx="3863279" cy="252000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95FABB9A-1C0A-663A-3BA7-62B98D6286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74F32FB3-756F-5792-CFB5-8542FDADFBCB}"/>
                </a:ext>
              </a:extLst>
            </p:cNvPr>
            <p:cNvSpPr/>
            <p:nvPr/>
          </p:nvSpPr>
          <p:spPr>
            <a:xfrm>
              <a:off x="5399272" y="5627930"/>
              <a:ext cx="3551693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에너지 비용 관점의 에너지 소비 전략 수립 및 최적화</a:t>
              </a:r>
              <a:endPara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F68DEBF5-B69D-E12C-F75C-72AEB9AD25E0}"/>
              </a:ext>
            </a:extLst>
          </p:cNvPr>
          <p:cNvGrpSpPr/>
          <p:nvPr/>
        </p:nvGrpSpPr>
        <p:grpSpPr>
          <a:xfrm>
            <a:off x="5983492" y="5906510"/>
            <a:ext cx="4076553" cy="252000"/>
            <a:chOff x="5087686" y="5594263"/>
            <a:chExt cx="4076553" cy="252000"/>
          </a:xfrm>
        </p:grpSpPr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id="{CD8235E0-D6A6-590D-9C2A-76EF661935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1DD58DE-B257-A028-F174-300A5E3EE8BB}"/>
                </a:ext>
              </a:extLst>
            </p:cNvPr>
            <p:cNvSpPr/>
            <p:nvPr/>
          </p:nvSpPr>
          <p:spPr>
            <a:xfrm>
              <a:off x="5399272" y="5627930"/>
              <a:ext cx="3764967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예측 기반 선제 대응 및 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AI</a:t>
              </a: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기반의 자율 최적 제어</a:t>
              </a:r>
              <a:endPara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08" name="왼쪽 대괄호 107">
            <a:extLst>
              <a:ext uri="{FF2B5EF4-FFF2-40B4-BE49-F238E27FC236}">
                <a16:creationId xmlns:a16="http://schemas.microsoft.com/office/drawing/2014/main" id="{E5B07C50-6DF0-4FE6-58C4-884998D07C9A}"/>
              </a:ext>
            </a:extLst>
          </p:cNvPr>
          <p:cNvSpPr/>
          <p:nvPr/>
        </p:nvSpPr>
        <p:spPr>
          <a:xfrm>
            <a:off x="5867903" y="5377034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E5DC80A4-E664-D5A7-10FA-03DD99A4C421}"/>
              </a:ext>
            </a:extLst>
          </p:cNvPr>
          <p:cNvSpPr>
            <a:spLocks noChangeAspect="1"/>
          </p:cNvSpPr>
          <p:nvPr/>
        </p:nvSpPr>
        <p:spPr>
          <a:xfrm rot="16200000">
            <a:off x="5368250" y="5583147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BCD3731D-9208-023E-CA40-988A5A7C523C}"/>
              </a:ext>
            </a:extLst>
          </p:cNvPr>
          <p:cNvGrpSpPr/>
          <p:nvPr/>
        </p:nvGrpSpPr>
        <p:grpSpPr>
          <a:xfrm>
            <a:off x="781981" y="2929150"/>
            <a:ext cx="3888432" cy="580534"/>
            <a:chOff x="-4124507" y="4708592"/>
            <a:chExt cx="3758652" cy="580534"/>
          </a:xfrm>
        </p:grpSpPr>
        <p:sp>
          <p:nvSpPr>
            <p:cNvPr id="111" name="AutoShape 5">
              <a:extLst>
                <a:ext uri="{FF2B5EF4-FFF2-40B4-BE49-F238E27FC236}">
                  <a16:creationId xmlns:a16="http://schemas.microsoft.com/office/drawing/2014/main" id="{0B6CC4E6-9409-AF2D-9737-7EB715A936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64085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에너지 목표</a:t>
              </a: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/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전략 수립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958D4E42-070A-EB44-44AB-5532C6F5C63D}"/>
                </a:ext>
              </a:extLst>
            </p:cNvPr>
            <p:cNvSpPr/>
            <p:nvPr/>
          </p:nvSpPr>
          <p:spPr bwMode="auto">
            <a:xfrm>
              <a:off x="-4124507" y="4754266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13" name="AutoShape 5">
              <a:extLst>
                <a:ext uri="{FF2B5EF4-FFF2-40B4-BE49-F238E27FC236}">
                  <a16:creationId xmlns:a16="http://schemas.microsoft.com/office/drawing/2014/main" id="{66B4C4AB-9A59-2D9A-7D87-8B12943D5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4087" y="4708592"/>
              <a:ext cx="2088232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에너지 비용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탄소 배출 목표 및 환경 지표 등을 고려한 에너지 사용 최적 전략 수립 지원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142E5D00-CAE1-0A98-C519-6E4877EA5818}"/>
              </a:ext>
            </a:extLst>
          </p:cNvPr>
          <p:cNvGrpSpPr/>
          <p:nvPr/>
        </p:nvGrpSpPr>
        <p:grpSpPr>
          <a:xfrm>
            <a:off x="781982" y="1987968"/>
            <a:ext cx="4087179" cy="749812"/>
            <a:chOff x="-4124507" y="3610594"/>
            <a:chExt cx="3950766" cy="749812"/>
          </a:xfrm>
        </p:grpSpPr>
        <p:sp>
          <p:nvSpPr>
            <p:cNvPr id="115" name="AutoShape 5">
              <a:extLst>
                <a:ext uri="{FF2B5EF4-FFF2-40B4-BE49-F238E27FC236}">
                  <a16:creationId xmlns:a16="http://schemas.microsoft.com/office/drawing/2014/main" id="{F5A9D60E-AE23-651D-4741-113C2B864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64085" y="3610594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데이터 기반 에너지 관리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DBDE6256-C8BE-EBFC-1FE0-B4A75669351D}"/>
                </a:ext>
              </a:extLst>
            </p:cNvPr>
            <p:cNvSpPr/>
            <p:nvPr/>
          </p:nvSpPr>
          <p:spPr bwMode="auto">
            <a:xfrm>
              <a:off x="-4124507" y="3656268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18" name="AutoShape 5">
              <a:extLst>
                <a:ext uri="{FF2B5EF4-FFF2-40B4-BE49-F238E27FC236}">
                  <a16:creationId xmlns:a16="http://schemas.microsoft.com/office/drawing/2014/main" id="{413A8CF6-95A3-807B-208B-537F6E99A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4087" y="3610594"/>
              <a:ext cx="2280346" cy="7498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에너지 소비 현황을 원단위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효율 관점으로 </a:t>
              </a:r>
              <a:r>
                <a:rPr kumimoji="1" lang="ko-KR" altLang="en-US" sz="1100" kern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시각화하여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제시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수집된 에너지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 정보를 바탕으로 최적의 에너지 사용방안 제시  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1DF913C6-9976-3E64-833F-692F5AC302AA}"/>
              </a:ext>
            </a:extLst>
          </p:cNvPr>
          <p:cNvGrpSpPr/>
          <p:nvPr/>
        </p:nvGrpSpPr>
        <p:grpSpPr>
          <a:xfrm>
            <a:off x="781981" y="3754390"/>
            <a:ext cx="3888432" cy="411257"/>
            <a:chOff x="-4124507" y="5469788"/>
            <a:chExt cx="3758652" cy="411257"/>
          </a:xfrm>
        </p:grpSpPr>
        <p:sp>
          <p:nvSpPr>
            <p:cNvPr id="126" name="AutoShape 5">
              <a:extLst>
                <a:ext uri="{FF2B5EF4-FFF2-40B4-BE49-F238E27FC236}">
                  <a16:creationId xmlns:a16="http://schemas.microsoft.com/office/drawing/2014/main" id="{BFF68F92-BE74-C062-57D0-1DC5EE3DE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64085" y="5469788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ESG · 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탄소 중립 대응 필요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27" name="타원 126">
              <a:extLst>
                <a:ext uri="{FF2B5EF4-FFF2-40B4-BE49-F238E27FC236}">
                  <a16:creationId xmlns:a16="http://schemas.microsoft.com/office/drawing/2014/main" id="{83EFE44B-3189-96CE-8DC3-49607934D3C1}"/>
                </a:ext>
              </a:extLst>
            </p:cNvPr>
            <p:cNvSpPr/>
            <p:nvPr/>
          </p:nvSpPr>
          <p:spPr bwMode="auto">
            <a:xfrm>
              <a:off x="-412450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4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28" name="AutoShape 5">
              <a:extLst>
                <a:ext uri="{FF2B5EF4-FFF2-40B4-BE49-F238E27FC236}">
                  <a16:creationId xmlns:a16="http://schemas.microsoft.com/office/drawing/2014/main" id="{1A1AA42B-96D8-D216-CC97-1E61BAE03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4087" y="5469788"/>
              <a:ext cx="2088232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국내외 규제 본격화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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에너지 감축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/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이력 관리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보고 강화 필요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33" name="Rectangle 10">
            <a:extLst>
              <a:ext uri="{FF2B5EF4-FFF2-40B4-BE49-F238E27FC236}">
                <a16:creationId xmlns:a16="http://schemas.microsoft.com/office/drawing/2014/main" id="{C8E06F6A-E0BF-D80F-7435-6024F9FF1765}"/>
              </a:ext>
            </a:extLst>
          </p:cNvPr>
          <p:cNvSpPr/>
          <p:nvPr/>
        </p:nvSpPr>
        <p:spPr>
          <a:xfrm>
            <a:off x="10515896" y="836430"/>
            <a:ext cx="4536512" cy="6448608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443E20CD-66EE-7D61-D810-8E3C4295CFC3}"/>
              </a:ext>
            </a:extLst>
          </p:cNvPr>
          <p:cNvGrpSpPr/>
          <p:nvPr/>
        </p:nvGrpSpPr>
        <p:grpSpPr>
          <a:xfrm>
            <a:off x="10515896" y="836431"/>
            <a:ext cx="4536512" cy="339239"/>
            <a:chOff x="5024437" y="494579"/>
            <a:chExt cx="4536512" cy="339239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F542CB94-B06B-44F6-ADE5-950379242A77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FEMS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 도입하면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398A5485-0852-AFB3-BE2D-6DA27020154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13492555-8E36-5A70-4A1A-D2B4509E9983}"/>
              </a:ext>
            </a:extLst>
          </p:cNvPr>
          <p:cNvSpPr/>
          <p:nvPr/>
        </p:nvSpPr>
        <p:spPr>
          <a:xfrm>
            <a:off x="10511264" y="6423001"/>
            <a:ext cx="451945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에너지 사용량 최적화를 통한 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에너지 비용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절감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에너지 과소비 설비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장치에 대한  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insight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및 개선  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idea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제공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에너지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사용 현황 및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KPI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시각화로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주요 의사결정 지원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</a:p>
        </p:txBody>
      </p:sp>
      <p:sp>
        <p:nvSpPr>
          <p:cNvPr id="138" name="Freeform 75">
            <a:extLst>
              <a:ext uri="{FF2B5EF4-FFF2-40B4-BE49-F238E27FC236}">
                <a16:creationId xmlns:a16="http://schemas.microsoft.com/office/drawing/2014/main" id="{5C06B0B2-A74B-B9AE-CB4E-70A06B5CD3FD}"/>
              </a:ext>
            </a:extLst>
          </p:cNvPr>
          <p:cNvSpPr>
            <a:spLocks/>
          </p:cNvSpPr>
          <p:nvPr/>
        </p:nvSpPr>
        <p:spPr bwMode="auto">
          <a:xfrm>
            <a:off x="10792605" y="635278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96205D9-82DE-22C8-B45B-6023F816D937}"/>
              </a:ext>
            </a:extLst>
          </p:cNvPr>
          <p:cNvSpPr txBox="1"/>
          <p:nvPr/>
        </p:nvSpPr>
        <p:spPr bwMode="auto">
          <a:xfrm>
            <a:off x="11116012" y="1250715"/>
            <a:ext cx="1352367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 defTabSz="984250">
              <a:spcBef>
                <a:spcPts val="600"/>
              </a:spcBef>
              <a:spcAft>
                <a:spcPts val="600"/>
              </a:spcAft>
            </a:pPr>
            <a:r>
              <a:rPr lang="en-US" altLang="ko-KR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[</a:t>
            </a:r>
            <a:r>
              <a: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에너지 절감</a:t>
            </a:r>
            <a:r>
              <a:rPr lang="en-US" altLang="ko-KR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]</a:t>
            </a:r>
            <a:endParaRPr lang="ko-KR" altLang="en-US" sz="1100" b="1" spc="-2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cxnSp>
        <p:nvCxnSpPr>
          <p:cNvPr id="140" name="직선 연결선 139">
            <a:extLst>
              <a:ext uri="{FF2B5EF4-FFF2-40B4-BE49-F238E27FC236}">
                <a16:creationId xmlns:a16="http://schemas.microsoft.com/office/drawing/2014/main" id="{58E8A0A4-F719-8BCF-2FEE-F4BEF6647FDF}"/>
              </a:ext>
            </a:extLst>
          </p:cNvPr>
          <p:cNvCxnSpPr/>
          <p:nvPr/>
        </p:nvCxnSpPr>
        <p:spPr>
          <a:xfrm>
            <a:off x="11217879" y="1501358"/>
            <a:ext cx="0" cy="82941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triangle"/>
          </a:ln>
          <a:effectLst/>
        </p:spPr>
      </p:cxnSp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id="{5CBE8D94-8B90-C35B-C00A-0786A9740ADD}"/>
              </a:ext>
            </a:extLst>
          </p:cNvPr>
          <p:cNvCxnSpPr/>
          <p:nvPr/>
        </p:nvCxnSpPr>
        <p:spPr>
          <a:xfrm>
            <a:off x="11069868" y="2275692"/>
            <a:ext cx="1584643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sp>
        <p:nvSpPr>
          <p:cNvPr id="142" name="Rectangle 23">
            <a:extLst>
              <a:ext uri="{FF2B5EF4-FFF2-40B4-BE49-F238E27FC236}">
                <a16:creationId xmlns:a16="http://schemas.microsoft.com/office/drawing/2014/main" id="{5BED1D30-5052-EDBB-84E7-0BAB9E51D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70879" y="1610802"/>
            <a:ext cx="234000" cy="66489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en-US" altLang="ko-KR" sz="1100" kern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3" name="Rectangle 23">
            <a:extLst>
              <a:ext uri="{FF2B5EF4-FFF2-40B4-BE49-F238E27FC236}">
                <a16:creationId xmlns:a16="http://schemas.microsoft.com/office/drawing/2014/main" id="{6585F85C-A8E3-839B-1A5C-62DF4A2C0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2203" y="1695842"/>
            <a:ext cx="234000" cy="57985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ko-KR" altLang="en-US" sz="1100" kern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4" name="Rectangle 234">
            <a:extLst>
              <a:ext uri="{FF2B5EF4-FFF2-40B4-BE49-F238E27FC236}">
                <a16:creationId xmlns:a16="http://schemas.microsoft.com/office/drawing/2014/main" id="{D5A9AEFC-6D39-96C8-581B-C87F5F54B37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217879" y="2275692"/>
            <a:ext cx="540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전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5" name="Rectangle 234">
            <a:extLst>
              <a:ext uri="{FF2B5EF4-FFF2-40B4-BE49-F238E27FC236}">
                <a16:creationId xmlns:a16="http://schemas.microsoft.com/office/drawing/2014/main" id="{D94AA41E-31FB-5F31-2E48-91C8B8B83B48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809203" y="2275692"/>
            <a:ext cx="540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후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46" name="Rectangle 234">
            <a:extLst>
              <a:ext uri="{FF2B5EF4-FFF2-40B4-BE49-F238E27FC236}">
                <a16:creationId xmlns:a16="http://schemas.microsoft.com/office/drawing/2014/main" id="{B1527696-20E5-C3D6-1986-804DE670315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929879" y="1523583"/>
            <a:ext cx="288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원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147" name="직선 연결선 146">
            <a:extLst>
              <a:ext uri="{FF2B5EF4-FFF2-40B4-BE49-F238E27FC236}">
                <a16:creationId xmlns:a16="http://schemas.microsoft.com/office/drawing/2014/main" id="{8610D2CD-573C-1605-7F32-D3BBC69EF6DA}"/>
              </a:ext>
            </a:extLst>
          </p:cNvPr>
          <p:cNvCxnSpPr/>
          <p:nvPr/>
        </p:nvCxnSpPr>
        <p:spPr>
          <a:xfrm>
            <a:off x="11782203" y="1610802"/>
            <a:ext cx="684000" cy="483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148" name="직선 연결선 147">
            <a:extLst>
              <a:ext uri="{FF2B5EF4-FFF2-40B4-BE49-F238E27FC236}">
                <a16:creationId xmlns:a16="http://schemas.microsoft.com/office/drawing/2014/main" id="{B580D6C3-C864-90D4-4CD0-2CBFC50C99BC}"/>
              </a:ext>
            </a:extLst>
          </p:cNvPr>
          <p:cNvCxnSpPr>
            <a:cxnSpLocks/>
          </p:cNvCxnSpPr>
          <p:nvPr/>
        </p:nvCxnSpPr>
        <p:spPr>
          <a:xfrm flipV="1">
            <a:off x="11782203" y="1691001"/>
            <a:ext cx="684000" cy="4840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149" name="직선 연결선 148">
            <a:extLst>
              <a:ext uri="{FF2B5EF4-FFF2-40B4-BE49-F238E27FC236}">
                <a16:creationId xmlns:a16="http://schemas.microsoft.com/office/drawing/2014/main" id="{70AAEF74-67C3-983B-B6C1-C71B30D7F621}"/>
              </a:ext>
            </a:extLst>
          </p:cNvPr>
          <p:cNvCxnSpPr/>
          <p:nvPr/>
        </p:nvCxnSpPr>
        <p:spPr>
          <a:xfrm flipV="1">
            <a:off x="12318966" y="1688037"/>
            <a:ext cx="0" cy="144000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  <a:headEnd type="none" w="med" len="med"/>
            <a:tailEnd type="stealth" w="med" len="med"/>
          </a:ln>
          <a:effectLst/>
        </p:spPr>
      </p:cxn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3DA8563A-B34A-9C02-B5F2-1295CDBCDA68}"/>
              </a:ext>
            </a:extLst>
          </p:cNvPr>
          <p:cNvCxnSpPr/>
          <p:nvPr/>
        </p:nvCxnSpPr>
        <p:spPr>
          <a:xfrm>
            <a:off x="12322203" y="1467284"/>
            <a:ext cx="0" cy="144000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  <a:headEnd type="none" w="med" len="med"/>
            <a:tailEnd type="stealth" w="med" len="med"/>
          </a:ln>
          <a:effectLst/>
        </p:spPr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1C5FF9FA-EB2B-14EF-016F-F9B118AB3517}"/>
              </a:ext>
            </a:extLst>
          </p:cNvPr>
          <p:cNvSpPr txBox="1"/>
          <p:nvPr/>
        </p:nvSpPr>
        <p:spPr>
          <a:xfrm>
            <a:off x="12499454" y="1580037"/>
            <a:ext cx="252000" cy="180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/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8%</a:t>
            </a:r>
            <a:endParaRPr lang="ko-KR" altLang="en-US" sz="1000" b="1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DC0B926E-BD6C-EE2C-F6FB-15176FC3F371}"/>
              </a:ext>
            </a:extLst>
          </p:cNvPr>
          <p:cNvSpPr txBox="1"/>
          <p:nvPr/>
        </p:nvSpPr>
        <p:spPr bwMode="auto">
          <a:xfrm>
            <a:off x="13099927" y="1250715"/>
            <a:ext cx="1352367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 defTabSz="984250">
              <a:spcBef>
                <a:spcPts val="600"/>
              </a:spcBef>
              <a:spcAft>
                <a:spcPts val="600"/>
              </a:spcAft>
            </a:pPr>
            <a:r>
              <a:rPr lang="en-US" altLang="ko-KR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[UT</a:t>
            </a:r>
            <a:r>
              <a: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효율</a:t>
            </a:r>
            <a:r>
              <a:rPr lang="en-US" altLang="ko-KR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]</a:t>
            </a:r>
            <a:endParaRPr lang="ko-KR" altLang="en-US" sz="1100" b="1" spc="-2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cxnSp>
        <p:nvCxnSpPr>
          <p:cNvPr id="153" name="직선 연결선 152">
            <a:extLst>
              <a:ext uri="{FF2B5EF4-FFF2-40B4-BE49-F238E27FC236}">
                <a16:creationId xmlns:a16="http://schemas.microsoft.com/office/drawing/2014/main" id="{3D328286-C6D5-A029-117A-7CE8CD338C59}"/>
              </a:ext>
            </a:extLst>
          </p:cNvPr>
          <p:cNvCxnSpPr/>
          <p:nvPr/>
        </p:nvCxnSpPr>
        <p:spPr>
          <a:xfrm>
            <a:off x="13201794" y="1501360"/>
            <a:ext cx="0" cy="82941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triangle"/>
          </a:ln>
          <a:effectLst/>
        </p:spPr>
      </p:cxn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3C6513A0-6BA6-D824-4D1C-FB7C45272008}"/>
              </a:ext>
            </a:extLst>
          </p:cNvPr>
          <p:cNvCxnSpPr/>
          <p:nvPr/>
        </p:nvCxnSpPr>
        <p:spPr>
          <a:xfrm>
            <a:off x="13053783" y="2275692"/>
            <a:ext cx="1584643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sp>
        <p:nvSpPr>
          <p:cNvPr id="155" name="Rectangle 234">
            <a:extLst>
              <a:ext uri="{FF2B5EF4-FFF2-40B4-BE49-F238E27FC236}">
                <a16:creationId xmlns:a16="http://schemas.microsoft.com/office/drawing/2014/main" id="{CD2E4BDE-BC0E-60E3-494E-5C3179799BD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913794" y="1523583"/>
            <a:ext cx="288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Ton</a:t>
            </a:r>
          </a:p>
        </p:txBody>
      </p:sp>
      <p:sp>
        <p:nvSpPr>
          <p:cNvPr id="156" name="Rectangle 234">
            <a:extLst>
              <a:ext uri="{FF2B5EF4-FFF2-40B4-BE49-F238E27FC236}">
                <a16:creationId xmlns:a16="http://schemas.microsoft.com/office/drawing/2014/main" id="{4C6AE302-55DB-917F-19E4-E4EF18F6105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201794" y="2275692"/>
            <a:ext cx="540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전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7" name="Rectangle 234">
            <a:extLst>
              <a:ext uri="{FF2B5EF4-FFF2-40B4-BE49-F238E27FC236}">
                <a16:creationId xmlns:a16="http://schemas.microsoft.com/office/drawing/2014/main" id="{86788A90-6114-DB64-0BC1-F8107A537A2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793118" y="2275692"/>
            <a:ext cx="540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후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D0BAF70F-7CF9-3C7D-A099-89B677ED3B59}"/>
              </a:ext>
            </a:extLst>
          </p:cNvPr>
          <p:cNvGrpSpPr/>
          <p:nvPr/>
        </p:nvGrpSpPr>
        <p:grpSpPr>
          <a:xfrm>
            <a:off x="10618349" y="3405202"/>
            <a:ext cx="4040570" cy="729070"/>
            <a:chOff x="5095244" y="4644122"/>
            <a:chExt cx="4040570" cy="729070"/>
          </a:xfrm>
        </p:grpSpPr>
        <p:grpSp>
          <p:nvGrpSpPr>
            <p:cNvPr id="159" name="그룹 158">
              <a:extLst>
                <a:ext uri="{FF2B5EF4-FFF2-40B4-BE49-F238E27FC236}">
                  <a16:creationId xmlns:a16="http://schemas.microsoft.com/office/drawing/2014/main" id="{7F938039-9821-AA25-9451-3058C4920840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161" name="그래픽 160" descr="남자 옆모습 단색으로 채워진">
                <a:extLst>
                  <a:ext uri="{FF2B5EF4-FFF2-40B4-BE49-F238E27FC236}">
                    <a16:creationId xmlns:a16="http://schemas.microsoft.com/office/drawing/2014/main" id="{14AA8932-58E4-1E96-3767-926DAF6516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05E9664E-09FD-97EB-619A-5A97A680EA2C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</a:p>
            </p:txBody>
          </p:sp>
        </p:grpSp>
        <p:sp>
          <p:nvSpPr>
            <p:cNvPr id="160" name="말풍선: 모서리가 둥근 사각형 159">
              <a:extLst>
                <a:ext uri="{FF2B5EF4-FFF2-40B4-BE49-F238E27FC236}">
                  <a16:creationId xmlns:a16="http://schemas.microsoft.com/office/drawing/2014/main" id="{2882F543-EEB2-19AD-CCC3-443520C150E6}"/>
                </a:ext>
              </a:extLst>
            </p:cNvPr>
            <p:cNvSpPr/>
            <p:nvPr/>
          </p:nvSpPr>
          <p:spPr>
            <a:xfrm>
              <a:off x="6272977" y="4644122"/>
              <a:ext cx="2862837" cy="720056"/>
            </a:xfrm>
            <a:prstGeom prst="wedgeRoundRectCallout">
              <a:avLst>
                <a:gd name="adj1" fmla="val -67454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에너지 사용량에 관련된 지표들이 한 눈에 들어오게 시각화 되어 있어 관리가 필요한 부분에 대한 빠른 대처가 가능해 졌습니다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</p:txBody>
        </p:sp>
      </p:grp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801A70BB-AAB1-C27C-C1CC-3DD1B9625956}"/>
              </a:ext>
            </a:extLst>
          </p:cNvPr>
          <p:cNvGrpSpPr/>
          <p:nvPr/>
        </p:nvGrpSpPr>
        <p:grpSpPr>
          <a:xfrm>
            <a:off x="10709405" y="4453569"/>
            <a:ext cx="4519457" cy="942150"/>
            <a:chOff x="5186299" y="5269713"/>
            <a:chExt cx="4528774" cy="942150"/>
          </a:xfrm>
        </p:grpSpPr>
        <p:grpSp>
          <p:nvGrpSpPr>
            <p:cNvPr id="164" name="그룹 163">
              <a:extLst>
                <a:ext uri="{FF2B5EF4-FFF2-40B4-BE49-F238E27FC236}">
                  <a16:creationId xmlns:a16="http://schemas.microsoft.com/office/drawing/2014/main" id="{C5BD66B6-3E11-A507-C2F3-8CDDDFD78A98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730647"/>
              <a:chOff x="4880902" y="4869160"/>
              <a:chExt cx="1352368" cy="730647"/>
            </a:xfrm>
          </p:grpSpPr>
          <p:pic>
            <p:nvPicPr>
              <p:cNvPr id="166" name="그래픽 165" descr="남자 옆모습 단색으로 채워진">
                <a:extLst>
                  <a:ext uri="{FF2B5EF4-FFF2-40B4-BE49-F238E27FC236}">
                    <a16:creationId xmlns:a16="http://schemas.microsoft.com/office/drawing/2014/main" id="{805050C5-ED47-8DDA-6A1B-4AE149E939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DBED5DCF-319B-BF63-5857-F09E3CB02E77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2265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</a:p>
            </p:txBody>
          </p:sp>
        </p:grpSp>
        <p:sp>
          <p:nvSpPr>
            <p:cNvPr id="165" name="말풍선: 모서리가 둥근 사각형 164">
              <a:extLst>
                <a:ext uri="{FF2B5EF4-FFF2-40B4-BE49-F238E27FC236}">
                  <a16:creationId xmlns:a16="http://schemas.microsoft.com/office/drawing/2014/main" id="{49BD2EA5-E89C-60EC-A9E5-46F0F1552792}"/>
                </a:ext>
              </a:extLst>
            </p:cNvPr>
            <p:cNvSpPr/>
            <p:nvPr/>
          </p:nvSpPr>
          <p:spPr>
            <a:xfrm>
              <a:off x="5186299" y="5269713"/>
              <a:ext cx="3223085" cy="703327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에너지 원재료 가격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제품의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시장가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운용 효율 등 다양한 요소를 종합적으로 고려한 최적의 에너지 소비 전략이 도출되었습니다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73" name="Rectangle 23">
            <a:extLst>
              <a:ext uri="{FF2B5EF4-FFF2-40B4-BE49-F238E27FC236}">
                <a16:creationId xmlns:a16="http://schemas.microsoft.com/office/drawing/2014/main" id="{F81E7E3A-88E6-5251-C1D4-AE0391162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2079" y="1604686"/>
            <a:ext cx="234000" cy="66489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en-US" altLang="ko-KR" sz="1100" kern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4" name="Rectangle 23">
            <a:extLst>
              <a:ext uri="{FF2B5EF4-FFF2-40B4-BE49-F238E27FC236}">
                <a16:creationId xmlns:a16="http://schemas.microsoft.com/office/drawing/2014/main" id="{A87DCED3-CD08-0BF2-1CBB-079A03AA3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3403" y="1783756"/>
            <a:ext cx="234000" cy="4858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ko-KR" altLang="en-US" sz="1100" kern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175" name="직선 연결선 174">
            <a:extLst>
              <a:ext uri="{FF2B5EF4-FFF2-40B4-BE49-F238E27FC236}">
                <a16:creationId xmlns:a16="http://schemas.microsoft.com/office/drawing/2014/main" id="{C062A320-7339-8415-41D1-FD405587FDC0}"/>
              </a:ext>
            </a:extLst>
          </p:cNvPr>
          <p:cNvCxnSpPr>
            <a:cxnSpLocks/>
          </p:cNvCxnSpPr>
          <p:nvPr/>
        </p:nvCxnSpPr>
        <p:spPr>
          <a:xfrm>
            <a:off x="14313403" y="1461168"/>
            <a:ext cx="0" cy="144000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  <a:headEnd type="none" w="med" len="med"/>
            <a:tailEnd type="stealth" w="med" len="med"/>
          </a:ln>
          <a:effectLst/>
        </p:spPr>
      </p:cxnSp>
      <p:sp>
        <p:nvSpPr>
          <p:cNvPr id="176" name="Freeform 228">
            <a:extLst>
              <a:ext uri="{FF2B5EF4-FFF2-40B4-BE49-F238E27FC236}">
                <a16:creationId xmlns:a16="http://schemas.microsoft.com/office/drawing/2014/main" id="{3C36578D-9B19-8670-1BC7-4E9F4C4C866E}"/>
              </a:ext>
            </a:extLst>
          </p:cNvPr>
          <p:cNvSpPr>
            <a:spLocks/>
          </p:cNvSpPr>
          <p:nvPr/>
        </p:nvSpPr>
        <p:spPr bwMode="auto">
          <a:xfrm>
            <a:off x="13567720" y="1603232"/>
            <a:ext cx="648000" cy="180523"/>
          </a:xfrm>
          <a:custGeom>
            <a:avLst/>
            <a:gdLst>
              <a:gd name="T0" fmla="*/ 102 w 1875"/>
              <a:gd name="T1" fmla="*/ 0 h 938"/>
              <a:gd name="T2" fmla="*/ 215 w 1875"/>
              <a:gd name="T3" fmla="*/ 0 h 938"/>
              <a:gd name="T4" fmla="*/ 331 w 1875"/>
              <a:gd name="T5" fmla="*/ 7 h 938"/>
              <a:gd name="T6" fmla="*/ 440 w 1875"/>
              <a:gd name="T7" fmla="*/ 24 h 938"/>
              <a:gd name="T8" fmla="*/ 565 w 1875"/>
              <a:gd name="T9" fmla="*/ 51 h 938"/>
              <a:gd name="T10" fmla="*/ 685 w 1875"/>
              <a:gd name="T11" fmla="*/ 89 h 938"/>
              <a:gd name="T12" fmla="*/ 811 w 1875"/>
              <a:gd name="T13" fmla="*/ 140 h 938"/>
              <a:gd name="T14" fmla="*/ 924 w 1875"/>
              <a:gd name="T15" fmla="*/ 194 h 938"/>
              <a:gd name="T16" fmla="*/ 1031 w 1875"/>
              <a:gd name="T17" fmla="*/ 247 h 938"/>
              <a:gd name="T18" fmla="*/ 1141 w 1875"/>
              <a:gd name="T19" fmla="*/ 309 h 938"/>
              <a:gd name="T20" fmla="*/ 1243 w 1875"/>
              <a:gd name="T21" fmla="*/ 377 h 938"/>
              <a:gd name="T22" fmla="*/ 1343 w 1875"/>
              <a:gd name="T23" fmla="*/ 456 h 938"/>
              <a:gd name="T24" fmla="*/ 1424 w 1875"/>
              <a:gd name="T25" fmla="*/ 535 h 938"/>
              <a:gd name="T26" fmla="*/ 1478 w 1875"/>
              <a:gd name="T27" fmla="*/ 608 h 938"/>
              <a:gd name="T28" fmla="*/ 1819 w 1875"/>
              <a:gd name="T29" fmla="*/ 584 h 938"/>
              <a:gd name="T30" fmla="*/ 1703 w 1875"/>
              <a:gd name="T31" fmla="*/ 635 h 938"/>
              <a:gd name="T32" fmla="*/ 1622 w 1875"/>
              <a:gd name="T33" fmla="*/ 676 h 938"/>
              <a:gd name="T34" fmla="*/ 1555 w 1875"/>
              <a:gd name="T35" fmla="*/ 718 h 938"/>
              <a:gd name="T36" fmla="*/ 1490 w 1875"/>
              <a:gd name="T37" fmla="*/ 771 h 938"/>
              <a:gd name="T38" fmla="*/ 1413 w 1875"/>
              <a:gd name="T39" fmla="*/ 839 h 938"/>
              <a:gd name="T40" fmla="*/ 1343 w 1875"/>
              <a:gd name="T41" fmla="*/ 907 h 938"/>
              <a:gd name="T42" fmla="*/ 1281 w 1875"/>
              <a:gd name="T43" fmla="*/ 925 h 938"/>
              <a:gd name="T44" fmla="*/ 1217 w 1875"/>
              <a:gd name="T45" fmla="*/ 893 h 938"/>
              <a:gd name="T46" fmla="*/ 1139 w 1875"/>
              <a:gd name="T47" fmla="*/ 861 h 938"/>
              <a:gd name="T48" fmla="*/ 1067 w 1875"/>
              <a:gd name="T49" fmla="*/ 838 h 938"/>
              <a:gd name="T50" fmla="*/ 985 w 1875"/>
              <a:gd name="T51" fmla="*/ 815 h 938"/>
              <a:gd name="T52" fmla="*/ 901 w 1875"/>
              <a:gd name="T53" fmla="*/ 793 h 938"/>
              <a:gd name="T54" fmla="*/ 820 w 1875"/>
              <a:gd name="T55" fmla="*/ 776 h 938"/>
              <a:gd name="T56" fmla="*/ 743 w 1875"/>
              <a:gd name="T57" fmla="*/ 759 h 938"/>
              <a:gd name="T58" fmla="*/ 638 w 1875"/>
              <a:gd name="T59" fmla="*/ 743 h 938"/>
              <a:gd name="T60" fmla="*/ 1021 w 1875"/>
              <a:gd name="T61" fmla="*/ 618 h 938"/>
              <a:gd name="T62" fmla="*/ 931 w 1875"/>
              <a:gd name="T63" fmla="*/ 500 h 938"/>
              <a:gd name="T64" fmla="*/ 863 w 1875"/>
              <a:gd name="T65" fmla="*/ 432 h 938"/>
              <a:gd name="T66" fmla="*/ 763 w 1875"/>
              <a:gd name="T67" fmla="*/ 340 h 938"/>
              <a:gd name="T68" fmla="*/ 678 w 1875"/>
              <a:gd name="T69" fmla="*/ 268 h 938"/>
              <a:gd name="T70" fmla="*/ 610 w 1875"/>
              <a:gd name="T71" fmla="*/ 214 h 938"/>
              <a:gd name="T72" fmla="*/ 524 w 1875"/>
              <a:gd name="T73" fmla="*/ 161 h 938"/>
              <a:gd name="T74" fmla="*/ 436 w 1875"/>
              <a:gd name="T75" fmla="*/ 116 h 938"/>
              <a:gd name="T76" fmla="*/ 331 w 1875"/>
              <a:gd name="T77" fmla="*/ 79 h 938"/>
              <a:gd name="T78" fmla="*/ 219 w 1875"/>
              <a:gd name="T79" fmla="*/ 51 h 938"/>
              <a:gd name="T80" fmla="*/ 99 w 1875"/>
              <a:gd name="T81" fmla="*/ 27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75" h="938">
                <a:moveTo>
                  <a:pt x="0" y="7"/>
                </a:moveTo>
                <a:lnTo>
                  <a:pt x="102" y="0"/>
                </a:lnTo>
                <a:lnTo>
                  <a:pt x="154" y="0"/>
                </a:lnTo>
                <a:lnTo>
                  <a:pt x="215" y="0"/>
                </a:lnTo>
                <a:lnTo>
                  <a:pt x="273" y="3"/>
                </a:lnTo>
                <a:lnTo>
                  <a:pt x="331" y="7"/>
                </a:lnTo>
                <a:lnTo>
                  <a:pt x="388" y="14"/>
                </a:lnTo>
                <a:lnTo>
                  <a:pt x="440" y="24"/>
                </a:lnTo>
                <a:lnTo>
                  <a:pt x="497" y="34"/>
                </a:lnTo>
                <a:lnTo>
                  <a:pt x="565" y="51"/>
                </a:lnTo>
                <a:lnTo>
                  <a:pt x="627" y="72"/>
                </a:lnTo>
                <a:lnTo>
                  <a:pt x="685" y="89"/>
                </a:lnTo>
                <a:lnTo>
                  <a:pt x="750" y="113"/>
                </a:lnTo>
                <a:lnTo>
                  <a:pt x="811" y="140"/>
                </a:lnTo>
                <a:lnTo>
                  <a:pt x="873" y="168"/>
                </a:lnTo>
                <a:lnTo>
                  <a:pt x="924" y="194"/>
                </a:lnTo>
                <a:lnTo>
                  <a:pt x="982" y="221"/>
                </a:lnTo>
                <a:lnTo>
                  <a:pt x="1031" y="247"/>
                </a:lnTo>
                <a:lnTo>
                  <a:pt x="1086" y="278"/>
                </a:lnTo>
                <a:lnTo>
                  <a:pt x="1141" y="309"/>
                </a:lnTo>
                <a:lnTo>
                  <a:pt x="1196" y="347"/>
                </a:lnTo>
                <a:lnTo>
                  <a:pt x="1243" y="377"/>
                </a:lnTo>
                <a:lnTo>
                  <a:pt x="1295" y="418"/>
                </a:lnTo>
                <a:lnTo>
                  <a:pt x="1343" y="456"/>
                </a:lnTo>
                <a:lnTo>
                  <a:pt x="1387" y="494"/>
                </a:lnTo>
                <a:lnTo>
                  <a:pt x="1424" y="535"/>
                </a:lnTo>
                <a:lnTo>
                  <a:pt x="1454" y="570"/>
                </a:lnTo>
                <a:lnTo>
                  <a:pt x="1478" y="608"/>
                </a:lnTo>
                <a:lnTo>
                  <a:pt x="1875" y="557"/>
                </a:lnTo>
                <a:lnTo>
                  <a:pt x="1819" y="584"/>
                </a:lnTo>
                <a:lnTo>
                  <a:pt x="1754" y="611"/>
                </a:lnTo>
                <a:lnTo>
                  <a:pt x="1703" y="635"/>
                </a:lnTo>
                <a:lnTo>
                  <a:pt x="1664" y="653"/>
                </a:lnTo>
                <a:lnTo>
                  <a:pt x="1622" y="676"/>
                </a:lnTo>
                <a:lnTo>
                  <a:pt x="1588" y="697"/>
                </a:lnTo>
                <a:lnTo>
                  <a:pt x="1555" y="718"/>
                </a:lnTo>
                <a:lnTo>
                  <a:pt x="1522" y="744"/>
                </a:lnTo>
                <a:lnTo>
                  <a:pt x="1490" y="771"/>
                </a:lnTo>
                <a:lnTo>
                  <a:pt x="1451" y="804"/>
                </a:lnTo>
                <a:lnTo>
                  <a:pt x="1413" y="839"/>
                </a:lnTo>
                <a:lnTo>
                  <a:pt x="1380" y="869"/>
                </a:lnTo>
                <a:lnTo>
                  <a:pt x="1343" y="907"/>
                </a:lnTo>
                <a:lnTo>
                  <a:pt x="1312" y="938"/>
                </a:lnTo>
                <a:lnTo>
                  <a:pt x="1281" y="925"/>
                </a:lnTo>
                <a:lnTo>
                  <a:pt x="1250" y="907"/>
                </a:lnTo>
                <a:lnTo>
                  <a:pt x="1217" y="893"/>
                </a:lnTo>
                <a:lnTo>
                  <a:pt x="1178" y="877"/>
                </a:lnTo>
                <a:lnTo>
                  <a:pt x="1139" y="861"/>
                </a:lnTo>
                <a:lnTo>
                  <a:pt x="1102" y="848"/>
                </a:lnTo>
                <a:lnTo>
                  <a:pt x="1067" y="838"/>
                </a:lnTo>
                <a:lnTo>
                  <a:pt x="1027" y="825"/>
                </a:lnTo>
                <a:lnTo>
                  <a:pt x="985" y="815"/>
                </a:lnTo>
                <a:lnTo>
                  <a:pt x="941" y="804"/>
                </a:lnTo>
                <a:lnTo>
                  <a:pt x="901" y="793"/>
                </a:lnTo>
                <a:lnTo>
                  <a:pt x="863" y="783"/>
                </a:lnTo>
                <a:lnTo>
                  <a:pt x="820" y="776"/>
                </a:lnTo>
                <a:lnTo>
                  <a:pt x="781" y="767"/>
                </a:lnTo>
                <a:lnTo>
                  <a:pt x="743" y="759"/>
                </a:lnTo>
                <a:lnTo>
                  <a:pt x="699" y="750"/>
                </a:lnTo>
                <a:lnTo>
                  <a:pt x="638" y="743"/>
                </a:lnTo>
                <a:lnTo>
                  <a:pt x="1048" y="673"/>
                </a:lnTo>
                <a:lnTo>
                  <a:pt x="1021" y="618"/>
                </a:lnTo>
                <a:lnTo>
                  <a:pt x="989" y="577"/>
                </a:lnTo>
                <a:lnTo>
                  <a:pt x="931" y="500"/>
                </a:lnTo>
                <a:lnTo>
                  <a:pt x="897" y="466"/>
                </a:lnTo>
                <a:lnTo>
                  <a:pt x="863" y="432"/>
                </a:lnTo>
                <a:lnTo>
                  <a:pt x="801" y="374"/>
                </a:lnTo>
                <a:lnTo>
                  <a:pt x="763" y="340"/>
                </a:lnTo>
                <a:lnTo>
                  <a:pt x="719" y="299"/>
                </a:lnTo>
                <a:lnTo>
                  <a:pt x="678" y="268"/>
                </a:lnTo>
                <a:lnTo>
                  <a:pt x="644" y="241"/>
                </a:lnTo>
                <a:lnTo>
                  <a:pt x="610" y="214"/>
                </a:lnTo>
                <a:lnTo>
                  <a:pt x="569" y="187"/>
                </a:lnTo>
                <a:lnTo>
                  <a:pt x="524" y="161"/>
                </a:lnTo>
                <a:lnTo>
                  <a:pt x="480" y="140"/>
                </a:lnTo>
                <a:lnTo>
                  <a:pt x="436" y="116"/>
                </a:lnTo>
                <a:lnTo>
                  <a:pt x="382" y="96"/>
                </a:lnTo>
                <a:lnTo>
                  <a:pt x="331" y="79"/>
                </a:lnTo>
                <a:lnTo>
                  <a:pt x="273" y="65"/>
                </a:lnTo>
                <a:lnTo>
                  <a:pt x="219" y="51"/>
                </a:lnTo>
                <a:lnTo>
                  <a:pt x="160" y="38"/>
                </a:lnTo>
                <a:lnTo>
                  <a:pt x="99" y="27"/>
                </a:lnTo>
                <a:lnTo>
                  <a:pt x="0" y="7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ko-KR" altLang="en-US" sz="1100" kern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177" name="직선 연결선 176">
            <a:extLst>
              <a:ext uri="{FF2B5EF4-FFF2-40B4-BE49-F238E27FC236}">
                <a16:creationId xmlns:a16="http://schemas.microsoft.com/office/drawing/2014/main" id="{08D7AC04-467D-522B-5F78-3C92EF74E6DC}"/>
              </a:ext>
            </a:extLst>
          </p:cNvPr>
          <p:cNvCxnSpPr/>
          <p:nvPr/>
        </p:nvCxnSpPr>
        <p:spPr>
          <a:xfrm>
            <a:off x="13754879" y="1603231"/>
            <a:ext cx="684000" cy="483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178" name="TextBox 177">
            <a:extLst>
              <a:ext uri="{FF2B5EF4-FFF2-40B4-BE49-F238E27FC236}">
                <a16:creationId xmlns:a16="http://schemas.microsoft.com/office/drawing/2014/main" id="{AEC59567-C9C4-2914-5BA5-E94C7CD35B36}"/>
              </a:ext>
            </a:extLst>
          </p:cNvPr>
          <p:cNvSpPr txBox="1"/>
          <p:nvPr/>
        </p:nvSpPr>
        <p:spPr>
          <a:xfrm>
            <a:off x="14186879" y="1592757"/>
            <a:ext cx="252000" cy="180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/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10%</a:t>
            </a:r>
            <a:endParaRPr lang="ko-KR" altLang="en-US" sz="1000" b="1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179" name="직선 연결선 178">
            <a:extLst>
              <a:ext uri="{FF2B5EF4-FFF2-40B4-BE49-F238E27FC236}">
                <a16:creationId xmlns:a16="http://schemas.microsoft.com/office/drawing/2014/main" id="{0993AE51-C2FF-763B-65D9-8AA484A9DE3D}"/>
              </a:ext>
            </a:extLst>
          </p:cNvPr>
          <p:cNvCxnSpPr>
            <a:cxnSpLocks/>
          </p:cNvCxnSpPr>
          <p:nvPr/>
        </p:nvCxnSpPr>
        <p:spPr>
          <a:xfrm flipV="1">
            <a:off x="13934879" y="1779403"/>
            <a:ext cx="504000" cy="0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180" name="직선 연결선 179">
            <a:extLst>
              <a:ext uri="{FF2B5EF4-FFF2-40B4-BE49-F238E27FC236}">
                <a16:creationId xmlns:a16="http://schemas.microsoft.com/office/drawing/2014/main" id="{DAA55A30-1B96-CFB0-A481-882B91A08FA1}"/>
              </a:ext>
            </a:extLst>
          </p:cNvPr>
          <p:cNvCxnSpPr>
            <a:cxnSpLocks/>
          </p:cNvCxnSpPr>
          <p:nvPr/>
        </p:nvCxnSpPr>
        <p:spPr>
          <a:xfrm flipV="1">
            <a:off x="14313403" y="1790233"/>
            <a:ext cx="0" cy="144000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  <a:headEnd type="none" w="med" len="med"/>
            <a:tailEnd type="stealth" w="med" len="med"/>
          </a:ln>
          <a:effectLst/>
        </p:spPr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567D94C0-9CE1-E573-2F83-7CCF65FB9BC4}"/>
              </a:ext>
            </a:extLst>
          </p:cNvPr>
          <p:cNvSpPr txBox="1"/>
          <p:nvPr/>
        </p:nvSpPr>
        <p:spPr bwMode="auto">
          <a:xfrm>
            <a:off x="11106234" y="2523029"/>
            <a:ext cx="1528313" cy="37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 rtlCol="0" anchor="t" anchorCtr="0">
            <a:noAutofit/>
          </a:bodyPr>
          <a:lstStyle/>
          <a:p>
            <a:pPr algn="ctr" defTabSz="984250"/>
            <a:r>
              <a:rPr lang="ko-KR" altLang="en-US" sz="1100" spc="-2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미생산</a:t>
            </a:r>
            <a:r>
              <a:rPr lang="ko-KR" altLang="en-US" sz="1100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가동설비 </a:t>
            </a:r>
            <a:r>
              <a:rPr lang="en-US" altLang="ko-KR" sz="1100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8%</a:t>
            </a:r>
            <a:endParaRPr lang="en-US" altLang="ko-KR" sz="1200" b="1" spc="-20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1BFA5F95-3964-8E92-EABF-1F953E21929B}"/>
              </a:ext>
            </a:extLst>
          </p:cNvPr>
          <p:cNvSpPr txBox="1"/>
          <p:nvPr/>
        </p:nvSpPr>
        <p:spPr bwMode="auto">
          <a:xfrm>
            <a:off x="13055840" y="2523029"/>
            <a:ext cx="1528313" cy="37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 rtlCol="0" anchor="t" anchorCtr="0">
            <a:noAutofit/>
          </a:bodyPr>
          <a:lstStyle/>
          <a:p>
            <a:pPr algn="ctr" defTabSz="984250"/>
            <a:r>
              <a:rPr lang="ko-KR" altLang="en-US" sz="1100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효율 개선 평균 </a:t>
            </a:r>
            <a:r>
              <a:rPr lang="en-US" altLang="ko-KR" sz="1100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10%</a:t>
            </a:r>
          </a:p>
          <a:p>
            <a:pPr algn="ctr" defTabSz="984250"/>
            <a:r>
              <a:rPr lang="ko-KR" altLang="en-US" sz="1100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낭비 최소화 </a:t>
            </a:r>
            <a:r>
              <a:rPr lang="en-US" altLang="ko-KR" sz="1100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5%</a:t>
            </a:r>
            <a:endParaRPr lang="ko-KR" altLang="en-US" sz="1200" b="1" spc="-20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38D0C794-9D03-8A03-5C57-9AE275180450}"/>
              </a:ext>
            </a:extLst>
          </p:cNvPr>
          <p:cNvSpPr txBox="1"/>
          <p:nvPr/>
        </p:nvSpPr>
        <p:spPr bwMode="auto">
          <a:xfrm>
            <a:off x="10937890" y="3165232"/>
            <a:ext cx="1528313" cy="17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 rtlCol="0" anchor="t" anchorCtr="0">
            <a:noAutofit/>
          </a:bodyPr>
          <a:lstStyle/>
          <a:p>
            <a:pPr defTabSz="984250"/>
            <a:r>
              <a:rPr lang="en-US" altLang="ko-KR" sz="800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S</a:t>
            </a:r>
            <a:r>
              <a:rPr lang="ko-KR" altLang="en-US" sz="800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사 사례 기반</a:t>
            </a:r>
            <a:endParaRPr lang="en-US" altLang="ko-KR" sz="900" b="1" spc="-20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4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3F773043-8181-44AC-27F7-194F45479C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0925485" y="5990641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LG화학 - 나무위키">
            <a:extLst>
              <a:ext uri="{FF2B5EF4-FFF2-40B4-BE49-F238E27FC236}">
                <a16:creationId xmlns:a16="http://schemas.microsoft.com/office/drawing/2014/main" id="{17C8EF7B-FF3B-2A64-124A-1FC87CE07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3298" y="5993679"/>
            <a:ext cx="813675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E813A331-F3BC-1A0B-1F68-2633D59582A0}"/>
              </a:ext>
            </a:extLst>
          </p:cNvPr>
          <p:cNvGrpSpPr/>
          <p:nvPr/>
        </p:nvGrpSpPr>
        <p:grpSpPr>
          <a:xfrm>
            <a:off x="781981" y="1335762"/>
            <a:ext cx="3888432" cy="442035"/>
            <a:chOff x="-4124507" y="4708592"/>
            <a:chExt cx="3758652" cy="442035"/>
          </a:xfrm>
        </p:grpSpPr>
        <p:sp>
          <p:nvSpPr>
            <p:cNvPr id="8" name="AutoShape 5">
              <a:extLst>
                <a:ext uri="{FF2B5EF4-FFF2-40B4-BE49-F238E27FC236}">
                  <a16:creationId xmlns:a16="http://schemas.microsoft.com/office/drawing/2014/main" id="{A82DE555-96D8-2197-301B-932BD9E3F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64085" y="4708592"/>
              <a:ext cx="2088232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제조 경쟁력 강화를 위한 </a:t>
              </a:r>
              <a:b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</a:b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효율적 </a:t>
              </a: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Utility 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관리 필요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350833D1-F70E-EC71-60E4-679DDF5E2C2D}"/>
                </a:ext>
              </a:extLst>
            </p:cNvPr>
            <p:cNvSpPr/>
            <p:nvPr/>
          </p:nvSpPr>
          <p:spPr bwMode="auto">
            <a:xfrm>
              <a:off x="-4124507" y="4754266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" name="AutoShape 5">
              <a:extLst>
                <a:ext uri="{FF2B5EF4-FFF2-40B4-BE49-F238E27FC236}">
                  <a16:creationId xmlns:a16="http://schemas.microsoft.com/office/drawing/2014/main" id="{F878F106-3D02-BC0A-48DD-34A640E17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4087" y="4708592"/>
              <a:ext cx="2088232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에너지 단가 및 사용량 상승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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공장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Utility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  <a:sym typeface="Wingdings" panose="05000000000000000000" pitchFamily="2" charset="2"/>
                </a:rPr>
                <a:t>비용 지속적 상승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E55A4FB8-9FA7-D8BF-A302-72048E899658}"/>
              </a:ext>
            </a:extLst>
          </p:cNvPr>
          <p:cNvGrpSpPr/>
          <p:nvPr/>
        </p:nvGrpSpPr>
        <p:grpSpPr>
          <a:xfrm>
            <a:off x="781981" y="4288905"/>
            <a:ext cx="3888432" cy="749812"/>
            <a:chOff x="-4124507" y="5469788"/>
            <a:chExt cx="3758652" cy="749812"/>
          </a:xfrm>
        </p:grpSpPr>
        <p:sp>
          <p:nvSpPr>
            <p:cNvPr id="20" name="AutoShape 5">
              <a:extLst>
                <a:ext uri="{FF2B5EF4-FFF2-40B4-BE49-F238E27FC236}">
                  <a16:creationId xmlns:a16="http://schemas.microsoft.com/office/drawing/2014/main" id="{9CE0A02C-D659-1B50-8C8D-D2C2C1455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64085" y="5469788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실시간 이상 감지 불가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079D7A4C-4DC1-6BEF-F25C-2B7C1DCA4C8E}"/>
                </a:ext>
              </a:extLst>
            </p:cNvPr>
            <p:cNvSpPr/>
            <p:nvPr/>
          </p:nvSpPr>
          <p:spPr bwMode="auto">
            <a:xfrm>
              <a:off x="-412450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5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22" name="AutoShape 5">
              <a:extLst>
                <a:ext uri="{FF2B5EF4-FFF2-40B4-BE49-F238E27FC236}">
                  <a16:creationId xmlns:a16="http://schemas.microsoft.com/office/drawing/2014/main" id="{81AD30D5-E1EE-288A-118C-3FAD6FE61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4087" y="5469788"/>
              <a:ext cx="2088232" cy="7498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에너지 사용 이상 패턴 등 이상 상황에 대한 빠른 파악 필요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 단위 에너지 모니터링을 통해 </a:t>
              </a:r>
              <a:r>
                <a:rPr kumimoji="1" lang="ko-KR" altLang="en-US" sz="1100" kern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저효율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설비에 대한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Alarm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제공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pic>
        <p:nvPicPr>
          <p:cNvPr id="421" name="그림 420">
            <a:extLst>
              <a:ext uri="{FF2B5EF4-FFF2-40B4-BE49-F238E27FC236}">
                <a16:creationId xmlns:a16="http://schemas.microsoft.com/office/drawing/2014/main" id="{C9425009-6956-A42D-99D8-ED92EA128A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0959" y="1283724"/>
            <a:ext cx="4343329" cy="2658455"/>
          </a:xfrm>
          <a:prstGeom prst="rect">
            <a:avLst/>
          </a:prstGeom>
        </p:spPr>
      </p:pic>
      <p:sp>
        <p:nvSpPr>
          <p:cNvPr id="451" name="오각형 22">
            <a:extLst>
              <a:ext uri="{FF2B5EF4-FFF2-40B4-BE49-F238E27FC236}">
                <a16:creationId xmlns:a16="http://schemas.microsoft.com/office/drawing/2014/main" id="{3762FC7A-41B2-6C04-92DB-D2DEDD6BCD0B}"/>
              </a:ext>
            </a:extLst>
          </p:cNvPr>
          <p:cNvSpPr/>
          <p:nvPr/>
        </p:nvSpPr>
        <p:spPr>
          <a:xfrm>
            <a:off x="8989354" y="4732123"/>
            <a:ext cx="888505" cy="288000"/>
          </a:xfrm>
          <a:prstGeom prst="homePlate">
            <a:avLst>
              <a:gd name="adj" fmla="val 14365"/>
            </a:avLst>
          </a:prstGeom>
          <a:solidFill>
            <a:srgbClr val="D3597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lnSpc>
                <a:spcPct val="80000"/>
              </a:lnSpc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 및</a:t>
            </a:r>
            <a:b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Feedback</a:t>
            </a:r>
            <a:endParaRPr lang="ko-KR" altLang="en-US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1" name="오각형 22">
            <a:extLst>
              <a:ext uri="{FF2B5EF4-FFF2-40B4-BE49-F238E27FC236}">
                <a16:creationId xmlns:a16="http://schemas.microsoft.com/office/drawing/2014/main" id="{C8DD8B2D-9D17-9AC1-4F30-D892259FBC2A}"/>
              </a:ext>
            </a:extLst>
          </p:cNvPr>
          <p:cNvSpPr/>
          <p:nvPr/>
        </p:nvSpPr>
        <p:spPr>
          <a:xfrm>
            <a:off x="8158784" y="4732123"/>
            <a:ext cx="888505" cy="288000"/>
          </a:xfrm>
          <a:prstGeom prst="homePlate">
            <a:avLst>
              <a:gd name="adj" fmla="val 14365"/>
            </a:avLst>
          </a:prstGeom>
          <a:solidFill>
            <a:srgbClr val="DC7E9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lnSpc>
                <a:spcPct val="80000"/>
              </a:lnSpc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모니터링</a:t>
            </a:r>
          </a:p>
        </p:txBody>
      </p:sp>
      <p:sp>
        <p:nvSpPr>
          <p:cNvPr id="122" name="오각형 21">
            <a:extLst>
              <a:ext uri="{FF2B5EF4-FFF2-40B4-BE49-F238E27FC236}">
                <a16:creationId xmlns:a16="http://schemas.microsoft.com/office/drawing/2014/main" id="{027042B7-6658-6A6E-A195-1EC813681EB8}"/>
              </a:ext>
            </a:extLst>
          </p:cNvPr>
          <p:cNvSpPr/>
          <p:nvPr/>
        </p:nvSpPr>
        <p:spPr>
          <a:xfrm>
            <a:off x="7320488" y="4732123"/>
            <a:ext cx="888505" cy="288000"/>
          </a:xfrm>
          <a:prstGeom prst="homePlate">
            <a:avLst>
              <a:gd name="adj" fmla="val 14365"/>
            </a:avLst>
          </a:prstGeom>
          <a:solidFill>
            <a:srgbClr val="E6A2B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lnSpc>
                <a:spcPct val="80000"/>
              </a:lnSpc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개선 실행</a:t>
            </a:r>
          </a:p>
        </p:txBody>
      </p:sp>
      <p:sp>
        <p:nvSpPr>
          <p:cNvPr id="123" name="오각형 19">
            <a:extLst>
              <a:ext uri="{FF2B5EF4-FFF2-40B4-BE49-F238E27FC236}">
                <a16:creationId xmlns:a16="http://schemas.microsoft.com/office/drawing/2014/main" id="{898F5454-9C8E-0EB3-8B42-88A6C8F07426}"/>
              </a:ext>
            </a:extLst>
          </p:cNvPr>
          <p:cNvSpPr/>
          <p:nvPr/>
        </p:nvSpPr>
        <p:spPr>
          <a:xfrm>
            <a:off x="6482193" y="4732123"/>
            <a:ext cx="888505" cy="288000"/>
          </a:xfrm>
          <a:prstGeom prst="homePlate">
            <a:avLst>
              <a:gd name="adj" fmla="val 15810"/>
            </a:avLst>
          </a:prstGeom>
          <a:solidFill>
            <a:srgbClr val="F1CBD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lnSpc>
                <a:spcPct val="80000"/>
              </a:lnSpc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절감항목 도출</a:t>
            </a:r>
          </a:p>
        </p:txBody>
      </p:sp>
      <p:sp>
        <p:nvSpPr>
          <p:cNvPr id="124" name="오각형 20">
            <a:extLst>
              <a:ext uri="{FF2B5EF4-FFF2-40B4-BE49-F238E27FC236}">
                <a16:creationId xmlns:a16="http://schemas.microsoft.com/office/drawing/2014/main" id="{5C2A91C2-64A3-DE32-EA8D-029357FA5CEC}"/>
              </a:ext>
            </a:extLst>
          </p:cNvPr>
          <p:cNvSpPr/>
          <p:nvPr/>
        </p:nvSpPr>
        <p:spPr>
          <a:xfrm>
            <a:off x="5643898" y="4732123"/>
            <a:ext cx="888505" cy="288000"/>
          </a:xfrm>
          <a:prstGeom prst="homePlate">
            <a:avLst>
              <a:gd name="adj" fmla="val 15811"/>
            </a:avLst>
          </a:prstGeom>
          <a:solidFill>
            <a:srgbClr val="F7E2E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lnSpc>
                <a:spcPct val="80000"/>
              </a:lnSpc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목표설정</a:t>
            </a:r>
          </a:p>
        </p:txBody>
      </p:sp>
      <p:pic>
        <p:nvPicPr>
          <p:cNvPr id="454" name="그래픽 453" descr="화살표 원 단색으로 채워진">
            <a:extLst>
              <a:ext uri="{FF2B5EF4-FFF2-40B4-BE49-F238E27FC236}">
                <a16:creationId xmlns:a16="http://schemas.microsoft.com/office/drawing/2014/main" id="{E28100EA-771E-343F-36F3-CB8EB24189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77903" y="4754387"/>
            <a:ext cx="234175" cy="234175"/>
          </a:xfrm>
          <a:prstGeom prst="rect">
            <a:avLst/>
          </a:prstGeom>
        </p:spPr>
      </p:pic>
      <p:pic>
        <p:nvPicPr>
          <p:cNvPr id="455" name="그래픽 454" descr="화살표 원 단색으로 채워진">
            <a:extLst>
              <a:ext uri="{FF2B5EF4-FFF2-40B4-BE49-F238E27FC236}">
                <a16:creationId xmlns:a16="http://schemas.microsoft.com/office/drawing/2014/main" id="{E664AA5C-6976-4362-2E3D-1F9B14F561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24965" y="4754387"/>
            <a:ext cx="234175" cy="234175"/>
          </a:xfrm>
          <a:prstGeom prst="rect">
            <a:avLst/>
          </a:prstGeom>
        </p:spPr>
      </p:pic>
      <p:pic>
        <p:nvPicPr>
          <p:cNvPr id="457" name="그래픽 456" descr="화살표 원 단색으로 채워진">
            <a:extLst>
              <a:ext uri="{FF2B5EF4-FFF2-40B4-BE49-F238E27FC236}">
                <a16:creationId xmlns:a16="http://schemas.microsoft.com/office/drawing/2014/main" id="{A819EB3E-6BF4-0BC3-0046-770F22F158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53394" y="4754387"/>
            <a:ext cx="234175" cy="2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83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386</Words>
  <Application>Microsoft Office PowerPoint</Application>
  <PresentationFormat>사용자 지정</PresentationFormat>
  <Paragraphs>63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