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7"/>
  </p:notesMasterIdLst>
  <p:handoutMasterIdLst>
    <p:handoutMasterId r:id="rId8"/>
  </p:handoutMasterIdLst>
  <p:sldIdLst>
    <p:sldId id="2147479690" r:id="rId5"/>
    <p:sldId id="2147479645" r:id="rId6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690"/>
            <p14:sldId id="2147479645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1F358-3838-FECE-E852-C0FF7C4C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923C0C-6E00-D6F4-2B77-3B9DE1C39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3A46441-96A8-7568-3065-39C582FC4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8F2366-20B6-5293-E890-F512E05E8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700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197EC7-554A-1933-F7E1-6AD1B1584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62A13CB-8847-6647-37BB-0C735C707A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2307FFB-B0D2-553B-DB92-6EF64B57D7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0874E25-A8FC-D1CE-94D3-8EEC9269F8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7587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svg"/><Relationship Id="rId15" Type="http://schemas.openxmlformats.org/officeDocument/2006/relationships/image" Target="../media/image13.png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10198E-AC4A-8952-8A52-27C15FFFC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0">
            <a:extLst>
              <a:ext uri="{FF2B5EF4-FFF2-40B4-BE49-F238E27FC236}">
                <a16:creationId xmlns:a16="http://schemas.microsoft.com/office/drawing/2014/main" id="{531EF425-25E2-7557-634C-C313C73BFACA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6AC0A677-8240-0931-0835-2FF8A03168F1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B96F971A-D432-FEFE-AEB9-EC9BC2F47389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793D79E7-6E0B-784F-EECE-AA873C0316B3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FDC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  <a:endParaRPr lang="en-US" altLang="ko-KR" sz="1400">
                <a:solidFill>
                  <a:srgbClr val="A5002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pic>
          <p:nvPicPr>
            <p:cNvPr id="24" name="그림 23">
              <a:extLst>
                <a:ext uri="{FF2B5EF4-FFF2-40B4-BE49-F238E27FC236}">
                  <a16:creationId xmlns:a16="http://schemas.microsoft.com/office/drawing/2014/main" id="{F390CA52-A9E0-D2E5-8EFE-00DE49ADC4DC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DFF76146-EE67-D2CF-BE30-CDFBECFB8B0A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26" name="직사각형 25">
              <a:extLst>
                <a:ext uri="{FF2B5EF4-FFF2-40B4-BE49-F238E27FC236}">
                  <a16:creationId xmlns:a16="http://schemas.microsoft.com/office/drawing/2014/main" id="{63D1A3BF-901A-B08A-E4D5-8545F0148B28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FDC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27" name="그림 26">
              <a:extLst>
                <a:ext uri="{FF2B5EF4-FFF2-40B4-BE49-F238E27FC236}">
                  <a16:creationId xmlns:a16="http://schemas.microsoft.com/office/drawing/2014/main" id="{283CB7F4-2A17-C5DE-3330-DA699F5ECF5B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28" name="Rectangle 10">
            <a:extLst>
              <a:ext uri="{FF2B5EF4-FFF2-40B4-BE49-F238E27FC236}">
                <a16:creationId xmlns:a16="http://schemas.microsoft.com/office/drawing/2014/main" id="{450B4A74-AF2A-F9EB-66A6-04D8CF5F169A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E97A38A1-0955-956A-E5E4-1EDC13EC1E5D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9559BA0-AD11-9C4F-1E3C-EEBEE9722F84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FDC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를 쓰면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31" name="그림 30">
              <a:extLst>
                <a:ext uri="{FF2B5EF4-FFF2-40B4-BE49-F238E27FC236}">
                  <a16:creationId xmlns:a16="http://schemas.microsoft.com/office/drawing/2014/main" id="{13152D4C-D02F-DD26-C38D-13A13B74A3F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CBE45D5-ED5E-ECD3-65A7-13908420A6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2-2) </a:t>
            </a:r>
            <a:r>
              <a:rPr lang="en-US" altLang="ko-KR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 FDC -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CTP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잘 하기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22" name="Rectangle 1">
            <a:extLst>
              <a:ext uri="{FF2B5EF4-FFF2-40B4-BE49-F238E27FC236}">
                <a16:creationId xmlns:a16="http://schemas.microsoft.com/office/drawing/2014/main" id="{70A0C38F-A9C7-78B3-AF28-B0FAD6015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8364" y="1924135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25" name="직사각형 1724">
            <a:extLst>
              <a:ext uri="{FF2B5EF4-FFF2-40B4-BE49-F238E27FC236}">
                <a16:creationId xmlns:a16="http://schemas.microsoft.com/office/drawing/2014/main" id="{BB501F83-1088-D238-824E-E47C3BB585CC}"/>
              </a:ext>
            </a:extLst>
          </p:cNvPr>
          <p:cNvSpPr/>
          <p:nvPr/>
        </p:nvSpPr>
        <p:spPr>
          <a:xfrm>
            <a:off x="430788" y="1251779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Yield Curve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726" name="그룹 1725">
            <a:extLst>
              <a:ext uri="{FF2B5EF4-FFF2-40B4-BE49-F238E27FC236}">
                <a16:creationId xmlns:a16="http://schemas.microsoft.com/office/drawing/2014/main" id="{1D4CDB15-F919-4056-B859-3AA3CCF6AE25}"/>
              </a:ext>
            </a:extLst>
          </p:cNvPr>
          <p:cNvGrpSpPr/>
          <p:nvPr/>
        </p:nvGrpSpPr>
        <p:grpSpPr>
          <a:xfrm>
            <a:off x="361500" y="5323579"/>
            <a:ext cx="4510159" cy="944654"/>
            <a:chOff x="281549" y="3441261"/>
            <a:chExt cx="4510159" cy="944654"/>
          </a:xfrm>
        </p:grpSpPr>
        <p:grpSp>
          <p:nvGrpSpPr>
            <p:cNvPr id="1745" name="그룹 1744">
              <a:extLst>
                <a:ext uri="{FF2B5EF4-FFF2-40B4-BE49-F238E27FC236}">
                  <a16:creationId xmlns:a16="http://schemas.microsoft.com/office/drawing/2014/main" id="{D9CDFD3E-A3E0-AAB4-858A-1DB8B180FB73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747" name="그래픽 1746" descr="남자 옆모습 단색으로 채워진">
                <a:extLst>
                  <a:ext uri="{FF2B5EF4-FFF2-40B4-BE49-F238E27FC236}">
                    <a16:creationId xmlns:a16="http://schemas.microsoft.com/office/drawing/2014/main" id="{49ECC54B-17DA-0658-3E82-F97B190F85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748" name="그래픽 174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4190CF03-942C-070E-27FC-FEEF76FD1C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746" name="말풍선: 모서리가 둥근 사각형 1745">
              <a:extLst>
                <a:ext uri="{FF2B5EF4-FFF2-40B4-BE49-F238E27FC236}">
                  <a16:creationId xmlns:a16="http://schemas.microsoft.com/office/drawing/2014/main" id="{6F0747E8-4FCC-F61F-AD5E-1993EFA7DB29}"/>
                </a:ext>
              </a:extLst>
            </p:cNvPr>
            <p:cNvSpPr/>
            <p:nvPr/>
          </p:nvSpPr>
          <p:spPr>
            <a:xfrm>
              <a:off x="1069991" y="3441261"/>
              <a:ext cx="3721717" cy="86363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이상 발생시 실시간으로 알고 싶어요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공정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이상시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Warning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및 자동투입금지  필요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엔지니어 공정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이상 모니터링 시간 과다</a:t>
              </a:r>
              <a:r>
                <a:rPr lang="en-US" altLang="ko-KR" sz="1200" i="1">
                  <a:solidFill>
                    <a:schemeClr val="tx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>
                  <a:solidFill>
                    <a:srgbClr val="FF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  <a:endParaRPr lang="ko-KR" altLang="en-US" sz="1200" i="1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pic>
        <p:nvPicPr>
          <p:cNvPr id="1728" name="Picture 2">
            <a:extLst>
              <a:ext uri="{FF2B5EF4-FFF2-40B4-BE49-F238E27FC236}">
                <a16:creationId xmlns:a16="http://schemas.microsoft.com/office/drawing/2014/main" id="{78C0526B-080F-2A9E-80D3-1E6B1885F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680" y="1495976"/>
            <a:ext cx="3990634" cy="1873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9" name="Rectangle 41">
            <a:extLst>
              <a:ext uri="{FF2B5EF4-FFF2-40B4-BE49-F238E27FC236}">
                <a16:creationId xmlns:a16="http://schemas.microsoft.com/office/drawing/2014/main" id="{DE6F7B4C-5E1A-55DD-D427-86A6BFABCEAF}"/>
              </a:ext>
            </a:extLst>
          </p:cNvPr>
          <p:cNvSpPr/>
          <p:nvPr/>
        </p:nvSpPr>
        <p:spPr>
          <a:xfrm>
            <a:off x="1604586" y="3008546"/>
            <a:ext cx="336326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accent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Time</a:t>
            </a:r>
          </a:p>
        </p:txBody>
      </p:sp>
      <p:sp>
        <p:nvSpPr>
          <p:cNvPr id="1730" name="Rectangle 43">
            <a:extLst>
              <a:ext uri="{FF2B5EF4-FFF2-40B4-BE49-F238E27FC236}">
                <a16:creationId xmlns:a16="http://schemas.microsoft.com/office/drawing/2014/main" id="{758667DF-E218-D148-8809-566F92CCD6EB}"/>
              </a:ext>
            </a:extLst>
          </p:cNvPr>
          <p:cNvSpPr/>
          <p:nvPr/>
        </p:nvSpPr>
        <p:spPr>
          <a:xfrm rot="16200000">
            <a:off x="-200344" y="2295997"/>
            <a:ext cx="1869495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i="1">
                <a:solidFill>
                  <a:schemeClr val="accent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Yield</a:t>
            </a:r>
          </a:p>
        </p:txBody>
      </p:sp>
      <p:sp>
        <p:nvSpPr>
          <p:cNvPr id="1731" name="타원 1730">
            <a:extLst>
              <a:ext uri="{FF2B5EF4-FFF2-40B4-BE49-F238E27FC236}">
                <a16:creationId xmlns:a16="http://schemas.microsoft.com/office/drawing/2014/main" id="{6CD9249A-E03E-7001-12C3-2B89D765019E}"/>
              </a:ext>
            </a:extLst>
          </p:cNvPr>
          <p:cNvSpPr/>
          <p:nvPr/>
        </p:nvSpPr>
        <p:spPr bwMode="auto">
          <a:xfrm>
            <a:off x="1601061" y="254133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2" name="타원 1731">
            <a:extLst>
              <a:ext uri="{FF2B5EF4-FFF2-40B4-BE49-F238E27FC236}">
                <a16:creationId xmlns:a16="http://schemas.microsoft.com/office/drawing/2014/main" id="{313DB41F-7639-279F-9E3C-7A0E4644F69C}"/>
              </a:ext>
            </a:extLst>
          </p:cNvPr>
          <p:cNvSpPr/>
          <p:nvPr/>
        </p:nvSpPr>
        <p:spPr bwMode="auto">
          <a:xfrm>
            <a:off x="2085887" y="254317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3" name="타원 1732">
            <a:extLst>
              <a:ext uri="{FF2B5EF4-FFF2-40B4-BE49-F238E27FC236}">
                <a16:creationId xmlns:a16="http://schemas.microsoft.com/office/drawing/2014/main" id="{59824BB6-D9B1-77E0-1C64-41E9170FAB59}"/>
              </a:ext>
            </a:extLst>
          </p:cNvPr>
          <p:cNvSpPr/>
          <p:nvPr/>
        </p:nvSpPr>
        <p:spPr bwMode="auto">
          <a:xfrm>
            <a:off x="2729196" y="254317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4" name="AutoShape 5">
            <a:extLst>
              <a:ext uri="{FF2B5EF4-FFF2-40B4-BE49-F238E27FC236}">
                <a16:creationId xmlns:a16="http://schemas.microsoft.com/office/drawing/2014/main" id="{256D7DFB-0E5A-7639-E504-8BE1682672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27" y="3542318"/>
            <a:ext cx="2463584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Ramp Up</a:t>
            </a:r>
          </a:p>
        </p:txBody>
      </p:sp>
      <p:sp>
        <p:nvSpPr>
          <p:cNvPr id="1735" name="타원 1734">
            <a:extLst>
              <a:ext uri="{FF2B5EF4-FFF2-40B4-BE49-F238E27FC236}">
                <a16:creationId xmlns:a16="http://schemas.microsoft.com/office/drawing/2014/main" id="{A8ED8908-590F-A70C-046F-B4D4735751EB}"/>
              </a:ext>
            </a:extLst>
          </p:cNvPr>
          <p:cNvSpPr/>
          <p:nvPr/>
        </p:nvSpPr>
        <p:spPr bwMode="auto">
          <a:xfrm>
            <a:off x="712470" y="3600716"/>
            <a:ext cx="212354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6" name="AutoShape 5">
            <a:extLst>
              <a:ext uri="{FF2B5EF4-FFF2-40B4-BE49-F238E27FC236}">
                <a16:creationId xmlns:a16="http://schemas.microsoft.com/office/drawing/2014/main" id="{E57CF181-BF32-904C-83CD-F16CB4F8B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599" y="3542318"/>
            <a:ext cx="2807999" cy="41125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생산초기 </a:t>
            </a: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확보 단계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FDC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를 통한 실시간 </a:t>
            </a: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저해 요소 분석</a:t>
            </a: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/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제거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7" name="AutoShape 5">
            <a:extLst>
              <a:ext uri="{FF2B5EF4-FFF2-40B4-BE49-F238E27FC236}">
                <a16:creationId xmlns:a16="http://schemas.microsoft.com/office/drawing/2014/main" id="{893AE426-4A03-6347-DE20-5D2F7EBF4C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892" y="4046374"/>
            <a:ext cx="2088232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Stabilization</a:t>
            </a:r>
          </a:p>
        </p:txBody>
      </p:sp>
      <p:sp>
        <p:nvSpPr>
          <p:cNvPr id="1738" name="타원 1737">
            <a:extLst>
              <a:ext uri="{FF2B5EF4-FFF2-40B4-BE49-F238E27FC236}">
                <a16:creationId xmlns:a16="http://schemas.microsoft.com/office/drawing/2014/main" id="{3817E69F-4A1B-80BB-F48E-5B4D416AA543}"/>
              </a:ext>
            </a:extLst>
          </p:cNvPr>
          <p:cNvSpPr/>
          <p:nvPr/>
        </p:nvSpPr>
        <p:spPr bwMode="auto">
          <a:xfrm>
            <a:off x="712470" y="4092047"/>
            <a:ext cx="180000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39" name="AutoShape 5">
            <a:extLst>
              <a:ext uri="{FF2B5EF4-FFF2-40B4-BE49-F238E27FC236}">
                <a16:creationId xmlns:a16="http://schemas.microsoft.com/office/drawing/2014/main" id="{59FD8193-8633-C3A7-9328-D5ED3BC02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598" y="4046373"/>
            <a:ext cx="2819354" cy="58053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안정화 단계 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FDC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를 통한 실시간 이상 감지</a:t>
            </a: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/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제거</a:t>
            </a: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CTP/CTQ 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산포 최소화 </a:t>
            </a: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 </a:t>
            </a: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  <a:sym typeface="Wingdings" panose="05000000000000000000" pitchFamily="2" charset="2"/>
              </a:rPr>
              <a:t> 안정화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40" name="AutoShape 5">
            <a:extLst>
              <a:ext uri="{FF2B5EF4-FFF2-40B4-BE49-F238E27FC236}">
                <a16:creationId xmlns:a16="http://schemas.microsoft.com/office/drawing/2014/main" id="{92B231BF-D615-3E3D-D578-8C5A3E09A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757" y="4622438"/>
            <a:ext cx="2216644" cy="257369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72000" tIns="36000" rIns="72000" bIns="36000" anchor="t" anchorCtr="0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Production</a:t>
            </a:r>
          </a:p>
        </p:txBody>
      </p:sp>
      <p:sp>
        <p:nvSpPr>
          <p:cNvPr id="1741" name="타원 1740">
            <a:extLst>
              <a:ext uri="{FF2B5EF4-FFF2-40B4-BE49-F238E27FC236}">
                <a16:creationId xmlns:a16="http://schemas.microsoft.com/office/drawing/2014/main" id="{FEBCD8E8-FF3A-C782-1454-77439C47FAEA}"/>
              </a:ext>
            </a:extLst>
          </p:cNvPr>
          <p:cNvSpPr/>
          <p:nvPr/>
        </p:nvSpPr>
        <p:spPr bwMode="auto">
          <a:xfrm>
            <a:off x="712471" y="4668111"/>
            <a:ext cx="191069" cy="180000"/>
          </a:xfrm>
          <a:prstGeom prst="ellipse">
            <a:avLst/>
          </a:prstGeom>
          <a:solidFill>
            <a:srgbClr val="C00000"/>
          </a:solidFill>
          <a:ln w="25400" cap="flat" cmpd="sng" algn="ctr">
            <a:noFill/>
            <a:prstDash val="solid"/>
          </a:ln>
          <a:effectLst/>
        </p:spPr>
        <p:txBody>
          <a:bodyPr wrap="none" lIns="0" rIns="0" anchor="ctr"/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endParaRPr kumimoji="1" lang="ko-KR" altLang="en-US" sz="1200" b="1" kern="0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1742" name="AutoShape 5">
            <a:extLst>
              <a:ext uri="{FF2B5EF4-FFF2-40B4-BE49-F238E27FC236}">
                <a16:creationId xmlns:a16="http://schemas.microsoft.com/office/drawing/2014/main" id="{9CD903BA-3FA9-95AD-AB65-22A75AED5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64598" y="4622437"/>
            <a:ext cx="2820966" cy="580534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  <a:effectLst/>
        </p:spPr>
        <p:txBody>
          <a:bodyPr wrap="square" lIns="0" tIns="36000" rIns="72000" bIns="36000" anchor="t" anchorCtr="0">
            <a:spAutoFit/>
          </a:bodyPr>
          <a:lstStyle/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안정된 양산 단계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en-US" altLang="ko-KR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Early Waring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을 통한 </a:t>
            </a: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저하요소 모니터링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  <a:p>
            <a:pPr marL="171450" indent="-85725" defTabSz="9144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최적 </a:t>
            </a:r>
            <a:r>
              <a:rPr kumimoji="1" lang="ko-KR" altLang="en-US" sz="1100" kern="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수율</a:t>
            </a:r>
            <a:r>
              <a:rPr kumimoji="1" lang="ko-KR" altLang="en-US" sz="1100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지속적 확보</a:t>
            </a:r>
            <a:endParaRPr kumimoji="1" lang="en-US" altLang="ko-KR" sz="1100" kern="0"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grpSp>
        <p:nvGrpSpPr>
          <p:cNvPr id="1751" name="그룹 1750">
            <a:extLst>
              <a:ext uri="{FF2B5EF4-FFF2-40B4-BE49-F238E27FC236}">
                <a16:creationId xmlns:a16="http://schemas.microsoft.com/office/drawing/2014/main" id="{8455A82E-6786-CB9B-CA81-CCB24411F219}"/>
              </a:ext>
            </a:extLst>
          </p:cNvPr>
          <p:cNvGrpSpPr/>
          <p:nvPr/>
        </p:nvGrpSpPr>
        <p:grpSpPr>
          <a:xfrm>
            <a:off x="445839" y="6360891"/>
            <a:ext cx="4519457" cy="502458"/>
            <a:chOff x="365888" y="5878870"/>
            <a:chExt cx="4519457" cy="502458"/>
          </a:xfrm>
        </p:grpSpPr>
        <p:sp>
          <p:nvSpPr>
            <p:cNvPr id="1752" name="직사각형 1751">
              <a:extLst>
                <a:ext uri="{FF2B5EF4-FFF2-40B4-BE49-F238E27FC236}">
                  <a16:creationId xmlns:a16="http://schemas.microsoft.com/office/drawing/2014/main" id="{F33D45A4-3CB9-8622-4153-69B3B870BF70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Trace Data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실시간 이상 감지  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53" name="Freeform 75">
              <a:extLst>
                <a:ext uri="{FF2B5EF4-FFF2-40B4-BE49-F238E27FC236}">
                  <a16:creationId xmlns:a16="http://schemas.microsoft.com/office/drawing/2014/main" id="{766893EC-6940-CA61-2217-4A66E72C1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58" name="그룹 1757">
            <a:extLst>
              <a:ext uri="{FF2B5EF4-FFF2-40B4-BE49-F238E27FC236}">
                <a16:creationId xmlns:a16="http://schemas.microsoft.com/office/drawing/2014/main" id="{475763CC-EE94-9BB9-8766-FA4075344830}"/>
              </a:ext>
            </a:extLst>
          </p:cNvPr>
          <p:cNvGrpSpPr/>
          <p:nvPr/>
        </p:nvGrpSpPr>
        <p:grpSpPr>
          <a:xfrm>
            <a:off x="5430103" y="6369433"/>
            <a:ext cx="4519457" cy="646474"/>
            <a:chOff x="5024437" y="6846564"/>
            <a:chExt cx="4519457" cy="646474"/>
          </a:xfrm>
        </p:grpSpPr>
        <p:sp>
          <p:nvSpPr>
            <p:cNvPr id="1829" name="직사각형 1828">
              <a:extLst>
                <a:ext uri="{FF2B5EF4-FFF2-40B4-BE49-F238E27FC236}">
                  <a16:creationId xmlns:a16="http://schemas.microsoft.com/office/drawing/2014/main" id="{99CAB350-4985-65D7-CF58-A519C5E3724A}"/>
                </a:ext>
              </a:extLst>
            </p:cNvPr>
            <p:cNvSpPr/>
            <p:nvPr/>
          </p:nvSpPr>
          <p:spPr>
            <a:xfrm>
              <a:off x="5024437" y="6931346"/>
              <a:ext cx="4519457" cy="561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공정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인자들의 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FD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모델 기반</a:t>
              </a:r>
              <a:endParaRPr lang="en-US" altLang="ko-KR" sz="14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실시간 이상감지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 Interlock</a:t>
              </a:r>
              <a:endParaRPr lang="en-US" altLang="ko-KR" sz="16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30" name="Freeform 75">
              <a:extLst>
                <a:ext uri="{FF2B5EF4-FFF2-40B4-BE49-F238E27FC236}">
                  <a16:creationId xmlns:a16="http://schemas.microsoft.com/office/drawing/2014/main" id="{37405C11-F8A6-A459-9CF1-526D3D2E5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759" name="그룹 1758">
            <a:extLst>
              <a:ext uri="{FF2B5EF4-FFF2-40B4-BE49-F238E27FC236}">
                <a16:creationId xmlns:a16="http://schemas.microsoft.com/office/drawing/2014/main" id="{E92FD987-1066-F35D-6AA6-1BADD156680B}"/>
              </a:ext>
            </a:extLst>
          </p:cNvPr>
          <p:cNvGrpSpPr/>
          <p:nvPr/>
        </p:nvGrpSpPr>
        <p:grpSpPr>
          <a:xfrm>
            <a:off x="5739576" y="4616968"/>
            <a:ext cx="3776939" cy="577482"/>
            <a:chOff x="1075311" y="2629308"/>
            <a:chExt cx="3776939" cy="577482"/>
          </a:xfrm>
        </p:grpSpPr>
        <p:sp>
          <p:nvSpPr>
            <p:cNvPr id="1820" name="오각형 21">
              <a:extLst>
                <a:ext uri="{FF2B5EF4-FFF2-40B4-BE49-F238E27FC236}">
                  <a16:creationId xmlns:a16="http://schemas.microsoft.com/office/drawing/2014/main" id="{AD0E8C5E-2BE4-97FD-C9B7-8A8731752C77}"/>
                </a:ext>
              </a:extLst>
            </p:cNvPr>
            <p:cNvSpPr/>
            <p:nvPr/>
          </p:nvSpPr>
          <p:spPr>
            <a:xfrm>
              <a:off x="2569799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Interlock 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기준 설정</a:t>
              </a:r>
            </a:p>
          </p:txBody>
        </p:sp>
        <p:sp>
          <p:nvSpPr>
            <p:cNvPr id="1821" name="오각형 19">
              <a:extLst>
                <a:ext uri="{FF2B5EF4-FFF2-40B4-BE49-F238E27FC236}">
                  <a16:creationId xmlns:a16="http://schemas.microsoft.com/office/drawing/2014/main" id="{9F5699E1-0BAD-171D-AF3A-3C59A2733A87}"/>
                </a:ext>
              </a:extLst>
            </p:cNvPr>
            <p:cNvSpPr/>
            <p:nvPr/>
          </p:nvSpPr>
          <p:spPr>
            <a:xfrm>
              <a:off x="1822555" y="2629308"/>
              <a:ext cx="792000" cy="288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FD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Modeling</a:t>
              </a:r>
              <a:endPara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22" name="오각형 20">
              <a:extLst>
                <a:ext uri="{FF2B5EF4-FFF2-40B4-BE49-F238E27FC236}">
                  <a16:creationId xmlns:a16="http://schemas.microsoft.com/office/drawing/2014/main" id="{DF42F551-C029-6602-42FD-E56FECDDBDBC}"/>
                </a:ext>
              </a:extLst>
            </p:cNvPr>
            <p:cNvSpPr/>
            <p:nvPr/>
          </p:nvSpPr>
          <p:spPr>
            <a:xfrm>
              <a:off x="1075311" y="2629308"/>
              <a:ext cx="792000" cy="288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이상감지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대상선정</a:t>
              </a:r>
            </a:p>
          </p:txBody>
        </p:sp>
        <p:sp>
          <p:nvSpPr>
            <p:cNvPr id="1823" name="직사각형 1822">
              <a:extLst>
                <a:ext uri="{FF2B5EF4-FFF2-40B4-BE49-F238E27FC236}">
                  <a16:creationId xmlns:a16="http://schemas.microsoft.com/office/drawing/2014/main" id="{77499657-B352-D478-FC2F-86EFFE6A7DA8}"/>
                </a:ext>
              </a:extLst>
            </p:cNvPr>
            <p:cNvSpPr/>
            <p:nvPr/>
          </p:nvSpPr>
          <p:spPr>
            <a:xfrm>
              <a:off x="1225561" y="2935070"/>
              <a:ext cx="787109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Para.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선정</a:t>
              </a:r>
              <a:endPara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4" name="직사각형 1823">
              <a:extLst>
                <a:ext uri="{FF2B5EF4-FFF2-40B4-BE49-F238E27FC236}">
                  <a16:creationId xmlns:a16="http://schemas.microsoft.com/office/drawing/2014/main" id="{E77504F1-4422-AA4B-F68C-8F709AA538A1}"/>
                </a:ext>
              </a:extLst>
            </p:cNvPr>
            <p:cNvSpPr/>
            <p:nvPr/>
          </p:nvSpPr>
          <p:spPr>
            <a:xfrm>
              <a:off x="1956256" y="2929791"/>
              <a:ext cx="536759" cy="2769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 defTabSz="914342">
                <a:spcBef>
                  <a:spcPts val="600"/>
                </a:spcBef>
                <a:defRPr/>
              </a:pP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이상감지</a:t>
              </a:r>
              <a:b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</a:b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모델링</a:t>
              </a:r>
              <a:endPara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5" name="직사각형 1824">
              <a:extLst>
                <a:ext uri="{FF2B5EF4-FFF2-40B4-BE49-F238E27FC236}">
                  <a16:creationId xmlns:a16="http://schemas.microsoft.com/office/drawing/2014/main" id="{AA850F13-1A3E-14CC-D04F-24DD9966584B}"/>
                </a:ext>
              </a:extLst>
            </p:cNvPr>
            <p:cNvSpPr/>
            <p:nvPr/>
          </p:nvSpPr>
          <p:spPr>
            <a:xfrm>
              <a:off x="2615798" y="2923306"/>
              <a:ext cx="929383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900" err="1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SMS,Mail</a:t>
              </a: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제품</a:t>
              </a: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</a:t>
              </a:r>
              <a:endPara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sp>
          <p:nvSpPr>
            <p:cNvPr id="1826" name="직사각형 1825">
              <a:extLst>
                <a:ext uri="{FF2B5EF4-FFF2-40B4-BE49-F238E27FC236}">
                  <a16:creationId xmlns:a16="http://schemas.microsoft.com/office/drawing/2014/main" id="{7D65D8AB-AB63-DBFA-359F-5D9118030DA1}"/>
                </a:ext>
              </a:extLst>
            </p:cNvPr>
            <p:cNvSpPr/>
            <p:nvPr/>
          </p:nvSpPr>
          <p:spPr>
            <a:xfrm>
              <a:off x="3546242" y="2923306"/>
              <a:ext cx="702880" cy="13849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Early</a:t>
              </a:r>
              <a:r>
                <a:rPr lang="ko-KR" altLang="en-US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900">
                  <a:solidFill>
                    <a:srgbClr val="0066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Warning</a:t>
              </a:r>
            </a:p>
          </p:txBody>
        </p:sp>
        <p:sp>
          <p:nvSpPr>
            <p:cNvPr id="1827" name="오각형 22">
              <a:extLst>
                <a:ext uri="{FF2B5EF4-FFF2-40B4-BE49-F238E27FC236}">
                  <a16:creationId xmlns:a16="http://schemas.microsoft.com/office/drawing/2014/main" id="{70ECB214-9DFC-D375-15DD-CEED300EAD39}"/>
                </a:ext>
              </a:extLst>
            </p:cNvPr>
            <p:cNvSpPr/>
            <p:nvPr/>
          </p:nvSpPr>
          <p:spPr>
            <a:xfrm>
              <a:off x="4060250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BE4946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제품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/</a:t>
              </a: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Interlock</a:t>
              </a:r>
              <a:endParaRPr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28" name="오각형 22">
              <a:extLst>
                <a:ext uri="{FF2B5EF4-FFF2-40B4-BE49-F238E27FC236}">
                  <a16:creationId xmlns:a16="http://schemas.microsoft.com/office/drawing/2014/main" id="{8690E0B4-F1BC-FBE1-E035-0D18C6752229}"/>
                </a:ext>
              </a:extLst>
            </p:cNvPr>
            <p:cNvSpPr/>
            <p:nvPr/>
          </p:nvSpPr>
          <p:spPr>
            <a:xfrm>
              <a:off x="3317044" y="2629308"/>
              <a:ext cx="792000" cy="288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실시간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이상감지</a:t>
              </a:r>
            </a:p>
          </p:txBody>
        </p:sp>
      </p:grpSp>
      <p:sp>
        <p:nvSpPr>
          <p:cNvPr id="1760" name="직사각형 1759">
            <a:extLst>
              <a:ext uri="{FF2B5EF4-FFF2-40B4-BE49-F238E27FC236}">
                <a16:creationId xmlns:a16="http://schemas.microsoft.com/office/drawing/2014/main" id="{24D5F31A-7927-95A2-E674-EE0FA6C99113}"/>
              </a:ext>
            </a:extLst>
          </p:cNvPr>
          <p:cNvSpPr/>
          <p:nvPr/>
        </p:nvSpPr>
        <p:spPr>
          <a:xfrm>
            <a:off x="5544514" y="3392832"/>
            <a:ext cx="4409772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공정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실시간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Trace Data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수집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데이터 분석 및 주요 인자 식별을 위한 다양한 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Data </a:t>
            </a: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시각화</a:t>
            </a:r>
            <a:endParaRPr lang="en-US" altLang="ko-KR" sz="11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다양한 통계적 기법에 기반한 이상 감지 모델링</a:t>
            </a:r>
            <a:r>
              <a:rPr lang="en-US" altLang="ko-KR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(UVA/MVA)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이상 감지 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Rule 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기반 실시간 이상감지 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&amp;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공정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Interlock</a:t>
            </a:r>
          </a:p>
          <a:p>
            <a:pPr marL="171450" indent="-171450" defTabSz="91434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유관시스템과의 연계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(MES,OCAP)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및 </a:t>
            </a:r>
            <a:r>
              <a:rPr lang="en-US" altLang="ko-KR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Action Plan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 따른 조치</a:t>
            </a:r>
            <a:endParaRPr lang="en-US" altLang="ko-KR" sz="1100"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1761" name="그룹 1760">
            <a:extLst>
              <a:ext uri="{FF2B5EF4-FFF2-40B4-BE49-F238E27FC236}">
                <a16:creationId xmlns:a16="http://schemas.microsoft.com/office/drawing/2014/main" id="{A839F547-BAA2-8CA3-39F2-13AE2D53A6D6}"/>
              </a:ext>
            </a:extLst>
          </p:cNvPr>
          <p:cNvGrpSpPr/>
          <p:nvPr/>
        </p:nvGrpSpPr>
        <p:grpSpPr>
          <a:xfrm>
            <a:off x="5491340" y="1219460"/>
            <a:ext cx="4310722" cy="2224970"/>
            <a:chOff x="2265633" y="3895091"/>
            <a:chExt cx="4389584" cy="2620694"/>
          </a:xfrm>
        </p:grpSpPr>
        <p:pic>
          <p:nvPicPr>
            <p:cNvPr id="1772" name="Picture 292">
              <a:extLst>
                <a:ext uri="{FF2B5EF4-FFF2-40B4-BE49-F238E27FC236}">
                  <a16:creationId xmlns:a16="http://schemas.microsoft.com/office/drawing/2014/main" id="{0B00189C-3A6B-CB10-2E59-ED24E48802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 t="2098"/>
            <a:stretch>
              <a:fillRect/>
            </a:stretch>
          </p:blipFill>
          <p:spPr bwMode="auto">
            <a:xfrm>
              <a:off x="2821861" y="4230215"/>
              <a:ext cx="428923" cy="36004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</p:pic>
        <p:pic>
          <p:nvPicPr>
            <p:cNvPr id="1773" name="Picture 13">
              <a:extLst>
                <a:ext uri="{FF2B5EF4-FFF2-40B4-BE49-F238E27FC236}">
                  <a16:creationId xmlns:a16="http://schemas.microsoft.com/office/drawing/2014/main" id="{C75C8C27-5F0F-D759-0342-1DCDDEF3F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5633" y="4870583"/>
              <a:ext cx="611065" cy="475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74" name="Text Box 45">
              <a:extLst>
                <a:ext uri="{FF2B5EF4-FFF2-40B4-BE49-F238E27FC236}">
                  <a16:creationId xmlns:a16="http://schemas.microsoft.com/office/drawing/2014/main" id="{EC4C81D8-1404-25B7-DD6B-FB2C8BF59C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60520" y="5405913"/>
              <a:ext cx="500599" cy="172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생산장비</a:t>
              </a:r>
            </a:p>
          </p:txBody>
        </p:sp>
        <p:sp>
          <p:nvSpPr>
            <p:cNvPr id="1775" name="순서도: 자기 디스크 1774">
              <a:extLst>
                <a:ext uri="{FF2B5EF4-FFF2-40B4-BE49-F238E27FC236}">
                  <a16:creationId xmlns:a16="http://schemas.microsoft.com/office/drawing/2014/main" id="{E00E43E5-BC1C-BD05-25D7-23140E962AEB}"/>
                </a:ext>
              </a:extLst>
            </p:cNvPr>
            <p:cNvSpPr/>
            <p:nvPr/>
          </p:nvSpPr>
          <p:spPr>
            <a:xfrm>
              <a:off x="3387146" y="4897290"/>
              <a:ext cx="558747" cy="422561"/>
            </a:xfrm>
            <a:prstGeom prst="flowChartMagneticDisk">
              <a:avLst/>
            </a:prstGeom>
            <a:solidFill>
              <a:sysClr val="window" lastClr="FFFFFF">
                <a:lumMod val="95000"/>
              </a:sysClr>
            </a:solidFill>
            <a:ln w="3175" cap="flat" cmpd="sng" algn="ctr">
              <a:solidFill>
                <a:sysClr val="window" lastClr="FFFFFF">
                  <a:lumMod val="50000"/>
                  <a:alpha val="54000"/>
                </a:sysClr>
              </a:solidFill>
              <a:prstDash val="solid"/>
            </a:ln>
            <a:effectLst/>
          </p:spPr>
          <p:txBody>
            <a:bodyPr lIns="36000" rIns="36000" rtlCol="0" anchor="ctr"/>
            <a:lstStyle/>
            <a:p>
              <a:pPr algn="ctr" defTabSz="914400">
                <a:defRPr/>
              </a:pPr>
              <a:r>
                <a:rPr lang="en-US" altLang="ko-KR" sz="10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Data</a:t>
              </a:r>
            </a:p>
            <a:p>
              <a:pPr algn="ctr" defTabSz="914400">
                <a:defRPr/>
              </a:pPr>
              <a:r>
                <a:rPr lang="ko-KR" altLang="en-US" sz="10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저장소</a:t>
              </a:r>
            </a:p>
          </p:txBody>
        </p:sp>
        <p:cxnSp>
          <p:nvCxnSpPr>
            <p:cNvPr id="1776" name="직선 화살표 연결선 1775">
              <a:extLst>
                <a:ext uri="{FF2B5EF4-FFF2-40B4-BE49-F238E27FC236}">
                  <a16:creationId xmlns:a16="http://schemas.microsoft.com/office/drawing/2014/main" id="{D98B0047-46E7-AE6F-EF80-9145217C71BD}"/>
                </a:ext>
              </a:extLst>
            </p:cNvPr>
            <p:cNvCxnSpPr>
              <a:stCxn id="1773" idx="3"/>
              <a:endCxn id="1775" idx="2"/>
            </p:cNvCxnSpPr>
            <p:nvPr/>
          </p:nvCxnSpPr>
          <p:spPr>
            <a:xfrm>
              <a:off x="2876698" y="5108570"/>
              <a:ext cx="510449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77" name="Text Box 45">
              <a:extLst>
                <a:ext uri="{FF2B5EF4-FFF2-40B4-BE49-F238E27FC236}">
                  <a16:creationId xmlns:a16="http://schemas.microsoft.com/office/drawing/2014/main" id="{047999A4-E876-996F-D771-2A58D34F57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46881" y="5155783"/>
              <a:ext cx="533244" cy="316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CTP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</a:t>
              </a: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Data </a:t>
              </a: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수집</a:t>
              </a:r>
            </a:p>
          </p:txBody>
        </p:sp>
        <p:cxnSp>
          <p:nvCxnSpPr>
            <p:cNvPr id="1778" name="직선 화살표 연결선 1777">
              <a:extLst>
                <a:ext uri="{FF2B5EF4-FFF2-40B4-BE49-F238E27FC236}">
                  <a16:creationId xmlns:a16="http://schemas.microsoft.com/office/drawing/2014/main" id="{8AB3047C-7617-6612-8FC3-9C5C71D7629F}"/>
                </a:ext>
              </a:extLst>
            </p:cNvPr>
            <p:cNvCxnSpPr>
              <a:stCxn id="1775" idx="4"/>
              <a:endCxn id="1805" idx="1"/>
            </p:cNvCxnSpPr>
            <p:nvPr/>
          </p:nvCxnSpPr>
          <p:spPr>
            <a:xfrm flipV="1">
              <a:off x="3945893" y="5108570"/>
              <a:ext cx="523949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79" name="Text Box 45">
              <a:extLst>
                <a:ext uri="{FF2B5EF4-FFF2-40B4-BE49-F238E27FC236}">
                  <a16:creationId xmlns:a16="http://schemas.microsoft.com/office/drawing/2014/main" id="{54E37C08-D537-5A46-78F5-B3A68C221B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7058" y="4951498"/>
              <a:ext cx="667096" cy="1719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Data  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시각화</a:t>
              </a:r>
            </a:p>
          </p:txBody>
        </p:sp>
        <p:cxnSp>
          <p:nvCxnSpPr>
            <p:cNvPr id="1780" name="꺾인 연결선 279">
              <a:extLst>
                <a:ext uri="{FF2B5EF4-FFF2-40B4-BE49-F238E27FC236}">
                  <a16:creationId xmlns:a16="http://schemas.microsoft.com/office/drawing/2014/main" id="{0AC597BB-A603-597A-41A1-E07CBF951EF0}"/>
                </a:ext>
              </a:extLst>
            </p:cNvPr>
            <p:cNvCxnSpPr>
              <a:stCxn id="1817" idx="1"/>
              <a:endCxn id="1794" idx="0"/>
            </p:cNvCxnSpPr>
            <p:nvPr/>
          </p:nvCxnSpPr>
          <p:spPr>
            <a:xfrm rot="16200000" flipH="1">
              <a:off x="5252993" y="3774484"/>
              <a:ext cx="540336" cy="1651862"/>
            </a:xfrm>
            <a:prstGeom prst="bentConnector3">
              <a:avLst>
                <a:gd name="adj1" fmla="val -23642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81" name="Text Box 45">
              <a:extLst>
                <a:ext uri="{FF2B5EF4-FFF2-40B4-BE49-F238E27FC236}">
                  <a16:creationId xmlns:a16="http://schemas.microsoft.com/office/drawing/2014/main" id="{19724ADF-E1A4-800A-DB1C-51A1F06824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26904" y="3895091"/>
              <a:ext cx="1128313" cy="3178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통보</a:t>
              </a:r>
              <a:endParaRPr kumimoji="1"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(SMS/Mail)</a:t>
              </a:r>
              <a:endParaRPr kumimoji="1"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cxnSp>
          <p:nvCxnSpPr>
            <p:cNvPr id="1782" name="꺾인 연결선 281">
              <a:extLst>
                <a:ext uri="{FF2B5EF4-FFF2-40B4-BE49-F238E27FC236}">
                  <a16:creationId xmlns:a16="http://schemas.microsoft.com/office/drawing/2014/main" id="{1FE022C8-28F4-EB17-9FD8-EBD6ED63EAF3}"/>
                </a:ext>
              </a:extLst>
            </p:cNvPr>
            <p:cNvCxnSpPr>
              <a:stCxn id="1814" idx="0"/>
              <a:endCxn id="1773" idx="0"/>
            </p:cNvCxnSpPr>
            <p:nvPr/>
          </p:nvCxnSpPr>
          <p:spPr>
            <a:xfrm rot="16200000" flipH="1" flipV="1">
              <a:off x="3316384" y="3554036"/>
              <a:ext cx="571328" cy="2061764"/>
            </a:xfrm>
            <a:prstGeom prst="bentConnector3">
              <a:avLst>
                <a:gd name="adj1" fmla="val -17634"/>
              </a:avLst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83" name="Text Box 45">
              <a:extLst>
                <a:ext uri="{FF2B5EF4-FFF2-40B4-BE49-F238E27FC236}">
                  <a16:creationId xmlns:a16="http://schemas.microsoft.com/office/drawing/2014/main" id="{D03D7BD5-8C52-72B7-59B6-3425D1B1F9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853" y="4042940"/>
              <a:ext cx="804211" cy="172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투입 금지</a:t>
              </a:r>
            </a:p>
          </p:txBody>
        </p:sp>
        <p:cxnSp>
          <p:nvCxnSpPr>
            <p:cNvPr id="1784" name="꺾인 연결선 283">
              <a:extLst>
                <a:ext uri="{FF2B5EF4-FFF2-40B4-BE49-F238E27FC236}">
                  <a16:creationId xmlns:a16="http://schemas.microsoft.com/office/drawing/2014/main" id="{4869CBBD-9BD4-184E-46EA-EDF8F951BB7B}"/>
                </a:ext>
              </a:extLst>
            </p:cNvPr>
            <p:cNvCxnSpPr>
              <a:stCxn id="1775" idx="3"/>
              <a:endCxn id="1801" idx="1"/>
            </p:cNvCxnSpPr>
            <p:nvPr/>
          </p:nvCxnSpPr>
          <p:spPr>
            <a:xfrm rot="16200000" flipH="1">
              <a:off x="3593490" y="5392881"/>
              <a:ext cx="631356" cy="485295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grpSp>
          <p:nvGrpSpPr>
            <p:cNvPr id="1785" name="그룹 1784">
              <a:extLst>
                <a:ext uri="{FF2B5EF4-FFF2-40B4-BE49-F238E27FC236}">
                  <a16:creationId xmlns:a16="http://schemas.microsoft.com/office/drawing/2014/main" id="{AB313296-5B63-7FA7-044E-952060D009AB}"/>
                </a:ext>
              </a:extLst>
            </p:cNvPr>
            <p:cNvGrpSpPr/>
            <p:nvPr/>
          </p:nvGrpSpPr>
          <p:grpSpPr>
            <a:xfrm>
              <a:off x="3544035" y="5792398"/>
              <a:ext cx="254861" cy="225852"/>
              <a:chOff x="3863739" y="9543662"/>
              <a:chExt cx="720000" cy="512465"/>
            </a:xfrm>
          </p:grpSpPr>
          <p:sp>
            <p:nvSpPr>
              <p:cNvPr id="1818" name="직사각형 1817">
                <a:extLst>
                  <a:ext uri="{FF2B5EF4-FFF2-40B4-BE49-F238E27FC236}">
                    <a16:creationId xmlns:a16="http://schemas.microsoft.com/office/drawing/2014/main" id="{C45687F0-A002-A17B-BB3F-D34A9650232E}"/>
                  </a:ext>
                </a:extLst>
              </p:cNvPr>
              <p:cNvSpPr/>
              <p:nvPr/>
            </p:nvSpPr>
            <p:spPr>
              <a:xfrm>
                <a:off x="3863739" y="9543662"/>
                <a:ext cx="719999" cy="512465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819" name="자유형 286">
                <a:extLst>
                  <a:ext uri="{FF2B5EF4-FFF2-40B4-BE49-F238E27FC236}">
                    <a16:creationId xmlns:a16="http://schemas.microsoft.com/office/drawing/2014/main" id="{77E4F9AF-8226-8850-1C00-9DA4376ACC24}"/>
                  </a:ext>
                </a:extLst>
              </p:cNvPr>
              <p:cNvSpPr/>
              <p:nvPr/>
            </p:nvSpPr>
            <p:spPr>
              <a:xfrm>
                <a:off x="3863740" y="9641521"/>
                <a:ext cx="719999" cy="316347"/>
              </a:xfrm>
              <a:custGeom>
                <a:avLst/>
                <a:gdLst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57756 w 1197621"/>
                  <a:gd name="connsiteY3" fmla="*/ 0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60298 w 1197621"/>
                  <a:gd name="connsiteY3" fmla="*/ 80983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591188 w 1197621"/>
                  <a:gd name="connsiteY3" fmla="*/ 32955 h 380326"/>
                  <a:gd name="connsiteX4" fmla="*/ 860298 w 1197621"/>
                  <a:gd name="connsiteY4" fmla="*/ 80983 h 380326"/>
                  <a:gd name="connsiteX5" fmla="*/ 857756 w 1197621"/>
                  <a:gd name="connsiteY5" fmla="*/ 380326 h 380326"/>
                  <a:gd name="connsiteX6" fmla="*/ 1197621 w 1197621"/>
                  <a:gd name="connsiteY6" fmla="*/ 380326 h 380326"/>
                  <a:gd name="connsiteX0" fmla="*/ 0 w 1197621"/>
                  <a:gd name="connsiteY0" fmla="*/ 615626 h 615626"/>
                  <a:gd name="connsiteX1" fmla="*/ 356049 w 1197621"/>
                  <a:gd name="connsiteY1" fmla="*/ 615626 h 615626"/>
                  <a:gd name="connsiteX2" fmla="*/ 356049 w 1197621"/>
                  <a:gd name="connsiteY2" fmla="*/ 235300 h 615626"/>
                  <a:gd name="connsiteX3" fmla="*/ 608980 w 1197621"/>
                  <a:gd name="connsiteY3" fmla="*/ 0 h 615626"/>
                  <a:gd name="connsiteX4" fmla="*/ 860298 w 1197621"/>
                  <a:gd name="connsiteY4" fmla="*/ 316283 h 615626"/>
                  <a:gd name="connsiteX5" fmla="*/ 857756 w 1197621"/>
                  <a:gd name="connsiteY5" fmla="*/ 615626 h 615626"/>
                  <a:gd name="connsiteX6" fmla="*/ 1197621 w 1197621"/>
                  <a:gd name="connsiteY6" fmla="*/ 615626 h 615626"/>
                  <a:gd name="connsiteX0" fmla="*/ 0 w 1197621"/>
                  <a:gd name="connsiteY0" fmla="*/ 615626 h 615626"/>
                  <a:gd name="connsiteX1" fmla="*/ 356049 w 1197621"/>
                  <a:gd name="connsiteY1" fmla="*/ 615626 h 615626"/>
                  <a:gd name="connsiteX2" fmla="*/ 356049 w 1197621"/>
                  <a:gd name="connsiteY2" fmla="*/ 235300 h 615626"/>
                  <a:gd name="connsiteX3" fmla="*/ 608980 w 1197621"/>
                  <a:gd name="connsiteY3" fmla="*/ 0 h 615626"/>
                  <a:gd name="connsiteX4" fmla="*/ 862840 w 1197621"/>
                  <a:gd name="connsiteY4" fmla="*/ 222647 h 615626"/>
                  <a:gd name="connsiteX5" fmla="*/ 857756 w 1197621"/>
                  <a:gd name="connsiteY5" fmla="*/ 615626 h 615626"/>
                  <a:gd name="connsiteX6" fmla="*/ 1197621 w 1197621"/>
                  <a:gd name="connsiteY6" fmla="*/ 615626 h 615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7621" h="615626">
                    <a:moveTo>
                      <a:pt x="0" y="615626"/>
                    </a:moveTo>
                    <a:lnTo>
                      <a:pt x="356049" y="615626"/>
                    </a:lnTo>
                    <a:lnTo>
                      <a:pt x="356049" y="235300"/>
                    </a:lnTo>
                    <a:lnTo>
                      <a:pt x="608980" y="0"/>
                    </a:lnTo>
                    <a:lnTo>
                      <a:pt x="862840" y="222647"/>
                    </a:lnTo>
                    <a:cubicBezTo>
                      <a:pt x="861993" y="322428"/>
                      <a:pt x="858603" y="515845"/>
                      <a:pt x="857756" y="615626"/>
                    </a:cubicBezTo>
                    <a:lnTo>
                      <a:pt x="1197621" y="615626"/>
                    </a:lnTo>
                  </a:path>
                </a:pathLst>
              </a:custGeom>
              <a:noFill/>
              <a:ln w="1905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786" name="TextBox 1785">
              <a:extLst>
                <a:ext uri="{FF2B5EF4-FFF2-40B4-BE49-F238E27FC236}">
                  <a16:creationId xmlns:a16="http://schemas.microsoft.com/office/drawing/2014/main" id="{CD1B9236-347B-1128-F406-5BA264FA894F}"/>
                </a:ext>
              </a:extLst>
            </p:cNvPr>
            <p:cNvSpPr txBox="1"/>
            <p:nvPr/>
          </p:nvSpPr>
          <p:spPr>
            <a:xfrm>
              <a:off x="3464601" y="5980561"/>
              <a:ext cx="733242" cy="290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latinLnBrk="0" hangingPunct="0"/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이상패턴</a:t>
              </a:r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1</a:t>
              </a:r>
            </a:p>
          </p:txBody>
        </p:sp>
        <p:cxnSp>
          <p:nvCxnSpPr>
            <p:cNvPr id="1787" name="꺾인 연결선 288">
              <a:extLst>
                <a:ext uri="{FF2B5EF4-FFF2-40B4-BE49-F238E27FC236}">
                  <a16:creationId xmlns:a16="http://schemas.microsoft.com/office/drawing/2014/main" id="{C39CB396-5AFC-C6C3-7463-6DFA32B96D84}"/>
                </a:ext>
              </a:extLst>
            </p:cNvPr>
            <p:cNvCxnSpPr>
              <a:cxnSpLocks/>
              <a:endCxn id="1794" idx="2"/>
            </p:cNvCxnSpPr>
            <p:nvPr/>
          </p:nvCxnSpPr>
          <p:spPr>
            <a:xfrm flipV="1">
              <a:off x="5114045" y="5346558"/>
              <a:ext cx="1235048" cy="821875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88" name="Text Box 45">
              <a:extLst>
                <a:ext uri="{FF2B5EF4-FFF2-40B4-BE49-F238E27FC236}">
                  <a16:creationId xmlns:a16="http://schemas.microsoft.com/office/drawing/2014/main" id="{1A85290F-0D16-9CE3-28CB-666AC7B0EF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62748" y="6200082"/>
              <a:ext cx="569156" cy="31570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통보</a:t>
              </a:r>
              <a:endParaRPr kumimoji="1"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(SMS/Mail)</a:t>
              </a:r>
              <a:endParaRPr kumimoji="1"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cxnSp>
          <p:nvCxnSpPr>
            <p:cNvPr id="1789" name="꺾인 연결선 290">
              <a:extLst>
                <a:ext uri="{FF2B5EF4-FFF2-40B4-BE49-F238E27FC236}">
                  <a16:creationId xmlns:a16="http://schemas.microsoft.com/office/drawing/2014/main" id="{D9A2B47D-00E5-AFB7-9D39-195119771926}"/>
                </a:ext>
              </a:extLst>
            </p:cNvPr>
            <p:cNvCxnSpPr>
              <a:stCxn id="1802" idx="1"/>
              <a:endCxn id="1774" idx="2"/>
            </p:cNvCxnSpPr>
            <p:nvPr/>
          </p:nvCxnSpPr>
          <p:spPr>
            <a:xfrm rot="10800000">
              <a:off x="2610821" y="5578801"/>
              <a:ext cx="1546086" cy="640394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sp>
          <p:nvSpPr>
            <p:cNvPr id="1790" name="Text Box 45">
              <a:extLst>
                <a:ext uri="{FF2B5EF4-FFF2-40B4-BE49-F238E27FC236}">
                  <a16:creationId xmlns:a16="http://schemas.microsoft.com/office/drawing/2014/main" id="{99D896BA-F6BF-4563-442F-C93A66CFBF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655853" y="6269694"/>
              <a:ext cx="804211" cy="1728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자동 투입 금지</a:t>
              </a:r>
            </a:p>
          </p:txBody>
        </p:sp>
        <p:sp>
          <p:nvSpPr>
            <p:cNvPr id="1791" name="TextBox 1790">
              <a:extLst>
                <a:ext uri="{FF2B5EF4-FFF2-40B4-BE49-F238E27FC236}">
                  <a16:creationId xmlns:a16="http://schemas.microsoft.com/office/drawing/2014/main" id="{0078019B-7C8F-015D-0994-484CC4545C0E}"/>
                </a:ext>
              </a:extLst>
            </p:cNvPr>
            <p:cNvSpPr txBox="1"/>
            <p:nvPr/>
          </p:nvSpPr>
          <p:spPr>
            <a:xfrm>
              <a:off x="4065833" y="5410940"/>
              <a:ext cx="1033590" cy="2900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latinLnBrk="0" hangingPunct="0"/>
              <a:r>
                <a: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Machine Learning</a:t>
              </a:r>
            </a:p>
          </p:txBody>
        </p:sp>
        <p:sp>
          <p:nvSpPr>
            <p:cNvPr id="1792" name="Text Box 45">
              <a:extLst>
                <a:ext uri="{FF2B5EF4-FFF2-40B4-BE49-F238E27FC236}">
                  <a16:creationId xmlns:a16="http://schemas.microsoft.com/office/drawing/2014/main" id="{4215D777-A3E9-F173-2AB1-066EC66DC1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80627" y="5722632"/>
              <a:ext cx="898886" cy="316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실시간</a:t>
              </a: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Data 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분석</a:t>
              </a:r>
              <a:endParaRPr kumimoji="1"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판단</a:t>
              </a:r>
            </a:p>
          </p:txBody>
        </p:sp>
        <p:grpSp>
          <p:nvGrpSpPr>
            <p:cNvPr id="1793" name="그룹 1792">
              <a:extLst>
                <a:ext uri="{FF2B5EF4-FFF2-40B4-BE49-F238E27FC236}">
                  <a16:creationId xmlns:a16="http://schemas.microsoft.com/office/drawing/2014/main" id="{186EAFEA-3433-065C-8B11-DF1887119331}"/>
                </a:ext>
              </a:extLst>
            </p:cNvPr>
            <p:cNvGrpSpPr/>
            <p:nvPr/>
          </p:nvGrpSpPr>
          <p:grpSpPr>
            <a:xfrm>
              <a:off x="4424502" y="4299254"/>
              <a:ext cx="416855" cy="475975"/>
              <a:chOff x="9187252" y="6858790"/>
              <a:chExt cx="1177644" cy="1080000"/>
            </a:xfrm>
          </p:grpSpPr>
          <p:pic>
            <p:nvPicPr>
              <p:cNvPr id="1814" name="Picture 6">
                <a:extLst>
                  <a:ext uri="{FF2B5EF4-FFF2-40B4-BE49-F238E27FC236}">
                    <a16:creationId xmlns:a16="http://schemas.microsoft.com/office/drawing/2014/main" id="{72CFC3AF-69DB-471C-279C-B7BB793849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187252" y="6858790"/>
                <a:ext cx="1177644" cy="108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cxnSp>
            <p:nvCxnSpPr>
              <p:cNvPr id="1815" name="직선 연결선 1814">
                <a:extLst>
                  <a:ext uri="{FF2B5EF4-FFF2-40B4-BE49-F238E27FC236}">
                    <a16:creationId xmlns:a16="http://schemas.microsoft.com/office/drawing/2014/main" id="{154E3252-8073-EAA6-73E9-8D35B0DCC21E}"/>
                  </a:ext>
                </a:extLst>
              </p:cNvPr>
              <p:cNvCxnSpPr/>
              <p:nvPr/>
            </p:nvCxnSpPr>
            <p:spPr>
              <a:xfrm>
                <a:off x="9204384" y="7196440"/>
                <a:ext cx="1160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</a:ln>
              <a:effectLst/>
            </p:spPr>
          </p:cxnSp>
          <p:cxnSp>
            <p:nvCxnSpPr>
              <p:cNvPr id="1816" name="직선 연결선 1815">
                <a:extLst>
                  <a:ext uri="{FF2B5EF4-FFF2-40B4-BE49-F238E27FC236}">
                    <a16:creationId xmlns:a16="http://schemas.microsoft.com/office/drawing/2014/main" id="{3273A9FF-DF40-0A0F-8A52-2ADAD97518A0}"/>
                  </a:ext>
                </a:extLst>
              </p:cNvPr>
              <p:cNvCxnSpPr/>
              <p:nvPr/>
            </p:nvCxnSpPr>
            <p:spPr>
              <a:xfrm>
                <a:off x="9204384" y="7820846"/>
                <a:ext cx="1160512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FF"/>
                </a:solidFill>
                <a:prstDash val="solid"/>
              </a:ln>
              <a:effectLst/>
            </p:spPr>
          </p:cxnSp>
          <p:sp>
            <p:nvSpPr>
              <p:cNvPr id="1817" name="타원 1816">
                <a:extLst>
                  <a:ext uri="{FF2B5EF4-FFF2-40B4-BE49-F238E27FC236}">
                    <a16:creationId xmlns:a16="http://schemas.microsoft.com/office/drawing/2014/main" id="{927375CE-9749-1A26-42D9-444FE5C7D1E6}"/>
                  </a:ext>
                </a:extLst>
              </p:cNvPr>
              <p:cNvSpPr/>
              <p:nvPr/>
            </p:nvSpPr>
            <p:spPr>
              <a:xfrm>
                <a:off x="9889308" y="6867858"/>
                <a:ext cx="467204" cy="418278"/>
              </a:xfrm>
              <a:prstGeom prst="ellipse">
                <a:avLst/>
              </a:prstGeom>
              <a:noFill/>
              <a:ln w="381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pic>
          <p:nvPicPr>
            <p:cNvPr id="1794" name="Picture 15">
              <a:extLst>
                <a:ext uri="{FF2B5EF4-FFF2-40B4-BE49-F238E27FC236}">
                  <a16:creationId xmlns:a16="http://schemas.microsoft.com/office/drawing/2014/main" id="{94EB5EFE-5ED9-766B-4A41-B6317F157A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57185" y="4870583"/>
              <a:ext cx="383815" cy="475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95" name="TextBox 1794">
              <a:extLst>
                <a:ext uri="{FF2B5EF4-FFF2-40B4-BE49-F238E27FC236}">
                  <a16:creationId xmlns:a16="http://schemas.microsoft.com/office/drawing/2014/main" id="{5F265ABF-3544-1F98-2CD8-0865D4DDF223}"/>
                </a:ext>
              </a:extLst>
            </p:cNvPr>
            <p:cNvSpPr txBox="1"/>
            <p:nvPr/>
          </p:nvSpPr>
          <p:spPr>
            <a:xfrm>
              <a:off x="4577388" y="5652140"/>
              <a:ext cx="625509" cy="253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latinLnBrk="0" hangingPunct="0"/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정상패턴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1</a:t>
              </a:r>
            </a:p>
          </p:txBody>
        </p:sp>
        <p:sp>
          <p:nvSpPr>
            <p:cNvPr id="1796" name="TextBox 1795">
              <a:extLst>
                <a:ext uri="{FF2B5EF4-FFF2-40B4-BE49-F238E27FC236}">
                  <a16:creationId xmlns:a16="http://schemas.microsoft.com/office/drawing/2014/main" id="{D08794D4-0D33-4D37-D659-75061D768FDF}"/>
                </a:ext>
              </a:extLst>
            </p:cNvPr>
            <p:cNvSpPr txBox="1"/>
            <p:nvPr/>
          </p:nvSpPr>
          <p:spPr>
            <a:xfrm>
              <a:off x="4578278" y="6015382"/>
              <a:ext cx="625509" cy="253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eaLnBrk="0" latinLnBrk="0" hangingPunct="0"/>
              <a:r>
                <a:rPr lang="ko-KR" altLang="en-US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정상패턴</a:t>
              </a:r>
              <a:r>
                <a:rPr lang="en-US" altLang="ko-KR" sz="8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  <a:cs typeface="Arial" pitchFamily="34" charset="0"/>
                </a:rPr>
                <a:t>2</a:t>
              </a:r>
            </a:p>
          </p:txBody>
        </p:sp>
        <p:grpSp>
          <p:nvGrpSpPr>
            <p:cNvPr id="1797" name="그룹 1796">
              <a:extLst>
                <a:ext uri="{FF2B5EF4-FFF2-40B4-BE49-F238E27FC236}">
                  <a16:creationId xmlns:a16="http://schemas.microsoft.com/office/drawing/2014/main" id="{C10CB7F9-8598-515D-A0B9-4B40AAEB4E3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74838" y="5847204"/>
              <a:ext cx="254861" cy="211544"/>
              <a:chOff x="663495" y="2872002"/>
              <a:chExt cx="1199662" cy="852816"/>
            </a:xfrm>
            <a:solidFill>
              <a:sysClr val="window" lastClr="FFFFFF"/>
            </a:solidFill>
          </p:grpSpPr>
          <p:sp>
            <p:nvSpPr>
              <p:cNvPr id="1812" name="직사각형 1811">
                <a:extLst>
                  <a:ext uri="{FF2B5EF4-FFF2-40B4-BE49-F238E27FC236}">
                    <a16:creationId xmlns:a16="http://schemas.microsoft.com/office/drawing/2014/main" id="{FC1E010D-0D86-FF43-B8A6-1817E6A6C744}"/>
                  </a:ext>
                </a:extLst>
              </p:cNvPr>
              <p:cNvSpPr/>
              <p:nvPr/>
            </p:nvSpPr>
            <p:spPr>
              <a:xfrm>
                <a:off x="663495" y="2872002"/>
                <a:ext cx="1199662" cy="852816"/>
              </a:xfrm>
              <a:prstGeom prst="rect">
                <a:avLst/>
              </a:prstGeom>
              <a:grp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813" name="자유형 304">
                <a:extLst>
                  <a:ext uri="{FF2B5EF4-FFF2-40B4-BE49-F238E27FC236}">
                    <a16:creationId xmlns:a16="http://schemas.microsoft.com/office/drawing/2014/main" id="{61F46ACA-78FD-1848-A81B-C4F5B486E48D}"/>
                  </a:ext>
                </a:extLst>
              </p:cNvPr>
              <p:cNvSpPr/>
              <p:nvPr/>
            </p:nvSpPr>
            <p:spPr>
              <a:xfrm>
                <a:off x="664516" y="3188262"/>
                <a:ext cx="1197621" cy="380326"/>
              </a:xfrm>
              <a:custGeom>
                <a:avLst/>
                <a:gdLst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57756 w 1197621"/>
                  <a:gd name="connsiteY3" fmla="*/ 0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7621" h="380326">
                    <a:moveTo>
                      <a:pt x="0" y="380326"/>
                    </a:moveTo>
                    <a:lnTo>
                      <a:pt x="356049" y="380326"/>
                    </a:lnTo>
                    <a:lnTo>
                      <a:pt x="356049" y="0"/>
                    </a:lnTo>
                    <a:lnTo>
                      <a:pt x="857756" y="0"/>
                    </a:lnTo>
                    <a:lnTo>
                      <a:pt x="857756" y="380326"/>
                    </a:lnTo>
                    <a:lnTo>
                      <a:pt x="1197621" y="380326"/>
                    </a:lnTo>
                  </a:path>
                </a:pathLst>
              </a:custGeom>
              <a:grp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798" name="그룹 1797">
              <a:extLst>
                <a:ext uri="{FF2B5EF4-FFF2-40B4-BE49-F238E27FC236}">
                  <a16:creationId xmlns:a16="http://schemas.microsoft.com/office/drawing/2014/main" id="{3E457DEB-C27E-8353-580C-2990B6C965F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784633" y="6194061"/>
              <a:ext cx="254861" cy="217636"/>
              <a:chOff x="663495" y="4060054"/>
              <a:chExt cx="1199662" cy="852816"/>
            </a:xfrm>
          </p:grpSpPr>
          <p:sp>
            <p:nvSpPr>
              <p:cNvPr id="1810" name="직사각형 1809">
                <a:extLst>
                  <a:ext uri="{FF2B5EF4-FFF2-40B4-BE49-F238E27FC236}">
                    <a16:creationId xmlns:a16="http://schemas.microsoft.com/office/drawing/2014/main" id="{B5DE9FE3-8E25-47FE-24BB-4A8343FFE79E}"/>
                  </a:ext>
                </a:extLst>
              </p:cNvPr>
              <p:cNvSpPr/>
              <p:nvPr/>
            </p:nvSpPr>
            <p:spPr>
              <a:xfrm>
                <a:off x="663495" y="4060054"/>
                <a:ext cx="1199662" cy="852816"/>
              </a:xfrm>
              <a:prstGeom prst="rect">
                <a:avLst/>
              </a:prstGeom>
              <a:solidFill>
                <a:sysClr val="window" lastClr="FFFFFF"/>
              </a:solidFill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811" name="자유형 307">
                <a:extLst>
                  <a:ext uri="{FF2B5EF4-FFF2-40B4-BE49-F238E27FC236}">
                    <a16:creationId xmlns:a16="http://schemas.microsoft.com/office/drawing/2014/main" id="{B84B4187-034D-7690-12B9-38F7B69B0F37}"/>
                  </a:ext>
                </a:extLst>
              </p:cNvPr>
              <p:cNvSpPr/>
              <p:nvPr/>
            </p:nvSpPr>
            <p:spPr>
              <a:xfrm>
                <a:off x="664516" y="4376314"/>
                <a:ext cx="1197621" cy="380326"/>
              </a:xfrm>
              <a:custGeom>
                <a:avLst/>
                <a:gdLst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57756 w 1197621"/>
                  <a:gd name="connsiteY3" fmla="*/ 0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687823 w 1197621"/>
                  <a:gd name="connsiteY3" fmla="*/ 161841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752559 w 1197621"/>
                  <a:gd name="connsiteY3" fmla="*/ 153749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33480 w 1197621"/>
                  <a:gd name="connsiteY3" fmla="*/ 121381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  <a:gd name="connsiteX0" fmla="*/ 0 w 1197621"/>
                  <a:gd name="connsiteY0" fmla="*/ 380326 h 380326"/>
                  <a:gd name="connsiteX1" fmla="*/ 356049 w 1197621"/>
                  <a:gd name="connsiteY1" fmla="*/ 380326 h 380326"/>
                  <a:gd name="connsiteX2" fmla="*/ 356049 w 1197621"/>
                  <a:gd name="connsiteY2" fmla="*/ 0 h 380326"/>
                  <a:gd name="connsiteX3" fmla="*/ 852790 w 1197621"/>
                  <a:gd name="connsiteY3" fmla="*/ 121381 h 380326"/>
                  <a:gd name="connsiteX4" fmla="*/ 857756 w 1197621"/>
                  <a:gd name="connsiteY4" fmla="*/ 380326 h 380326"/>
                  <a:gd name="connsiteX5" fmla="*/ 1197621 w 1197621"/>
                  <a:gd name="connsiteY5" fmla="*/ 380326 h 3803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97621" h="380326">
                    <a:moveTo>
                      <a:pt x="0" y="380326"/>
                    </a:moveTo>
                    <a:lnTo>
                      <a:pt x="356049" y="380326"/>
                    </a:lnTo>
                    <a:lnTo>
                      <a:pt x="356049" y="0"/>
                    </a:lnTo>
                    <a:lnTo>
                      <a:pt x="852790" y="121381"/>
                    </a:lnTo>
                    <a:cubicBezTo>
                      <a:pt x="854445" y="207696"/>
                      <a:pt x="856101" y="294011"/>
                      <a:pt x="857756" y="380326"/>
                    </a:cubicBezTo>
                    <a:lnTo>
                      <a:pt x="1197621" y="380326"/>
                    </a:lnTo>
                  </a:path>
                </a:pathLst>
              </a:custGeom>
              <a:noFill/>
              <a:ln w="19050" cap="flat" cmpd="sng" algn="ctr">
                <a:solidFill>
                  <a:sysClr val="window" lastClr="FFFFFF">
                    <a:lumMod val="50000"/>
                  </a:sys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ko-KR" altLang="en-US" sz="1000" kern="0">
                  <a:solidFill>
                    <a:prstClr val="white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799" name="직사각형 1798">
              <a:extLst>
                <a:ext uri="{FF2B5EF4-FFF2-40B4-BE49-F238E27FC236}">
                  <a16:creationId xmlns:a16="http://schemas.microsoft.com/office/drawing/2014/main" id="{44BAC3FC-9787-122E-1022-0AE96F01CF64}"/>
                </a:ext>
              </a:extLst>
            </p:cNvPr>
            <p:cNvSpPr/>
            <p:nvPr/>
          </p:nvSpPr>
          <p:spPr>
            <a:xfrm>
              <a:off x="4151815" y="5672347"/>
              <a:ext cx="962230" cy="773652"/>
            </a:xfrm>
            <a:prstGeom prst="rect">
              <a:avLst/>
            </a:prstGeom>
            <a:noFill/>
            <a:ln w="25400" cap="flat" cmpd="sng" algn="ctr">
              <a:solidFill>
                <a:sysClr val="window" lastClr="FFFFFF">
                  <a:lumMod val="50000"/>
                </a:sys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pic>
          <p:nvPicPr>
            <p:cNvPr id="1800" name="Picture 8">
              <a:extLst>
                <a:ext uri="{FF2B5EF4-FFF2-40B4-BE49-F238E27FC236}">
                  <a16:creationId xmlns:a16="http://schemas.microsoft.com/office/drawing/2014/main" id="{6C29D8AF-65C5-3DA0-91DD-8164B50A60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7779" y="5826940"/>
              <a:ext cx="437576" cy="4660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01" name="직사각형 1800">
              <a:extLst>
                <a:ext uri="{FF2B5EF4-FFF2-40B4-BE49-F238E27FC236}">
                  <a16:creationId xmlns:a16="http://schemas.microsoft.com/office/drawing/2014/main" id="{C4A3772E-7C29-99CD-BE55-723792D76D78}"/>
                </a:ext>
              </a:extLst>
            </p:cNvPr>
            <p:cNvSpPr/>
            <p:nvPr/>
          </p:nvSpPr>
          <p:spPr>
            <a:xfrm>
              <a:off x="4151815" y="5868971"/>
              <a:ext cx="158023" cy="16447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02" name="직사각형 1801">
              <a:extLst>
                <a:ext uri="{FF2B5EF4-FFF2-40B4-BE49-F238E27FC236}">
                  <a16:creationId xmlns:a16="http://schemas.microsoft.com/office/drawing/2014/main" id="{C54F2DCF-D4E6-DD51-89E5-DCEED22AA04B}"/>
                </a:ext>
              </a:extLst>
            </p:cNvPr>
            <p:cNvSpPr/>
            <p:nvPr/>
          </p:nvSpPr>
          <p:spPr>
            <a:xfrm>
              <a:off x="4156905" y="6136959"/>
              <a:ext cx="158023" cy="16447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ko-KR" altLang="en-US" sz="1000" kern="0">
                <a:solidFill>
                  <a:prstClr val="white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803" name="꺾인 연결선 312">
              <a:extLst>
                <a:ext uri="{FF2B5EF4-FFF2-40B4-BE49-F238E27FC236}">
                  <a16:creationId xmlns:a16="http://schemas.microsoft.com/office/drawing/2014/main" id="{0B309B64-58B2-E68C-89F0-160D0971D4FC}"/>
                </a:ext>
              </a:extLst>
            </p:cNvPr>
            <p:cNvCxnSpPr>
              <a:stCxn id="1775" idx="1"/>
              <a:endCxn id="1814" idx="1"/>
            </p:cNvCxnSpPr>
            <p:nvPr/>
          </p:nvCxnSpPr>
          <p:spPr>
            <a:xfrm rot="5400000" flipH="1" flipV="1">
              <a:off x="3865487" y="4338275"/>
              <a:ext cx="360048" cy="757982"/>
            </a:xfrm>
            <a:prstGeom prst="bentConnector2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cxnSp>
          <p:nvCxnSpPr>
            <p:cNvPr id="1804" name="직선 화살표 연결선 1803">
              <a:extLst>
                <a:ext uri="{FF2B5EF4-FFF2-40B4-BE49-F238E27FC236}">
                  <a16:creationId xmlns:a16="http://schemas.microsoft.com/office/drawing/2014/main" id="{8864FA4B-28D9-439E-5BE2-EF25ECF254E2}"/>
                </a:ext>
              </a:extLst>
            </p:cNvPr>
            <p:cNvCxnSpPr>
              <a:stCxn id="1805" idx="3"/>
              <a:endCxn id="1794" idx="1"/>
            </p:cNvCxnSpPr>
            <p:nvPr/>
          </p:nvCxnSpPr>
          <p:spPr>
            <a:xfrm>
              <a:off x="4863467" y="5108570"/>
              <a:ext cx="1293718" cy="0"/>
            </a:xfrm>
            <a:prstGeom prst="straightConnector1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  <a:tailEnd type="arrow"/>
            </a:ln>
            <a:effectLst/>
          </p:spPr>
        </p:cxnSp>
        <p:pic>
          <p:nvPicPr>
            <p:cNvPr id="1805" name="Picture 16">
              <a:extLst>
                <a:ext uri="{FF2B5EF4-FFF2-40B4-BE49-F238E27FC236}">
                  <a16:creationId xmlns:a16="http://schemas.microsoft.com/office/drawing/2014/main" id="{B8A392EF-F1F9-A915-59F0-CF042ED246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9843" y="4870583"/>
              <a:ext cx="393624" cy="475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06" name="Text Box 45">
              <a:extLst>
                <a:ext uri="{FF2B5EF4-FFF2-40B4-BE49-F238E27FC236}">
                  <a16:creationId xmlns:a16="http://schemas.microsoft.com/office/drawing/2014/main" id="{B637330E-6BB9-E134-E926-3482B8CF5D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68281" y="4394133"/>
              <a:ext cx="898886" cy="316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실시간</a:t>
              </a: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 Data 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분석</a:t>
              </a:r>
              <a:endParaRPr kumimoji="1"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판단</a:t>
              </a:r>
            </a:p>
          </p:txBody>
        </p:sp>
        <p:sp>
          <p:nvSpPr>
            <p:cNvPr id="1807" name="Text Box 45">
              <a:extLst>
                <a:ext uri="{FF2B5EF4-FFF2-40B4-BE49-F238E27FC236}">
                  <a16:creationId xmlns:a16="http://schemas.microsoft.com/office/drawing/2014/main" id="{476085D3-BA5F-1259-3754-F770A7F6CF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06916" y="4650408"/>
              <a:ext cx="270440" cy="1706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MES</a:t>
              </a:r>
              <a:endParaRPr kumimoji="1" lang="ko-KR" altLang="en-US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  <p:sp>
          <p:nvSpPr>
            <p:cNvPr id="1808" name="Text Box 45">
              <a:extLst>
                <a:ext uri="{FF2B5EF4-FFF2-40B4-BE49-F238E27FC236}">
                  <a16:creationId xmlns:a16="http://schemas.microsoft.com/office/drawing/2014/main" id="{97FF63FE-B748-9105-E0E6-927970AC8C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592" y="5194255"/>
              <a:ext cx="717697" cy="3169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OCAP</a:t>
              </a: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을 통한</a:t>
              </a:r>
              <a:endParaRPr kumimoji="1"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이상 조치</a:t>
              </a:r>
            </a:p>
          </p:txBody>
        </p:sp>
        <p:sp>
          <p:nvSpPr>
            <p:cNvPr id="1809" name="Text Box 45">
              <a:extLst>
                <a:ext uri="{FF2B5EF4-FFF2-40B4-BE49-F238E27FC236}">
                  <a16:creationId xmlns:a16="http://schemas.microsoft.com/office/drawing/2014/main" id="{17E6DC7A-79F7-F051-BEA4-D5D01820C6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03100" y="4786818"/>
              <a:ext cx="278601" cy="1851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B2B2B2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07763" dir="2700000" algn="ctr" rotWithShape="0">
                      <a:schemeClr val="bg2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none" lIns="18000" tIns="10800" rIns="18000" bIns="10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굴림" charset="-127"/>
                </a:defRPr>
              </a:lvl9pPr>
            </a:lstStyle>
            <a:p>
              <a:pPr algn="ctr">
                <a:lnSpc>
                  <a:spcPct val="80000"/>
                </a:lnSpc>
                <a:buClr>
                  <a:srgbClr val="FF3300"/>
                </a:buClr>
                <a:buFont typeface="Wingdings" pitchFamily="2" charset="2"/>
                <a:buNone/>
              </a:pPr>
              <a:r>
                <a:rPr kumimoji="1" lang="en-US" altLang="ko-KR" sz="11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itchFamily="50" charset="-127"/>
                </a:rPr>
                <a:t>FDC</a:t>
              </a:r>
              <a:endParaRPr kumimoji="1" lang="ko-KR" altLang="en-US" sz="1100">
                <a:solidFill>
                  <a:prstClr val="black"/>
                </a:solidFill>
                <a:latin typeface="Arial Narrow" panose="020B0606020202030204" pitchFamily="34" charset="0"/>
                <a:ea typeface="LG스마트체 Regular" pitchFamily="50" charset="-127"/>
              </a:endParaRPr>
            </a:p>
          </p:txBody>
        </p:sp>
      </p:grpSp>
      <p:sp>
        <p:nvSpPr>
          <p:cNvPr id="1762" name="타원 1761">
            <a:extLst>
              <a:ext uri="{FF2B5EF4-FFF2-40B4-BE49-F238E27FC236}">
                <a16:creationId xmlns:a16="http://schemas.microsoft.com/office/drawing/2014/main" id="{49698C83-D021-7F76-549F-B94ABE378C00}"/>
              </a:ext>
            </a:extLst>
          </p:cNvPr>
          <p:cNvSpPr>
            <a:spLocks noChangeAspect="1"/>
          </p:cNvSpPr>
          <p:nvPr/>
        </p:nvSpPr>
        <p:spPr>
          <a:xfrm>
            <a:off x="5951776" y="5265039"/>
            <a:ext cx="252000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3" name="직사각형 1762">
            <a:extLst>
              <a:ext uri="{FF2B5EF4-FFF2-40B4-BE49-F238E27FC236}">
                <a16:creationId xmlns:a16="http://schemas.microsoft.com/office/drawing/2014/main" id="{4F968EEA-A92B-6FCE-346A-A003CFB39E58}"/>
              </a:ext>
            </a:extLst>
          </p:cNvPr>
          <p:cNvSpPr/>
          <p:nvPr/>
        </p:nvSpPr>
        <p:spPr>
          <a:xfrm>
            <a:off x="6263362" y="5298706"/>
            <a:ext cx="2430658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2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FD/FP(Fault Detection/Prevention)</a:t>
            </a:r>
          </a:p>
        </p:txBody>
      </p:sp>
      <p:grpSp>
        <p:nvGrpSpPr>
          <p:cNvPr id="1764" name="그룹 1763">
            <a:extLst>
              <a:ext uri="{FF2B5EF4-FFF2-40B4-BE49-F238E27FC236}">
                <a16:creationId xmlns:a16="http://schemas.microsoft.com/office/drawing/2014/main" id="{D0F7FAC1-65BE-B379-3645-F22B7707F6B2}"/>
              </a:ext>
            </a:extLst>
          </p:cNvPr>
          <p:cNvGrpSpPr/>
          <p:nvPr/>
        </p:nvGrpSpPr>
        <p:grpSpPr>
          <a:xfrm>
            <a:off x="5951777" y="5553961"/>
            <a:ext cx="3863279" cy="252000"/>
            <a:chOff x="5087686" y="5594263"/>
            <a:chExt cx="3863279" cy="252000"/>
          </a:xfrm>
        </p:grpSpPr>
        <p:sp>
          <p:nvSpPr>
            <p:cNvPr id="1770" name="타원 1769">
              <a:extLst>
                <a:ext uri="{FF2B5EF4-FFF2-40B4-BE49-F238E27FC236}">
                  <a16:creationId xmlns:a16="http://schemas.microsoft.com/office/drawing/2014/main" id="{246361E6-5772-F951-7E1D-5D37F3EC049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087686" y="5594263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71" name="직사각형 1770">
              <a:extLst>
                <a:ext uri="{FF2B5EF4-FFF2-40B4-BE49-F238E27FC236}">
                  <a16:creationId xmlns:a16="http://schemas.microsoft.com/office/drawing/2014/main" id="{EA5B61A5-3908-6241-48E5-90E766E18E3F}"/>
                </a:ext>
              </a:extLst>
            </p:cNvPr>
            <p:cNvSpPr/>
            <p:nvPr/>
          </p:nvSpPr>
          <p:spPr>
            <a:xfrm>
              <a:off x="5399272" y="5627930"/>
              <a:ext cx="3551693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defTabSz="914342">
                <a:spcBef>
                  <a:spcPts val="600"/>
                </a:spcBef>
                <a:defRPr/>
              </a:pP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P-FDC(Prediction(</a:t>
              </a: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가상 </a:t>
              </a:r>
              <a:r>
                <a:rPr lang="ko-KR" altLang="en-US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계측값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 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Prescription(</a:t>
              </a:r>
              <a:r>
                <a:rPr lang="ko-KR" altLang="en-US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보정값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))</a:t>
              </a:r>
            </a:p>
          </p:txBody>
        </p:sp>
      </p:grpSp>
      <p:sp>
        <p:nvSpPr>
          <p:cNvPr id="1765" name="타원 1764">
            <a:extLst>
              <a:ext uri="{FF2B5EF4-FFF2-40B4-BE49-F238E27FC236}">
                <a16:creationId xmlns:a16="http://schemas.microsoft.com/office/drawing/2014/main" id="{BC200629-C4A0-0B62-AE58-19DB64DFA9CF}"/>
              </a:ext>
            </a:extLst>
          </p:cNvPr>
          <p:cNvSpPr>
            <a:spLocks noChangeAspect="1"/>
          </p:cNvSpPr>
          <p:nvPr/>
        </p:nvSpPr>
        <p:spPr>
          <a:xfrm>
            <a:off x="5951777" y="5842882"/>
            <a:ext cx="251999" cy="252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16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6" name="직사각형 1765">
            <a:extLst>
              <a:ext uri="{FF2B5EF4-FFF2-40B4-BE49-F238E27FC236}">
                <a16:creationId xmlns:a16="http://schemas.microsoft.com/office/drawing/2014/main" id="{537DE16E-DDD7-F535-87EE-D0432E664886}"/>
              </a:ext>
            </a:extLst>
          </p:cNvPr>
          <p:cNvSpPr/>
          <p:nvPr/>
        </p:nvSpPr>
        <p:spPr>
          <a:xfrm>
            <a:off x="6263363" y="5876550"/>
            <a:ext cx="3538700" cy="1692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defTabSz="914342">
              <a:spcBef>
                <a:spcPts val="600"/>
              </a:spcBef>
              <a:defRPr/>
            </a:pP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E-FDC(Prediction(RUL, Cost-Based CBM) 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en-US" altLang="ko-KR" sz="11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Prescription(W/O))</a:t>
            </a:r>
          </a:p>
        </p:txBody>
      </p:sp>
      <p:sp>
        <p:nvSpPr>
          <p:cNvPr id="1767" name="왼쪽 대괄호 1766">
            <a:extLst>
              <a:ext uri="{FF2B5EF4-FFF2-40B4-BE49-F238E27FC236}">
                <a16:creationId xmlns:a16="http://schemas.microsoft.com/office/drawing/2014/main" id="{0FF68C59-8142-3AB6-2040-8329C3A24D0A}"/>
              </a:ext>
            </a:extLst>
          </p:cNvPr>
          <p:cNvSpPr/>
          <p:nvPr/>
        </p:nvSpPr>
        <p:spPr>
          <a:xfrm>
            <a:off x="5837975" y="5313406"/>
            <a:ext cx="81554" cy="720000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8" name="직사각형 1767">
            <a:extLst>
              <a:ext uri="{FF2B5EF4-FFF2-40B4-BE49-F238E27FC236}">
                <a16:creationId xmlns:a16="http://schemas.microsoft.com/office/drawing/2014/main" id="{E8179DF9-817E-E45F-1D00-E101819CF7EC}"/>
              </a:ext>
            </a:extLst>
          </p:cNvPr>
          <p:cNvSpPr>
            <a:spLocks noChangeAspect="1"/>
          </p:cNvSpPr>
          <p:nvPr/>
        </p:nvSpPr>
        <p:spPr>
          <a:xfrm rot="16200000">
            <a:off x="5338322" y="5519519"/>
            <a:ext cx="660339" cy="307777"/>
          </a:xfrm>
          <a:prstGeom prst="rect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Grade</a:t>
            </a:r>
            <a:b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(</a:t>
            </a:r>
            <a:r>
              <a: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성숙도</a:t>
            </a:r>
            <a:r>
              <a:rPr lang="en-US" altLang="ko-KR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  <a:endParaRPr lang="ko-KR" altLang="en-US" sz="10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769" name="TextBox 1768">
            <a:extLst>
              <a:ext uri="{FF2B5EF4-FFF2-40B4-BE49-F238E27FC236}">
                <a16:creationId xmlns:a16="http://schemas.microsoft.com/office/drawing/2014/main" id="{2D5E0ABE-A005-DE4B-6FA7-1A9AAD944C06}"/>
              </a:ext>
            </a:extLst>
          </p:cNvPr>
          <p:cNvSpPr txBox="1"/>
          <p:nvPr/>
        </p:nvSpPr>
        <p:spPr>
          <a:xfrm>
            <a:off x="5364361" y="7325120"/>
            <a:ext cx="2291588" cy="174851"/>
          </a:xfrm>
          <a:prstGeom prst="rect">
            <a:avLst/>
          </a:prstGeom>
          <a:noFill/>
        </p:spPr>
        <p:txBody>
          <a:bodyPr wrap="square" lIns="18000" tIns="18000" rIns="18000" bIns="18000">
            <a:spAutoFit/>
          </a:bodyPr>
          <a:lstStyle/>
          <a:p>
            <a:pPr algn="ctr"/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*RUL(Remaining Useful Life.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잔여수명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endParaRPr lang="ko-KR" altLang="en-US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899" name="Freeform 75">
            <a:extLst>
              <a:ext uri="{FF2B5EF4-FFF2-40B4-BE49-F238E27FC236}">
                <a16:creationId xmlns:a16="http://schemas.microsoft.com/office/drawing/2014/main" id="{F43FE311-D17F-0B3E-A814-E3812DCBA59E}"/>
              </a:ext>
            </a:extLst>
          </p:cNvPr>
          <p:cNvSpPr>
            <a:spLocks/>
          </p:cNvSpPr>
          <p:nvPr/>
        </p:nvSpPr>
        <p:spPr bwMode="auto">
          <a:xfrm>
            <a:off x="10794093" y="6368803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900" name="그룹 1899">
            <a:extLst>
              <a:ext uri="{FF2B5EF4-FFF2-40B4-BE49-F238E27FC236}">
                <a16:creationId xmlns:a16="http://schemas.microsoft.com/office/drawing/2014/main" id="{3655D19B-6700-33E8-1CA4-BED504287F4A}"/>
              </a:ext>
            </a:extLst>
          </p:cNvPr>
          <p:cNvGrpSpPr/>
          <p:nvPr/>
        </p:nvGrpSpPr>
        <p:grpSpPr>
          <a:xfrm>
            <a:off x="10896244" y="1503980"/>
            <a:ext cx="3708546" cy="1382556"/>
            <a:chOff x="5492926" y="3035527"/>
            <a:chExt cx="3708546" cy="1382556"/>
          </a:xfrm>
        </p:grpSpPr>
        <p:grpSp>
          <p:nvGrpSpPr>
            <p:cNvPr id="1917" name="그룹 1916">
              <a:extLst>
                <a:ext uri="{FF2B5EF4-FFF2-40B4-BE49-F238E27FC236}">
                  <a16:creationId xmlns:a16="http://schemas.microsoft.com/office/drawing/2014/main" id="{D206353B-1DB7-B14B-0368-FA75D19022BF}"/>
                </a:ext>
              </a:extLst>
            </p:cNvPr>
            <p:cNvGrpSpPr/>
            <p:nvPr/>
          </p:nvGrpSpPr>
          <p:grpSpPr>
            <a:xfrm>
              <a:off x="5492926" y="3035527"/>
              <a:ext cx="1724631" cy="1382556"/>
              <a:chOff x="10523790" y="2972451"/>
              <a:chExt cx="1724631" cy="1382556"/>
            </a:xfrm>
          </p:grpSpPr>
          <p:sp>
            <p:nvSpPr>
              <p:cNvPr id="1933" name="TextBox 1932">
                <a:extLst>
                  <a:ext uri="{FF2B5EF4-FFF2-40B4-BE49-F238E27FC236}">
                    <a16:creationId xmlns:a16="http://schemas.microsoft.com/office/drawing/2014/main" id="{836C7546-887A-4EC5-A21A-7CBB8889326F}"/>
                  </a:ext>
                </a:extLst>
              </p:cNvPr>
              <p:cNvSpPr txBox="1"/>
              <p:nvPr/>
            </p:nvSpPr>
            <p:spPr bwMode="auto">
              <a:xfrm>
                <a:off x="10709922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</a:t>
                </a:r>
                <a:r>
                  <a:rPr lang="ko-KR" altLang="en-US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이상감지시간 </a:t>
                </a: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934" name="직선 연결선 1933">
                <a:extLst>
                  <a:ext uri="{FF2B5EF4-FFF2-40B4-BE49-F238E27FC236}">
                    <a16:creationId xmlns:a16="http://schemas.microsoft.com/office/drawing/2014/main" id="{2EA46383-50D6-5D39-ED80-72E80496B0E4}"/>
                  </a:ext>
                </a:extLst>
              </p:cNvPr>
              <p:cNvCxnSpPr/>
              <p:nvPr/>
            </p:nvCxnSpPr>
            <p:spPr>
              <a:xfrm>
                <a:off x="10811790" y="3223093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935" name="직선 연결선 1934">
                <a:extLst>
                  <a:ext uri="{FF2B5EF4-FFF2-40B4-BE49-F238E27FC236}">
                    <a16:creationId xmlns:a16="http://schemas.microsoft.com/office/drawing/2014/main" id="{B7B3995E-5AA1-FB24-01A7-4BACD3AA3F58}"/>
                  </a:ext>
                </a:extLst>
              </p:cNvPr>
              <p:cNvCxnSpPr/>
              <p:nvPr/>
            </p:nvCxnSpPr>
            <p:spPr>
              <a:xfrm>
                <a:off x="10663778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936" name="Rectangle 23">
                <a:extLst>
                  <a:ext uri="{FF2B5EF4-FFF2-40B4-BE49-F238E27FC236}">
                    <a16:creationId xmlns:a16="http://schemas.microsoft.com/office/drawing/2014/main" id="{77893788-9490-8993-25C3-C0E5729334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790" y="3332537"/>
                <a:ext cx="234000" cy="664891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37" name="Rectangle 23">
                <a:extLst>
                  <a:ext uri="{FF2B5EF4-FFF2-40B4-BE49-F238E27FC236}">
                    <a16:creationId xmlns:a16="http://schemas.microsoft.com/office/drawing/2014/main" id="{D8E976AA-C8DD-A15C-628E-4FF7796EB5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56114" y="3859074"/>
                <a:ext cx="234000" cy="138353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38" name="Freeform 228">
                <a:extLst>
                  <a:ext uri="{FF2B5EF4-FFF2-40B4-BE49-F238E27FC236}">
                    <a16:creationId xmlns:a16="http://schemas.microsoft.com/office/drawing/2014/main" id="{6B4BD702-9290-D750-20C1-1A2239FA82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72026" y="3332536"/>
                <a:ext cx="648000" cy="487314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39" name="Rectangle 234">
                <a:extLst>
                  <a:ext uri="{FF2B5EF4-FFF2-40B4-BE49-F238E27FC236}">
                    <a16:creationId xmlns:a16="http://schemas.microsoft.com/office/drawing/2014/main" id="{6DE55555-7CF7-F095-988D-60A8C0F9396C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811790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40" name="Rectangle 234">
                <a:extLst>
                  <a:ext uri="{FF2B5EF4-FFF2-40B4-BE49-F238E27FC236}">
                    <a16:creationId xmlns:a16="http://schemas.microsoft.com/office/drawing/2014/main" id="{1349D02E-2E85-573C-A055-B04D91DFB3F9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1403114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41" name="Rectangle 234">
                <a:extLst>
                  <a:ext uri="{FF2B5EF4-FFF2-40B4-BE49-F238E27FC236}">
                    <a16:creationId xmlns:a16="http://schemas.microsoft.com/office/drawing/2014/main" id="{1A44AA32-2988-3241-7B79-BCEADC7FCA7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0523790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시간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cxnSp>
            <p:nvCxnSpPr>
              <p:cNvPr id="1942" name="직선 연결선 1941">
                <a:extLst>
                  <a:ext uri="{FF2B5EF4-FFF2-40B4-BE49-F238E27FC236}">
                    <a16:creationId xmlns:a16="http://schemas.microsoft.com/office/drawing/2014/main" id="{A18ADF07-C911-C5CD-1633-C36CAB308C41}"/>
                  </a:ext>
                </a:extLst>
              </p:cNvPr>
              <p:cNvCxnSpPr/>
              <p:nvPr/>
            </p:nvCxnSpPr>
            <p:spPr>
              <a:xfrm>
                <a:off x="11376114" y="3332537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943" name="직선 연결선 1942">
                <a:extLst>
                  <a:ext uri="{FF2B5EF4-FFF2-40B4-BE49-F238E27FC236}">
                    <a16:creationId xmlns:a16="http://schemas.microsoft.com/office/drawing/2014/main" id="{E7C88329-E663-C01B-7931-6E05DA8986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556114" y="3859074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944" name="직선 연결선 1943">
                <a:extLst>
                  <a:ext uri="{FF2B5EF4-FFF2-40B4-BE49-F238E27FC236}">
                    <a16:creationId xmlns:a16="http://schemas.microsoft.com/office/drawing/2014/main" id="{46BC69EC-1E3E-DBF8-3FB7-5E8F935532F1}"/>
                  </a:ext>
                </a:extLst>
              </p:cNvPr>
              <p:cNvCxnSpPr/>
              <p:nvPr/>
            </p:nvCxnSpPr>
            <p:spPr>
              <a:xfrm flipV="1">
                <a:off x="11916114" y="3859074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cxnSp>
            <p:nvCxnSpPr>
              <p:cNvPr id="1945" name="직선 연결선 1944">
                <a:extLst>
                  <a:ext uri="{FF2B5EF4-FFF2-40B4-BE49-F238E27FC236}">
                    <a16:creationId xmlns:a16="http://schemas.microsoft.com/office/drawing/2014/main" id="{23DF83E6-0C3C-B153-3CCF-D3EF5E29CEF0}"/>
                  </a:ext>
                </a:extLst>
              </p:cNvPr>
              <p:cNvCxnSpPr/>
              <p:nvPr/>
            </p:nvCxnSpPr>
            <p:spPr>
              <a:xfrm>
                <a:off x="11916114" y="3189020"/>
                <a:ext cx="0" cy="14400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none" w="med" len="med"/>
                <a:tailEnd type="stealth" w="med" len="med"/>
              </a:ln>
              <a:effectLst/>
            </p:spPr>
          </p:cxnSp>
          <p:sp>
            <p:nvSpPr>
              <p:cNvPr id="1946" name="TextBox 1945">
                <a:extLst>
                  <a:ext uri="{FF2B5EF4-FFF2-40B4-BE49-F238E27FC236}">
                    <a16:creationId xmlns:a16="http://schemas.microsoft.com/office/drawing/2014/main" id="{75FFC64F-B5C5-7897-CE43-EFC750D85DAE}"/>
                  </a:ext>
                </a:extLst>
              </p:cNvPr>
              <p:cNvSpPr txBox="1"/>
              <p:nvPr/>
            </p:nvSpPr>
            <p:spPr>
              <a:xfrm>
                <a:off x="11791165" y="3592777"/>
                <a:ext cx="410486" cy="180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/>
                <a:r>
                  <a:rPr lang="en-US" altLang="ko-KR" sz="1000" b="1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99%</a:t>
                </a:r>
                <a:endParaRPr lang="ko-KR" altLang="en-US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47" name="TextBox 1946">
                <a:extLst>
                  <a:ext uri="{FF2B5EF4-FFF2-40B4-BE49-F238E27FC236}">
                    <a16:creationId xmlns:a16="http://schemas.microsoft.com/office/drawing/2014/main" id="{5E7909ED-0999-E2B1-1906-FFCC51CCEF71}"/>
                  </a:ext>
                </a:extLst>
              </p:cNvPr>
              <p:cNvSpPr txBox="1"/>
              <p:nvPr/>
            </p:nvSpPr>
            <p:spPr bwMode="auto">
              <a:xfrm>
                <a:off x="10718607" y="4175007"/>
                <a:ext cx="131769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100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최소 </a:t>
                </a:r>
                <a:r>
                  <a:rPr lang="ko-KR" altLang="en-US" sz="1100" spc="-20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수십분</a:t>
                </a: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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   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실시간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18" name="그룹 1917">
              <a:extLst>
                <a:ext uri="{FF2B5EF4-FFF2-40B4-BE49-F238E27FC236}">
                  <a16:creationId xmlns:a16="http://schemas.microsoft.com/office/drawing/2014/main" id="{700B047A-F516-32EA-A7F1-6ACEDC826AD6}"/>
                </a:ext>
              </a:extLst>
            </p:cNvPr>
            <p:cNvGrpSpPr/>
            <p:nvPr/>
          </p:nvGrpSpPr>
          <p:grpSpPr>
            <a:xfrm>
              <a:off x="7476841" y="3035527"/>
              <a:ext cx="1724631" cy="1382556"/>
              <a:chOff x="12347522" y="2972451"/>
              <a:chExt cx="1724631" cy="1382556"/>
            </a:xfrm>
          </p:grpSpPr>
          <p:sp>
            <p:nvSpPr>
              <p:cNvPr id="1919" name="TextBox 1918">
                <a:extLst>
                  <a:ext uri="{FF2B5EF4-FFF2-40B4-BE49-F238E27FC236}">
                    <a16:creationId xmlns:a16="http://schemas.microsoft.com/office/drawing/2014/main" id="{328287A2-1A75-76DD-4E78-324B3C4E284D}"/>
                  </a:ext>
                </a:extLst>
              </p:cNvPr>
              <p:cNvSpPr txBox="1"/>
              <p:nvPr/>
            </p:nvSpPr>
            <p:spPr bwMode="auto">
              <a:xfrm>
                <a:off x="12533654" y="2972451"/>
                <a:ext cx="1352367" cy="216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ctr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1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[Scrap]</a:t>
                </a:r>
                <a:endPara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cxnSp>
            <p:nvCxnSpPr>
              <p:cNvPr id="1920" name="직선 연결선 1919">
                <a:extLst>
                  <a:ext uri="{FF2B5EF4-FFF2-40B4-BE49-F238E27FC236}">
                    <a16:creationId xmlns:a16="http://schemas.microsoft.com/office/drawing/2014/main" id="{F1ED10D4-ED0D-FFB6-0C07-069CC27DB000}"/>
                  </a:ext>
                </a:extLst>
              </p:cNvPr>
              <p:cNvCxnSpPr/>
              <p:nvPr/>
            </p:nvCxnSpPr>
            <p:spPr>
              <a:xfrm>
                <a:off x="12635522" y="3223095"/>
                <a:ext cx="0" cy="829411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headEnd type="triangle"/>
              </a:ln>
              <a:effectLst/>
            </p:spPr>
          </p:cxnSp>
          <p:cxnSp>
            <p:nvCxnSpPr>
              <p:cNvPr id="1921" name="직선 연결선 1920">
                <a:extLst>
                  <a:ext uri="{FF2B5EF4-FFF2-40B4-BE49-F238E27FC236}">
                    <a16:creationId xmlns:a16="http://schemas.microsoft.com/office/drawing/2014/main" id="{7605926E-89CF-2744-9FE5-0AD39D1816F6}"/>
                  </a:ext>
                </a:extLst>
              </p:cNvPr>
              <p:cNvCxnSpPr/>
              <p:nvPr/>
            </p:nvCxnSpPr>
            <p:spPr>
              <a:xfrm>
                <a:off x="12487510" y="3997428"/>
                <a:ext cx="1584643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  <a:tailEnd type="triangle"/>
              </a:ln>
              <a:effectLst/>
            </p:spPr>
          </p:cxnSp>
          <p:sp>
            <p:nvSpPr>
              <p:cNvPr id="1922" name="Rectangle 23">
                <a:extLst>
                  <a:ext uri="{FF2B5EF4-FFF2-40B4-BE49-F238E27FC236}">
                    <a16:creationId xmlns:a16="http://schemas.microsoft.com/office/drawing/2014/main" id="{22238E42-BE9B-05A4-B928-F767CF338F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88522" y="3332536"/>
                <a:ext cx="234000" cy="664892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en-US" altLang="ko-KR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23" name="Rectangle 23">
                <a:extLst>
                  <a:ext uri="{FF2B5EF4-FFF2-40B4-BE49-F238E27FC236}">
                    <a16:creationId xmlns:a16="http://schemas.microsoft.com/office/drawing/2014/main" id="{50081027-B40D-D3E1-B947-FB46B5D47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9846" y="3572199"/>
                <a:ext cx="234000" cy="425229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algn="ctr"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24" name="Freeform 228">
                <a:extLst>
                  <a:ext uri="{FF2B5EF4-FFF2-40B4-BE49-F238E27FC236}">
                    <a16:creationId xmlns:a16="http://schemas.microsoft.com/office/drawing/2014/main" id="{FB76F524-E7CE-006B-398B-9774AE3C37A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995758" y="3332535"/>
                <a:ext cx="648000" cy="231589"/>
              </a:xfrm>
              <a:custGeom>
                <a:avLst/>
                <a:gdLst>
                  <a:gd name="T0" fmla="*/ 102 w 1875"/>
                  <a:gd name="T1" fmla="*/ 0 h 938"/>
                  <a:gd name="T2" fmla="*/ 215 w 1875"/>
                  <a:gd name="T3" fmla="*/ 0 h 938"/>
                  <a:gd name="T4" fmla="*/ 331 w 1875"/>
                  <a:gd name="T5" fmla="*/ 7 h 938"/>
                  <a:gd name="T6" fmla="*/ 440 w 1875"/>
                  <a:gd name="T7" fmla="*/ 24 h 938"/>
                  <a:gd name="T8" fmla="*/ 565 w 1875"/>
                  <a:gd name="T9" fmla="*/ 51 h 938"/>
                  <a:gd name="T10" fmla="*/ 685 w 1875"/>
                  <a:gd name="T11" fmla="*/ 89 h 938"/>
                  <a:gd name="T12" fmla="*/ 811 w 1875"/>
                  <a:gd name="T13" fmla="*/ 140 h 938"/>
                  <a:gd name="T14" fmla="*/ 924 w 1875"/>
                  <a:gd name="T15" fmla="*/ 194 h 938"/>
                  <a:gd name="T16" fmla="*/ 1031 w 1875"/>
                  <a:gd name="T17" fmla="*/ 247 h 938"/>
                  <a:gd name="T18" fmla="*/ 1141 w 1875"/>
                  <a:gd name="T19" fmla="*/ 309 h 938"/>
                  <a:gd name="T20" fmla="*/ 1243 w 1875"/>
                  <a:gd name="T21" fmla="*/ 377 h 938"/>
                  <a:gd name="T22" fmla="*/ 1343 w 1875"/>
                  <a:gd name="T23" fmla="*/ 456 h 938"/>
                  <a:gd name="T24" fmla="*/ 1424 w 1875"/>
                  <a:gd name="T25" fmla="*/ 535 h 938"/>
                  <a:gd name="T26" fmla="*/ 1478 w 1875"/>
                  <a:gd name="T27" fmla="*/ 608 h 938"/>
                  <a:gd name="T28" fmla="*/ 1819 w 1875"/>
                  <a:gd name="T29" fmla="*/ 584 h 938"/>
                  <a:gd name="T30" fmla="*/ 1703 w 1875"/>
                  <a:gd name="T31" fmla="*/ 635 h 938"/>
                  <a:gd name="T32" fmla="*/ 1622 w 1875"/>
                  <a:gd name="T33" fmla="*/ 676 h 938"/>
                  <a:gd name="T34" fmla="*/ 1555 w 1875"/>
                  <a:gd name="T35" fmla="*/ 718 h 938"/>
                  <a:gd name="T36" fmla="*/ 1490 w 1875"/>
                  <a:gd name="T37" fmla="*/ 771 h 938"/>
                  <a:gd name="T38" fmla="*/ 1413 w 1875"/>
                  <a:gd name="T39" fmla="*/ 839 h 938"/>
                  <a:gd name="T40" fmla="*/ 1343 w 1875"/>
                  <a:gd name="T41" fmla="*/ 907 h 938"/>
                  <a:gd name="T42" fmla="*/ 1281 w 1875"/>
                  <a:gd name="T43" fmla="*/ 925 h 938"/>
                  <a:gd name="T44" fmla="*/ 1217 w 1875"/>
                  <a:gd name="T45" fmla="*/ 893 h 938"/>
                  <a:gd name="T46" fmla="*/ 1139 w 1875"/>
                  <a:gd name="T47" fmla="*/ 861 h 938"/>
                  <a:gd name="T48" fmla="*/ 1067 w 1875"/>
                  <a:gd name="T49" fmla="*/ 838 h 938"/>
                  <a:gd name="T50" fmla="*/ 985 w 1875"/>
                  <a:gd name="T51" fmla="*/ 815 h 938"/>
                  <a:gd name="T52" fmla="*/ 901 w 1875"/>
                  <a:gd name="T53" fmla="*/ 793 h 938"/>
                  <a:gd name="T54" fmla="*/ 820 w 1875"/>
                  <a:gd name="T55" fmla="*/ 776 h 938"/>
                  <a:gd name="T56" fmla="*/ 743 w 1875"/>
                  <a:gd name="T57" fmla="*/ 759 h 938"/>
                  <a:gd name="T58" fmla="*/ 638 w 1875"/>
                  <a:gd name="T59" fmla="*/ 743 h 938"/>
                  <a:gd name="T60" fmla="*/ 1021 w 1875"/>
                  <a:gd name="T61" fmla="*/ 618 h 938"/>
                  <a:gd name="T62" fmla="*/ 931 w 1875"/>
                  <a:gd name="T63" fmla="*/ 500 h 938"/>
                  <a:gd name="T64" fmla="*/ 863 w 1875"/>
                  <a:gd name="T65" fmla="*/ 432 h 938"/>
                  <a:gd name="T66" fmla="*/ 763 w 1875"/>
                  <a:gd name="T67" fmla="*/ 340 h 938"/>
                  <a:gd name="T68" fmla="*/ 678 w 1875"/>
                  <a:gd name="T69" fmla="*/ 268 h 938"/>
                  <a:gd name="T70" fmla="*/ 610 w 1875"/>
                  <a:gd name="T71" fmla="*/ 214 h 938"/>
                  <a:gd name="T72" fmla="*/ 524 w 1875"/>
                  <a:gd name="T73" fmla="*/ 161 h 938"/>
                  <a:gd name="T74" fmla="*/ 436 w 1875"/>
                  <a:gd name="T75" fmla="*/ 116 h 938"/>
                  <a:gd name="T76" fmla="*/ 331 w 1875"/>
                  <a:gd name="T77" fmla="*/ 79 h 938"/>
                  <a:gd name="T78" fmla="*/ 219 w 1875"/>
                  <a:gd name="T79" fmla="*/ 51 h 938"/>
                  <a:gd name="T80" fmla="*/ 99 w 1875"/>
                  <a:gd name="T81" fmla="*/ 27 h 9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75" h="938">
                    <a:moveTo>
                      <a:pt x="0" y="7"/>
                    </a:moveTo>
                    <a:lnTo>
                      <a:pt x="102" y="0"/>
                    </a:lnTo>
                    <a:lnTo>
                      <a:pt x="154" y="0"/>
                    </a:lnTo>
                    <a:lnTo>
                      <a:pt x="215" y="0"/>
                    </a:lnTo>
                    <a:lnTo>
                      <a:pt x="273" y="3"/>
                    </a:lnTo>
                    <a:lnTo>
                      <a:pt x="331" y="7"/>
                    </a:lnTo>
                    <a:lnTo>
                      <a:pt x="388" y="14"/>
                    </a:lnTo>
                    <a:lnTo>
                      <a:pt x="440" y="24"/>
                    </a:lnTo>
                    <a:lnTo>
                      <a:pt x="497" y="34"/>
                    </a:lnTo>
                    <a:lnTo>
                      <a:pt x="565" y="51"/>
                    </a:lnTo>
                    <a:lnTo>
                      <a:pt x="627" y="72"/>
                    </a:lnTo>
                    <a:lnTo>
                      <a:pt x="685" y="89"/>
                    </a:lnTo>
                    <a:lnTo>
                      <a:pt x="750" y="113"/>
                    </a:lnTo>
                    <a:lnTo>
                      <a:pt x="811" y="140"/>
                    </a:lnTo>
                    <a:lnTo>
                      <a:pt x="873" y="168"/>
                    </a:lnTo>
                    <a:lnTo>
                      <a:pt x="924" y="194"/>
                    </a:lnTo>
                    <a:lnTo>
                      <a:pt x="982" y="221"/>
                    </a:lnTo>
                    <a:lnTo>
                      <a:pt x="1031" y="247"/>
                    </a:lnTo>
                    <a:lnTo>
                      <a:pt x="1086" y="278"/>
                    </a:lnTo>
                    <a:lnTo>
                      <a:pt x="1141" y="309"/>
                    </a:lnTo>
                    <a:lnTo>
                      <a:pt x="1196" y="347"/>
                    </a:lnTo>
                    <a:lnTo>
                      <a:pt x="1243" y="377"/>
                    </a:lnTo>
                    <a:lnTo>
                      <a:pt x="1295" y="418"/>
                    </a:lnTo>
                    <a:lnTo>
                      <a:pt x="1343" y="456"/>
                    </a:lnTo>
                    <a:lnTo>
                      <a:pt x="1387" y="494"/>
                    </a:lnTo>
                    <a:lnTo>
                      <a:pt x="1424" y="535"/>
                    </a:lnTo>
                    <a:lnTo>
                      <a:pt x="1454" y="570"/>
                    </a:lnTo>
                    <a:lnTo>
                      <a:pt x="1478" y="608"/>
                    </a:lnTo>
                    <a:lnTo>
                      <a:pt x="1875" y="557"/>
                    </a:lnTo>
                    <a:lnTo>
                      <a:pt x="1819" y="584"/>
                    </a:lnTo>
                    <a:lnTo>
                      <a:pt x="1754" y="611"/>
                    </a:lnTo>
                    <a:lnTo>
                      <a:pt x="1703" y="635"/>
                    </a:lnTo>
                    <a:lnTo>
                      <a:pt x="1664" y="653"/>
                    </a:lnTo>
                    <a:lnTo>
                      <a:pt x="1622" y="676"/>
                    </a:lnTo>
                    <a:lnTo>
                      <a:pt x="1588" y="697"/>
                    </a:lnTo>
                    <a:lnTo>
                      <a:pt x="1555" y="718"/>
                    </a:lnTo>
                    <a:lnTo>
                      <a:pt x="1522" y="744"/>
                    </a:lnTo>
                    <a:lnTo>
                      <a:pt x="1490" y="771"/>
                    </a:lnTo>
                    <a:lnTo>
                      <a:pt x="1451" y="804"/>
                    </a:lnTo>
                    <a:lnTo>
                      <a:pt x="1413" y="839"/>
                    </a:lnTo>
                    <a:lnTo>
                      <a:pt x="1380" y="869"/>
                    </a:lnTo>
                    <a:lnTo>
                      <a:pt x="1343" y="907"/>
                    </a:lnTo>
                    <a:lnTo>
                      <a:pt x="1312" y="938"/>
                    </a:lnTo>
                    <a:lnTo>
                      <a:pt x="1281" y="925"/>
                    </a:lnTo>
                    <a:lnTo>
                      <a:pt x="1250" y="907"/>
                    </a:lnTo>
                    <a:lnTo>
                      <a:pt x="1217" y="893"/>
                    </a:lnTo>
                    <a:lnTo>
                      <a:pt x="1178" y="877"/>
                    </a:lnTo>
                    <a:lnTo>
                      <a:pt x="1139" y="861"/>
                    </a:lnTo>
                    <a:lnTo>
                      <a:pt x="1102" y="848"/>
                    </a:lnTo>
                    <a:lnTo>
                      <a:pt x="1067" y="838"/>
                    </a:lnTo>
                    <a:lnTo>
                      <a:pt x="1027" y="825"/>
                    </a:lnTo>
                    <a:lnTo>
                      <a:pt x="985" y="815"/>
                    </a:lnTo>
                    <a:lnTo>
                      <a:pt x="941" y="804"/>
                    </a:lnTo>
                    <a:lnTo>
                      <a:pt x="901" y="793"/>
                    </a:lnTo>
                    <a:lnTo>
                      <a:pt x="863" y="783"/>
                    </a:lnTo>
                    <a:lnTo>
                      <a:pt x="820" y="776"/>
                    </a:lnTo>
                    <a:lnTo>
                      <a:pt x="781" y="767"/>
                    </a:lnTo>
                    <a:lnTo>
                      <a:pt x="743" y="759"/>
                    </a:lnTo>
                    <a:lnTo>
                      <a:pt x="699" y="750"/>
                    </a:lnTo>
                    <a:lnTo>
                      <a:pt x="638" y="743"/>
                    </a:lnTo>
                    <a:lnTo>
                      <a:pt x="1048" y="673"/>
                    </a:lnTo>
                    <a:lnTo>
                      <a:pt x="1021" y="618"/>
                    </a:lnTo>
                    <a:lnTo>
                      <a:pt x="989" y="577"/>
                    </a:lnTo>
                    <a:lnTo>
                      <a:pt x="931" y="500"/>
                    </a:lnTo>
                    <a:lnTo>
                      <a:pt x="897" y="466"/>
                    </a:lnTo>
                    <a:lnTo>
                      <a:pt x="863" y="432"/>
                    </a:lnTo>
                    <a:lnTo>
                      <a:pt x="801" y="374"/>
                    </a:lnTo>
                    <a:lnTo>
                      <a:pt x="763" y="340"/>
                    </a:lnTo>
                    <a:lnTo>
                      <a:pt x="719" y="299"/>
                    </a:lnTo>
                    <a:lnTo>
                      <a:pt x="678" y="268"/>
                    </a:lnTo>
                    <a:lnTo>
                      <a:pt x="644" y="241"/>
                    </a:lnTo>
                    <a:lnTo>
                      <a:pt x="610" y="214"/>
                    </a:lnTo>
                    <a:lnTo>
                      <a:pt x="569" y="187"/>
                    </a:lnTo>
                    <a:lnTo>
                      <a:pt x="524" y="161"/>
                    </a:lnTo>
                    <a:lnTo>
                      <a:pt x="480" y="140"/>
                    </a:lnTo>
                    <a:lnTo>
                      <a:pt x="436" y="116"/>
                    </a:lnTo>
                    <a:lnTo>
                      <a:pt x="382" y="96"/>
                    </a:lnTo>
                    <a:lnTo>
                      <a:pt x="331" y="79"/>
                    </a:lnTo>
                    <a:lnTo>
                      <a:pt x="273" y="65"/>
                    </a:lnTo>
                    <a:lnTo>
                      <a:pt x="219" y="51"/>
                    </a:lnTo>
                    <a:lnTo>
                      <a:pt x="160" y="38"/>
                    </a:lnTo>
                    <a:lnTo>
                      <a:pt x="99" y="27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C0504D"/>
              </a:solidFill>
              <a:ln>
                <a:noFill/>
              </a:ln>
            </p:spPr>
            <p:txBody>
              <a:bodyPr/>
              <a:lstStyle/>
              <a:p>
                <a:pPr defTabSz="914400">
                  <a:defRPr/>
                </a:pPr>
                <a:endParaRPr lang="ko-KR" altLang="en-US" sz="1100" kern="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25" name="Rectangle 234">
                <a:extLst>
                  <a:ext uri="{FF2B5EF4-FFF2-40B4-BE49-F238E27FC236}">
                    <a16:creationId xmlns:a16="http://schemas.microsoft.com/office/drawing/2014/main" id="{05B4EB8A-029D-A0C5-0E14-A89B5DA6D71E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347522" y="3245319"/>
                <a:ext cx="288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en-US" altLang="ko-KR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%</a:t>
                </a:r>
              </a:p>
            </p:txBody>
          </p:sp>
          <p:cxnSp>
            <p:nvCxnSpPr>
              <p:cNvPr id="1926" name="직선 연결선 1925">
                <a:extLst>
                  <a:ext uri="{FF2B5EF4-FFF2-40B4-BE49-F238E27FC236}">
                    <a16:creationId xmlns:a16="http://schemas.microsoft.com/office/drawing/2014/main" id="{DBB49B38-C597-EDE8-FFDB-EFE362201E4E}"/>
                  </a:ext>
                </a:extLst>
              </p:cNvPr>
              <p:cNvCxnSpPr/>
              <p:nvPr/>
            </p:nvCxnSpPr>
            <p:spPr>
              <a:xfrm>
                <a:off x="13199846" y="3332536"/>
                <a:ext cx="684000" cy="483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927" name="직선 연결선 1926">
                <a:extLst>
                  <a:ext uri="{FF2B5EF4-FFF2-40B4-BE49-F238E27FC236}">
                    <a16:creationId xmlns:a16="http://schemas.microsoft.com/office/drawing/2014/main" id="{4655AF5C-581D-B28F-7733-ECAD9E5D9A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3379846" y="3566278"/>
                <a:ext cx="504000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</a:ln>
              <a:effectLst/>
            </p:spPr>
          </p:cxnSp>
          <p:cxnSp>
            <p:nvCxnSpPr>
              <p:cNvPr id="1928" name="직선 연결선 1927">
                <a:extLst>
                  <a:ext uri="{FF2B5EF4-FFF2-40B4-BE49-F238E27FC236}">
                    <a16:creationId xmlns:a16="http://schemas.microsoft.com/office/drawing/2014/main" id="{3E2E7C0D-90D6-5CFB-7AF6-DA05D6AF71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739082" y="3345084"/>
                <a:ext cx="0" cy="219040"/>
              </a:xfrm>
              <a:prstGeom prst="line">
                <a:avLst/>
              </a:prstGeom>
              <a:noFill/>
              <a:ln w="9525" cap="flat" cmpd="sng" algn="ctr">
                <a:solidFill>
                  <a:srgbClr val="C00000"/>
                </a:solidFill>
                <a:prstDash val="solid"/>
                <a:headEnd type="stealth" w="med" len="med"/>
                <a:tailEnd type="stealth" w="med" len="med"/>
              </a:ln>
              <a:effectLst/>
            </p:spPr>
          </p:cxnSp>
          <p:sp>
            <p:nvSpPr>
              <p:cNvPr id="1929" name="TextBox 1928">
                <a:extLst>
                  <a:ext uri="{FF2B5EF4-FFF2-40B4-BE49-F238E27FC236}">
                    <a16:creationId xmlns:a16="http://schemas.microsoft.com/office/drawing/2014/main" id="{BABD891C-8169-6750-5A8C-D79C4ABEB5D2}"/>
                  </a:ext>
                </a:extLst>
              </p:cNvPr>
              <p:cNvSpPr txBox="1"/>
              <p:nvPr/>
            </p:nvSpPr>
            <p:spPr>
              <a:xfrm>
                <a:off x="13809001" y="3370403"/>
                <a:ext cx="252000" cy="180000"/>
              </a:xfrm>
              <a:prstGeom prst="rect">
                <a:avLst/>
              </a:prstGeom>
              <a:solidFill>
                <a:srgbClr val="ECECEC"/>
              </a:solidFill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 defTabSz="914400">
                  <a:defRPr/>
                </a:pPr>
                <a:r>
                  <a:rPr lang="en-US" altLang="ko-KR" sz="1000" b="1" kern="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30%</a:t>
                </a:r>
                <a:endParaRPr lang="ko-KR" altLang="en-US" sz="1000" b="1" kern="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30" name="TextBox 1929">
                <a:extLst>
                  <a:ext uri="{FF2B5EF4-FFF2-40B4-BE49-F238E27FC236}">
                    <a16:creationId xmlns:a16="http://schemas.microsoft.com/office/drawing/2014/main" id="{430F7E00-9B05-DBCB-4192-123F7C876FFE}"/>
                  </a:ext>
                </a:extLst>
              </p:cNvPr>
              <p:cNvSpPr txBox="1"/>
              <p:nvPr/>
            </p:nvSpPr>
            <p:spPr bwMode="auto">
              <a:xfrm>
                <a:off x="12602234" y="4175007"/>
                <a:ext cx="1197900" cy="1800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18000" tIns="18000" rIns="18000" bIns="18000" rtlCol="0" anchor="t" anchorCtr="0">
                <a:no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altLang="ko-KR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30% </a:t>
                </a:r>
                <a:r>
                  <a:rPr lang="ko-KR" altLang="en-US" sz="1200" b="1" spc="-20">
                    <a:solidFill>
                      <a:srgbClr val="C00000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  <a:sym typeface="Wingdings" panose="05000000000000000000" pitchFamily="2" charset="2"/>
                  </a:rPr>
                  <a:t>저감</a:t>
                </a:r>
                <a:endPara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  <p:sp>
            <p:nvSpPr>
              <p:cNvPr id="1931" name="Rectangle 234">
                <a:extLst>
                  <a:ext uri="{FF2B5EF4-FFF2-40B4-BE49-F238E27FC236}">
                    <a16:creationId xmlns:a16="http://schemas.microsoft.com/office/drawing/2014/main" id="{17932A11-AEAB-6CBC-CAE6-269D7291857B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2635522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932" name="Rectangle 234">
                <a:extLst>
                  <a:ext uri="{FF2B5EF4-FFF2-40B4-BE49-F238E27FC236}">
                    <a16:creationId xmlns:a16="http://schemas.microsoft.com/office/drawing/2014/main" id="{51351990-E5BA-697C-1898-86422A8B7AEA}"/>
                  </a:ext>
                </a:extLst>
              </p:cNvPr>
              <p:cNvSpPr>
                <a:spLocks noChangeArrowheads="1"/>
              </p:cNvSpPr>
              <p:nvPr/>
            </p:nvSpPr>
            <p:spPr bwMode="gray">
              <a:xfrm>
                <a:off x="13226846" y="3997428"/>
                <a:ext cx="540000" cy="216000"/>
              </a:xfrm>
              <a:prstGeom prst="rect">
                <a:avLst/>
              </a:prstGeom>
              <a:noFill/>
            </p:spPr>
            <p:txBody>
              <a:bodyPr wrap="square" lIns="18000" tIns="18000" rIns="18000" bIns="18000" rtlCol="0" anchor="ctr">
                <a:noAutofit/>
              </a:bodyPr>
              <a:lstStyle/>
              <a:p>
                <a:pPr algn="ctr">
                  <a:spcBef>
                    <a:spcPts val="200"/>
                  </a:spcBef>
                </a:pPr>
                <a:r>
                  <a:rPr lang="ko-KR" altLang="en-US" sz="1000">
                    <a:solidFill>
                      <a:prstClr val="black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구축 후</a:t>
                </a:r>
                <a:endParaRPr lang="en-US" altLang="ko-KR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</p:grpSp>
      <p:grpSp>
        <p:nvGrpSpPr>
          <p:cNvPr id="1901" name="그룹 1900">
            <a:extLst>
              <a:ext uri="{FF2B5EF4-FFF2-40B4-BE49-F238E27FC236}">
                <a16:creationId xmlns:a16="http://schemas.microsoft.com/office/drawing/2014/main" id="{3D61CBB0-4F3C-BD97-EC67-BA44C83899B6}"/>
              </a:ext>
            </a:extLst>
          </p:cNvPr>
          <p:cNvGrpSpPr/>
          <p:nvPr/>
        </p:nvGrpSpPr>
        <p:grpSpPr>
          <a:xfrm>
            <a:off x="10575031" y="3510105"/>
            <a:ext cx="923685" cy="720056"/>
            <a:chOff x="5095244" y="4869160"/>
            <a:chExt cx="923685" cy="720056"/>
          </a:xfrm>
        </p:grpSpPr>
        <p:pic>
          <p:nvPicPr>
            <p:cNvPr id="1915" name="그래픽 1914" descr="남자 옆모습 단색으로 채워진">
              <a:extLst>
                <a:ext uri="{FF2B5EF4-FFF2-40B4-BE49-F238E27FC236}">
                  <a16:creationId xmlns:a16="http://schemas.microsoft.com/office/drawing/2014/main" id="{5188185E-0F29-3DA6-60F8-34366CDCDA2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5273201" y="4869160"/>
              <a:ext cx="567771" cy="567771"/>
            </a:xfrm>
            <a:prstGeom prst="rect">
              <a:avLst/>
            </a:prstGeom>
          </p:spPr>
        </p:pic>
        <p:sp>
          <p:nvSpPr>
            <p:cNvPr id="1916" name="TextBox 1915">
              <a:extLst>
                <a:ext uri="{FF2B5EF4-FFF2-40B4-BE49-F238E27FC236}">
                  <a16:creationId xmlns:a16="http://schemas.microsoft.com/office/drawing/2014/main" id="{A06CA092-5BFD-14F3-710F-32372CB3F25C}"/>
                </a:ext>
              </a:extLst>
            </p:cNvPr>
            <p:cNvSpPr txBox="1"/>
            <p:nvPr/>
          </p:nvSpPr>
          <p:spPr bwMode="auto">
            <a:xfrm>
              <a:off x="5095244" y="5373216"/>
              <a:ext cx="923685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t" anchorCtr="0">
              <a:noAutofit/>
            </a:bodyPr>
            <a:lstStyle/>
            <a:p>
              <a:pPr algn="ctr" defTabSz="984250">
                <a:spcBef>
                  <a:spcPts val="600"/>
                </a:spcBef>
                <a:spcAft>
                  <a:spcPts val="600"/>
                </a:spcAft>
              </a:pP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디스플레이 </a:t>
              </a:r>
              <a:r>
                <a:rPr lang="en-US" altLang="ko-KR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</a:t>
              </a:r>
              <a:r>
                <a:rPr lang="ko-KR" altLang="en-US" sz="10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사 연구원</a:t>
              </a:r>
            </a:p>
          </p:txBody>
        </p:sp>
      </p:grpSp>
      <p:sp>
        <p:nvSpPr>
          <p:cNvPr id="1902" name="말풍선: 모서리가 둥근 사각형 1901">
            <a:extLst>
              <a:ext uri="{FF2B5EF4-FFF2-40B4-BE49-F238E27FC236}">
                <a16:creationId xmlns:a16="http://schemas.microsoft.com/office/drawing/2014/main" id="{B9AB2FCD-A532-5D64-3F66-BC16B77B58C9}"/>
              </a:ext>
            </a:extLst>
          </p:cNvPr>
          <p:cNvSpPr/>
          <p:nvPr/>
        </p:nvSpPr>
        <p:spPr>
          <a:xfrm>
            <a:off x="11752764" y="3501091"/>
            <a:ext cx="2862837" cy="720056"/>
          </a:xfrm>
          <a:prstGeom prst="wedgeRoundRectCallout">
            <a:avLst>
              <a:gd name="adj1" fmla="val -67454"/>
              <a:gd name="adj2" fmla="val -34225"/>
              <a:gd name="adj3" fmla="val 1666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80975" algn="ctr"/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“FDC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를 통해 공정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이상을 실시간으로 감지하여 품질이 향상 되었습니다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….”</a:t>
            </a:r>
          </a:p>
        </p:txBody>
      </p:sp>
      <p:grpSp>
        <p:nvGrpSpPr>
          <p:cNvPr id="1904" name="그룹 1903">
            <a:extLst>
              <a:ext uri="{FF2B5EF4-FFF2-40B4-BE49-F238E27FC236}">
                <a16:creationId xmlns:a16="http://schemas.microsoft.com/office/drawing/2014/main" id="{438D2616-7637-DC19-9B04-6E131EC482F3}"/>
              </a:ext>
            </a:extLst>
          </p:cNvPr>
          <p:cNvGrpSpPr/>
          <p:nvPr/>
        </p:nvGrpSpPr>
        <p:grpSpPr>
          <a:xfrm>
            <a:off x="10666087" y="4668603"/>
            <a:ext cx="4528773" cy="1096039"/>
            <a:chOff x="5186300" y="5269713"/>
            <a:chExt cx="4528773" cy="1096039"/>
          </a:xfrm>
        </p:grpSpPr>
        <p:grpSp>
          <p:nvGrpSpPr>
            <p:cNvPr id="1911" name="그룹 1910">
              <a:extLst>
                <a:ext uri="{FF2B5EF4-FFF2-40B4-BE49-F238E27FC236}">
                  <a16:creationId xmlns:a16="http://schemas.microsoft.com/office/drawing/2014/main" id="{ED8F26A4-4F40-7604-6563-88EA9E575389}"/>
                </a:ext>
              </a:extLst>
            </p:cNvPr>
            <p:cNvGrpSpPr/>
            <p:nvPr/>
          </p:nvGrpSpPr>
          <p:grpSpPr>
            <a:xfrm>
              <a:off x="8362705" y="5481216"/>
              <a:ext cx="1352368" cy="884536"/>
              <a:chOff x="4880902" y="4869160"/>
              <a:chExt cx="1352368" cy="884536"/>
            </a:xfrm>
          </p:grpSpPr>
          <p:pic>
            <p:nvPicPr>
              <p:cNvPr id="1913" name="그래픽 1912" descr="남자 옆모습 단색으로 채워진">
                <a:extLst>
                  <a:ext uri="{FF2B5EF4-FFF2-40B4-BE49-F238E27FC236}">
                    <a16:creationId xmlns:a16="http://schemas.microsoft.com/office/drawing/2014/main" id="{74F80A42-3A06-CB01-F66B-EF3C44C6E4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273201" y="4869160"/>
                <a:ext cx="567771" cy="567771"/>
              </a:xfrm>
              <a:prstGeom prst="rect">
                <a:avLst/>
              </a:prstGeom>
            </p:spPr>
          </p:pic>
          <p:sp>
            <p:nvSpPr>
              <p:cNvPr id="1914" name="TextBox 1913">
                <a:extLst>
                  <a:ext uri="{FF2B5EF4-FFF2-40B4-BE49-F238E27FC236}">
                    <a16:creationId xmlns:a16="http://schemas.microsoft.com/office/drawing/2014/main" id="{BCD91ECE-DC52-4EF9-8D9B-10EC6FD4C8EB}"/>
                  </a:ext>
                </a:extLst>
              </p:cNvPr>
              <p:cNvSpPr txBox="1"/>
              <p:nvPr/>
            </p:nvSpPr>
            <p:spPr bwMode="auto">
              <a:xfrm>
                <a:off x="4880902" y="5373216"/>
                <a:ext cx="1352368" cy="3804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36000" tIns="36000" rIns="36000" bIns="36000" rtlCol="0" anchor="t" anchorCtr="0">
                <a:spAutoFit/>
              </a:bodyPr>
              <a:lstStyle/>
              <a:p>
                <a:pPr algn="ctr" defTabSz="984250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전지 </a:t>
                </a:r>
                <a: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L</a:t>
                </a: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사</a:t>
                </a:r>
                <a:br>
                  <a:rPr lang="en-US" altLang="ko-KR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</a:br>
                <a:r>
                  <a: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rPr>
                  <a:t>연구원</a:t>
                </a:r>
              </a:p>
            </p:txBody>
          </p:sp>
        </p:grpSp>
        <p:sp>
          <p:nvSpPr>
            <p:cNvPr id="1912" name="말풍선: 모서리가 둥근 사각형 1911">
              <a:extLst>
                <a:ext uri="{FF2B5EF4-FFF2-40B4-BE49-F238E27FC236}">
                  <a16:creationId xmlns:a16="http://schemas.microsoft.com/office/drawing/2014/main" id="{2B610898-FD5E-7ADE-3CE4-B5AFDB8FC529}"/>
                </a:ext>
              </a:extLst>
            </p:cNvPr>
            <p:cNvSpPr/>
            <p:nvPr/>
          </p:nvSpPr>
          <p:spPr>
            <a:xfrm>
              <a:off x="5186300" y="5269713"/>
              <a:ext cx="3151076" cy="703327"/>
            </a:xfrm>
            <a:prstGeom prst="wedgeRoundRectCallout">
              <a:avLst>
                <a:gd name="adj1" fmla="val 67182"/>
                <a:gd name="adj2" fmla="val -5813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신입 및 경력사원이 와도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FDC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통해 우리의 노하우를 빠르게 습득해서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엔지니어 업무효율을 향상시켜줍니다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.＂</a:t>
              </a: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2" name="직사각형 1">
            <a:extLst>
              <a:ext uri="{FF2B5EF4-FFF2-40B4-BE49-F238E27FC236}">
                <a16:creationId xmlns:a16="http://schemas.microsoft.com/office/drawing/2014/main" id="{A362D4C2-B125-B450-9100-9FDBCF674A68}"/>
              </a:ext>
            </a:extLst>
          </p:cNvPr>
          <p:cNvSpPr/>
          <p:nvPr/>
        </p:nvSpPr>
        <p:spPr>
          <a:xfrm>
            <a:off x="10296517" y="6416554"/>
            <a:ext cx="4787694" cy="868681"/>
          </a:xfrm>
          <a:prstGeom prst="rect">
            <a:avLst/>
          </a:prstGeom>
        </p:spPr>
        <p:txBody>
          <a:bodyPr wrap="square" lIns="0" tIns="72000" rIns="0" bIns="72000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이상 조기발견으로 인한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생산  </a:t>
            </a:r>
            <a:r>
              <a:rPr lang="en-US" altLang="ko-KR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Loss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최소화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시스템에 의한 자동 이상 감지로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업무 효율화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공정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이상 </a:t>
            </a:r>
            <a:r>
              <a:rPr lang="ko-KR" altLang="en-US" sz="14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근본원인 조치</a:t>
            </a:r>
            <a:endParaRPr lang="en-US" altLang="ko-KR" sz="14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3" name="Picture 6" descr="LG이노텍, 2834억원에 LG전자 A3공장 품는다 - 전자신문">
            <a:extLst>
              <a:ext uri="{FF2B5EF4-FFF2-40B4-BE49-F238E27FC236}">
                <a16:creationId xmlns:a16="http://schemas.microsoft.com/office/drawing/2014/main" id="{B850584E-1BDA-620B-15F9-57A8E990B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57051" y="5988861"/>
            <a:ext cx="991890" cy="264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0" descr="LG디스플레이 - 나무위키">
            <a:extLst>
              <a:ext uri="{FF2B5EF4-FFF2-40B4-BE49-F238E27FC236}">
                <a16:creationId xmlns:a16="http://schemas.microsoft.com/office/drawing/2014/main" id="{8A0A075F-E01B-9E1C-1CEF-7BDFD4111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1000" y="6022112"/>
            <a:ext cx="1102548" cy="19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LG에너지솔루션, ESS용 배터리 자발적 교체 &lt; 자동차&amp;에너지 &lt; 뉴스룸 &lt; 기사본문 - KIPOST(키포스트)">
            <a:extLst>
              <a:ext uri="{FF2B5EF4-FFF2-40B4-BE49-F238E27FC236}">
                <a16:creationId xmlns:a16="http://schemas.microsoft.com/office/drawing/2014/main" id="{45E4D744-A39E-B7BA-AA95-696D839A72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980" b="21735"/>
          <a:stretch/>
        </p:blipFill>
        <p:spPr bwMode="auto">
          <a:xfrm>
            <a:off x="10526965" y="6004112"/>
            <a:ext cx="1389728" cy="23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4" descr="LG화학 - 나무위키">
            <a:extLst>
              <a:ext uri="{FF2B5EF4-FFF2-40B4-BE49-F238E27FC236}">
                <a16:creationId xmlns:a16="http://schemas.microsoft.com/office/drawing/2014/main" id="{9AB91B4A-189B-5B7D-0859-1C3502E69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1870" y="6003302"/>
            <a:ext cx="785829" cy="208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70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BB002-A9D2-BFE4-84FD-36B3EF11E2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DA2F61CF-473B-66BE-90CE-36F4744A8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2-2) </a:t>
            </a:r>
            <a:r>
              <a:rPr lang="en-US" altLang="ko-KR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 FDC -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“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CTP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관리 잘 하기</a:t>
            </a:r>
            <a:r>
              <a:rPr lang="en-US" altLang="ko-KR">
                <a:latin typeface="Arial Narrow" panose="020B0606020202030204" pitchFamily="34" charset="0"/>
                <a:ea typeface="LG스마트체 Regular" panose="020B0600000101010101" pitchFamily="50" charset="-127"/>
              </a:rPr>
              <a:t>”- </a:t>
            </a:r>
            <a:r>
              <a: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rPr>
              <a:t>유첨</a:t>
            </a:r>
          </a:p>
        </p:txBody>
      </p:sp>
      <p:sp>
        <p:nvSpPr>
          <p:cNvPr id="63" name="Text Box 51">
            <a:extLst>
              <a:ext uri="{FF2B5EF4-FFF2-40B4-BE49-F238E27FC236}">
                <a16:creationId xmlns:a16="http://schemas.microsoft.com/office/drawing/2014/main" id="{DD2D5A5C-FEF7-998E-5473-E206475BA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8" y="826177"/>
            <a:ext cx="8856662" cy="34624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defTabSz="914400">
              <a:lnSpc>
                <a:spcPct val="110000"/>
              </a:lnSpc>
              <a:spcBef>
                <a:spcPct val="20000"/>
              </a:spcBef>
              <a:defRPr/>
            </a:pPr>
            <a:r>
              <a:rPr lang="en-US" altLang="ko-KR" sz="16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FDC Modeling</a:t>
            </a:r>
            <a:r>
              <a:rPr lang="ko-KR" altLang="en-US" sz="16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은 다음과 같이 총 </a:t>
            </a:r>
            <a:r>
              <a:rPr lang="en-US" altLang="ko-KR" sz="16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6</a:t>
            </a:r>
            <a:r>
              <a:rPr lang="ko-KR" altLang="en-US" sz="1600" b="1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단계로 구성 되어 진행됨</a:t>
            </a: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93E1C40-B6BD-921E-C2CE-A3E9D4F903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3902" y="1906470"/>
            <a:ext cx="6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br>
              <a:rPr lang="ko-KR" altLang="ko-KR" sz="1200">
                <a:solidFill>
                  <a:srgbClr val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</a:br>
            <a:endParaRPr lang="ko-KR" altLang="ko-KR" sz="1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1" name="TextBox 620">
            <a:extLst>
              <a:ext uri="{FF2B5EF4-FFF2-40B4-BE49-F238E27FC236}">
                <a16:creationId xmlns:a16="http://schemas.microsoft.com/office/drawing/2014/main" id="{D25EEE28-CC46-0CDB-2EC3-B100F0D0AB5A}"/>
              </a:ext>
            </a:extLst>
          </p:cNvPr>
          <p:cNvSpPr txBox="1"/>
          <p:nvPr/>
        </p:nvSpPr>
        <p:spPr>
          <a:xfrm>
            <a:off x="485168" y="7291633"/>
            <a:ext cx="2799473" cy="197934"/>
          </a:xfrm>
          <a:prstGeom prst="rect">
            <a:avLst/>
          </a:prstGeom>
          <a:noFill/>
        </p:spPr>
        <p:txBody>
          <a:bodyPr wrap="square" lIns="18000" tIns="18000" rIns="18000" bIns="18000">
            <a:spAutoFit/>
          </a:bodyPr>
          <a:lstStyle/>
          <a:p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*RUL(Remaining Useful Life. </a:t>
            </a:r>
            <a:r>
              <a:rPr lang="ko-KR" altLang="en-US" sz="105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잔여수명</a:t>
            </a:r>
            <a:r>
              <a:rPr lang="en-US" altLang="ko-KR" sz="105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)</a:t>
            </a:r>
            <a:endParaRPr lang="ko-KR" altLang="en-US" sz="105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76" name="AutoShape 68">
            <a:extLst>
              <a:ext uri="{FF2B5EF4-FFF2-40B4-BE49-F238E27FC236}">
                <a16:creationId xmlns:a16="http://schemas.microsoft.com/office/drawing/2014/main" id="{67CA81FE-8972-407C-2A10-19DD83A3E1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190" y="1509425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1. 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구간 선정</a:t>
            </a:r>
          </a:p>
        </p:txBody>
      </p:sp>
      <p:sp>
        <p:nvSpPr>
          <p:cNvPr id="577" name="Rectangle 69">
            <a:extLst>
              <a:ext uri="{FF2B5EF4-FFF2-40B4-BE49-F238E27FC236}">
                <a16:creationId xmlns:a16="http://schemas.microsoft.com/office/drawing/2014/main" id="{CE5AE9D2-E276-4EE9-920D-F4A4008E3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190" y="1931876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78" name="Rectangle 70">
            <a:extLst>
              <a:ext uri="{FF2B5EF4-FFF2-40B4-BE49-F238E27FC236}">
                <a16:creationId xmlns:a16="http://schemas.microsoft.com/office/drawing/2014/main" id="{05C5C9D0-5850-B9F3-D822-A51909C79E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203" y="1931875"/>
            <a:ext cx="4248223" cy="263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이상을 감지하기 위한 중요 관심 구간 정의를 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</a:t>
            </a:r>
            <a:endParaRPr lang="ko-KR" altLang="en-US" sz="11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579" name="AutoShape 71">
            <a:extLst>
              <a:ext uri="{FF2B5EF4-FFF2-40B4-BE49-F238E27FC236}">
                <a16:creationId xmlns:a16="http://schemas.microsoft.com/office/drawing/2014/main" id="{02019F14-E771-B607-A110-A368CCD057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7260" y="1479605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2. 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통계량 선택</a:t>
            </a:r>
          </a:p>
        </p:txBody>
      </p:sp>
      <p:sp>
        <p:nvSpPr>
          <p:cNvPr id="580" name="Rectangle 72">
            <a:extLst>
              <a:ext uri="{FF2B5EF4-FFF2-40B4-BE49-F238E27FC236}">
                <a16:creationId xmlns:a16="http://schemas.microsoft.com/office/drawing/2014/main" id="{349A88F4-B8CD-297F-B5E3-7DE3A90CA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4185" y="1931876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81" name="Rectangle 73">
            <a:extLst>
              <a:ext uri="{FF2B5EF4-FFF2-40B4-BE49-F238E27FC236}">
                <a16:creationId xmlns:a16="http://schemas.microsoft.com/office/drawing/2014/main" id="{3EF4FAD0-B38E-9E41-491F-C76FC3FE4F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33198" y="1931876"/>
            <a:ext cx="4248223" cy="263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정의된 중요 관심구간에서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Parameter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의 특성에 따라 통계량을 선정한다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</a:t>
            </a:r>
          </a:p>
        </p:txBody>
      </p:sp>
      <p:sp>
        <p:nvSpPr>
          <p:cNvPr id="582" name="AutoShape 74">
            <a:extLst>
              <a:ext uri="{FF2B5EF4-FFF2-40B4-BE49-F238E27FC236}">
                <a16:creationId xmlns:a16="http://schemas.microsoft.com/office/drawing/2014/main" id="{8E6A3AAD-F09E-EFC7-E82D-7FEDC9904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6522" y="1479605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3. </a:t>
            </a:r>
            <a:r>
              <a:rPr lang="ko-KR" altLang="en-US" sz="1400" b="1" kern="0" err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관리선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설정</a:t>
            </a:r>
          </a:p>
        </p:txBody>
      </p:sp>
      <p:sp>
        <p:nvSpPr>
          <p:cNvPr id="583" name="Rectangle 76">
            <a:extLst>
              <a:ext uri="{FF2B5EF4-FFF2-40B4-BE49-F238E27FC236}">
                <a16:creationId xmlns:a16="http://schemas.microsoft.com/office/drawing/2014/main" id="{844768AF-5478-50C8-5209-18BBE0C1F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6522" y="1931876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84" name="Rectangle 77">
            <a:extLst>
              <a:ext uri="{FF2B5EF4-FFF2-40B4-BE49-F238E27FC236}">
                <a16:creationId xmlns:a16="http://schemas.microsoft.com/office/drawing/2014/main" id="{79DDC402-8ED9-62EC-2D1E-475CE7E58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83593" y="1931876"/>
            <a:ext cx="4494848" cy="43306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사고이력 및 과거 데이터를 이용하여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target</a:t>
            </a: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을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중심으로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b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</a:b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3단계 관리구간을 설정한다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</a:t>
            </a:r>
          </a:p>
        </p:txBody>
      </p:sp>
      <p:grpSp>
        <p:nvGrpSpPr>
          <p:cNvPr id="585" name="Group 78">
            <a:extLst>
              <a:ext uri="{FF2B5EF4-FFF2-40B4-BE49-F238E27FC236}">
                <a16:creationId xmlns:a16="http://schemas.microsoft.com/office/drawing/2014/main" id="{2CE204A3-DA8C-6324-E93D-E99CEC83B544}"/>
              </a:ext>
            </a:extLst>
          </p:cNvPr>
          <p:cNvGrpSpPr>
            <a:grpSpLocks/>
          </p:cNvGrpSpPr>
          <p:nvPr/>
        </p:nvGrpSpPr>
        <p:grpSpPr bwMode="auto">
          <a:xfrm>
            <a:off x="12653855" y="3769118"/>
            <a:ext cx="1465921" cy="463866"/>
            <a:chOff x="4752" y="1933"/>
            <a:chExt cx="970" cy="280"/>
          </a:xfrm>
        </p:grpSpPr>
        <p:sp>
          <p:nvSpPr>
            <p:cNvPr id="586" name="Text Box 79">
              <a:extLst>
                <a:ext uri="{FF2B5EF4-FFF2-40B4-BE49-F238E27FC236}">
                  <a16:creationId xmlns:a16="http://schemas.microsoft.com/office/drawing/2014/main" id="{7B696758-E2AB-0F8A-54A4-DEE64FB2AF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14" y="1933"/>
              <a:ext cx="343" cy="2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90000" tIns="46800" rIns="90000" bIns="46800">
              <a:spAutoFit/>
            </a:bodyPr>
            <a:lstStyle/>
            <a:p>
              <a:pPr defTabSz="914400">
                <a:defRPr/>
              </a:pPr>
              <a:r>
                <a:rPr lang="en-US" altLang="ko-KR" sz="8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Warning </a:t>
              </a:r>
            </a:p>
            <a:p>
              <a:pPr defTabSz="914400">
                <a:defRPr/>
              </a:pPr>
              <a:r>
                <a:rPr lang="en-US" altLang="ko-KR" sz="8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Critical</a:t>
              </a:r>
            </a:p>
            <a:p>
              <a:pPr defTabSz="914400">
                <a:defRPr/>
              </a:pPr>
              <a:r>
                <a:rPr lang="en-US" altLang="ko-KR" sz="8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Outlier</a:t>
              </a:r>
            </a:p>
          </p:txBody>
        </p:sp>
        <p:sp>
          <p:nvSpPr>
            <p:cNvPr id="587" name="Line 80">
              <a:extLst>
                <a:ext uri="{FF2B5EF4-FFF2-40B4-BE49-F238E27FC236}">
                  <a16:creationId xmlns:a16="http://schemas.microsoft.com/office/drawing/2014/main" id="{59113240-6833-1CED-FAE4-A345A3EFB4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7" y="1998"/>
              <a:ext cx="185" cy="0"/>
            </a:xfrm>
            <a:prstGeom prst="line">
              <a:avLst/>
            </a:prstGeom>
            <a:noFill/>
            <a:ln w="9525">
              <a:solidFill>
                <a:srgbClr val="FF9933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88" name="Line 81">
              <a:extLst>
                <a:ext uri="{FF2B5EF4-FFF2-40B4-BE49-F238E27FC236}">
                  <a16:creationId xmlns:a16="http://schemas.microsoft.com/office/drawing/2014/main" id="{6E5A97DF-A960-FEDF-EB38-F362C8E68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7" y="2077"/>
              <a:ext cx="185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89" name="Line 82">
              <a:extLst>
                <a:ext uri="{FF2B5EF4-FFF2-40B4-BE49-F238E27FC236}">
                  <a16:creationId xmlns:a16="http://schemas.microsoft.com/office/drawing/2014/main" id="{D7595154-1701-9A7D-9D8D-92A4767724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17" y="2168"/>
              <a:ext cx="185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590" name="Rectangle 83">
              <a:extLst>
                <a:ext uri="{FF2B5EF4-FFF2-40B4-BE49-F238E27FC236}">
                  <a16:creationId xmlns:a16="http://schemas.microsoft.com/office/drawing/2014/main" id="{409DC11D-59B5-6A5D-BE56-E10C5F88A2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52" y="1941"/>
              <a:ext cx="970" cy="272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pic>
        <p:nvPicPr>
          <p:cNvPr id="591" name="Picture 85">
            <a:extLst>
              <a:ext uri="{FF2B5EF4-FFF2-40B4-BE49-F238E27FC236}">
                <a16:creationId xmlns:a16="http://schemas.microsoft.com/office/drawing/2014/main" id="{CAF0B72C-0C21-42CA-A2DB-5B2F0A177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b="89"/>
          <a:stretch>
            <a:fillRect/>
          </a:stretch>
        </p:blipFill>
        <p:spPr bwMode="auto">
          <a:xfrm>
            <a:off x="10641774" y="2334555"/>
            <a:ext cx="3516860" cy="1426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2" name="Freeform 87">
            <a:extLst>
              <a:ext uri="{FF2B5EF4-FFF2-40B4-BE49-F238E27FC236}">
                <a16:creationId xmlns:a16="http://schemas.microsoft.com/office/drawing/2014/main" id="{913FB63E-3FD2-AA1A-30CB-C94C52F7B9CE}"/>
              </a:ext>
            </a:extLst>
          </p:cNvPr>
          <p:cNvSpPr>
            <a:spLocks/>
          </p:cNvSpPr>
          <p:nvPr/>
        </p:nvSpPr>
        <p:spPr bwMode="auto">
          <a:xfrm>
            <a:off x="10862956" y="3287501"/>
            <a:ext cx="556113" cy="46847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26"/>
              </a:cxn>
              <a:cxn ang="0">
                <a:pos x="226" y="226"/>
              </a:cxn>
            </a:cxnLst>
            <a:rect l="0" t="0" r="r" b="b"/>
            <a:pathLst>
              <a:path w="226" h="226">
                <a:moveTo>
                  <a:pt x="0" y="0"/>
                </a:moveTo>
                <a:lnTo>
                  <a:pt x="0" y="226"/>
                </a:lnTo>
                <a:lnTo>
                  <a:pt x="226" y="226"/>
                </a:lnTo>
              </a:path>
            </a:pathLst>
          </a:custGeom>
          <a:noFill/>
          <a:ln w="9525" cap="flat" cmpd="sng">
            <a:solidFill>
              <a:srgbClr val="5F5F5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93" name="Text Box 88">
            <a:extLst>
              <a:ext uri="{FF2B5EF4-FFF2-40B4-BE49-F238E27FC236}">
                <a16:creationId xmlns:a16="http://schemas.microsoft.com/office/drawing/2014/main" id="{4BEEBB95-80AE-6412-00E2-7B173B240DEB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411555" y="3320676"/>
            <a:ext cx="659155" cy="400110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Pressure</a:t>
            </a:r>
          </a:p>
          <a:p>
            <a:pPr latinLnBrk="0"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Area </a:t>
            </a:r>
            <a:r>
              <a: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통계량</a:t>
            </a:r>
          </a:p>
        </p:txBody>
      </p:sp>
      <p:sp>
        <p:nvSpPr>
          <p:cNvPr id="594" name="Text Box 89">
            <a:extLst>
              <a:ext uri="{FF2B5EF4-FFF2-40B4-BE49-F238E27FC236}">
                <a16:creationId xmlns:a16="http://schemas.microsoft.com/office/drawing/2014/main" id="{5CD3CB31-FD4B-7BEF-D664-9D0A25C321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97404" y="3762603"/>
            <a:ext cx="399468" cy="21544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Glass</a:t>
            </a:r>
          </a:p>
        </p:txBody>
      </p:sp>
      <p:sp>
        <p:nvSpPr>
          <p:cNvPr id="595" name="AutoShape 91">
            <a:extLst>
              <a:ext uri="{FF2B5EF4-FFF2-40B4-BE49-F238E27FC236}">
                <a16:creationId xmlns:a16="http://schemas.microsoft.com/office/drawing/2014/main" id="{9D9B735A-9050-BE4E-50E8-27C6B585C4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190" y="4335701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4. 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모델 검증</a:t>
            </a:r>
          </a:p>
        </p:txBody>
      </p:sp>
      <p:sp>
        <p:nvSpPr>
          <p:cNvPr id="596" name="Rectangle 92">
            <a:extLst>
              <a:ext uri="{FF2B5EF4-FFF2-40B4-BE49-F238E27FC236}">
                <a16:creationId xmlns:a16="http://schemas.microsoft.com/office/drawing/2014/main" id="{DF450A4A-38B2-9218-32F7-44520E045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1190" y="4758152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97" name="Rectangle 93">
            <a:extLst>
              <a:ext uri="{FF2B5EF4-FFF2-40B4-BE49-F238E27FC236}">
                <a16:creationId xmlns:a16="http://schemas.microsoft.com/office/drawing/2014/main" id="{716C048D-6560-2344-FE67-BE2B097C96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0204" y="4758152"/>
            <a:ext cx="4357028" cy="602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이전 단계에서 완료된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Model(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구간선정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, 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통계량 선택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, 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관리선 설정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에 대한 정합성을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Simulation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을 통하여 검증한다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  </a:t>
            </a:r>
          </a:p>
          <a:p>
            <a:pPr defTabSz="914400">
              <a:defRPr/>
            </a:pPr>
            <a:endParaRPr lang="en-US" altLang="ko-KR" sz="11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  <a:cs typeface="Arial" pitchFamily="34" charset="0"/>
            </a:endParaRPr>
          </a:p>
        </p:txBody>
      </p:sp>
      <p:sp>
        <p:nvSpPr>
          <p:cNvPr id="598" name="Rectangle 94">
            <a:extLst>
              <a:ext uri="{FF2B5EF4-FFF2-40B4-BE49-F238E27FC236}">
                <a16:creationId xmlns:a16="http://schemas.microsoft.com/office/drawing/2014/main" id="{E53B46F1-13CD-BBE7-38EF-DE4773841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2104" y="5357865"/>
            <a:ext cx="1755384" cy="23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en-US" sz="900" kern="0">
                <a:solidFill>
                  <a:srgbClr val="FF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모델 정합성 결여</a:t>
            </a:r>
          </a:p>
        </p:txBody>
      </p:sp>
      <p:sp>
        <p:nvSpPr>
          <p:cNvPr id="599" name="Rectangle 95">
            <a:extLst>
              <a:ext uri="{FF2B5EF4-FFF2-40B4-BE49-F238E27FC236}">
                <a16:creationId xmlns:a16="http://schemas.microsoft.com/office/drawing/2014/main" id="{227F175B-BF85-52CD-24A7-5D0FCEE18E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6265" y="5357865"/>
            <a:ext cx="1755384" cy="23301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en-US" sz="900" kern="0">
                <a:solidFill>
                  <a:srgbClr val="0000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모델 정합성 완료</a:t>
            </a:r>
          </a:p>
        </p:txBody>
      </p:sp>
      <p:pic>
        <p:nvPicPr>
          <p:cNvPr id="600" name="Picture 97">
            <a:extLst>
              <a:ext uri="{FF2B5EF4-FFF2-40B4-BE49-F238E27FC236}">
                <a16:creationId xmlns:a16="http://schemas.microsoft.com/office/drawing/2014/main" id="{9E968154-524E-6A58-FF59-8484E6E06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3298" y="5583172"/>
            <a:ext cx="3701780" cy="1053641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  <a:effectLst/>
        </p:spPr>
      </p:pic>
      <p:sp>
        <p:nvSpPr>
          <p:cNvPr id="601" name="Freeform 98">
            <a:extLst>
              <a:ext uri="{FF2B5EF4-FFF2-40B4-BE49-F238E27FC236}">
                <a16:creationId xmlns:a16="http://schemas.microsoft.com/office/drawing/2014/main" id="{2168DB6C-7B6F-3AD8-4C59-A024866BEC8E}"/>
              </a:ext>
            </a:extLst>
          </p:cNvPr>
          <p:cNvSpPr>
            <a:spLocks/>
          </p:cNvSpPr>
          <p:nvPr/>
        </p:nvSpPr>
        <p:spPr bwMode="auto">
          <a:xfrm>
            <a:off x="1413417" y="6159694"/>
            <a:ext cx="471488" cy="4506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26"/>
              </a:cxn>
              <a:cxn ang="0">
                <a:pos x="226" y="226"/>
              </a:cxn>
            </a:cxnLst>
            <a:rect l="0" t="0" r="r" b="b"/>
            <a:pathLst>
              <a:path w="226" h="226">
                <a:moveTo>
                  <a:pt x="0" y="0"/>
                </a:moveTo>
                <a:lnTo>
                  <a:pt x="0" y="226"/>
                </a:lnTo>
                <a:lnTo>
                  <a:pt x="226" y="226"/>
                </a:lnTo>
              </a:path>
            </a:pathLst>
          </a:custGeom>
          <a:noFill/>
          <a:ln w="9525" cap="flat" cmpd="sng">
            <a:solidFill>
              <a:srgbClr val="5F5F5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8" name="Text Box 100">
            <a:extLst>
              <a:ext uri="{FF2B5EF4-FFF2-40B4-BE49-F238E27FC236}">
                <a16:creationId xmlns:a16="http://schemas.microsoft.com/office/drawing/2014/main" id="{2E358D95-0BB8-F792-5B54-E00092F2A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4010" y="6487713"/>
            <a:ext cx="399468" cy="21544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Glass</a:t>
            </a:r>
          </a:p>
        </p:txBody>
      </p:sp>
      <p:sp>
        <p:nvSpPr>
          <p:cNvPr id="631" name="Oval 101">
            <a:extLst>
              <a:ext uri="{FF2B5EF4-FFF2-40B4-BE49-F238E27FC236}">
                <a16:creationId xmlns:a16="http://schemas.microsoft.com/office/drawing/2014/main" id="{35476F3E-59D9-5974-06AC-C8CAC5A7E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1711" y="5970832"/>
            <a:ext cx="1295986" cy="450614"/>
          </a:xfrm>
          <a:prstGeom prst="ellipse">
            <a:avLst/>
          </a:prstGeom>
          <a:noFill/>
          <a:ln w="12700" algn="ctr">
            <a:solidFill>
              <a:srgbClr val="FF0000"/>
            </a:solidFill>
            <a:prstDash val="dash"/>
            <a:round/>
            <a:headEnd/>
            <a:tailEnd/>
          </a:ln>
          <a:effectLst/>
        </p:spPr>
        <p:txBody>
          <a:bodyPr rot="10800000" vert="eaVert"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2" name="Oval 102">
            <a:extLst>
              <a:ext uri="{FF2B5EF4-FFF2-40B4-BE49-F238E27FC236}">
                <a16:creationId xmlns:a16="http://schemas.microsoft.com/office/drawing/2014/main" id="{27F1BF71-1D68-9027-03F5-8A0C182D7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698" y="5886344"/>
            <a:ext cx="1852099" cy="525163"/>
          </a:xfrm>
          <a:prstGeom prst="ellipse">
            <a:avLst/>
          </a:prstGeom>
          <a:noFill/>
          <a:ln w="12700" algn="ctr">
            <a:solidFill>
              <a:srgbClr val="0000FF"/>
            </a:solidFill>
            <a:prstDash val="dash"/>
            <a:round/>
            <a:headEnd/>
            <a:tailEnd/>
          </a:ln>
          <a:effectLst/>
        </p:spPr>
        <p:txBody>
          <a:bodyPr rot="10800000" vert="eaVert"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3" name="Line 103">
            <a:extLst>
              <a:ext uri="{FF2B5EF4-FFF2-40B4-BE49-F238E27FC236}">
                <a16:creationId xmlns:a16="http://schemas.microsoft.com/office/drawing/2014/main" id="{333ED48F-CC20-EA33-D673-7F516F8B966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1876" y="5508623"/>
            <a:ext cx="0" cy="120274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rot="10800000" vert="eaVert"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4" name="AutoShape 104">
            <a:extLst>
              <a:ext uri="{FF2B5EF4-FFF2-40B4-BE49-F238E27FC236}">
                <a16:creationId xmlns:a16="http://schemas.microsoft.com/office/drawing/2014/main" id="{BDD3ACF6-90EF-D423-B166-EA8E0711E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7260" y="4335701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5. Alarm rule 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설정</a:t>
            </a:r>
          </a:p>
        </p:txBody>
      </p:sp>
      <p:sp>
        <p:nvSpPr>
          <p:cNvPr id="635" name="Rectangle 105">
            <a:extLst>
              <a:ext uri="{FF2B5EF4-FFF2-40B4-BE49-F238E27FC236}">
                <a16:creationId xmlns:a16="http://schemas.microsoft.com/office/drawing/2014/main" id="{A6DCF714-4818-540F-2529-31D4F8E7A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87260" y="4758152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6" name="Rectangle 106">
            <a:extLst>
              <a:ext uri="{FF2B5EF4-FFF2-40B4-BE49-F238E27FC236}">
                <a16:creationId xmlns:a16="http://schemas.microsoft.com/office/drawing/2014/main" id="{9B6FC420-8419-A719-E9D5-A747DFFAC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6275" y="4758152"/>
            <a:ext cx="4248222" cy="6023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ko-KR" altLang="ko-KR" sz="1100" kern="0" err="1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Alarm에</a:t>
            </a: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대한 신뢰성을 높이기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위한 </a:t>
            </a:r>
            <a:r>
              <a:rPr lang="ko-KR" altLang="ko-KR" sz="1100" kern="0" err="1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rule</a:t>
            </a:r>
            <a:r>
              <a:rPr lang="ko-KR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설정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</a:t>
            </a:r>
          </a:p>
          <a:p>
            <a:pPr defTabSz="914400">
              <a:defRPr/>
            </a:pP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예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 Out2of3 : 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하나의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Parameter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에서 연속된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3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개의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alarm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2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번의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alarm 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발생 했을 시 </a:t>
            </a:r>
            <a:r>
              <a:rPr lang="ko-KR" altLang="en-US" sz="1100" kern="0" err="1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이상발생하는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Rule</a:t>
            </a:r>
          </a:p>
        </p:txBody>
      </p:sp>
      <p:sp>
        <p:nvSpPr>
          <p:cNvPr id="637" name="AutoShape 107">
            <a:extLst>
              <a:ext uri="{FF2B5EF4-FFF2-40B4-BE49-F238E27FC236}">
                <a16:creationId xmlns:a16="http://schemas.microsoft.com/office/drawing/2014/main" id="{E4CA572C-85C9-A78E-CD40-F34328BD3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6522" y="4335701"/>
            <a:ext cx="4386042" cy="377720"/>
          </a:xfrm>
          <a:prstGeom prst="flowChartAlternateProcess">
            <a:avLst/>
          </a:prstGeom>
          <a:solidFill>
            <a:srgbClr val="808080"/>
          </a:solidFill>
          <a:ln w="9525" algn="ctr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r>
              <a:rPr lang="en-US" altLang="ko-KR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6. Interlock </a:t>
            </a:r>
            <a:r>
              <a:rPr lang="ko-KR" altLang="en-US" sz="1400" b="1" kern="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설정</a:t>
            </a:r>
          </a:p>
        </p:txBody>
      </p:sp>
      <p:sp>
        <p:nvSpPr>
          <p:cNvPr id="638" name="Rectangle 108">
            <a:extLst>
              <a:ext uri="{FF2B5EF4-FFF2-40B4-BE49-F238E27FC236}">
                <a16:creationId xmlns:a16="http://schemas.microsoft.com/office/drawing/2014/main" id="{6C72575D-79A8-6AC2-06DF-76BCE25D39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46522" y="4758152"/>
            <a:ext cx="4386042" cy="2329276"/>
          </a:xfrm>
          <a:prstGeom prst="rect">
            <a:avLst/>
          </a:prstGeom>
          <a:solidFill>
            <a:srgbClr val="FFFFFF"/>
          </a:solidFill>
          <a:ln w="9525" algn="ctr">
            <a:solidFill>
              <a:srgbClr val="808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9" name="Rectangle 110">
            <a:extLst>
              <a:ext uri="{FF2B5EF4-FFF2-40B4-BE49-F238E27FC236}">
                <a16:creationId xmlns:a16="http://schemas.microsoft.com/office/drawing/2014/main" id="{31CC0E86-4252-0850-6EC6-8262801DE3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95746" y="4753181"/>
            <a:ext cx="4439236" cy="26379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defTabSz="914400">
              <a:defRPr/>
            </a:pP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Parameter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별 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Interlock </a:t>
            </a:r>
            <a:r>
              <a:rPr lang="ko-KR" altLang="en-US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설정을 한다</a:t>
            </a:r>
            <a:r>
              <a:rPr lang="en-US" altLang="ko-KR" sz="11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.</a:t>
            </a:r>
          </a:p>
        </p:txBody>
      </p:sp>
      <p:sp>
        <p:nvSpPr>
          <p:cNvPr id="704" name="Text Box 111">
            <a:extLst>
              <a:ext uri="{FF2B5EF4-FFF2-40B4-BE49-F238E27FC236}">
                <a16:creationId xmlns:a16="http://schemas.microsoft.com/office/drawing/2014/main" id="{D8E35B42-ACD0-041E-7B86-12316F013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4174" y="3827007"/>
            <a:ext cx="1644161" cy="22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rPr>
              <a:t>진행 시간</a:t>
            </a:r>
          </a:p>
        </p:txBody>
      </p:sp>
      <p:pic>
        <p:nvPicPr>
          <p:cNvPr id="705" name="Picture 112">
            <a:extLst>
              <a:ext uri="{FF2B5EF4-FFF2-40B4-BE49-F238E27FC236}">
                <a16:creationId xmlns:a16="http://schemas.microsoft.com/office/drawing/2014/main" id="{7086D9C6-CBFF-D441-00FE-F70D418100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/>
          <a:srcRect t="12486"/>
          <a:stretch/>
        </p:blipFill>
        <p:spPr bwMode="auto">
          <a:xfrm>
            <a:off x="989994" y="2449247"/>
            <a:ext cx="4168433" cy="157159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  <a:effectLst/>
        </p:spPr>
      </p:pic>
      <p:sp>
        <p:nvSpPr>
          <p:cNvPr id="706" name="Text Box 113">
            <a:extLst>
              <a:ext uri="{FF2B5EF4-FFF2-40B4-BE49-F238E27FC236}">
                <a16:creationId xmlns:a16="http://schemas.microsoft.com/office/drawing/2014/main" id="{0748778C-9A45-048A-0ADE-4AD13774E496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531904" y="2982068"/>
            <a:ext cx="1126534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Pressure(</a:t>
            </a:r>
            <a:r>
              <a:rPr lang="en-US" altLang="ko-KR" sz="800" err="1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Kpa</a:t>
            </a: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)</a:t>
            </a:r>
          </a:p>
        </p:txBody>
      </p:sp>
      <p:sp>
        <p:nvSpPr>
          <p:cNvPr id="707" name="Rectangle 114">
            <a:extLst>
              <a:ext uri="{FF2B5EF4-FFF2-40B4-BE49-F238E27FC236}">
                <a16:creationId xmlns:a16="http://schemas.microsoft.com/office/drawing/2014/main" id="{1FB1E138-40DD-A0AE-AD92-8DAF62763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20377" y="2526522"/>
            <a:ext cx="548859" cy="1351841"/>
          </a:xfrm>
          <a:prstGeom prst="rect">
            <a:avLst/>
          </a:prstGeom>
          <a:solidFill>
            <a:srgbClr val="FFCCCC">
              <a:alpha val="30000"/>
            </a:srgbClr>
          </a:solidFill>
          <a:ln w="9525" algn="ctr">
            <a:solidFill>
              <a:srgbClr val="5F5F5F"/>
            </a:solidFill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ko-KR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1" name="Text Box 115">
            <a:extLst>
              <a:ext uri="{FF2B5EF4-FFF2-40B4-BE49-F238E27FC236}">
                <a16:creationId xmlns:a16="http://schemas.microsoft.com/office/drawing/2014/main" id="{0596B469-6D37-267E-A6BE-B173B534CF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5361" y="2553029"/>
            <a:ext cx="1002197" cy="21544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ko-KR" altLang="en-US" sz="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중요 관심 구간 정의</a:t>
            </a:r>
          </a:p>
        </p:txBody>
      </p:sp>
      <p:sp>
        <p:nvSpPr>
          <p:cNvPr id="722" name="Line 116">
            <a:extLst>
              <a:ext uri="{FF2B5EF4-FFF2-40B4-BE49-F238E27FC236}">
                <a16:creationId xmlns:a16="http://schemas.microsoft.com/office/drawing/2014/main" id="{26C81E51-D91C-B70F-3C75-B3646624DF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58881" y="2751830"/>
            <a:ext cx="548859" cy="149100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23" name="Group 117">
            <a:extLst>
              <a:ext uri="{FF2B5EF4-FFF2-40B4-BE49-F238E27FC236}">
                <a16:creationId xmlns:a16="http://schemas.microsoft.com/office/drawing/2014/main" id="{4CD1300E-69D0-3770-6051-E11A00654CF0}"/>
              </a:ext>
            </a:extLst>
          </p:cNvPr>
          <p:cNvGrpSpPr>
            <a:grpSpLocks/>
          </p:cNvGrpSpPr>
          <p:nvPr/>
        </p:nvGrpSpPr>
        <p:grpSpPr bwMode="auto">
          <a:xfrm>
            <a:off x="5593644" y="2448659"/>
            <a:ext cx="4170851" cy="1572179"/>
            <a:chOff x="306" y="1433"/>
            <a:chExt cx="1725" cy="949"/>
          </a:xfrm>
        </p:grpSpPr>
        <p:pic>
          <p:nvPicPr>
            <p:cNvPr id="724" name="Picture 118">
              <a:extLst>
                <a:ext uri="{FF2B5EF4-FFF2-40B4-BE49-F238E27FC236}">
                  <a16:creationId xmlns:a16="http://schemas.microsoft.com/office/drawing/2014/main" id="{9E1D2976-34B6-C6C6-265B-7370B29E45E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/>
            <a:srcRect t="12486"/>
            <a:stretch/>
          </p:blipFill>
          <p:spPr bwMode="auto">
            <a:xfrm>
              <a:off x="307" y="1433"/>
              <a:ext cx="1724" cy="949"/>
            </a:xfrm>
            <a:prstGeom prst="rect">
              <a:avLst/>
            </a:prstGeom>
            <a:noFill/>
            <a:ln w="1">
              <a:noFill/>
              <a:miter lim="800000"/>
              <a:headEnd/>
              <a:tailEnd/>
            </a:ln>
            <a:effectLst/>
          </p:spPr>
        </p:pic>
        <p:sp>
          <p:nvSpPr>
            <p:cNvPr id="725" name="Text Box 119">
              <a:extLst>
                <a:ext uri="{FF2B5EF4-FFF2-40B4-BE49-F238E27FC236}">
                  <a16:creationId xmlns:a16="http://schemas.microsoft.com/office/drawing/2014/main" id="{7C47A273-5421-8FF5-1F0E-84D6832691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6200000">
              <a:off x="11" y="1775"/>
              <a:ext cx="680" cy="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defTabSz="914400">
                <a:spcBef>
                  <a:spcPct val="50000"/>
                </a:spcBef>
                <a:defRPr/>
              </a:pPr>
              <a:r>
                <a:rPr lang="en-US" altLang="ko-KR" sz="800" b="1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Pressure(Kpa)</a:t>
              </a:r>
            </a:p>
          </p:txBody>
        </p:sp>
        <p:sp>
          <p:nvSpPr>
            <p:cNvPr id="726" name="Rectangle 120">
              <a:extLst>
                <a:ext uri="{FF2B5EF4-FFF2-40B4-BE49-F238E27FC236}">
                  <a16:creationId xmlns:a16="http://schemas.microsoft.com/office/drawing/2014/main" id="{3C1E7606-D359-C9A4-1772-125F9F85F5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" y="1480"/>
              <a:ext cx="227" cy="816"/>
            </a:xfrm>
            <a:prstGeom prst="rect">
              <a:avLst/>
            </a:prstGeom>
            <a:solidFill>
              <a:srgbClr val="FFCCCC">
                <a:alpha val="30000"/>
              </a:srgbClr>
            </a:solidFill>
            <a:ln w="9525" algn="ctr">
              <a:solidFill>
                <a:srgbClr val="5F5F5F"/>
              </a:solidFill>
              <a:prstDash val="sysDot"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>
                <a:defRPr/>
              </a:pPr>
              <a:endParaRPr lang="ko-KR" altLang="ko-KR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727" name="Text Box 121">
            <a:extLst>
              <a:ext uri="{FF2B5EF4-FFF2-40B4-BE49-F238E27FC236}">
                <a16:creationId xmlns:a16="http://schemas.microsoft.com/office/drawing/2014/main" id="{751A9980-349A-9417-45A8-A73D2C6CF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31100" y="2435407"/>
            <a:ext cx="1367682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914400">
              <a:defRPr/>
            </a:pPr>
            <a:r>
              <a:rPr lang="ko-KR" altLang="en-US" sz="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중요 관심구간 중 </a:t>
            </a:r>
          </a:p>
          <a:p>
            <a:pPr defTabSz="914400">
              <a:defRPr/>
            </a:pPr>
            <a:r>
              <a:rPr lang="ko-KR" altLang="en-US" sz="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면적계산을 위한 통계량 선택</a:t>
            </a:r>
          </a:p>
          <a:p>
            <a:pPr defTabSz="914400">
              <a:defRPr/>
            </a:pPr>
            <a:r>
              <a:rPr lang="en-US" altLang="ko-KR" sz="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(Area)</a:t>
            </a:r>
          </a:p>
        </p:txBody>
      </p:sp>
      <p:sp>
        <p:nvSpPr>
          <p:cNvPr id="728" name="Oval 122">
            <a:extLst>
              <a:ext uri="{FF2B5EF4-FFF2-40B4-BE49-F238E27FC236}">
                <a16:creationId xmlns:a16="http://schemas.microsoft.com/office/drawing/2014/main" id="{D4F86A22-4CCD-BA21-F829-38EA6DC36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119" y="3202444"/>
            <a:ext cx="548861" cy="376064"/>
          </a:xfrm>
          <a:prstGeom prst="ellipse">
            <a:avLst/>
          </a:prstGeom>
          <a:noFill/>
          <a:ln w="19050" algn="ctr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9" name="Line 123">
            <a:extLst>
              <a:ext uri="{FF2B5EF4-FFF2-40B4-BE49-F238E27FC236}">
                <a16:creationId xmlns:a16="http://schemas.microsoft.com/office/drawing/2014/main" id="{F1C2E508-C349-A1DD-44D7-45148F45E2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39907" y="2768397"/>
            <a:ext cx="727782" cy="559954"/>
          </a:xfrm>
          <a:prstGeom prst="line">
            <a:avLst/>
          </a:prstGeom>
          <a:noFill/>
          <a:ln w="9525">
            <a:solidFill>
              <a:srgbClr val="0033CC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30" name="Group 229">
            <a:extLst>
              <a:ext uri="{FF2B5EF4-FFF2-40B4-BE49-F238E27FC236}">
                <a16:creationId xmlns:a16="http://schemas.microsoft.com/office/drawing/2014/main" id="{49F62DCF-BC7F-B638-0F57-92742F4E2BBE}"/>
              </a:ext>
            </a:extLst>
          </p:cNvPr>
          <p:cNvGrpSpPr>
            <a:grpSpLocks/>
          </p:cNvGrpSpPr>
          <p:nvPr/>
        </p:nvGrpSpPr>
        <p:grpSpPr bwMode="auto">
          <a:xfrm>
            <a:off x="11628685" y="6365123"/>
            <a:ext cx="2521853" cy="677578"/>
            <a:chOff x="6340" y="3430"/>
            <a:chExt cx="1043" cy="409"/>
          </a:xfrm>
        </p:grpSpPr>
        <p:sp>
          <p:nvSpPr>
            <p:cNvPr id="731" name="Rectangle 124">
              <a:extLst>
                <a:ext uri="{FF2B5EF4-FFF2-40B4-BE49-F238E27FC236}">
                  <a16:creationId xmlns:a16="http://schemas.microsoft.com/office/drawing/2014/main" id="{076FD8DA-74A5-F8BA-836C-E5C35F2135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" y="3430"/>
              <a:ext cx="1043" cy="3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lIns="90000" tIns="46800" rIns="90000" bIns="46800">
              <a:spAutoFit/>
            </a:bodyPr>
            <a:lstStyle/>
            <a:p>
              <a:pPr defTabSz="914400">
                <a:defRPr/>
              </a:pPr>
              <a:r>
                <a:rPr lang="en-US" altLang="ko-KR" sz="9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Interlock Type</a:t>
              </a:r>
            </a:p>
            <a:p>
              <a:pPr defTabSz="914400">
                <a:defRPr/>
              </a:pPr>
              <a:r>
                <a:rPr lang="en-US" altLang="ko-KR" sz="9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 Warning (Flag + Email)</a:t>
              </a:r>
            </a:p>
            <a:p>
              <a:pPr defTabSz="914400">
                <a:defRPr/>
              </a:pPr>
              <a:r>
                <a:rPr lang="en-US" altLang="ko-KR" sz="9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 Lot Hold</a:t>
              </a:r>
            </a:p>
            <a:p>
              <a:pPr defTabSz="914400">
                <a:defRPr/>
              </a:pPr>
              <a:r>
                <a:rPr lang="en-US" altLang="ko-KR" sz="9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- </a:t>
              </a:r>
              <a:r>
                <a:rPr lang="en-US" altLang="ko-KR" sz="900" kern="0" err="1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Eqp</a:t>
              </a:r>
              <a:r>
                <a:rPr lang="en-US" altLang="ko-KR" sz="900" kern="0">
                  <a:solidFill>
                    <a:sysClr val="windowText" lastClr="0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Hold</a:t>
              </a:r>
            </a:p>
          </p:txBody>
        </p:sp>
        <p:sp>
          <p:nvSpPr>
            <p:cNvPr id="732" name="Rectangle 125">
              <a:extLst>
                <a:ext uri="{FF2B5EF4-FFF2-40B4-BE49-F238E27FC236}">
                  <a16:creationId xmlns:a16="http://schemas.microsoft.com/office/drawing/2014/main" id="{A98C25C7-0CE1-A1EB-FDD0-E886D4EAC2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" y="3461"/>
              <a:ext cx="970" cy="378"/>
            </a:xfrm>
            <a:prstGeom prst="rect">
              <a:avLst/>
            </a:prstGeom>
            <a:noFill/>
            <a:ln w="19050" algn="ctr">
              <a:solidFill>
                <a:srgbClr val="FF0000"/>
              </a:solidFill>
              <a:prstDash val="dash"/>
              <a:miter lim="800000"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pic>
        <p:nvPicPr>
          <p:cNvPr id="733" name="Picture 127">
            <a:extLst>
              <a:ext uri="{FF2B5EF4-FFF2-40B4-BE49-F238E27FC236}">
                <a16:creationId xmlns:a16="http://schemas.microsoft.com/office/drawing/2014/main" id="{588C2352-0A7E-D0E2-ECC1-0CF2A3CE2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17960" y="5405228"/>
            <a:ext cx="3619574" cy="16053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sp>
        <p:nvSpPr>
          <p:cNvPr id="734" name="Text Box 220">
            <a:extLst>
              <a:ext uri="{FF2B5EF4-FFF2-40B4-BE49-F238E27FC236}">
                <a16:creationId xmlns:a16="http://schemas.microsoft.com/office/drawing/2014/main" id="{3E073BD7-8AC0-98FD-7D8C-808C5B972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188" y="3727607"/>
            <a:ext cx="1644161" cy="22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rPr>
              <a:t>진행 시간</a:t>
            </a:r>
          </a:p>
        </p:txBody>
      </p:sp>
      <p:sp>
        <p:nvSpPr>
          <p:cNvPr id="735" name="Text Box 221">
            <a:extLst>
              <a:ext uri="{FF2B5EF4-FFF2-40B4-BE49-F238E27FC236}">
                <a16:creationId xmlns:a16="http://schemas.microsoft.com/office/drawing/2014/main" id="{0AD47B6B-C526-20BF-A1BB-10230A661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7259" y="3727607"/>
            <a:ext cx="1644161" cy="22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8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잔행 시간</a:t>
            </a:r>
          </a:p>
        </p:txBody>
      </p:sp>
      <p:sp>
        <p:nvSpPr>
          <p:cNvPr id="736" name="Text Box 222">
            <a:extLst>
              <a:ext uri="{FF2B5EF4-FFF2-40B4-BE49-F238E27FC236}">
                <a16:creationId xmlns:a16="http://schemas.microsoft.com/office/drawing/2014/main" id="{885214FC-0068-AC1C-BC96-9FFFBC5BD5BD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843262" y="6053370"/>
            <a:ext cx="659155" cy="338554"/>
          </a:xfrm>
          <a:prstGeom prst="rect">
            <a:avLst/>
          </a:prstGeom>
          <a:noFill/>
          <a:ln w="317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latinLnBrk="0">
              <a:spcBef>
                <a:spcPct val="50000"/>
              </a:spcBef>
            </a:pP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Pressure</a:t>
            </a:r>
            <a:b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</a:br>
            <a:r>
              <a:rPr lang="en-US" altLang="ko-KR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Area </a:t>
            </a:r>
            <a:r>
              <a: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rPr>
              <a:t>통계량</a:t>
            </a:r>
          </a:p>
        </p:txBody>
      </p:sp>
      <p:sp>
        <p:nvSpPr>
          <p:cNvPr id="737" name="Freeform 223">
            <a:extLst>
              <a:ext uri="{FF2B5EF4-FFF2-40B4-BE49-F238E27FC236}">
                <a16:creationId xmlns:a16="http://schemas.microsoft.com/office/drawing/2014/main" id="{EB51AB2B-0D82-B300-EB9A-FCDA1AA79C23}"/>
              </a:ext>
            </a:extLst>
          </p:cNvPr>
          <p:cNvSpPr>
            <a:spLocks/>
          </p:cNvSpPr>
          <p:nvPr/>
        </p:nvSpPr>
        <p:spPr bwMode="auto">
          <a:xfrm>
            <a:off x="5968418" y="3378051"/>
            <a:ext cx="556113" cy="37440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26"/>
              </a:cxn>
              <a:cxn ang="0">
                <a:pos x="226" y="226"/>
              </a:cxn>
            </a:cxnLst>
            <a:rect l="0" t="0" r="r" b="b"/>
            <a:pathLst>
              <a:path w="226" h="226">
                <a:moveTo>
                  <a:pt x="0" y="0"/>
                </a:moveTo>
                <a:lnTo>
                  <a:pt x="0" y="226"/>
                </a:lnTo>
                <a:lnTo>
                  <a:pt x="226" y="226"/>
                </a:lnTo>
              </a:path>
            </a:pathLst>
          </a:custGeom>
          <a:noFill/>
          <a:ln w="9525" cap="flat" cmpd="sng">
            <a:solidFill>
              <a:srgbClr val="5F5F5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8" name="Freeform 224">
            <a:extLst>
              <a:ext uri="{FF2B5EF4-FFF2-40B4-BE49-F238E27FC236}">
                <a16:creationId xmlns:a16="http://schemas.microsoft.com/office/drawing/2014/main" id="{7DE49E3D-1EAC-4845-A2F1-17115604D326}"/>
              </a:ext>
            </a:extLst>
          </p:cNvPr>
          <p:cNvSpPr>
            <a:spLocks/>
          </p:cNvSpPr>
          <p:nvPr/>
        </p:nvSpPr>
        <p:spPr bwMode="auto">
          <a:xfrm>
            <a:off x="1359931" y="3394617"/>
            <a:ext cx="556113" cy="37440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26"/>
              </a:cxn>
              <a:cxn ang="0">
                <a:pos x="226" y="226"/>
              </a:cxn>
            </a:cxnLst>
            <a:rect l="0" t="0" r="r" b="b"/>
            <a:pathLst>
              <a:path w="226" h="226">
                <a:moveTo>
                  <a:pt x="0" y="0"/>
                </a:moveTo>
                <a:lnTo>
                  <a:pt x="0" y="226"/>
                </a:lnTo>
                <a:lnTo>
                  <a:pt x="226" y="226"/>
                </a:lnTo>
              </a:path>
            </a:pathLst>
          </a:custGeom>
          <a:noFill/>
          <a:ln w="9525" cap="flat" cmpd="sng">
            <a:solidFill>
              <a:srgbClr val="5F5F5F"/>
            </a:solidFill>
            <a:prstDash val="solid"/>
            <a:round/>
            <a:headEnd type="triangle" w="med" len="med"/>
            <a:tailEnd type="triangle" w="med" len="med"/>
          </a:ln>
          <a:effectLst/>
        </p:spPr>
        <p:txBody>
          <a:bodyPr wrap="none" lIns="90000" tIns="46800" rIns="90000" bIns="46800" anchor="ctr"/>
          <a:lstStyle/>
          <a:p>
            <a:pPr defTabSz="914400">
              <a:defRPr/>
            </a:pPr>
            <a:endParaRPr lang="ko-KR" altLang="en-US" sz="1800" kern="0">
              <a:solidFill>
                <a:sysClr val="windowText" lastClr="000000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739" name="Group 230">
            <a:extLst>
              <a:ext uri="{FF2B5EF4-FFF2-40B4-BE49-F238E27FC236}">
                <a16:creationId xmlns:a16="http://schemas.microsoft.com/office/drawing/2014/main" id="{7BC10BC2-60A7-FC21-BC84-BFAE4B5124BC}"/>
              </a:ext>
            </a:extLst>
          </p:cNvPr>
          <p:cNvGrpSpPr>
            <a:grpSpLocks/>
          </p:cNvGrpSpPr>
          <p:nvPr/>
        </p:nvGrpSpPr>
        <p:grpSpPr bwMode="auto">
          <a:xfrm>
            <a:off x="10774680" y="5013279"/>
            <a:ext cx="3048896" cy="1277292"/>
            <a:chOff x="4117" y="2886"/>
            <a:chExt cx="1543" cy="910"/>
          </a:xfrm>
        </p:grpSpPr>
        <p:pic>
          <p:nvPicPr>
            <p:cNvPr id="740" name="Picture 225">
              <a:extLst>
                <a:ext uri="{FF2B5EF4-FFF2-40B4-BE49-F238E27FC236}">
                  <a16:creationId xmlns:a16="http://schemas.microsoft.com/office/drawing/2014/main" id="{12502D89-2285-BC29-36B7-3393BBD6F4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 l="22520" t="31624" r="31316" b="25595"/>
            <a:stretch>
              <a:fillRect/>
            </a:stretch>
          </p:blipFill>
          <p:spPr bwMode="auto">
            <a:xfrm>
              <a:off x="4117" y="2886"/>
              <a:ext cx="1543" cy="9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sp>
          <p:nvSpPr>
            <p:cNvPr id="741" name="Rectangle 227">
              <a:extLst>
                <a:ext uri="{FF2B5EF4-FFF2-40B4-BE49-F238E27FC236}">
                  <a16:creationId xmlns:a16="http://schemas.microsoft.com/office/drawing/2014/main" id="{5F2B7AA3-6CB6-376E-C590-4CBA800EE0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9" y="2886"/>
              <a:ext cx="499" cy="907"/>
            </a:xfrm>
            <a:prstGeom prst="rect">
              <a:avLst/>
            </a:prstGeom>
            <a:noFill/>
            <a:ln w="1905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742" name="Rectangle 228">
              <a:extLst>
                <a:ext uri="{FF2B5EF4-FFF2-40B4-BE49-F238E27FC236}">
                  <a16:creationId xmlns:a16="http://schemas.microsoft.com/office/drawing/2014/main" id="{390843EE-4E4D-BC03-A5A4-5DD8BFE189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27" y="2886"/>
              <a:ext cx="317" cy="907"/>
            </a:xfrm>
            <a:prstGeom prst="rect">
              <a:avLst/>
            </a:prstGeom>
            <a:noFill/>
            <a:ln w="19050" algn="ctr">
              <a:solidFill>
                <a:srgbClr val="0000FF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defTabSz="914400">
                <a:defRPr/>
              </a:pPr>
              <a:endParaRPr lang="ko-KR" altLang="en-US" sz="1800" kern="0">
                <a:solidFill>
                  <a:sysClr val="windowText" lastClr="0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98966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632</Words>
  <Application>Microsoft Office PowerPoint</Application>
  <PresentationFormat>사용자 지정</PresentationFormat>
  <Paragraphs>140</Paragraphs>
  <Slides>2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