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723" r:id="rId4"/>
  </p:sldMasterIdLst>
  <p:notesMasterIdLst>
    <p:notesMasterId r:id="rId6"/>
  </p:notesMasterIdLst>
  <p:handoutMasterIdLst>
    <p:handoutMasterId r:id="rId7"/>
  </p:handoutMasterIdLst>
  <p:sldIdLst>
    <p:sldId id="2147479686" r:id="rId5"/>
  </p:sldIdLst>
  <p:sldSz cx="15479713" cy="7920038"/>
  <p:notesSz cx="9939338" cy="6807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" id="{BE8C78A2-9E77-4B64-9955-D6D3691152F3}">
          <p14:sldIdLst>
            <p14:sldId id="2147479686"/>
          </p14:sldIdLst>
        </p14:section>
        <p14:section name="Back up" id="{3F0103F9-70AF-42D0-AECB-78A2B4CB0659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정윤영" initials="정" lastIdx="1" clrIdx="0">
    <p:extLst>
      <p:ext uri="{19B8F6BF-5375-455C-9EA6-DF929625EA0E}">
        <p15:presenceInfo xmlns:p15="http://schemas.microsoft.com/office/powerpoint/2012/main" userId="S::yyjung79@lgcns.com::1bf35654-cc5b-4296-86b9-5e39e19510a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DAE3F3"/>
    <a:srgbClr val="E5EFE5"/>
    <a:srgbClr val="FF6600"/>
    <a:srgbClr val="ECECEC"/>
    <a:srgbClr val="D1D6E0"/>
    <a:srgbClr val="FFC000"/>
    <a:srgbClr val="F8F8F8"/>
    <a:srgbClr val="137AC4"/>
    <a:srgbClr val="7E7E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1434" y="9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30567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F1262-31FD-4E5F-8908-FA496C13AA25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30567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361A7D-C499-4A7C-AF0D-BB5C6B4E2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86033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2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72AEB2-09A2-487C-9F3D-8D01333B68D4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725738" y="850900"/>
            <a:ext cx="4487862" cy="2297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3275965"/>
            <a:ext cx="7951470" cy="26803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2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80B19B-8406-46F2-B64C-47898E4E4E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6795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1pPr>
    <a:lvl2pPr marL="561579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2pPr>
    <a:lvl3pPr marL="1123158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3pPr>
    <a:lvl4pPr marL="1684736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4pPr>
    <a:lvl5pPr marL="2246315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5pPr>
    <a:lvl6pPr marL="2807894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6pPr>
    <a:lvl7pPr marL="3369473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7pPr>
    <a:lvl8pPr marL="3931051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8pPr>
    <a:lvl9pPr marL="449263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FFCBE-EF7C-8E44-92E5-96F13A0D69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CC217ED9-8C84-B9B9-07A2-B4E599398C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725738" y="850900"/>
            <a:ext cx="4487862" cy="2297113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46C8747A-4518-4451-6FAB-2376A7B819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endParaRPr lang="ko-KR" altLang="en-US" b="0" i="0">
              <a:solidFill>
                <a:srgbClr val="0A0A0A"/>
              </a:solidFill>
              <a:effectLst/>
              <a:highlight>
                <a:srgbClr val="FFFFFF"/>
              </a:highlight>
              <a:latin typeface="Arial" panose="020B0604020202020204" pitchFamily="34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595226C-ECA2-A0CA-AF6A-FB23AB7B83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80B19B-8406-46F2-B64C-47898E4E4E8C}" type="slidenum">
              <a:rPr lang="ko-KR" altLang="en-US" smtClean="0"/>
              <a:t>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1613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55E782A-C116-3FA7-827A-885F52703439}"/>
              </a:ext>
            </a:extLst>
          </p:cNvPr>
          <p:cNvSpPr/>
          <p:nvPr userDrawn="1"/>
        </p:nvSpPr>
        <p:spPr>
          <a:xfrm>
            <a:off x="0" y="0"/>
            <a:ext cx="15479713" cy="792003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9358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 userDrawn="1">
          <p15:clr>
            <a:srgbClr val="FBAE40"/>
          </p15:clr>
        </p15:guide>
        <p15:guide id="2" pos="487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00001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>
          <p15:clr>
            <a:srgbClr val="FBAE40"/>
          </p15:clr>
        </p15:guide>
        <p15:guide id="2" pos="487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본문_거버닝타입1_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758BC5DB-A012-437F-B11F-A1CEFB4DD79B}"/>
              </a:ext>
            </a:extLst>
          </p:cNvPr>
          <p:cNvCxnSpPr/>
          <p:nvPr userDrawn="1"/>
        </p:nvCxnSpPr>
        <p:spPr>
          <a:xfrm>
            <a:off x="303686" y="646076"/>
            <a:ext cx="14872349" cy="122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66851E2B-3A7B-48B3-8C80-987C1CCDFFF7}"/>
              </a:ext>
            </a:extLst>
          </p:cNvPr>
          <p:cNvCxnSpPr/>
          <p:nvPr userDrawn="1"/>
        </p:nvCxnSpPr>
        <p:spPr>
          <a:xfrm>
            <a:off x="303686" y="7582845"/>
            <a:ext cx="14872349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2">
            <a:extLst>
              <a:ext uri="{FF2B5EF4-FFF2-40B4-BE49-F238E27FC236}">
                <a16:creationId xmlns:a16="http://schemas.microsoft.com/office/drawing/2014/main" id="{69F64B39-9897-47DA-AB6B-CFF25250AFCC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6880710" y="7591925"/>
            <a:ext cx="171829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r>
              <a:rPr lang="en-US" altLang="ko-KR" sz="1000" b="1">
                <a:solidFill>
                  <a:srgbClr val="595959"/>
                </a:solidFill>
                <a:latin typeface="+mn-lt"/>
                <a:ea typeface="+mn-ea"/>
              </a:rPr>
              <a:t>CONFIDENTIAL</a:t>
            </a: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endParaRPr lang="en-US" altLang="ko-KR" sz="1000" b="1">
              <a:solidFill>
                <a:srgbClr val="595959"/>
              </a:solidFill>
              <a:latin typeface="+mn-lt"/>
              <a:ea typeface="+mn-ea"/>
            </a:endParaRPr>
          </a:p>
        </p:txBody>
      </p:sp>
      <p:sp>
        <p:nvSpPr>
          <p:cNvPr id="9" name="Google Shape;22;p50">
            <a:extLst>
              <a:ext uri="{FF2B5EF4-FFF2-40B4-BE49-F238E27FC236}">
                <a16:creationId xmlns:a16="http://schemas.microsoft.com/office/drawing/2014/main" id="{AE991702-F166-42FA-9F57-2FCC584FAB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25288" y="165004"/>
            <a:ext cx="14627120" cy="473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200" b="1" i="0" u="none" strike="noStrike" cap="none">
                <a:solidFill>
                  <a:schemeClr val="dk1"/>
                </a:solidFill>
                <a:latin typeface="+mn-lt"/>
                <a:ea typeface="+mn-ea"/>
                <a:cs typeface="Arial Narrow"/>
                <a:sym typeface="Arial Narrow"/>
              </a:defRPr>
            </a:lvl1pPr>
            <a:lvl2pPr marL="742950" marR="0" lvl="1" indent="-309563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95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114425" marR="0" lvl="2" indent="-288925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485900" marR="0" lvl="3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1857375" marR="0" lvl="4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228850" marR="0" lvl="5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2600325" marR="0" lvl="6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2971800" marR="0" lvl="7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3343275" marR="0" lvl="8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531855-12D1-4840-AC9D-E9E9D345DA8C}"/>
              </a:ext>
            </a:extLst>
          </p:cNvPr>
          <p:cNvSpPr txBox="1"/>
          <p:nvPr userDrawn="1"/>
        </p:nvSpPr>
        <p:spPr>
          <a:xfrm>
            <a:off x="14645220" y="7645243"/>
            <a:ext cx="117020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fld id="{71833A01-07EF-4C06-8B07-5C547BD4FE22}" type="slidenum">
              <a:rPr lang="ko-KR" altLang="en-US" sz="900" smtClean="0">
                <a:solidFill>
                  <a:srgbClr val="595959"/>
                </a:solidFill>
              </a:rPr>
              <a:t>‹#›</a:t>
            </a:fld>
            <a:endParaRPr lang="ko-KR" altLang="en-US" sz="900">
              <a:solidFill>
                <a:srgbClr val="595959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018E970-5960-4CC4-B6C9-220EBE9CDA81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26733" y="809792"/>
            <a:ext cx="14625675" cy="706775"/>
          </a:xfrm>
          <a:prstGeom prst="rect">
            <a:avLst/>
          </a:prstGeom>
        </p:spPr>
        <p:txBody>
          <a:bodyPr/>
          <a:lstStyle>
            <a:lvl1pPr marL="0" indent="0" latinLnBrk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None/>
              <a:defRPr sz="1600"/>
            </a:lvl1pPr>
          </a:lstStyle>
          <a:p>
            <a:pPr lvl="0"/>
            <a:r>
              <a:rPr lang="en-US" altLang="ko-KR"/>
              <a:t>Governing Message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97456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69">
          <p15:clr>
            <a:srgbClr val="FBAE40"/>
          </p15:clr>
        </p15:guide>
        <p15:guide id="3" pos="9482">
          <p15:clr>
            <a:srgbClr val="FBAE40"/>
          </p15:clr>
        </p15:guide>
        <p15:guide id="4" pos="9338">
          <p15:clr>
            <a:srgbClr val="FBAE40"/>
          </p15:clr>
        </p15:guide>
        <p15:guide id="5" pos="413">
          <p15:clr>
            <a:srgbClr val="FBAE40"/>
          </p15:clr>
        </p15:guide>
        <p15:guide id="6" orient="horz" pos="505">
          <p15:clr>
            <a:srgbClr val="FBAE40"/>
          </p15:clr>
        </p15:guide>
        <p15:guide id="7" orient="horz" pos="4589">
          <p15:clr>
            <a:srgbClr val="FBAE40"/>
          </p15:clr>
        </p15:guide>
        <p15:guide id="8" orient="horz" pos="1028">
          <p15:clr>
            <a:srgbClr val="FBAE40"/>
          </p15:clr>
        </p15:guide>
        <p15:guide id="9" pos="4876">
          <p15:clr>
            <a:srgbClr val="FBAE40"/>
          </p15:clr>
        </p15:guide>
        <p15:guide id="10" pos="5019">
          <p15:clr>
            <a:srgbClr val="FBAE40"/>
          </p15:clr>
        </p15:guide>
        <p15:guide id="11" pos="473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4231" y="421669"/>
            <a:ext cx="13351252" cy="15308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4231" y="2108344"/>
            <a:ext cx="13351252" cy="5025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4230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27655" y="7340702"/>
            <a:ext cx="5224403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32548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96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7" r:id="rId2"/>
    <p:sldLayoutId id="2147483736" r:id="rId3"/>
  </p:sldLayoutIdLst>
  <p:txStyles>
    <p:titleStyle>
      <a:lvl1pPr algn="l" defTabSz="1056041" rtl="0" eaLnBrk="1" latinLnBrk="1" hangingPunct="1">
        <a:lnSpc>
          <a:spcPct val="90000"/>
        </a:lnSpc>
        <a:spcBef>
          <a:spcPct val="0"/>
        </a:spcBef>
        <a:buNone/>
        <a:defRPr sz="508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4010" indent="-264010" algn="l" defTabSz="1056041" rtl="0" eaLnBrk="1" latinLnBrk="1" hangingPunct="1">
        <a:lnSpc>
          <a:spcPct val="90000"/>
        </a:lnSpc>
        <a:spcBef>
          <a:spcPts val="1155"/>
        </a:spcBef>
        <a:buFont typeface="Arial" panose="020B0604020202020204" pitchFamily="34" charset="0"/>
        <a:buChar char="•"/>
        <a:defRPr sz="3234" kern="1200">
          <a:solidFill>
            <a:schemeClr val="tx1"/>
          </a:solidFill>
          <a:latin typeface="+mn-lt"/>
          <a:ea typeface="+mn-ea"/>
          <a:cs typeface="+mn-cs"/>
        </a:defRPr>
      </a:lvl1pPr>
      <a:lvl2pPr marL="792030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772" kern="1200">
          <a:solidFill>
            <a:schemeClr val="tx1"/>
          </a:solidFill>
          <a:latin typeface="+mn-lt"/>
          <a:ea typeface="+mn-ea"/>
          <a:cs typeface="+mn-cs"/>
        </a:defRPr>
      </a:lvl2pPr>
      <a:lvl3pPr marL="132005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310" kern="1200">
          <a:solidFill>
            <a:schemeClr val="tx1"/>
          </a:solidFill>
          <a:latin typeface="+mn-lt"/>
          <a:ea typeface="+mn-ea"/>
          <a:cs typeface="+mn-cs"/>
        </a:defRPr>
      </a:lvl3pPr>
      <a:lvl4pPr marL="184807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37609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90411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43213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96015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48817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1pPr>
      <a:lvl2pPr marL="52802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2pPr>
      <a:lvl3pPr marL="105604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3pPr>
      <a:lvl4pPr marL="158406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11208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64010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16812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69614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22416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png"/><Relationship Id="rId17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sv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534C77-FFAC-3017-212D-560E952578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23A3FFE-E239-D444-44ED-36805A789E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latin typeface="Arial Narrow" panose="020B0606020202030204" pitchFamily="34" charset="0"/>
                <a:ea typeface="LG스마트체 Regular" panose="020B0600000101010101" pitchFamily="50" charset="-127"/>
              </a:rPr>
              <a:t>2-1) </a:t>
            </a:r>
            <a:r>
              <a:rPr lang="en-US" altLang="ko-KR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Factova</a:t>
            </a:r>
            <a:r>
              <a:rPr lang="en-US" altLang="ko-KR">
                <a:latin typeface="Arial Narrow" panose="020B0606020202030204" pitchFamily="34" charset="0"/>
                <a:ea typeface="LG스마트체 Regular" panose="020B0600000101010101" pitchFamily="50" charset="-127"/>
              </a:rPr>
              <a:t> SPC - </a:t>
            </a:r>
            <a:r>
              <a:rPr lang="ko-KR" altLang="en-US">
                <a:latin typeface="Arial Narrow" panose="020B0606020202030204" pitchFamily="34" charset="0"/>
                <a:ea typeface="LG스마트체 Regular" panose="020B0600000101010101" pitchFamily="50" charset="-127"/>
              </a:rPr>
              <a:t>“</a:t>
            </a:r>
            <a:r>
              <a:rPr lang="en-US" altLang="ko-KR">
                <a:latin typeface="Arial Narrow" panose="020B0606020202030204" pitchFamily="34" charset="0"/>
                <a:ea typeface="LG스마트체 Regular" panose="020B0600000101010101" pitchFamily="50" charset="-127"/>
              </a:rPr>
              <a:t>CTQ </a:t>
            </a:r>
            <a:r>
              <a:rPr lang="ko-KR" altLang="en-US">
                <a:latin typeface="Arial Narrow" panose="020B0606020202030204" pitchFamily="34" charset="0"/>
                <a:ea typeface="LG스마트체 Regular" panose="020B0600000101010101" pitchFamily="50" charset="-127"/>
              </a:rPr>
              <a:t>관리 잘 하기</a:t>
            </a:r>
            <a:r>
              <a:rPr lang="en-US" altLang="ko-KR">
                <a:latin typeface="Arial Narrow" panose="020B0606020202030204" pitchFamily="34" charset="0"/>
                <a:ea typeface="LG스마트체 Regular" panose="020B0600000101010101" pitchFamily="50" charset="-127"/>
              </a:rPr>
              <a:t>”</a:t>
            </a:r>
            <a:endParaRPr lang="ko-KR" altLang="en-US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608" name="TextBox 607">
            <a:extLst>
              <a:ext uri="{FF2B5EF4-FFF2-40B4-BE49-F238E27FC236}">
                <a16:creationId xmlns:a16="http://schemas.microsoft.com/office/drawing/2014/main" id="{C668668D-F9C5-90D1-F634-A113A48FC9D5}"/>
              </a:ext>
            </a:extLst>
          </p:cNvPr>
          <p:cNvSpPr txBox="1"/>
          <p:nvPr/>
        </p:nvSpPr>
        <p:spPr>
          <a:xfrm>
            <a:off x="378092" y="7342048"/>
            <a:ext cx="319989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900">
                <a:latin typeface="Arial Narrow" panose="020B0606020202030204" pitchFamily="34" charset="0"/>
                <a:ea typeface="LG스마트체 Regular" panose="020B0600000101010101" pitchFamily="50" charset="-127"/>
              </a:rPr>
              <a:t>1) </a:t>
            </a:r>
            <a:r>
              <a:rPr lang="ko-KR" altLang="en-US" sz="900">
                <a:latin typeface="Arial Narrow" panose="020B0606020202030204" pitchFamily="34" charset="0"/>
                <a:ea typeface="LG스마트체 Regular" panose="020B0600000101010101" pitchFamily="50" charset="-127"/>
              </a:rPr>
              <a:t>클라우드 기반 창고 관리 시스템 제공 중</a:t>
            </a:r>
          </a:p>
        </p:txBody>
      </p:sp>
      <p:sp>
        <p:nvSpPr>
          <p:cNvPr id="2" name="Rectangle 10">
            <a:extLst>
              <a:ext uri="{FF2B5EF4-FFF2-40B4-BE49-F238E27FC236}">
                <a16:creationId xmlns:a16="http://schemas.microsoft.com/office/drawing/2014/main" id="{3ACCC20D-D297-5B11-2447-06CA37A6F7AB}"/>
              </a:ext>
            </a:extLst>
          </p:cNvPr>
          <p:cNvSpPr/>
          <p:nvPr/>
        </p:nvSpPr>
        <p:spPr>
          <a:xfrm>
            <a:off x="425288" y="801688"/>
            <a:ext cx="4536512" cy="6483350"/>
          </a:xfrm>
          <a:prstGeom prst="roundRect">
            <a:avLst>
              <a:gd name="adj" fmla="val 3519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3" name="Rectangle 10">
            <a:extLst>
              <a:ext uri="{FF2B5EF4-FFF2-40B4-BE49-F238E27FC236}">
                <a16:creationId xmlns:a16="http://schemas.microsoft.com/office/drawing/2014/main" id="{609E51E4-BB72-D83B-3187-D28F8F004AC3}"/>
              </a:ext>
            </a:extLst>
          </p:cNvPr>
          <p:cNvSpPr/>
          <p:nvPr/>
        </p:nvSpPr>
        <p:spPr>
          <a:xfrm>
            <a:off x="5463780" y="801688"/>
            <a:ext cx="4536512" cy="6483350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123FCEC3-22EA-8203-A613-735D9ABDF3EF}"/>
              </a:ext>
            </a:extLst>
          </p:cNvPr>
          <p:cNvGrpSpPr/>
          <p:nvPr/>
        </p:nvGrpSpPr>
        <p:grpSpPr>
          <a:xfrm>
            <a:off x="421941" y="810069"/>
            <a:ext cx="4536512" cy="339239"/>
            <a:chOff x="344488" y="620713"/>
            <a:chExt cx="4536512" cy="339239"/>
          </a:xfrm>
        </p:grpSpPr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C1914AE2-53D9-586E-60F2-5EBC29A96B78}"/>
                </a:ext>
              </a:extLst>
            </p:cNvPr>
            <p:cNvSpPr/>
            <p:nvPr/>
          </p:nvSpPr>
          <p:spPr>
            <a:xfrm>
              <a:off x="407737" y="629092"/>
              <a:ext cx="4473263" cy="330860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Q1. Why SPC 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인가요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  <a:endParaRPr lang="en-US" altLang="ko-KR" sz="1400">
                <a:solidFill>
                  <a:srgbClr val="A5002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pic>
          <p:nvPicPr>
            <p:cNvPr id="8" name="그림 7">
              <a:extLst>
                <a:ext uri="{FF2B5EF4-FFF2-40B4-BE49-F238E27FC236}">
                  <a16:creationId xmlns:a16="http://schemas.microsoft.com/office/drawing/2014/main" id="{DDE04327-27FE-07A8-9253-6D795527D36E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4488" y="620713"/>
              <a:ext cx="324000" cy="324000"/>
            </a:xfrm>
            <a:prstGeom prst="rect">
              <a:avLst/>
            </a:prstGeom>
          </p:spPr>
        </p:pic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F52BEFEE-6A21-0386-B6CF-B2BB47265D6E}"/>
              </a:ext>
            </a:extLst>
          </p:cNvPr>
          <p:cNvGrpSpPr/>
          <p:nvPr/>
        </p:nvGrpSpPr>
        <p:grpSpPr>
          <a:xfrm>
            <a:off x="5463780" y="810261"/>
            <a:ext cx="4536512" cy="339047"/>
            <a:chOff x="5024437" y="494579"/>
            <a:chExt cx="4536512" cy="339047"/>
          </a:xfrm>
        </p:grpSpPr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43D9293B-4AD5-9C34-4ACE-8D8A56A00367}"/>
                </a:ext>
              </a:extLst>
            </p:cNvPr>
            <p:cNvSpPr/>
            <p:nvPr/>
          </p:nvSpPr>
          <p:spPr>
            <a:xfrm>
              <a:off x="5087686" y="502958"/>
              <a:ext cx="4473263" cy="330668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 latinLnBrk="1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Q2. SPC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가 무엇인가요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11" name="그림 10">
              <a:extLst>
                <a:ext uri="{FF2B5EF4-FFF2-40B4-BE49-F238E27FC236}">
                  <a16:creationId xmlns:a16="http://schemas.microsoft.com/office/drawing/2014/main" id="{FF0A284E-B669-891D-C49B-57BF28A7F9F4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sp>
        <p:nvSpPr>
          <p:cNvPr id="12" name="Rectangle 10">
            <a:extLst>
              <a:ext uri="{FF2B5EF4-FFF2-40B4-BE49-F238E27FC236}">
                <a16:creationId xmlns:a16="http://schemas.microsoft.com/office/drawing/2014/main" id="{65D75541-CCB1-6798-AB3D-EDC80D4E0528}"/>
              </a:ext>
            </a:extLst>
          </p:cNvPr>
          <p:cNvSpPr/>
          <p:nvPr/>
        </p:nvSpPr>
        <p:spPr>
          <a:xfrm>
            <a:off x="10508959" y="810068"/>
            <a:ext cx="4536512" cy="6483350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045AD18F-CC80-8EAB-E5D3-8C3AFD0612F1}"/>
              </a:ext>
            </a:extLst>
          </p:cNvPr>
          <p:cNvGrpSpPr/>
          <p:nvPr/>
        </p:nvGrpSpPr>
        <p:grpSpPr>
          <a:xfrm>
            <a:off x="10508959" y="810069"/>
            <a:ext cx="4536512" cy="339239"/>
            <a:chOff x="5024437" y="494579"/>
            <a:chExt cx="4536512" cy="3392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5BB025CE-60C4-C2A2-95FF-5092778AA0FB}"/>
                </a:ext>
              </a:extLst>
            </p:cNvPr>
            <p:cNvSpPr/>
            <p:nvPr/>
          </p:nvSpPr>
          <p:spPr>
            <a:xfrm>
              <a:off x="5087686" y="502958"/>
              <a:ext cx="4473263" cy="330860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 latinLnBrk="1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Q3. SPC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를 쓰면 무엇이 좋아지나요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15" name="그림 14">
              <a:extLst>
                <a:ext uri="{FF2B5EF4-FFF2-40B4-BE49-F238E27FC236}">
                  <a16:creationId xmlns:a16="http://schemas.microsoft.com/office/drawing/2014/main" id="{E1EE9550-9017-B7F3-3DC8-2F31FE66C170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6174CD54-AB60-D40F-F3EF-F5201FB39668}"/>
              </a:ext>
            </a:extLst>
          </p:cNvPr>
          <p:cNvGrpSpPr/>
          <p:nvPr/>
        </p:nvGrpSpPr>
        <p:grpSpPr>
          <a:xfrm>
            <a:off x="443342" y="6362001"/>
            <a:ext cx="4519457" cy="502458"/>
            <a:chOff x="365888" y="5878870"/>
            <a:chExt cx="4519457" cy="502458"/>
          </a:xfrm>
        </p:grpSpPr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A2F8306E-4098-F7D4-C107-22695AE9601C}"/>
                </a:ext>
              </a:extLst>
            </p:cNvPr>
            <p:cNvSpPr/>
            <p:nvPr/>
          </p:nvSpPr>
          <p:spPr>
            <a:xfrm>
              <a:off x="365888" y="6073551"/>
              <a:ext cx="451945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342">
                <a:spcBef>
                  <a:spcPts val="300"/>
                </a:spcBef>
                <a:defRPr/>
              </a:pP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실시간</a:t>
              </a:r>
              <a:r>
                <a:rPr lang="en-US" altLang="ko-KR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</a:t>
              </a: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검사</a:t>
              </a:r>
              <a:r>
                <a:rPr lang="en-US" altLang="ko-KR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/</a:t>
              </a: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계측 데이터 수집 및 이상감지를 위해 </a:t>
              </a:r>
              <a:r>
                <a:rPr lang="en-US" altLang="ko-KR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SPC </a:t>
              </a: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필요</a:t>
              </a:r>
            </a:p>
          </p:txBody>
        </p:sp>
        <p:sp>
          <p:nvSpPr>
            <p:cNvPr id="19" name="Freeform 75">
              <a:extLst>
                <a:ext uri="{FF2B5EF4-FFF2-40B4-BE49-F238E27FC236}">
                  <a16:creationId xmlns:a16="http://schemas.microsoft.com/office/drawing/2014/main" id="{8CEEC01B-A27C-BA5A-3C7B-D4D719586F6C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230" y="5878870"/>
              <a:ext cx="3956772" cy="83469"/>
            </a:xfrm>
            <a:custGeom>
              <a:avLst/>
              <a:gdLst>
                <a:gd name="T0" fmla="*/ 0 w 5092"/>
                <a:gd name="T1" fmla="*/ 0 h 105"/>
                <a:gd name="T2" fmla="*/ 2437 w 5092"/>
                <a:gd name="T3" fmla="*/ 0 h 105"/>
                <a:gd name="T4" fmla="*/ 2560 w 5092"/>
                <a:gd name="T5" fmla="*/ 105 h 105"/>
                <a:gd name="T6" fmla="*/ 2681 w 5092"/>
                <a:gd name="T7" fmla="*/ 0 h 105"/>
                <a:gd name="T8" fmla="*/ 5092 w 5092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2" h="105">
                  <a:moveTo>
                    <a:pt x="0" y="0"/>
                  </a:moveTo>
                  <a:lnTo>
                    <a:pt x="2437" y="0"/>
                  </a:lnTo>
                  <a:lnTo>
                    <a:pt x="2560" y="105"/>
                  </a:lnTo>
                  <a:lnTo>
                    <a:pt x="2681" y="0"/>
                  </a:lnTo>
                  <a:lnTo>
                    <a:pt x="5092" y="0"/>
                  </a:lnTo>
                </a:path>
              </a:pathLst>
            </a:custGeom>
            <a:noFill/>
            <a:ln w="19050">
              <a:solidFill>
                <a:srgbClr val="C00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23" tIns="45712" rIns="91423" bIns="45712" numCol="1" anchor="t" anchorCtr="0" compatLnSpc="1">
              <a:prstTxWarp prst="textNoShape">
                <a:avLst/>
              </a:prstTxWarp>
            </a:bodyPr>
            <a:lstStyle/>
            <a:p>
              <a:pPr defTabSz="91423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1000" spc="-90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F6419348-231D-6D25-D2DC-7B587B0FD07B}"/>
              </a:ext>
            </a:extLst>
          </p:cNvPr>
          <p:cNvGrpSpPr/>
          <p:nvPr/>
        </p:nvGrpSpPr>
        <p:grpSpPr>
          <a:xfrm>
            <a:off x="5478451" y="6362001"/>
            <a:ext cx="4519457" cy="730972"/>
            <a:chOff x="5024437" y="6846564"/>
            <a:chExt cx="4519457" cy="730972"/>
          </a:xfrm>
        </p:grpSpPr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4595BD13-0A76-E880-576A-C369045A46A6}"/>
                </a:ext>
              </a:extLst>
            </p:cNvPr>
            <p:cNvSpPr/>
            <p:nvPr/>
          </p:nvSpPr>
          <p:spPr>
            <a:xfrm>
              <a:off x="5024437" y="7015844"/>
              <a:ext cx="4519457" cy="561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342">
                <a:spcBef>
                  <a:spcPts val="300"/>
                </a:spcBef>
                <a:defRPr/>
              </a:pP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검사</a:t>
              </a:r>
              <a:r>
                <a:rPr lang="en-US" altLang="ko-KR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/</a:t>
              </a: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계측설비 데이터표준화 </a:t>
              </a:r>
              <a:endParaRPr lang="en-US" altLang="ko-KR" sz="14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algn="ctr" defTabSz="914342">
                <a:spcBef>
                  <a:spcPts val="300"/>
                </a:spcBef>
                <a:defRPr/>
              </a:pP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실시간 이상감지 </a:t>
              </a:r>
              <a:r>
                <a:rPr lang="en-US" altLang="ko-KR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&amp; Interlock</a:t>
              </a:r>
              <a:endParaRPr lang="en-US" altLang="ko-KR" sz="16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2" name="Freeform 75">
              <a:extLst>
                <a:ext uri="{FF2B5EF4-FFF2-40B4-BE49-F238E27FC236}">
                  <a16:creationId xmlns:a16="http://schemas.microsoft.com/office/drawing/2014/main" id="{6FE13E30-D22C-5FA8-33AB-BAD2638536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5779" y="6846564"/>
              <a:ext cx="3956772" cy="83469"/>
            </a:xfrm>
            <a:custGeom>
              <a:avLst/>
              <a:gdLst>
                <a:gd name="T0" fmla="*/ 0 w 5092"/>
                <a:gd name="T1" fmla="*/ 0 h 105"/>
                <a:gd name="T2" fmla="*/ 2437 w 5092"/>
                <a:gd name="T3" fmla="*/ 0 h 105"/>
                <a:gd name="T4" fmla="*/ 2560 w 5092"/>
                <a:gd name="T5" fmla="*/ 105 h 105"/>
                <a:gd name="T6" fmla="*/ 2681 w 5092"/>
                <a:gd name="T7" fmla="*/ 0 h 105"/>
                <a:gd name="T8" fmla="*/ 5092 w 5092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2" h="105">
                  <a:moveTo>
                    <a:pt x="0" y="0"/>
                  </a:moveTo>
                  <a:lnTo>
                    <a:pt x="2437" y="0"/>
                  </a:lnTo>
                  <a:lnTo>
                    <a:pt x="2560" y="105"/>
                  </a:lnTo>
                  <a:lnTo>
                    <a:pt x="2681" y="0"/>
                  </a:lnTo>
                  <a:lnTo>
                    <a:pt x="5092" y="0"/>
                  </a:lnTo>
                </a:path>
              </a:pathLst>
            </a:custGeom>
            <a:noFill/>
            <a:ln w="19050">
              <a:solidFill>
                <a:srgbClr val="C00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23" tIns="45712" rIns="91423" bIns="45712" numCol="1" anchor="t" anchorCtr="0" compatLnSpc="1">
              <a:prstTxWarp prst="textNoShape">
                <a:avLst/>
              </a:prstTxWarp>
            </a:bodyPr>
            <a:lstStyle/>
            <a:p>
              <a:pPr defTabSz="91423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1000" spc="-90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5DAE6C50-3AB8-E0DA-06EF-5C9249E8B754}"/>
              </a:ext>
            </a:extLst>
          </p:cNvPr>
          <p:cNvGrpSpPr/>
          <p:nvPr/>
        </p:nvGrpSpPr>
        <p:grpSpPr>
          <a:xfrm>
            <a:off x="10517488" y="6365160"/>
            <a:ext cx="4519457" cy="829899"/>
            <a:chOff x="10517488" y="6365160"/>
            <a:chExt cx="4519457" cy="829899"/>
          </a:xfrm>
        </p:grpSpPr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1FBBFC3D-B1B9-D289-44CE-BB3FED878AB5}"/>
                </a:ext>
              </a:extLst>
            </p:cNvPr>
            <p:cNvSpPr/>
            <p:nvPr/>
          </p:nvSpPr>
          <p:spPr>
            <a:xfrm>
              <a:off x="10517488" y="6456395"/>
              <a:ext cx="4519457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342">
                <a:defRPr/>
              </a:pPr>
              <a:r>
                <a:rPr lang="ko-KR" altLang="en-US" sz="12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검사</a:t>
              </a:r>
              <a:r>
                <a:rPr lang="en-US" altLang="ko-KR" sz="12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/</a:t>
              </a:r>
              <a:r>
                <a:rPr lang="ko-KR" altLang="en-US" sz="12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측정설비 데이터 및 이미지 실시간 조회로 </a:t>
              </a:r>
              <a:r>
                <a:rPr lang="ko-KR" altLang="en-US" sz="1400" b="1" i="1" u="sng">
                  <a:solidFill>
                    <a:srgbClr val="A50034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업무 자동화</a:t>
              </a:r>
            </a:p>
            <a:p>
              <a:pPr algn="ctr" defTabSz="914342">
                <a:defRPr/>
              </a:pPr>
              <a:r>
                <a:rPr lang="ko-KR" altLang="en-US" sz="12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시스템에 의한 자동 이상 감지로 </a:t>
              </a:r>
              <a:r>
                <a:rPr lang="ko-KR" altLang="en-US" sz="1400" b="1" i="1" u="sng">
                  <a:solidFill>
                    <a:srgbClr val="A50034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관리 업무 효율화</a:t>
              </a:r>
              <a:br>
                <a:rPr lang="en-US" altLang="ko-KR" sz="1400" b="1" i="1" u="sng">
                  <a:solidFill>
                    <a:srgbClr val="A50034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</a:br>
              <a:r>
                <a:rPr lang="ko-KR" altLang="en-US" sz="12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원인설비 이상 </a:t>
              </a:r>
              <a:r>
                <a:rPr lang="ko-KR" altLang="en-US" sz="1400" b="1" i="1" u="sng">
                  <a:solidFill>
                    <a:srgbClr val="A50034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근본원인조치</a:t>
              </a:r>
              <a:endParaRPr lang="en-US" altLang="ko-KR" sz="14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5" name="Freeform 75">
              <a:extLst>
                <a:ext uri="{FF2B5EF4-FFF2-40B4-BE49-F238E27FC236}">
                  <a16:creationId xmlns:a16="http://schemas.microsoft.com/office/drawing/2014/main" id="{80B89723-F2C2-B93B-7207-DFF1F958651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98829" y="6365160"/>
              <a:ext cx="3956772" cy="83469"/>
            </a:xfrm>
            <a:custGeom>
              <a:avLst/>
              <a:gdLst>
                <a:gd name="T0" fmla="*/ 0 w 5092"/>
                <a:gd name="T1" fmla="*/ 0 h 105"/>
                <a:gd name="T2" fmla="*/ 2437 w 5092"/>
                <a:gd name="T3" fmla="*/ 0 h 105"/>
                <a:gd name="T4" fmla="*/ 2560 w 5092"/>
                <a:gd name="T5" fmla="*/ 105 h 105"/>
                <a:gd name="T6" fmla="*/ 2681 w 5092"/>
                <a:gd name="T7" fmla="*/ 0 h 105"/>
                <a:gd name="T8" fmla="*/ 5092 w 5092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2" h="105">
                  <a:moveTo>
                    <a:pt x="0" y="0"/>
                  </a:moveTo>
                  <a:lnTo>
                    <a:pt x="2437" y="0"/>
                  </a:lnTo>
                  <a:lnTo>
                    <a:pt x="2560" y="105"/>
                  </a:lnTo>
                  <a:lnTo>
                    <a:pt x="2681" y="0"/>
                  </a:lnTo>
                  <a:lnTo>
                    <a:pt x="5092" y="0"/>
                  </a:lnTo>
                </a:path>
              </a:pathLst>
            </a:custGeom>
            <a:noFill/>
            <a:ln w="19050">
              <a:solidFill>
                <a:srgbClr val="C00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23" tIns="45712" rIns="91423" bIns="45712" numCol="1" anchor="t" anchorCtr="0" compatLnSpc="1">
              <a:prstTxWarp prst="textNoShape">
                <a:avLst/>
              </a:prstTxWarp>
            </a:bodyPr>
            <a:lstStyle/>
            <a:p>
              <a:pPr defTabSz="91423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1000" spc="-90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sp>
        <p:nvSpPr>
          <p:cNvPr id="6" name="Rectangle 1">
            <a:extLst>
              <a:ext uri="{FF2B5EF4-FFF2-40B4-BE49-F238E27FC236}">
                <a16:creationId xmlns:a16="http://schemas.microsoft.com/office/drawing/2014/main" id="{F1F37AC7-E135-A275-4764-9C91A3DE31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9298" y="2003284"/>
            <a:ext cx="6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ko-KR" altLang="ko-KR" sz="12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endParaRPr lang="ko-KR" altLang="ko-KR" sz="180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576" name="Freeform 56">
            <a:extLst>
              <a:ext uri="{FF2B5EF4-FFF2-40B4-BE49-F238E27FC236}">
                <a16:creationId xmlns:a16="http://schemas.microsoft.com/office/drawing/2014/main" id="{30981543-9A72-08AC-215C-A7B79FC9BD41}"/>
              </a:ext>
            </a:extLst>
          </p:cNvPr>
          <p:cNvSpPr>
            <a:spLocks/>
          </p:cNvSpPr>
          <p:nvPr/>
        </p:nvSpPr>
        <p:spPr bwMode="auto">
          <a:xfrm rot="5400000">
            <a:off x="1558642" y="1788119"/>
            <a:ext cx="1072995" cy="1715357"/>
          </a:xfrm>
          <a:custGeom>
            <a:avLst/>
            <a:gdLst>
              <a:gd name="T0" fmla="*/ 0 w 1315"/>
              <a:gd name="T1" fmla="*/ 2147483647 h 1497"/>
              <a:gd name="T2" fmla="*/ 2147483647 w 1315"/>
              <a:gd name="T3" fmla="*/ 0 h 1497"/>
              <a:gd name="T4" fmla="*/ 2147483647 w 1315"/>
              <a:gd name="T5" fmla="*/ 2147483647 h 1497"/>
              <a:gd name="T6" fmla="*/ 0 w 1315"/>
              <a:gd name="T7" fmla="*/ 2147483647 h 1497"/>
              <a:gd name="T8" fmla="*/ 0 w 1315"/>
              <a:gd name="T9" fmla="*/ 2147483647 h 149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15" h="1497">
                <a:moveTo>
                  <a:pt x="0" y="590"/>
                </a:moveTo>
                <a:lnTo>
                  <a:pt x="1315" y="0"/>
                </a:lnTo>
                <a:lnTo>
                  <a:pt x="1315" y="1497"/>
                </a:lnTo>
                <a:lnTo>
                  <a:pt x="0" y="816"/>
                </a:lnTo>
                <a:lnTo>
                  <a:pt x="0" y="590"/>
                </a:lnTo>
                <a:close/>
              </a:path>
            </a:pathLst>
          </a:custGeom>
          <a:gradFill rotWithShape="1">
            <a:gsLst>
              <a:gs pos="0">
                <a:srgbClr val="F7F7F7"/>
              </a:gs>
              <a:gs pos="82000">
                <a:srgbClr val="D5D5D5"/>
              </a:gs>
            </a:gsLst>
            <a:lin ang="0" scaled="1"/>
          </a:gradFill>
          <a:ln>
            <a:noFill/>
          </a:ln>
          <a:effectLst/>
        </p:spPr>
        <p:txBody>
          <a:bodyPr/>
          <a:lstStyle/>
          <a:p>
            <a:endParaRPr lang="ko-KR" altLang="en-US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584" name="그룹 583">
            <a:extLst>
              <a:ext uri="{FF2B5EF4-FFF2-40B4-BE49-F238E27FC236}">
                <a16:creationId xmlns:a16="http://schemas.microsoft.com/office/drawing/2014/main" id="{0FD7DED8-D72A-3B61-F4B1-9EE0DFAE500A}"/>
              </a:ext>
            </a:extLst>
          </p:cNvPr>
          <p:cNvGrpSpPr/>
          <p:nvPr/>
        </p:nvGrpSpPr>
        <p:grpSpPr>
          <a:xfrm>
            <a:off x="373725" y="4974329"/>
            <a:ext cx="4510159" cy="1306305"/>
            <a:chOff x="281549" y="3219925"/>
            <a:chExt cx="4510159" cy="1306305"/>
          </a:xfrm>
        </p:grpSpPr>
        <p:grpSp>
          <p:nvGrpSpPr>
            <p:cNvPr id="585" name="그룹 584">
              <a:extLst>
                <a:ext uri="{FF2B5EF4-FFF2-40B4-BE49-F238E27FC236}">
                  <a16:creationId xmlns:a16="http://schemas.microsoft.com/office/drawing/2014/main" id="{CC019F30-E2A0-9CF7-1B34-1A95CAC22465}"/>
                </a:ext>
              </a:extLst>
            </p:cNvPr>
            <p:cNvGrpSpPr/>
            <p:nvPr/>
          </p:nvGrpSpPr>
          <p:grpSpPr>
            <a:xfrm>
              <a:off x="281549" y="3700759"/>
              <a:ext cx="687003" cy="685156"/>
              <a:chOff x="600847" y="4145667"/>
              <a:chExt cx="687003" cy="685156"/>
            </a:xfrm>
          </p:grpSpPr>
          <p:pic>
            <p:nvPicPr>
              <p:cNvPr id="587" name="그래픽 586" descr="남자 옆모습 단색으로 채워진">
                <a:extLst>
                  <a:ext uri="{FF2B5EF4-FFF2-40B4-BE49-F238E27FC236}">
                    <a16:creationId xmlns:a16="http://schemas.microsoft.com/office/drawing/2014/main" id="{180868D5-5898-4A77-F756-5B1BA540639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 t="41194"/>
              <a:stretch/>
            </p:blipFill>
            <p:spPr>
              <a:xfrm>
                <a:off x="600847" y="4426819"/>
                <a:ext cx="687003" cy="404004"/>
              </a:xfrm>
              <a:prstGeom prst="rect">
                <a:avLst/>
              </a:prstGeom>
            </p:spPr>
          </p:pic>
          <p:pic>
            <p:nvPicPr>
              <p:cNvPr id="588" name="그래픽 587" descr="단색으로 채워진 걱정하는 얼굴 단색으로 채워진">
                <a:extLst>
                  <a:ext uri="{FF2B5EF4-FFF2-40B4-BE49-F238E27FC236}">
                    <a16:creationId xmlns:a16="http://schemas.microsoft.com/office/drawing/2014/main" id="{9F2660EB-FD9D-9A0D-13A4-63032778FB2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68077" y="4145667"/>
                <a:ext cx="352541" cy="352541"/>
              </a:xfrm>
              <a:prstGeom prst="rect">
                <a:avLst/>
              </a:prstGeom>
            </p:spPr>
          </p:pic>
        </p:grpSp>
        <p:sp>
          <p:nvSpPr>
            <p:cNvPr id="586" name="말풍선: 모서리가 둥근 사각형 585">
              <a:extLst>
                <a:ext uri="{FF2B5EF4-FFF2-40B4-BE49-F238E27FC236}">
                  <a16:creationId xmlns:a16="http://schemas.microsoft.com/office/drawing/2014/main" id="{EAC65BBB-72AE-3DE9-B212-077CAA9EFA81}"/>
                </a:ext>
              </a:extLst>
            </p:cNvPr>
            <p:cNvSpPr/>
            <p:nvPr/>
          </p:nvSpPr>
          <p:spPr>
            <a:xfrm>
              <a:off x="1069991" y="3219925"/>
              <a:ext cx="3721717" cy="1306305"/>
            </a:xfrm>
            <a:prstGeom prst="wedgeRoundRectCallout">
              <a:avLst>
                <a:gd name="adj1" fmla="val -57005"/>
                <a:gd name="adj2" fmla="val -2089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검사데이터가 필요한데 검사기에 </a:t>
              </a:r>
              <a:r>
                <a:rPr lang="ko-KR" altLang="en-US" sz="1200" i="1">
                  <a:solidFill>
                    <a:srgbClr val="FF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데이터가 남아있을까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?”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b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</a:b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검사기 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Maker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별로  </a:t>
              </a:r>
              <a:r>
                <a:rPr lang="ko-KR" altLang="en-US" sz="1200" i="1">
                  <a:solidFill>
                    <a:srgbClr val="FF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데이터가 다 다른데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 어떻게 취합하지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…”</a:t>
              </a:r>
              <a:b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</a:b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200" i="1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지난번 고객  미팅 때 고객사에서 공정관리에 </a:t>
              </a:r>
              <a:r>
                <a:rPr lang="en-US" altLang="ko-KR" sz="1200" i="1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SPC </a:t>
              </a:r>
              <a:r>
                <a:rPr lang="ko-KR" altLang="en-US" sz="1200" i="1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적용이 되어있지 않으면</a:t>
              </a:r>
              <a:r>
                <a:rPr lang="en-US" altLang="ko-KR" sz="1200" i="1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,</a:t>
              </a:r>
              <a:r>
                <a:rPr lang="ko-KR" altLang="en-US" sz="1200" i="1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ko-KR" altLang="en-US" sz="1200" i="1">
                  <a:solidFill>
                    <a:srgbClr val="FF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절대 우리 제품을 구매하지 않겠다</a:t>
              </a:r>
              <a:r>
                <a:rPr lang="ko-KR" altLang="en-US" sz="1200" i="1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고 했어</a:t>
              </a:r>
              <a:r>
                <a:rPr lang="en-US" altLang="ko-KR" sz="1200" i="1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.</a:t>
              </a:r>
              <a:r>
                <a:rPr lang="ko-KR" altLang="en-US" sz="1200" i="1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i="1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endParaRPr lang="ko-KR" altLang="en-US" sz="1200" i="1">
                <a:solidFill>
                  <a:srgbClr val="FF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pic>
        <p:nvPicPr>
          <p:cNvPr id="702" name="Picture 18">
            <a:extLst>
              <a:ext uri="{FF2B5EF4-FFF2-40B4-BE49-F238E27FC236}">
                <a16:creationId xmlns:a16="http://schemas.microsoft.com/office/drawing/2014/main" id="{703D24E2-134F-2140-BEB5-08C0688AA9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172" y="2685363"/>
            <a:ext cx="619468" cy="465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03" name="Rectangle 49">
            <a:extLst>
              <a:ext uri="{FF2B5EF4-FFF2-40B4-BE49-F238E27FC236}">
                <a16:creationId xmlns:a16="http://schemas.microsoft.com/office/drawing/2014/main" id="{E27BAFD1-FBC4-7170-1F4C-30DDE6AF6C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973" y="2181307"/>
            <a:ext cx="719137" cy="339725"/>
          </a:xfrm>
          <a:prstGeom prst="rect">
            <a:avLst/>
          </a:prstGeom>
          <a:solidFill>
            <a:sysClr val="window" lastClr="FFFFFF">
              <a:lumMod val="95000"/>
              <a:alpha val="90000"/>
            </a:sysClr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="horz" wrap="none" lIns="36000" tIns="45720" rIns="36000" bIns="4572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900" b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제품특성치</a:t>
            </a:r>
          </a:p>
          <a:p>
            <a:pPr algn="ctr" fontAlgn="base" latinLnBrk="1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900" b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측정값</a:t>
            </a:r>
          </a:p>
        </p:txBody>
      </p:sp>
      <p:cxnSp>
        <p:nvCxnSpPr>
          <p:cNvPr id="704" name="AutoShape 50">
            <a:extLst>
              <a:ext uri="{FF2B5EF4-FFF2-40B4-BE49-F238E27FC236}">
                <a16:creationId xmlns:a16="http://schemas.microsoft.com/office/drawing/2014/main" id="{F112DEF0-C4A5-5A84-19FD-FD6C877DF9CE}"/>
              </a:ext>
            </a:extLst>
          </p:cNvPr>
          <p:cNvCxnSpPr>
            <a:cxnSpLocks noChangeShapeType="1"/>
            <a:stCxn id="703" idx="0"/>
            <a:endCxn id="706" idx="2"/>
          </p:cNvCxnSpPr>
          <p:nvPr/>
        </p:nvCxnSpPr>
        <p:spPr bwMode="auto">
          <a:xfrm rot="5400000" flipH="1" flipV="1">
            <a:off x="946443" y="2093321"/>
            <a:ext cx="175084" cy="889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05" name="Rectangle 51">
            <a:hlinkClick r:id="" action="ppaction://noaction"/>
            <a:extLst>
              <a:ext uri="{FF2B5EF4-FFF2-40B4-BE49-F238E27FC236}">
                <a16:creationId xmlns:a16="http://schemas.microsoft.com/office/drawing/2014/main" id="{AEE62D63-3E04-58D8-8CF2-6A00E9A03B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1206" y="1364685"/>
            <a:ext cx="401072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lnSpc>
                <a:spcPct val="90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ko-KR" sz="10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SPC</a:t>
            </a:r>
          </a:p>
        </p:txBody>
      </p:sp>
      <p:pic>
        <p:nvPicPr>
          <p:cNvPr id="706" name="Picture 54" descr="LTO3584">
            <a:extLst>
              <a:ext uri="{FF2B5EF4-FFF2-40B4-BE49-F238E27FC236}">
                <a16:creationId xmlns:a16="http://schemas.microsoft.com/office/drawing/2014/main" id="{D951E7CC-A98A-FAD1-15F6-D970293391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3" r="6494"/>
          <a:stretch>
            <a:fillRect/>
          </a:stretch>
        </p:blipFill>
        <p:spPr bwMode="auto">
          <a:xfrm>
            <a:off x="894839" y="1609160"/>
            <a:ext cx="279183" cy="39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07" name="직선 화살표 연결선 706">
            <a:extLst>
              <a:ext uri="{FF2B5EF4-FFF2-40B4-BE49-F238E27FC236}">
                <a16:creationId xmlns:a16="http://schemas.microsoft.com/office/drawing/2014/main" id="{355D1B9D-566F-BB61-C240-67B751E391DC}"/>
              </a:ext>
            </a:extLst>
          </p:cNvPr>
          <p:cNvCxnSpPr>
            <a:cxnSpLocks/>
            <a:stCxn id="702" idx="0"/>
            <a:endCxn id="703" idx="2"/>
          </p:cNvCxnSpPr>
          <p:nvPr/>
        </p:nvCxnSpPr>
        <p:spPr>
          <a:xfrm flipH="1" flipV="1">
            <a:off x="1033542" y="2521032"/>
            <a:ext cx="3365" cy="164331"/>
          </a:xfrm>
          <a:prstGeom prst="straightConnector1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tailEnd type="triangle"/>
          </a:ln>
          <a:effectLst/>
        </p:spPr>
      </p:cxnSp>
      <p:grpSp>
        <p:nvGrpSpPr>
          <p:cNvPr id="708" name="그룹 707">
            <a:extLst>
              <a:ext uri="{FF2B5EF4-FFF2-40B4-BE49-F238E27FC236}">
                <a16:creationId xmlns:a16="http://schemas.microsoft.com/office/drawing/2014/main" id="{C1D5487A-E181-F811-2507-0788C250F130}"/>
              </a:ext>
            </a:extLst>
          </p:cNvPr>
          <p:cNvGrpSpPr/>
          <p:nvPr/>
        </p:nvGrpSpPr>
        <p:grpSpPr>
          <a:xfrm>
            <a:off x="1597501" y="1389218"/>
            <a:ext cx="1000350" cy="1243834"/>
            <a:chOff x="1784648" y="980728"/>
            <a:chExt cx="1247775" cy="1524000"/>
          </a:xfrm>
        </p:grpSpPr>
        <p:sp>
          <p:nvSpPr>
            <p:cNvPr id="709" name="AutoShape 79">
              <a:extLst>
                <a:ext uri="{FF2B5EF4-FFF2-40B4-BE49-F238E27FC236}">
                  <a16:creationId xmlns:a16="http://schemas.microsoft.com/office/drawing/2014/main" id="{B643D0BD-C839-FC1B-9A90-7B0102945B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84648" y="980728"/>
              <a:ext cx="1247775" cy="1524000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85000"/>
              </a:schemeClr>
            </a:solidFill>
            <a:ln w="6350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ko-KR" altLang="en-US" sz="16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710" name="Text Box 80">
              <a:extLst>
                <a:ext uri="{FF2B5EF4-FFF2-40B4-BE49-F238E27FC236}">
                  <a16:creationId xmlns:a16="http://schemas.microsoft.com/office/drawing/2014/main" id="{2DF9CF96-AADB-4AEB-A6E9-E628F35886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00672" y="1056928"/>
              <a:ext cx="976151" cy="3016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ko-KR" altLang="en-US" sz="10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제품의 특성</a:t>
              </a:r>
            </a:p>
          </p:txBody>
        </p:sp>
        <p:grpSp>
          <p:nvGrpSpPr>
            <p:cNvPr id="711" name="Group 1820">
              <a:extLst>
                <a:ext uri="{FF2B5EF4-FFF2-40B4-BE49-F238E27FC236}">
                  <a16:creationId xmlns:a16="http://schemas.microsoft.com/office/drawing/2014/main" id="{ADBED487-7574-CED0-8B8E-F29D2F112F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25923" y="1361728"/>
              <a:ext cx="1173163" cy="979487"/>
              <a:chOff x="3301" y="2925"/>
              <a:chExt cx="739" cy="617"/>
            </a:xfrm>
          </p:grpSpPr>
          <p:grpSp>
            <p:nvGrpSpPr>
              <p:cNvPr id="712" name="Group 1821">
                <a:extLst>
                  <a:ext uri="{FF2B5EF4-FFF2-40B4-BE49-F238E27FC236}">
                    <a16:creationId xmlns:a16="http://schemas.microsoft.com/office/drawing/2014/main" id="{C201F23C-762D-A908-CDD4-18BC53AAE5B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01" y="2976"/>
                <a:ext cx="739" cy="566"/>
                <a:chOff x="4608" y="912"/>
                <a:chExt cx="432" cy="288"/>
              </a:xfrm>
            </p:grpSpPr>
            <p:sp>
              <p:nvSpPr>
                <p:cNvPr id="718" name="Line 1822">
                  <a:extLst>
                    <a:ext uri="{FF2B5EF4-FFF2-40B4-BE49-F238E27FC236}">
                      <a16:creationId xmlns:a16="http://schemas.microsoft.com/office/drawing/2014/main" id="{39EF7633-DBF0-A0B0-7DA4-C1B88DE9C53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656" y="1200"/>
                  <a:ext cx="336" cy="0"/>
                </a:xfrm>
                <a:prstGeom prst="line">
                  <a:avLst/>
                </a:prstGeom>
                <a:noFill/>
                <a:ln w="28575">
                  <a:solidFill>
                    <a:srgbClr val="808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ko-KR" altLang="en-US">
                    <a:latin typeface="Arial Narrow" panose="020B0606020202030204" pitchFamily="34" charset="0"/>
                    <a:ea typeface="LG스마트체 Regular" panose="020B0600000101010101" pitchFamily="50" charset="-127"/>
                  </a:endParaRPr>
                </a:p>
              </p:txBody>
            </p:sp>
            <p:grpSp>
              <p:nvGrpSpPr>
                <p:cNvPr id="719" name="Group 1823">
                  <a:extLst>
                    <a:ext uri="{FF2B5EF4-FFF2-40B4-BE49-F238E27FC236}">
                      <a16:creationId xmlns:a16="http://schemas.microsoft.com/office/drawing/2014/main" id="{E496167E-CEC0-E867-DF62-BC6222F5FC3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608" y="912"/>
                  <a:ext cx="432" cy="288"/>
                  <a:chOff x="4608" y="768"/>
                  <a:chExt cx="432" cy="432"/>
                </a:xfrm>
              </p:grpSpPr>
              <p:sp>
                <p:nvSpPr>
                  <p:cNvPr id="720" name="Line 1824">
                    <a:extLst>
                      <a:ext uri="{FF2B5EF4-FFF2-40B4-BE49-F238E27FC236}">
                        <a16:creationId xmlns:a16="http://schemas.microsoft.com/office/drawing/2014/main" id="{2A9B01EE-2C16-9E74-BA80-E40F8C83351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608" y="768"/>
                    <a:ext cx="48" cy="432"/>
                  </a:xfrm>
                  <a:prstGeom prst="line">
                    <a:avLst/>
                  </a:prstGeom>
                  <a:noFill/>
                  <a:ln w="28575">
                    <a:solidFill>
                      <a:srgbClr val="80808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ko-KR" altLang="en-US">
                      <a:latin typeface="Arial Narrow" panose="020B0606020202030204" pitchFamily="34" charset="0"/>
                      <a:ea typeface="LG스마트체 Regular" panose="020B0600000101010101" pitchFamily="50" charset="-127"/>
                    </a:endParaRPr>
                  </a:p>
                </p:txBody>
              </p:sp>
              <p:sp>
                <p:nvSpPr>
                  <p:cNvPr id="721" name="Line 1825">
                    <a:extLst>
                      <a:ext uri="{FF2B5EF4-FFF2-40B4-BE49-F238E27FC236}">
                        <a16:creationId xmlns:a16="http://schemas.microsoft.com/office/drawing/2014/main" id="{0416DC17-2A0A-8051-41EE-27F952CDFF3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992" y="768"/>
                    <a:ext cx="48" cy="432"/>
                  </a:xfrm>
                  <a:prstGeom prst="line">
                    <a:avLst/>
                  </a:prstGeom>
                  <a:noFill/>
                  <a:ln w="28575">
                    <a:solidFill>
                      <a:srgbClr val="80808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ko-KR" altLang="en-US">
                      <a:latin typeface="Arial Narrow" panose="020B0606020202030204" pitchFamily="34" charset="0"/>
                      <a:ea typeface="LG스마트체 Regular" panose="020B0600000101010101" pitchFamily="50" charset="-127"/>
                    </a:endParaRPr>
                  </a:p>
                </p:txBody>
              </p:sp>
            </p:grpSp>
          </p:grpSp>
          <p:sp>
            <p:nvSpPr>
              <p:cNvPr id="713" name="Oval 1826">
                <a:extLst>
                  <a:ext uri="{FF2B5EF4-FFF2-40B4-BE49-F238E27FC236}">
                    <a16:creationId xmlns:a16="http://schemas.microsoft.com/office/drawing/2014/main" id="{DD85DC7D-40AC-EE0C-176B-92F90893607E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3387" y="3257"/>
                <a:ext cx="272" cy="272"/>
              </a:xfrm>
              <a:prstGeom prst="ellipse">
                <a:avLst/>
              </a:prstGeom>
              <a:solidFill>
                <a:srgbClr val="DDDDDD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algn="ctr" eaLnBrk="1" hangingPunct="1">
                  <a:lnSpc>
                    <a:spcPct val="110000"/>
                  </a:lnSpc>
                  <a:buFont typeface="Wingdings" panose="05000000000000000000" pitchFamily="2" charset="2"/>
                  <a:buNone/>
                </a:pPr>
                <a:r>
                  <a:rPr lang="ko-KR" altLang="en-US" sz="900">
                    <a:solidFill>
                      <a:srgbClr val="0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두께</a:t>
                </a:r>
                <a:r>
                  <a:rPr lang="en-US" altLang="ko-KR" sz="900">
                    <a:solidFill>
                      <a:srgbClr val="0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?</a:t>
                </a:r>
              </a:p>
            </p:txBody>
          </p:sp>
          <p:sp>
            <p:nvSpPr>
              <p:cNvPr id="714" name="Oval 1827">
                <a:extLst>
                  <a:ext uri="{FF2B5EF4-FFF2-40B4-BE49-F238E27FC236}">
                    <a16:creationId xmlns:a16="http://schemas.microsoft.com/office/drawing/2014/main" id="{8D6B4C44-BF8A-BFA1-34F3-881209A2570A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3733" y="3294"/>
                <a:ext cx="227" cy="227"/>
              </a:xfrm>
              <a:prstGeom prst="ellipse">
                <a:avLst/>
              </a:prstGeom>
              <a:solidFill>
                <a:srgbClr val="CCCCFF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algn="ctr" eaLnBrk="1" hangingPunct="1">
                  <a:lnSpc>
                    <a:spcPct val="110000"/>
                  </a:lnSpc>
                  <a:buFont typeface="Wingdings" panose="05000000000000000000" pitchFamily="2" charset="2"/>
                  <a:buNone/>
                </a:pPr>
                <a:r>
                  <a:rPr lang="ko-KR" altLang="en-US" sz="900">
                    <a:solidFill>
                      <a:srgbClr val="0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길이</a:t>
                </a:r>
                <a:r>
                  <a:rPr lang="en-US" altLang="ko-KR" sz="900">
                    <a:solidFill>
                      <a:srgbClr val="0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?</a:t>
                </a:r>
              </a:p>
            </p:txBody>
          </p:sp>
          <p:sp>
            <p:nvSpPr>
              <p:cNvPr id="715" name="Oval 1828">
                <a:extLst>
                  <a:ext uri="{FF2B5EF4-FFF2-40B4-BE49-F238E27FC236}">
                    <a16:creationId xmlns:a16="http://schemas.microsoft.com/office/drawing/2014/main" id="{37FBC51D-B707-3EB5-F667-B24D4FCCA93A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3761" y="2925"/>
                <a:ext cx="249" cy="249"/>
              </a:xfrm>
              <a:prstGeom prst="ellipse">
                <a:avLst/>
              </a:prstGeom>
              <a:solidFill>
                <a:srgbClr val="FFCC99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algn="ctr" eaLnBrk="1" hangingPunct="1">
                  <a:lnSpc>
                    <a:spcPct val="110000"/>
                  </a:lnSpc>
                  <a:buFont typeface="Wingdings" panose="05000000000000000000" pitchFamily="2" charset="2"/>
                  <a:buNone/>
                </a:pPr>
                <a:r>
                  <a:rPr lang="ko-KR" altLang="en-US" sz="900">
                    <a:solidFill>
                      <a:srgbClr val="0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온도</a:t>
                </a:r>
                <a:r>
                  <a:rPr lang="en-US" altLang="ko-KR" sz="900">
                    <a:solidFill>
                      <a:srgbClr val="0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?</a:t>
                </a:r>
              </a:p>
            </p:txBody>
          </p:sp>
          <p:sp>
            <p:nvSpPr>
              <p:cNvPr id="716" name="Oval 1829">
                <a:extLst>
                  <a:ext uri="{FF2B5EF4-FFF2-40B4-BE49-F238E27FC236}">
                    <a16:creationId xmlns:a16="http://schemas.microsoft.com/office/drawing/2014/main" id="{9217B867-01A9-64BC-E620-C61A0058F574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3347" y="3022"/>
                <a:ext cx="227" cy="227"/>
              </a:xfrm>
              <a:prstGeom prst="ellipse">
                <a:avLst/>
              </a:prstGeom>
              <a:solidFill>
                <a:srgbClr val="FFFFCC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algn="ctr" eaLnBrk="1" hangingPunct="1">
                  <a:lnSpc>
                    <a:spcPct val="110000"/>
                  </a:lnSpc>
                  <a:buFont typeface="Wingdings" panose="05000000000000000000" pitchFamily="2" charset="2"/>
                  <a:buNone/>
                </a:pPr>
                <a:r>
                  <a:rPr lang="ko-KR" altLang="en-US" sz="900">
                    <a:solidFill>
                      <a:srgbClr val="0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높이</a:t>
                </a:r>
                <a:r>
                  <a:rPr lang="en-US" altLang="ko-KR" sz="900">
                    <a:solidFill>
                      <a:srgbClr val="0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?</a:t>
                </a:r>
              </a:p>
            </p:txBody>
          </p:sp>
          <p:sp>
            <p:nvSpPr>
              <p:cNvPr id="717" name="Oval 1830">
                <a:extLst>
                  <a:ext uri="{FF2B5EF4-FFF2-40B4-BE49-F238E27FC236}">
                    <a16:creationId xmlns:a16="http://schemas.microsoft.com/office/drawing/2014/main" id="{CBF2B269-7443-284C-42FE-DDA990A7AAF2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3603" y="3109"/>
                <a:ext cx="215" cy="215"/>
              </a:xfrm>
              <a:prstGeom prst="ellipse">
                <a:avLst/>
              </a:prstGeom>
              <a:solidFill>
                <a:srgbClr val="99CCFF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algn="ctr" eaLnBrk="1" hangingPunct="1">
                  <a:lnSpc>
                    <a:spcPct val="110000"/>
                  </a:lnSpc>
                  <a:buFont typeface="Wingdings" panose="05000000000000000000" pitchFamily="2" charset="2"/>
                  <a:buNone/>
                </a:pPr>
                <a:r>
                  <a:rPr lang="en-US" altLang="ko-KR" sz="1000">
                    <a:solidFill>
                      <a:srgbClr val="0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?</a:t>
                </a:r>
              </a:p>
            </p:txBody>
          </p:sp>
        </p:grpSp>
      </p:grpSp>
      <p:grpSp>
        <p:nvGrpSpPr>
          <p:cNvPr id="722" name="Group 60">
            <a:extLst>
              <a:ext uri="{FF2B5EF4-FFF2-40B4-BE49-F238E27FC236}">
                <a16:creationId xmlns:a16="http://schemas.microsoft.com/office/drawing/2014/main" id="{BB6D4378-4C32-921F-01B9-5A7D28672DFB}"/>
              </a:ext>
            </a:extLst>
          </p:cNvPr>
          <p:cNvGrpSpPr>
            <a:grpSpLocks/>
          </p:cNvGrpSpPr>
          <p:nvPr/>
        </p:nvGrpSpPr>
        <p:grpSpPr bwMode="auto">
          <a:xfrm>
            <a:off x="2893644" y="1965282"/>
            <a:ext cx="360000" cy="756000"/>
            <a:chOff x="3375" y="1937"/>
            <a:chExt cx="406" cy="772"/>
          </a:xfrm>
        </p:grpSpPr>
        <p:grpSp>
          <p:nvGrpSpPr>
            <p:cNvPr id="723" name="Group 61">
              <a:extLst>
                <a:ext uri="{FF2B5EF4-FFF2-40B4-BE49-F238E27FC236}">
                  <a16:creationId xmlns:a16="http://schemas.microsoft.com/office/drawing/2014/main" id="{2476F78C-59E2-1EB3-0413-8E25189FA19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75" y="2043"/>
              <a:ext cx="406" cy="666"/>
              <a:chOff x="3320" y="2136"/>
              <a:chExt cx="517" cy="851"/>
            </a:xfrm>
          </p:grpSpPr>
          <p:sp>
            <p:nvSpPr>
              <p:cNvPr id="727" name="Freeform 62">
                <a:extLst>
                  <a:ext uri="{FF2B5EF4-FFF2-40B4-BE49-F238E27FC236}">
                    <a16:creationId xmlns:a16="http://schemas.microsoft.com/office/drawing/2014/main" id="{2F61C233-5DA5-D718-BD41-B2A75A258E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5" y="2184"/>
                <a:ext cx="202" cy="186"/>
              </a:xfrm>
              <a:custGeom>
                <a:avLst/>
                <a:gdLst>
                  <a:gd name="T0" fmla="*/ 12 w 607"/>
                  <a:gd name="T1" fmla="*/ 5 h 557"/>
                  <a:gd name="T2" fmla="*/ 10 w 607"/>
                  <a:gd name="T3" fmla="*/ 3 h 557"/>
                  <a:gd name="T4" fmla="*/ 7 w 607"/>
                  <a:gd name="T5" fmla="*/ 1 h 557"/>
                  <a:gd name="T6" fmla="*/ 5 w 607"/>
                  <a:gd name="T7" fmla="*/ 0 h 557"/>
                  <a:gd name="T8" fmla="*/ 3 w 607"/>
                  <a:gd name="T9" fmla="*/ 0 h 557"/>
                  <a:gd name="T10" fmla="*/ 1 w 607"/>
                  <a:gd name="T11" fmla="*/ 1 h 557"/>
                  <a:gd name="T12" fmla="*/ 0 w 607"/>
                  <a:gd name="T13" fmla="*/ 5 h 557"/>
                  <a:gd name="T14" fmla="*/ 0 w 607"/>
                  <a:gd name="T15" fmla="*/ 9 h 557"/>
                  <a:gd name="T16" fmla="*/ 2 w 607"/>
                  <a:gd name="T17" fmla="*/ 13 h 557"/>
                  <a:gd name="T18" fmla="*/ 3 w 607"/>
                  <a:gd name="T19" fmla="*/ 16 h 557"/>
                  <a:gd name="T20" fmla="*/ 5 w 607"/>
                  <a:gd name="T21" fmla="*/ 19 h 557"/>
                  <a:gd name="T22" fmla="*/ 7 w 607"/>
                  <a:gd name="T23" fmla="*/ 21 h 557"/>
                  <a:gd name="T24" fmla="*/ 10 w 607"/>
                  <a:gd name="T25" fmla="*/ 21 h 557"/>
                  <a:gd name="T26" fmla="*/ 13 w 607"/>
                  <a:gd name="T27" fmla="*/ 20 h 557"/>
                  <a:gd name="T28" fmla="*/ 15 w 607"/>
                  <a:gd name="T29" fmla="*/ 18 h 557"/>
                  <a:gd name="T30" fmla="*/ 16 w 607"/>
                  <a:gd name="T31" fmla="*/ 15 h 557"/>
                  <a:gd name="T32" fmla="*/ 15 w 607"/>
                  <a:gd name="T33" fmla="*/ 11 h 557"/>
                  <a:gd name="T34" fmla="*/ 22 w 607"/>
                  <a:gd name="T35" fmla="*/ 11 h 557"/>
                  <a:gd name="T36" fmla="*/ 22 w 607"/>
                  <a:gd name="T37" fmla="*/ 10 h 557"/>
                  <a:gd name="T38" fmla="*/ 15 w 607"/>
                  <a:gd name="T39" fmla="*/ 9 h 557"/>
                  <a:gd name="T40" fmla="*/ 13 w 607"/>
                  <a:gd name="T41" fmla="*/ 5 h 557"/>
                  <a:gd name="T42" fmla="*/ 12 w 607"/>
                  <a:gd name="T43" fmla="*/ 5 h 55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607" h="557">
                    <a:moveTo>
                      <a:pt x="316" y="129"/>
                    </a:moveTo>
                    <a:lnTo>
                      <a:pt x="263" y="72"/>
                    </a:lnTo>
                    <a:lnTo>
                      <a:pt x="188" y="29"/>
                    </a:lnTo>
                    <a:lnTo>
                      <a:pt x="122" y="0"/>
                    </a:lnTo>
                    <a:lnTo>
                      <a:pt x="69" y="8"/>
                    </a:lnTo>
                    <a:lnTo>
                      <a:pt x="30" y="40"/>
                    </a:lnTo>
                    <a:lnTo>
                      <a:pt x="0" y="136"/>
                    </a:lnTo>
                    <a:lnTo>
                      <a:pt x="12" y="247"/>
                    </a:lnTo>
                    <a:lnTo>
                      <a:pt x="44" y="354"/>
                    </a:lnTo>
                    <a:lnTo>
                      <a:pt x="78" y="436"/>
                    </a:lnTo>
                    <a:lnTo>
                      <a:pt x="145" y="522"/>
                    </a:lnTo>
                    <a:lnTo>
                      <a:pt x="202" y="557"/>
                    </a:lnTo>
                    <a:lnTo>
                      <a:pt x="280" y="557"/>
                    </a:lnTo>
                    <a:lnTo>
                      <a:pt x="360" y="533"/>
                    </a:lnTo>
                    <a:lnTo>
                      <a:pt x="400" y="472"/>
                    </a:lnTo>
                    <a:lnTo>
                      <a:pt x="421" y="394"/>
                    </a:lnTo>
                    <a:lnTo>
                      <a:pt x="413" y="297"/>
                    </a:lnTo>
                    <a:lnTo>
                      <a:pt x="597" y="308"/>
                    </a:lnTo>
                    <a:lnTo>
                      <a:pt x="607" y="265"/>
                    </a:lnTo>
                    <a:lnTo>
                      <a:pt x="396" y="247"/>
                    </a:lnTo>
                    <a:lnTo>
                      <a:pt x="342" y="147"/>
                    </a:lnTo>
                    <a:lnTo>
                      <a:pt x="316" y="129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ffectLst>
                <a:outerShdw dist="17961" dir="2700000" algn="ctr" rotWithShape="0">
                  <a:srgbClr val="FFCC00"/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728" name="Freeform 63">
                <a:extLst>
                  <a:ext uri="{FF2B5EF4-FFF2-40B4-BE49-F238E27FC236}">
                    <a16:creationId xmlns:a16="http://schemas.microsoft.com/office/drawing/2014/main" id="{D4156361-738C-872E-BC22-B5E55E288A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20" y="2136"/>
                <a:ext cx="233" cy="298"/>
              </a:xfrm>
              <a:custGeom>
                <a:avLst/>
                <a:gdLst>
                  <a:gd name="T0" fmla="*/ 15 w 698"/>
                  <a:gd name="T1" fmla="*/ 1 h 894"/>
                  <a:gd name="T2" fmla="*/ 18 w 698"/>
                  <a:gd name="T3" fmla="*/ 0 h 894"/>
                  <a:gd name="T4" fmla="*/ 21 w 698"/>
                  <a:gd name="T5" fmla="*/ 0 h 894"/>
                  <a:gd name="T6" fmla="*/ 23 w 698"/>
                  <a:gd name="T7" fmla="*/ 1 h 894"/>
                  <a:gd name="T8" fmla="*/ 24 w 698"/>
                  <a:gd name="T9" fmla="*/ 3 h 894"/>
                  <a:gd name="T10" fmla="*/ 24 w 698"/>
                  <a:gd name="T11" fmla="*/ 5 h 894"/>
                  <a:gd name="T12" fmla="*/ 22 w 698"/>
                  <a:gd name="T13" fmla="*/ 5 h 894"/>
                  <a:gd name="T14" fmla="*/ 22 w 698"/>
                  <a:gd name="T15" fmla="*/ 4 h 894"/>
                  <a:gd name="T16" fmla="*/ 21 w 698"/>
                  <a:gd name="T17" fmla="*/ 2 h 894"/>
                  <a:gd name="T18" fmla="*/ 20 w 698"/>
                  <a:gd name="T19" fmla="*/ 2 h 894"/>
                  <a:gd name="T20" fmla="*/ 17 w 698"/>
                  <a:gd name="T21" fmla="*/ 2 h 894"/>
                  <a:gd name="T22" fmla="*/ 18 w 698"/>
                  <a:gd name="T23" fmla="*/ 4 h 894"/>
                  <a:gd name="T24" fmla="*/ 18 w 698"/>
                  <a:gd name="T25" fmla="*/ 5 h 894"/>
                  <a:gd name="T26" fmla="*/ 18 w 698"/>
                  <a:gd name="T27" fmla="*/ 6 h 894"/>
                  <a:gd name="T28" fmla="*/ 16 w 698"/>
                  <a:gd name="T29" fmla="*/ 7 h 894"/>
                  <a:gd name="T30" fmla="*/ 13 w 698"/>
                  <a:gd name="T31" fmla="*/ 6 h 894"/>
                  <a:gd name="T32" fmla="*/ 12 w 698"/>
                  <a:gd name="T33" fmla="*/ 6 h 894"/>
                  <a:gd name="T34" fmla="*/ 10 w 698"/>
                  <a:gd name="T35" fmla="*/ 8 h 894"/>
                  <a:gd name="T36" fmla="*/ 8 w 698"/>
                  <a:gd name="T37" fmla="*/ 11 h 894"/>
                  <a:gd name="T38" fmla="*/ 6 w 698"/>
                  <a:gd name="T39" fmla="*/ 14 h 894"/>
                  <a:gd name="T40" fmla="*/ 4 w 698"/>
                  <a:gd name="T41" fmla="*/ 18 h 894"/>
                  <a:gd name="T42" fmla="*/ 4 w 698"/>
                  <a:gd name="T43" fmla="*/ 21 h 894"/>
                  <a:gd name="T44" fmla="*/ 4 w 698"/>
                  <a:gd name="T45" fmla="*/ 22 h 894"/>
                  <a:gd name="T46" fmla="*/ 7 w 698"/>
                  <a:gd name="T47" fmla="*/ 24 h 894"/>
                  <a:gd name="T48" fmla="*/ 12 w 698"/>
                  <a:gd name="T49" fmla="*/ 26 h 894"/>
                  <a:gd name="T50" fmla="*/ 15 w 698"/>
                  <a:gd name="T51" fmla="*/ 27 h 894"/>
                  <a:gd name="T52" fmla="*/ 18 w 698"/>
                  <a:gd name="T53" fmla="*/ 27 h 894"/>
                  <a:gd name="T54" fmla="*/ 22 w 698"/>
                  <a:gd name="T55" fmla="*/ 29 h 894"/>
                  <a:gd name="T56" fmla="*/ 26 w 698"/>
                  <a:gd name="T57" fmla="*/ 30 h 894"/>
                  <a:gd name="T58" fmla="*/ 26 w 698"/>
                  <a:gd name="T59" fmla="*/ 31 h 894"/>
                  <a:gd name="T60" fmla="*/ 24 w 698"/>
                  <a:gd name="T61" fmla="*/ 33 h 894"/>
                  <a:gd name="T62" fmla="*/ 22 w 698"/>
                  <a:gd name="T63" fmla="*/ 33 h 894"/>
                  <a:gd name="T64" fmla="*/ 19 w 698"/>
                  <a:gd name="T65" fmla="*/ 32 h 894"/>
                  <a:gd name="T66" fmla="*/ 12 w 698"/>
                  <a:gd name="T67" fmla="*/ 29 h 894"/>
                  <a:gd name="T68" fmla="*/ 7 w 698"/>
                  <a:gd name="T69" fmla="*/ 27 h 894"/>
                  <a:gd name="T70" fmla="*/ 3 w 698"/>
                  <a:gd name="T71" fmla="*/ 25 h 894"/>
                  <a:gd name="T72" fmla="*/ 0 w 698"/>
                  <a:gd name="T73" fmla="*/ 23 h 894"/>
                  <a:gd name="T74" fmla="*/ 0 w 698"/>
                  <a:gd name="T75" fmla="*/ 20 h 894"/>
                  <a:gd name="T76" fmla="*/ 1 w 698"/>
                  <a:gd name="T77" fmla="*/ 17 h 894"/>
                  <a:gd name="T78" fmla="*/ 4 w 698"/>
                  <a:gd name="T79" fmla="*/ 12 h 894"/>
                  <a:gd name="T80" fmla="*/ 7 w 698"/>
                  <a:gd name="T81" fmla="*/ 8 h 894"/>
                  <a:gd name="T82" fmla="*/ 11 w 698"/>
                  <a:gd name="T83" fmla="*/ 4 h 894"/>
                  <a:gd name="T84" fmla="*/ 13 w 698"/>
                  <a:gd name="T85" fmla="*/ 2 h 894"/>
                  <a:gd name="T86" fmla="*/ 16 w 698"/>
                  <a:gd name="T87" fmla="*/ 1 h 894"/>
                  <a:gd name="T88" fmla="*/ 15 w 698"/>
                  <a:gd name="T89" fmla="*/ 1 h 894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698" h="894">
                    <a:moveTo>
                      <a:pt x="407" y="21"/>
                    </a:moveTo>
                    <a:lnTo>
                      <a:pt x="495" y="0"/>
                    </a:lnTo>
                    <a:lnTo>
                      <a:pt x="565" y="4"/>
                    </a:lnTo>
                    <a:lnTo>
                      <a:pt x="619" y="35"/>
                    </a:lnTo>
                    <a:lnTo>
                      <a:pt x="654" y="86"/>
                    </a:lnTo>
                    <a:lnTo>
                      <a:pt x="641" y="139"/>
                    </a:lnTo>
                    <a:lnTo>
                      <a:pt x="592" y="139"/>
                    </a:lnTo>
                    <a:lnTo>
                      <a:pt x="605" y="96"/>
                    </a:lnTo>
                    <a:lnTo>
                      <a:pt x="565" y="57"/>
                    </a:lnTo>
                    <a:lnTo>
                      <a:pt x="527" y="43"/>
                    </a:lnTo>
                    <a:lnTo>
                      <a:pt x="461" y="57"/>
                    </a:lnTo>
                    <a:lnTo>
                      <a:pt x="487" y="100"/>
                    </a:lnTo>
                    <a:lnTo>
                      <a:pt x="495" y="139"/>
                    </a:lnTo>
                    <a:lnTo>
                      <a:pt x="487" y="172"/>
                    </a:lnTo>
                    <a:lnTo>
                      <a:pt x="421" y="186"/>
                    </a:lnTo>
                    <a:lnTo>
                      <a:pt x="350" y="175"/>
                    </a:lnTo>
                    <a:lnTo>
                      <a:pt x="337" y="150"/>
                    </a:lnTo>
                    <a:lnTo>
                      <a:pt x="263" y="218"/>
                    </a:lnTo>
                    <a:lnTo>
                      <a:pt x="219" y="293"/>
                    </a:lnTo>
                    <a:lnTo>
                      <a:pt x="158" y="389"/>
                    </a:lnTo>
                    <a:lnTo>
                      <a:pt x="118" y="475"/>
                    </a:lnTo>
                    <a:lnTo>
                      <a:pt x="101" y="557"/>
                    </a:lnTo>
                    <a:lnTo>
                      <a:pt x="114" y="600"/>
                    </a:lnTo>
                    <a:lnTo>
                      <a:pt x="184" y="654"/>
                    </a:lnTo>
                    <a:lnTo>
                      <a:pt x="329" y="700"/>
                    </a:lnTo>
                    <a:lnTo>
                      <a:pt x="407" y="721"/>
                    </a:lnTo>
                    <a:lnTo>
                      <a:pt x="487" y="732"/>
                    </a:lnTo>
                    <a:lnTo>
                      <a:pt x="605" y="772"/>
                    </a:lnTo>
                    <a:lnTo>
                      <a:pt x="693" y="797"/>
                    </a:lnTo>
                    <a:lnTo>
                      <a:pt x="698" y="846"/>
                    </a:lnTo>
                    <a:lnTo>
                      <a:pt x="654" y="883"/>
                    </a:lnTo>
                    <a:lnTo>
                      <a:pt x="601" y="894"/>
                    </a:lnTo>
                    <a:lnTo>
                      <a:pt x="522" y="861"/>
                    </a:lnTo>
                    <a:lnTo>
                      <a:pt x="337" y="783"/>
                    </a:lnTo>
                    <a:lnTo>
                      <a:pt x="184" y="729"/>
                    </a:lnTo>
                    <a:lnTo>
                      <a:pt x="78" y="668"/>
                    </a:lnTo>
                    <a:lnTo>
                      <a:pt x="8" y="615"/>
                    </a:lnTo>
                    <a:lnTo>
                      <a:pt x="0" y="550"/>
                    </a:lnTo>
                    <a:lnTo>
                      <a:pt x="38" y="464"/>
                    </a:lnTo>
                    <a:lnTo>
                      <a:pt x="118" y="335"/>
                    </a:lnTo>
                    <a:lnTo>
                      <a:pt x="192" y="229"/>
                    </a:lnTo>
                    <a:lnTo>
                      <a:pt x="285" y="118"/>
                    </a:lnTo>
                    <a:lnTo>
                      <a:pt x="356" y="53"/>
                    </a:lnTo>
                    <a:lnTo>
                      <a:pt x="443" y="21"/>
                    </a:lnTo>
                    <a:lnTo>
                      <a:pt x="407" y="21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ffectLst>
                <a:outerShdw dist="17961" dir="2700000" algn="ctr" rotWithShape="0">
                  <a:srgbClr val="FFCC00"/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729" name="Freeform 64">
                <a:extLst>
                  <a:ext uri="{FF2B5EF4-FFF2-40B4-BE49-F238E27FC236}">
                    <a16:creationId xmlns:a16="http://schemas.microsoft.com/office/drawing/2014/main" id="{1DCCAE65-B378-F374-BCA7-C3D8F16344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39" y="2383"/>
                <a:ext cx="122" cy="280"/>
              </a:xfrm>
              <a:custGeom>
                <a:avLst/>
                <a:gdLst>
                  <a:gd name="T0" fmla="*/ 1 w 366"/>
                  <a:gd name="T1" fmla="*/ 2 h 838"/>
                  <a:gd name="T2" fmla="*/ 1 w 366"/>
                  <a:gd name="T3" fmla="*/ 1 h 838"/>
                  <a:gd name="T4" fmla="*/ 3 w 366"/>
                  <a:gd name="T5" fmla="*/ 0 h 838"/>
                  <a:gd name="T6" fmla="*/ 5 w 366"/>
                  <a:gd name="T7" fmla="*/ 0 h 838"/>
                  <a:gd name="T8" fmla="*/ 8 w 366"/>
                  <a:gd name="T9" fmla="*/ 1 h 838"/>
                  <a:gd name="T10" fmla="*/ 10 w 366"/>
                  <a:gd name="T11" fmla="*/ 4 h 838"/>
                  <a:gd name="T12" fmla="*/ 12 w 366"/>
                  <a:gd name="T13" fmla="*/ 7 h 838"/>
                  <a:gd name="T14" fmla="*/ 13 w 366"/>
                  <a:gd name="T15" fmla="*/ 11 h 838"/>
                  <a:gd name="T16" fmla="*/ 13 w 366"/>
                  <a:gd name="T17" fmla="*/ 16 h 838"/>
                  <a:gd name="T18" fmla="*/ 14 w 366"/>
                  <a:gd name="T19" fmla="*/ 20 h 838"/>
                  <a:gd name="T20" fmla="*/ 14 w 366"/>
                  <a:gd name="T21" fmla="*/ 26 h 838"/>
                  <a:gd name="T22" fmla="*/ 13 w 366"/>
                  <a:gd name="T23" fmla="*/ 30 h 838"/>
                  <a:gd name="T24" fmla="*/ 11 w 366"/>
                  <a:gd name="T25" fmla="*/ 31 h 838"/>
                  <a:gd name="T26" fmla="*/ 8 w 366"/>
                  <a:gd name="T27" fmla="*/ 31 h 838"/>
                  <a:gd name="T28" fmla="*/ 4 w 366"/>
                  <a:gd name="T29" fmla="*/ 31 h 838"/>
                  <a:gd name="T30" fmla="*/ 3 w 366"/>
                  <a:gd name="T31" fmla="*/ 30 h 838"/>
                  <a:gd name="T32" fmla="*/ 2 w 366"/>
                  <a:gd name="T33" fmla="*/ 27 h 838"/>
                  <a:gd name="T34" fmla="*/ 1 w 366"/>
                  <a:gd name="T35" fmla="*/ 24 h 838"/>
                  <a:gd name="T36" fmla="*/ 0 w 366"/>
                  <a:gd name="T37" fmla="*/ 19 h 838"/>
                  <a:gd name="T38" fmla="*/ 0 w 366"/>
                  <a:gd name="T39" fmla="*/ 13 h 838"/>
                  <a:gd name="T40" fmla="*/ 0 w 366"/>
                  <a:gd name="T41" fmla="*/ 6 h 838"/>
                  <a:gd name="T42" fmla="*/ 1 w 366"/>
                  <a:gd name="T43" fmla="*/ 4 h 838"/>
                  <a:gd name="T44" fmla="*/ 1 w 366"/>
                  <a:gd name="T45" fmla="*/ 2 h 838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366" h="838">
                    <a:moveTo>
                      <a:pt x="23" y="65"/>
                    </a:moveTo>
                    <a:lnTo>
                      <a:pt x="36" y="22"/>
                    </a:lnTo>
                    <a:lnTo>
                      <a:pt x="93" y="0"/>
                    </a:lnTo>
                    <a:lnTo>
                      <a:pt x="145" y="0"/>
                    </a:lnTo>
                    <a:lnTo>
                      <a:pt x="212" y="32"/>
                    </a:lnTo>
                    <a:lnTo>
                      <a:pt x="274" y="108"/>
                    </a:lnTo>
                    <a:lnTo>
                      <a:pt x="318" y="186"/>
                    </a:lnTo>
                    <a:lnTo>
                      <a:pt x="339" y="292"/>
                    </a:lnTo>
                    <a:lnTo>
                      <a:pt x="358" y="418"/>
                    </a:lnTo>
                    <a:lnTo>
                      <a:pt x="366" y="538"/>
                    </a:lnTo>
                    <a:lnTo>
                      <a:pt x="366" y="696"/>
                    </a:lnTo>
                    <a:lnTo>
                      <a:pt x="339" y="792"/>
                    </a:lnTo>
                    <a:lnTo>
                      <a:pt x="291" y="827"/>
                    </a:lnTo>
                    <a:lnTo>
                      <a:pt x="208" y="838"/>
                    </a:lnTo>
                    <a:lnTo>
                      <a:pt x="120" y="835"/>
                    </a:lnTo>
                    <a:lnTo>
                      <a:pt x="75" y="792"/>
                    </a:lnTo>
                    <a:lnTo>
                      <a:pt x="50" y="718"/>
                    </a:lnTo>
                    <a:lnTo>
                      <a:pt x="27" y="643"/>
                    </a:lnTo>
                    <a:lnTo>
                      <a:pt x="10" y="507"/>
                    </a:lnTo>
                    <a:lnTo>
                      <a:pt x="0" y="354"/>
                    </a:lnTo>
                    <a:lnTo>
                      <a:pt x="0" y="175"/>
                    </a:lnTo>
                    <a:lnTo>
                      <a:pt x="23" y="97"/>
                    </a:lnTo>
                    <a:lnTo>
                      <a:pt x="23" y="65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ffectLst>
                <a:outerShdw dist="17961" dir="2700000" algn="ctr" rotWithShape="0">
                  <a:srgbClr val="FFCC00"/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730" name="Freeform 65">
                <a:extLst>
                  <a:ext uri="{FF2B5EF4-FFF2-40B4-BE49-F238E27FC236}">
                    <a16:creationId xmlns:a16="http://schemas.microsoft.com/office/drawing/2014/main" id="{31209518-9010-1385-A8EE-BD5378F59B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96" y="2391"/>
                <a:ext cx="186" cy="215"/>
              </a:xfrm>
              <a:custGeom>
                <a:avLst/>
                <a:gdLst>
                  <a:gd name="T0" fmla="*/ 1 w 558"/>
                  <a:gd name="T1" fmla="*/ 0 h 644"/>
                  <a:gd name="T2" fmla="*/ 5 w 558"/>
                  <a:gd name="T3" fmla="*/ 0 h 644"/>
                  <a:gd name="T4" fmla="*/ 10 w 558"/>
                  <a:gd name="T5" fmla="*/ 1 h 644"/>
                  <a:gd name="T6" fmla="*/ 14 w 558"/>
                  <a:gd name="T7" fmla="*/ 3 h 644"/>
                  <a:gd name="T8" fmla="*/ 18 w 558"/>
                  <a:gd name="T9" fmla="*/ 5 h 644"/>
                  <a:gd name="T10" fmla="*/ 20 w 558"/>
                  <a:gd name="T11" fmla="*/ 7 h 644"/>
                  <a:gd name="T12" fmla="*/ 21 w 558"/>
                  <a:gd name="T13" fmla="*/ 8 h 644"/>
                  <a:gd name="T14" fmla="*/ 19 w 558"/>
                  <a:gd name="T15" fmla="*/ 12 h 644"/>
                  <a:gd name="T16" fmla="*/ 16 w 558"/>
                  <a:gd name="T17" fmla="*/ 15 h 644"/>
                  <a:gd name="T18" fmla="*/ 12 w 558"/>
                  <a:gd name="T19" fmla="*/ 16 h 644"/>
                  <a:gd name="T20" fmla="*/ 10 w 558"/>
                  <a:gd name="T21" fmla="*/ 17 h 644"/>
                  <a:gd name="T22" fmla="*/ 6 w 558"/>
                  <a:gd name="T23" fmla="*/ 18 h 644"/>
                  <a:gd name="T24" fmla="*/ 6 w 558"/>
                  <a:gd name="T25" fmla="*/ 19 h 644"/>
                  <a:gd name="T26" fmla="*/ 9 w 558"/>
                  <a:gd name="T27" fmla="*/ 20 h 644"/>
                  <a:gd name="T28" fmla="*/ 13 w 558"/>
                  <a:gd name="T29" fmla="*/ 21 h 644"/>
                  <a:gd name="T30" fmla="*/ 16 w 558"/>
                  <a:gd name="T31" fmla="*/ 22 h 644"/>
                  <a:gd name="T32" fmla="*/ 15 w 558"/>
                  <a:gd name="T33" fmla="*/ 23 h 644"/>
                  <a:gd name="T34" fmla="*/ 13 w 558"/>
                  <a:gd name="T35" fmla="*/ 24 h 644"/>
                  <a:gd name="T36" fmla="*/ 11 w 558"/>
                  <a:gd name="T37" fmla="*/ 22 h 644"/>
                  <a:gd name="T38" fmla="*/ 8 w 558"/>
                  <a:gd name="T39" fmla="*/ 21 h 644"/>
                  <a:gd name="T40" fmla="*/ 5 w 558"/>
                  <a:gd name="T41" fmla="*/ 20 h 644"/>
                  <a:gd name="T42" fmla="*/ 5 w 558"/>
                  <a:gd name="T43" fmla="*/ 19 h 644"/>
                  <a:gd name="T44" fmla="*/ 6 w 558"/>
                  <a:gd name="T45" fmla="*/ 17 h 644"/>
                  <a:gd name="T46" fmla="*/ 7 w 558"/>
                  <a:gd name="T47" fmla="*/ 16 h 644"/>
                  <a:gd name="T48" fmla="*/ 13 w 558"/>
                  <a:gd name="T49" fmla="*/ 15 h 644"/>
                  <a:gd name="T50" fmla="*/ 16 w 558"/>
                  <a:gd name="T51" fmla="*/ 12 h 644"/>
                  <a:gd name="T52" fmla="*/ 18 w 558"/>
                  <a:gd name="T53" fmla="*/ 9 h 644"/>
                  <a:gd name="T54" fmla="*/ 17 w 558"/>
                  <a:gd name="T55" fmla="*/ 8 h 644"/>
                  <a:gd name="T56" fmla="*/ 16 w 558"/>
                  <a:gd name="T57" fmla="*/ 6 h 644"/>
                  <a:gd name="T58" fmla="*/ 12 w 558"/>
                  <a:gd name="T59" fmla="*/ 4 h 644"/>
                  <a:gd name="T60" fmla="*/ 7 w 558"/>
                  <a:gd name="T61" fmla="*/ 3 h 644"/>
                  <a:gd name="T62" fmla="*/ 4 w 558"/>
                  <a:gd name="T63" fmla="*/ 3 h 644"/>
                  <a:gd name="T64" fmla="*/ 1 w 558"/>
                  <a:gd name="T65" fmla="*/ 3 h 644"/>
                  <a:gd name="T66" fmla="*/ 0 w 558"/>
                  <a:gd name="T67" fmla="*/ 2 h 644"/>
                  <a:gd name="T68" fmla="*/ 1 w 558"/>
                  <a:gd name="T69" fmla="*/ 0 h 644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558" h="644">
                    <a:moveTo>
                      <a:pt x="31" y="0"/>
                    </a:moveTo>
                    <a:lnTo>
                      <a:pt x="145" y="11"/>
                    </a:lnTo>
                    <a:lnTo>
                      <a:pt x="263" y="29"/>
                    </a:lnTo>
                    <a:lnTo>
                      <a:pt x="387" y="86"/>
                    </a:lnTo>
                    <a:lnTo>
                      <a:pt x="474" y="129"/>
                    </a:lnTo>
                    <a:lnTo>
                      <a:pt x="531" y="190"/>
                    </a:lnTo>
                    <a:lnTo>
                      <a:pt x="558" y="225"/>
                    </a:lnTo>
                    <a:lnTo>
                      <a:pt x="505" y="330"/>
                    </a:lnTo>
                    <a:lnTo>
                      <a:pt x="421" y="393"/>
                    </a:lnTo>
                    <a:lnTo>
                      <a:pt x="320" y="440"/>
                    </a:lnTo>
                    <a:lnTo>
                      <a:pt x="267" y="468"/>
                    </a:lnTo>
                    <a:lnTo>
                      <a:pt x="175" y="482"/>
                    </a:lnTo>
                    <a:lnTo>
                      <a:pt x="171" y="511"/>
                    </a:lnTo>
                    <a:lnTo>
                      <a:pt x="242" y="536"/>
                    </a:lnTo>
                    <a:lnTo>
                      <a:pt x="343" y="558"/>
                    </a:lnTo>
                    <a:lnTo>
                      <a:pt x="438" y="601"/>
                    </a:lnTo>
                    <a:lnTo>
                      <a:pt x="400" y="633"/>
                    </a:lnTo>
                    <a:lnTo>
                      <a:pt x="360" y="644"/>
                    </a:lnTo>
                    <a:lnTo>
                      <a:pt x="303" y="597"/>
                    </a:lnTo>
                    <a:lnTo>
                      <a:pt x="215" y="568"/>
                    </a:lnTo>
                    <a:lnTo>
                      <a:pt x="145" y="547"/>
                    </a:lnTo>
                    <a:lnTo>
                      <a:pt x="145" y="504"/>
                    </a:lnTo>
                    <a:lnTo>
                      <a:pt x="158" y="458"/>
                    </a:lnTo>
                    <a:lnTo>
                      <a:pt x="202" y="440"/>
                    </a:lnTo>
                    <a:lnTo>
                      <a:pt x="343" y="393"/>
                    </a:lnTo>
                    <a:lnTo>
                      <a:pt x="421" y="322"/>
                    </a:lnTo>
                    <a:lnTo>
                      <a:pt x="478" y="247"/>
                    </a:lnTo>
                    <a:lnTo>
                      <a:pt x="465" y="211"/>
                    </a:lnTo>
                    <a:lnTo>
                      <a:pt x="421" y="168"/>
                    </a:lnTo>
                    <a:lnTo>
                      <a:pt x="316" y="108"/>
                    </a:lnTo>
                    <a:lnTo>
                      <a:pt x="189" y="86"/>
                    </a:lnTo>
                    <a:lnTo>
                      <a:pt x="105" y="82"/>
                    </a:lnTo>
                    <a:lnTo>
                      <a:pt x="31" y="82"/>
                    </a:lnTo>
                    <a:lnTo>
                      <a:pt x="0" y="43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ffectLst>
                <a:outerShdw dist="17961" dir="2700000" algn="ctr" rotWithShape="0">
                  <a:srgbClr val="FFCC00"/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731" name="Freeform 66">
                <a:extLst>
                  <a:ext uri="{FF2B5EF4-FFF2-40B4-BE49-F238E27FC236}">
                    <a16:creationId xmlns:a16="http://schemas.microsoft.com/office/drawing/2014/main" id="{3AE65553-D5F7-29A3-8F6F-061EA00937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10" y="2634"/>
                <a:ext cx="227" cy="347"/>
              </a:xfrm>
              <a:custGeom>
                <a:avLst/>
                <a:gdLst>
                  <a:gd name="T0" fmla="*/ 3 w 679"/>
                  <a:gd name="T1" fmla="*/ 0 h 1040"/>
                  <a:gd name="T2" fmla="*/ 1 w 679"/>
                  <a:gd name="T3" fmla="*/ 0 h 1040"/>
                  <a:gd name="T4" fmla="*/ 0 w 679"/>
                  <a:gd name="T5" fmla="*/ 3 h 1040"/>
                  <a:gd name="T6" fmla="*/ 2 w 679"/>
                  <a:gd name="T7" fmla="*/ 4 h 1040"/>
                  <a:gd name="T8" fmla="*/ 7 w 679"/>
                  <a:gd name="T9" fmla="*/ 8 h 1040"/>
                  <a:gd name="T10" fmla="*/ 11 w 679"/>
                  <a:gd name="T11" fmla="*/ 13 h 1040"/>
                  <a:gd name="T12" fmla="*/ 14 w 679"/>
                  <a:gd name="T13" fmla="*/ 18 h 1040"/>
                  <a:gd name="T14" fmla="*/ 15 w 679"/>
                  <a:gd name="T15" fmla="*/ 21 h 1040"/>
                  <a:gd name="T16" fmla="*/ 15 w 679"/>
                  <a:gd name="T17" fmla="*/ 24 h 1040"/>
                  <a:gd name="T18" fmla="*/ 13 w 679"/>
                  <a:gd name="T19" fmla="*/ 29 h 1040"/>
                  <a:gd name="T20" fmla="*/ 12 w 679"/>
                  <a:gd name="T21" fmla="*/ 34 h 1040"/>
                  <a:gd name="T22" fmla="*/ 10 w 679"/>
                  <a:gd name="T23" fmla="*/ 36 h 1040"/>
                  <a:gd name="T24" fmla="*/ 10 w 679"/>
                  <a:gd name="T25" fmla="*/ 38 h 1040"/>
                  <a:gd name="T26" fmla="*/ 11 w 679"/>
                  <a:gd name="T27" fmla="*/ 38 h 1040"/>
                  <a:gd name="T28" fmla="*/ 14 w 679"/>
                  <a:gd name="T29" fmla="*/ 37 h 1040"/>
                  <a:gd name="T30" fmla="*/ 14 w 679"/>
                  <a:gd name="T31" fmla="*/ 37 h 1040"/>
                  <a:gd name="T32" fmla="*/ 19 w 679"/>
                  <a:gd name="T33" fmla="*/ 38 h 1040"/>
                  <a:gd name="T34" fmla="*/ 23 w 679"/>
                  <a:gd name="T35" fmla="*/ 39 h 1040"/>
                  <a:gd name="T36" fmla="*/ 24 w 679"/>
                  <a:gd name="T37" fmla="*/ 38 h 1040"/>
                  <a:gd name="T38" fmla="*/ 25 w 679"/>
                  <a:gd name="T39" fmla="*/ 36 h 1040"/>
                  <a:gd name="T40" fmla="*/ 24 w 679"/>
                  <a:gd name="T41" fmla="*/ 35 h 1040"/>
                  <a:gd name="T42" fmla="*/ 19 w 679"/>
                  <a:gd name="T43" fmla="*/ 35 h 1040"/>
                  <a:gd name="T44" fmla="*/ 15 w 679"/>
                  <a:gd name="T45" fmla="*/ 35 h 1040"/>
                  <a:gd name="T46" fmla="*/ 13 w 679"/>
                  <a:gd name="T47" fmla="*/ 36 h 1040"/>
                  <a:gd name="T48" fmla="*/ 13 w 679"/>
                  <a:gd name="T49" fmla="*/ 34 h 1040"/>
                  <a:gd name="T50" fmla="*/ 15 w 679"/>
                  <a:gd name="T51" fmla="*/ 31 h 1040"/>
                  <a:gd name="T52" fmla="*/ 17 w 679"/>
                  <a:gd name="T53" fmla="*/ 27 h 1040"/>
                  <a:gd name="T54" fmla="*/ 18 w 679"/>
                  <a:gd name="T55" fmla="*/ 23 h 1040"/>
                  <a:gd name="T56" fmla="*/ 17 w 679"/>
                  <a:gd name="T57" fmla="*/ 19 h 1040"/>
                  <a:gd name="T58" fmla="*/ 16 w 679"/>
                  <a:gd name="T59" fmla="*/ 15 h 1040"/>
                  <a:gd name="T60" fmla="*/ 13 w 679"/>
                  <a:gd name="T61" fmla="*/ 9 h 1040"/>
                  <a:gd name="T62" fmla="*/ 8 w 679"/>
                  <a:gd name="T63" fmla="*/ 5 h 1040"/>
                  <a:gd name="T64" fmla="*/ 5 w 679"/>
                  <a:gd name="T65" fmla="*/ 1 h 1040"/>
                  <a:gd name="T66" fmla="*/ 3 w 679"/>
                  <a:gd name="T67" fmla="*/ 0 h 1040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679" h="1040">
                    <a:moveTo>
                      <a:pt x="78" y="0"/>
                    </a:moveTo>
                    <a:lnTo>
                      <a:pt x="17" y="0"/>
                    </a:lnTo>
                    <a:lnTo>
                      <a:pt x="0" y="74"/>
                    </a:lnTo>
                    <a:lnTo>
                      <a:pt x="44" y="118"/>
                    </a:lnTo>
                    <a:lnTo>
                      <a:pt x="185" y="222"/>
                    </a:lnTo>
                    <a:lnTo>
                      <a:pt x="308" y="354"/>
                    </a:lnTo>
                    <a:lnTo>
                      <a:pt x="388" y="490"/>
                    </a:lnTo>
                    <a:lnTo>
                      <a:pt x="400" y="579"/>
                    </a:lnTo>
                    <a:lnTo>
                      <a:pt x="396" y="644"/>
                    </a:lnTo>
                    <a:lnTo>
                      <a:pt x="361" y="790"/>
                    </a:lnTo>
                    <a:lnTo>
                      <a:pt x="316" y="909"/>
                    </a:lnTo>
                    <a:lnTo>
                      <a:pt x="278" y="977"/>
                    </a:lnTo>
                    <a:lnTo>
                      <a:pt x="268" y="1020"/>
                    </a:lnTo>
                    <a:lnTo>
                      <a:pt x="308" y="1020"/>
                    </a:lnTo>
                    <a:lnTo>
                      <a:pt x="369" y="1005"/>
                    </a:lnTo>
                    <a:lnTo>
                      <a:pt x="388" y="1009"/>
                    </a:lnTo>
                    <a:lnTo>
                      <a:pt x="515" y="1015"/>
                    </a:lnTo>
                    <a:lnTo>
                      <a:pt x="612" y="1040"/>
                    </a:lnTo>
                    <a:lnTo>
                      <a:pt x="647" y="1026"/>
                    </a:lnTo>
                    <a:lnTo>
                      <a:pt x="679" y="972"/>
                    </a:lnTo>
                    <a:lnTo>
                      <a:pt x="647" y="944"/>
                    </a:lnTo>
                    <a:lnTo>
                      <a:pt x="502" y="940"/>
                    </a:lnTo>
                    <a:lnTo>
                      <a:pt x="400" y="951"/>
                    </a:lnTo>
                    <a:lnTo>
                      <a:pt x="348" y="972"/>
                    </a:lnTo>
                    <a:lnTo>
                      <a:pt x="356" y="923"/>
                    </a:lnTo>
                    <a:lnTo>
                      <a:pt x="409" y="847"/>
                    </a:lnTo>
                    <a:lnTo>
                      <a:pt x="453" y="729"/>
                    </a:lnTo>
                    <a:lnTo>
                      <a:pt x="489" y="629"/>
                    </a:lnTo>
                    <a:lnTo>
                      <a:pt x="462" y="515"/>
                    </a:lnTo>
                    <a:lnTo>
                      <a:pt x="422" y="393"/>
                    </a:lnTo>
                    <a:lnTo>
                      <a:pt x="343" y="254"/>
                    </a:lnTo>
                    <a:lnTo>
                      <a:pt x="228" y="125"/>
                    </a:lnTo>
                    <a:lnTo>
                      <a:pt x="131" y="32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ffectLst>
                <a:outerShdw dist="17961" dir="2700000" algn="ctr" rotWithShape="0">
                  <a:srgbClr val="FFCC00"/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732" name="Freeform 67">
                <a:extLst>
                  <a:ext uri="{FF2B5EF4-FFF2-40B4-BE49-F238E27FC236}">
                    <a16:creationId xmlns:a16="http://schemas.microsoft.com/office/drawing/2014/main" id="{4C1BB5BE-4A22-78A6-3F70-6FD54A21EC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68" y="2634"/>
                <a:ext cx="153" cy="353"/>
              </a:xfrm>
              <a:custGeom>
                <a:avLst/>
                <a:gdLst>
                  <a:gd name="T0" fmla="*/ 12 w 457"/>
                  <a:gd name="T1" fmla="*/ 0 h 1060"/>
                  <a:gd name="T2" fmla="*/ 10 w 457"/>
                  <a:gd name="T3" fmla="*/ 4 h 1060"/>
                  <a:gd name="T4" fmla="*/ 8 w 457"/>
                  <a:gd name="T5" fmla="*/ 9 h 1060"/>
                  <a:gd name="T6" fmla="*/ 6 w 457"/>
                  <a:gd name="T7" fmla="*/ 15 h 1060"/>
                  <a:gd name="T8" fmla="*/ 5 w 457"/>
                  <a:gd name="T9" fmla="*/ 21 h 1060"/>
                  <a:gd name="T10" fmla="*/ 5 w 457"/>
                  <a:gd name="T11" fmla="*/ 23 h 1060"/>
                  <a:gd name="T12" fmla="*/ 6 w 457"/>
                  <a:gd name="T13" fmla="*/ 27 h 1060"/>
                  <a:gd name="T14" fmla="*/ 9 w 457"/>
                  <a:gd name="T15" fmla="*/ 29 h 1060"/>
                  <a:gd name="T16" fmla="*/ 11 w 457"/>
                  <a:gd name="T17" fmla="*/ 32 h 1060"/>
                  <a:gd name="T18" fmla="*/ 12 w 457"/>
                  <a:gd name="T19" fmla="*/ 34 h 1060"/>
                  <a:gd name="T20" fmla="*/ 12 w 457"/>
                  <a:gd name="T21" fmla="*/ 35 h 1060"/>
                  <a:gd name="T22" fmla="*/ 8 w 457"/>
                  <a:gd name="T23" fmla="*/ 35 h 1060"/>
                  <a:gd name="T24" fmla="*/ 2 w 457"/>
                  <a:gd name="T25" fmla="*/ 36 h 1060"/>
                  <a:gd name="T26" fmla="*/ 0 w 457"/>
                  <a:gd name="T27" fmla="*/ 37 h 1060"/>
                  <a:gd name="T28" fmla="*/ 1 w 457"/>
                  <a:gd name="T29" fmla="*/ 38 h 1060"/>
                  <a:gd name="T30" fmla="*/ 5 w 457"/>
                  <a:gd name="T31" fmla="*/ 39 h 1060"/>
                  <a:gd name="T32" fmla="*/ 9 w 457"/>
                  <a:gd name="T33" fmla="*/ 38 h 1060"/>
                  <a:gd name="T34" fmla="*/ 12 w 457"/>
                  <a:gd name="T35" fmla="*/ 37 h 1060"/>
                  <a:gd name="T36" fmla="*/ 16 w 457"/>
                  <a:gd name="T37" fmla="*/ 36 h 1060"/>
                  <a:gd name="T38" fmla="*/ 17 w 457"/>
                  <a:gd name="T39" fmla="*/ 36 h 1060"/>
                  <a:gd name="T40" fmla="*/ 17 w 457"/>
                  <a:gd name="T41" fmla="*/ 34 h 1060"/>
                  <a:gd name="T42" fmla="*/ 12 w 457"/>
                  <a:gd name="T43" fmla="*/ 31 h 1060"/>
                  <a:gd name="T44" fmla="*/ 10 w 457"/>
                  <a:gd name="T45" fmla="*/ 27 h 1060"/>
                  <a:gd name="T46" fmla="*/ 8 w 457"/>
                  <a:gd name="T47" fmla="*/ 25 h 1060"/>
                  <a:gd name="T48" fmla="*/ 7 w 457"/>
                  <a:gd name="T49" fmla="*/ 23 h 1060"/>
                  <a:gd name="T50" fmla="*/ 8 w 457"/>
                  <a:gd name="T51" fmla="*/ 19 h 1060"/>
                  <a:gd name="T52" fmla="*/ 11 w 457"/>
                  <a:gd name="T53" fmla="*/ 15 h 1060"/>
                  <a:gd name="T54" fmla="*/ 13 w 457"/>
                  <a:gd name="T55" fmla="*/ 8 h 1060"/>
                  <a:gd name="T56" fmla="*/ 15 w 457"/>
                  <a:gd name="T57" fmla="*/ 4 h 1060"/>
                  <a:gd name="T58" fmla="*/ 15 w 457"/>
                  <a:gd name="T59" fmla="*/ 1 h 1060"/>
                  <a:gd name="T60" fmla="*/ 13 w 457"/>
                  <a:gd name="T61" fmla="*/ 0 h 1060"/>
                  <a:gd name="T62" fmla="*/ 12 w 457"/>
                  <a:gd name="T63" fmla="*/ 0 h 1060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457" h="1060">
                    <a:moveTo>
                      <a:pt x="316" y="0"/>
                    </a:moveTo>
                    <a:lnTo>
                      <a:pt x="259" y="100"/>
                    </a:lnTo>
                    <a:lnTo>
                      <a:pt x="219" y="246"/>
                    </a:lnTo>
                    <a:lnTo>
                      <a:pt x="171" y="407"/>
                    </a:lnTo>
                    <a:lnTo>
                      <a:pt x="127" y="571"/>
                    </a:lnTo>
                    <a:lnTo>
                      <a:pt x="127" y="631"/>
                    </a:lnTo>
                    <a:lnTo>
                      <a:pt x="171" y="739"/>
                    </a:lnTo>
                    <a:lnTo>
                      <a:pt x="232" y="796"/>
                    </a:lnTo>
                    <a:lnTo>
                      <a:pt x="289" y="868"/>
                    </a:lnTo>
                    <a:lnTo>
                      <a:pt x="329" y="920"/>
                    </a:lnTo>
                    <a:lnTo>
                      <a:pt x="312" y="946"/>
                    </a:lnTo>
                    <a:lnTo>
                      <a:pt x="211" y="957"/>
                    </a:lnTo>
                    <a:lnTo>
                      <a:pt x="47" y="978"/>
                    </a:lnTo>
                    <a:lnTo>
                      <a:pt x="0" y="1011"/>
                    </a:lnTo>
                    <a:lnTo>
                      <a:pt x="39" y="1039"/>
                    </a:lnTo>
                    <a:lnTo>
                      <a:pt x="131" y="1060"/>
                    </a:lnTo>
                    <a:lnTo>
                      <a:pt x="237" y="1017"/>
                    </a:lnTo>
                    <a:lnTo>
                      <a:pt x="316" y="989"/>
                    </a:lnTo>
                    <a:lnTo>
                      <a:pt x="417" y="978"/>
                    </a:lnTo>
                    <a:lnTo>
                      <a:pt x="457" y="968"/>
                    </a:lnTo>
                    <a:lnTo>
                      <a:pt x="443" y="931"/>
                    </a:lnTo>
                    <a:lnTo>
                      <a:pt x="329" y="839"/>
                    </a:lnTo>
                    <a:lnTo>
                      <a:pt x="263" y="742"/>
                    </a:lnTo>
                    <a:lnTo>
                      <a:pt x="205" y="678"/>
                    </a:lnTo>
                    <a:lnTo>
                      <a:pt x="198" y="614"/>
                    </a:lnTo>
                    <a:lnTo>
                      <a:pt x="224" y="507"/>
                    </a:lnTo>
                    <a:lnTo>
                      <a:pt x="285" y="396"/>
                    </a:lnTo>
                    <a:lnTo>
                      <a:pt x="352" y="207"/>
                    </a:lnTo>
                    <a:lnTo>
                      <a:pt x="409" y="96"/>
                    </a:lnTo>
                    <a:lnTo>
                      <a:pt x="403" y="31"/>
                    </a:lnTo>
                    <a:lnTo>
                      <a:pt x="352" y="0"/>
                    </a:lnTo>
                    <a:lnTo>
                      <a:pt x="316" y="0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ffectLst>
                <a:outerShdw dist="17961" dir="2700000" algn="ctr" rotWithShape="0">
                  <a:srgbClr val="FFCC00"/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</p:grpSp>
        <p:grpSp>
          <p:nvGrpSpPr>
            <p:cNvPr id="724" name="Group 68">
              <a:extLst>
                <a:ext uri="{FF2B5EF4-FFF2-40B4-BE49-F238E27FC236}">
                  <a16:creationId xmlns:a16="http://schemas.microsoft.com/office/drawing/2014/main" id="{7ED9B7D7-5B12-9451-4269-4F1630204F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96" y="1937"/>
              <a:ext cx="94" cy="104"/>
              <a:chOff x="3631" y="2066"/>
              <a:chExt cx="94" cy="104"/>
            </a:xfrm>
          </p:grpSpPr>
          <p:sp>
            <p:nvSpPr>
              <p:cNvPr id="725" name="Freeform 69">
                <a:extLst>
                  <a:ext uri="{FF2B5EF4-FFF2-40B4-BE49-F238E27FC236}">
                    <a16:creationId xmlns:a16="http://schemas.microsoft.com/office/drawing/2014/main" id="{7684649A-3C77-ECA4-4DC3-26EB69148F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49" y="2066"/>
                <a:ext cx="76" cy="72"/>
              </a:xfrm>
              <a:custGeom>
                <a:avLst/>
                <a:gdLst>
                  <a:gd name="T0" fmla="*/ 1 w 226"/>
                  <a:gd name="T1" fmla="*/ 0 h 218"/>
                  <a:gd name="T2" fmla="*/ 3 w 226"/>
                  <a:gd name="T3" fmla="*/ 0 h 218"/>
                  <a:gd name="T4" fmla="*/ 5 w 226"/>
                  <a:gd name="T5" fmla="*/ 0 h 218"/>
                  <a:gd name="T6" fmla="*/ 8 w 226"/>
                  <a:gd name="T7" fmla="*/ 1 h 218"/>
                  <a:gd name="T8" fmla="*/ 9 w 226"/>
                  <a:gd name="T9" fmla="*/ 2 h 218"/>
                  <a:gd name="T10" fmla="*/ 9 w 226"/>
                  <a:gd name="T11" fmla="*/ 4 h 218"/>
                  <a:gd name="T12" fmla="*/ 8 w 226"/>
                  <a:gd name="T13" fmla="*/ 5 h 218"/>
                  <a:gd name="T14" fmla="*/ 6 w 226"/>
                  <a:gd name="T15" fmla="*/ 6 h 218"/>
                  <a:gd name="T16" fmla="*/ 3 w 226"/>
                  <a:gd name="T17" fmla="*/ 6 h 218"/>
                  <a:gd name="T18" fmla="*/ 2 w 226"/>
                  <a:gd name="T19" fmla="*/ 7 h 218"/>
                  <a:gd name="T20" fmla="*/ 1 w 226"/>
                  <a:gd name="T21" fmla="*/ 8 h 218"/>
                  <a:gd name="T22" fmla="*/ 0 w 226"/>
                  <a:gd name="T23" fmla="*/ 7 h 218"/>
                  <a:gd name="T24" fmla="*/ 0 w 226"/>
                  <a:gd name="T25" fmla="*/ 6 h 218"/>
                  <a:gd name="T26" fmla="*/ 2 w 226"/>
                  <a:gd name="T27" fmla="*/ 5 h 218"/>
                  <a:gd name="T28" fmla="*/ 5 w 226"/>
                  <a:gd name="T29" fmla="*/ 5 h 218"/>
                  <a:gd name="T30" fmla="*/ 7 w 226"/>
                  <a:gd name="T31" fmla="*/ 4 h 218"/>
                  <a:gd name="T32" fmla="*/ 7 w 226"/>
                  <a:gd name="T33" fmla="*/ 2 h 218"/>
                  <a:gd name="T34" fmla="*/ 5 w 226"/>
                  <a:gd name="T35" fmla="*/ 1 h 218"/>
                  <a:gd name="T36" fmla="*/ 3 w 226"/>
                  <a:gd name="T37" fmla="*/ 1 h 218"/>
                  <a:gd name="T38" fmla="*/ 1 w 226"/>
                  <a:gd name="T39" fmla="*/ 2 h 218"/>
                  <a:gd name="T40" fmla="*/ 0 w 226"/>
                  <a:gd name="T41" fmla="*/ 1 h 218"/>
                  <a:gd name="T42" fmla="*/ 1 w 226"/>
                  <a:gd name="T43" fmla="*/ 0 h 218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226" h="218">
                    <a:moveTo>
                      <a:pt x="26" y="10"/>
                    </a:moveTo>
                    <a:lnTo>
                      <a:pt x="88" y="0"/>
                    </a:lnTo>
                    <a:lnTo>
                      <a:pt x="146" y="3"/>
                    </a:lnTo>
                    <a:lnTo>
                      <a:pt x="199" y="24"/>
                    </a:lnTo>
                    <a:lnTo>
                      <a:pt x="226" y="64"/>
                    </a:lnTo>
                    <a:lnTo>
                      <a:pt x="226" y="96"/>
                    </a:lnTo>
                    <a:lnTo>
                      <a:pt x="199" y="139"/>
                    </a:lnTo>
                    <a:lnTo>
                      <a:pt x="154" y="164"/>
                    </a:lnTo>
                    <a:lnTo>
                      <a:pt x="88" y="164"/>
                    </a:lnTo>
                    <a:lnTo>
                      <a:pt x="48" y="185"/>
                    </a:lnTo>
                    <a:lnTo>
                      <a:pt x="34" y="218"/>
                    </a:lnTo>
                    <a:lnTo>
                      <a:pt x="0" y="207"/>
                    </a:lnTo>
                    <a:lnTo>
                      <a:pt x="13" y="164"/>
                    </a:lnTo>
                    <a:lnTo>
                      <a:pt x="61" y="139"/>
                    </a:lnTo>
                    <a:lnTo>
                      <a:pt x="141" y="132"/>
                    </a:lnTo>
                    <a:lnTo>
                      <a:pt x="173" y="107"/>
                    </a:lnTo>
                    <a:lnTo>
                      <a:pt x="180" y="67"/>
                    </a:lnTo>
                    <a:lnTo>
                      <a:pt x="146" y="32"/>
                    </a:lnTo>
                    <a:lnTo>
                      <a:pt x="93" y="32"/>
                    </a:lnTo>
                    <a:lnTo>
                      <a:pt x="34" y="43"/>
                    </a:lnTo>
                    <a:lnTo>
                      <a:pt x="13" y="32"/>
                    </a:lnTo>
                    <a:lnTo>
                      <a:pt x="26" y="10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ffectLst>
                <a:outerShdw dist="35921" dir="2700000" algn="ctr" rotWithShape="0">
                  <a:srgbClr val="FFCC00"/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726" name="Freeform 70">
                <a:extLst>
                  <a:ext uri="{FF2B5EF4-FFF2-40B4-BE49-F238E27FC236}">
                    <a16:creationId xmlns:a16="http://schemas.microsoft.com/office/drawing/2014/main" id="{D1058F72-C1F6-A3CD-CE80-F4170FF9E4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31" y="2150"/>
                <a:ext cx="24" cy="20"/>
              </a:xfrm>
              <a:custGeom>
                <a:avLst/>
                <a:gdLst>
                  <a:gd name="T0" fmla="*/ 3 w 71"/>
                  <a:gd name="T1" fmla="*/ 0 h 59"/>
                  <a:gd name="T2" fmla="*/ 1 w 71"/>
                  <a:gd name="T3" fmla="*/ 0 h 59"/>
                  <a:gd name="T4" fmla="*/ 0 w 71"/>
                  <a:gd name="T5" fmla="*/ 1 h 59"/>
                  <a:gd name="T6" fmla="*/ 0 w 71"/>
                  <a:gd name="T7" fmla="*/ 2 h 59"/>
                  <a:gd name="T8" fmla="*/ 1 w 71"/>
                  <a:gd name="T9" fmla="*/ 2 h 59"/>
                  <a:gd name="T10" fmla="*/ 2 w 71"/>
                  <a:gd name="T11" fmla="*/ 2 h 59"/>
                  <a:gd name="T12" fmla="*/ 3 w 71"/>
                  <a:gd name="T13" fmla="*/ 0 h 5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1" h="59">
                    <a:moveTo>
                      <a:pt x="71" y="3"/>
                    </a:moveTo>
                    <a:lnTo>
                      <a:pt x="35" y="0"/>
                    </a:lnTo>
                    <a:lnTo>
                      <a:pt x="11" y="22"/>
                    </a:lnTo>
                    <a:lnTo>
                      <a:pt x="0" y="56"/>
                    </a:lnTo>
                    <a:lnTo>
                      <a:pt x="35" y="59"/>
                    </a:lnTo>
                    <a:lnTo>
                      <a:pt x="64" y="44"/>
                    </a:lnTo>
                    <a:lnTo>
                      <a:pt x="71" y="3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ffectLst>
                <a:outerShdw dist="35921" dir="2700000" algn="ctr" rotWithShape="0">
                  <a:srgbClr val="FFCC00"/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</p:grpSp>
      </p:grpSp>
      <p:sp>
        <p:nvSpPr>
          <p:cNvPr id="733" name="AutoShape 92">
            <a:extLst>
              <a:ext uri="{FF2B5EF4-FFF2-40B4-BE49-F238E27FC236}">
                <a16:creationId xmlns:a16="http://schemas.microsoft.com/office/drawing/2014/main" id="{A56B5C44-1236-A46C-7FFF-BA5C9A9E70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9628" y="1245203"/>
            <a:ext cx="1638300" cy="745755"/>
          </a:xfrm>
          <a:prstGeom prst="cloudCallout">
            <a:avLst>
              <a:gd name="adj1" fmla="val -55536"/>
              <a:gd name="adj2" fmla="val 62012"/>
            </a:avLst>
          </a:prstGeom>
          <a:solidFill>
            <a:srgbClr val="EAEAEA"/>
          </a:solidFill>
          <a:ln w="1270">
            <a:solidFill>
              <a:srgbClr val="808080"/>
            </a:solidFill>
            <a:prstDash val="dash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rIns="18000"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defTabSz="914400" eaLnBrk="1" fontAlgn="base" latinLnBrk="1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ko-KR" altLang="en-US" sz="1000" kern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제품 생산하는데</a:t>
            </a:r>
          </a:p>
          <a:p>
            <a:pPr algn="ctr" defTabSz="914400" eaLnBrk="1" fontAlgn="base" latinLnBrk="1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ko-KR" altLang="en-US" sz="1000" kern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문제없는 특성치인가</a:t>
            </a:r>
            <a:r>
              <a:rPr lang="en-US" altLang="ko-KR" sz="1000" kern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?</a:t>
            </a:r>
          </a:p>
        </p:txBody>
      </p:sp>
      <p:grpSp>
        <p:nvGrpSpPr>
          <p:cNvPr id="734" name="그룹 733">
            <a:extLst>
              <a:ext uri="{FF2B5EF4-FFF2-40B4-BE49-F238E27FC236}">
                <a16:creationId xmlns:a16="http://schemas.microsoft.com/office/drawing/2014/main" id="{65C54F74-E258-8D07-2062-AE541AD6F437}"/>
              </a:ext>
            </a:extLst>
          </p:cNvPr>
          <p:cNvGrpSpPr/>
          <p:nvPr/>
        </p:nvGrpSpPr>
        <p:grpSpPr>
          <a:xfrm>
            <a:off x="503766" y="2771087"/>
            <a:ext cx="2449052" cy="249396"/>
            <a:chOff x="512148" y="2866653"/>
            <a:chExt cx="2449052" cy="249396"/>
          </a:xfrm>
        </p:grpSpPr>
        <p:sp>
          <p:nvSpPr>
            <p:cNvPr id="735" name="Rectangle 52">
              <a:extLst>
                <a:ext uri="{FF2B5EF4-FFF2-40B4-BE49-F238E27FC236}">
                  <a16:creationId xmlns:a16="http://schemas.microsoft.com/office/drawing/2014/main" id="{AC75AA46-8960-833D-3CDA-25F117CC36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2148" y="2866653"/>
              <a:ext cx="2449052" cy="246062"/>
            </a:xfrm>
            <a:prstGeom prst="rect">
              <a:avLst/>
            </a:prstGeom>
            <a:solidFill>
              <a:srgbClr val="99CCFF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 anchor="ctr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ko-KR" altLang="en-US" sz="16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736" name="Text Box 57">
              <a:extLst>
                <a:ext uri="{FF2B5EF4-FFF2-40B4-BE49-F238E27FC236}">
                  <a16:creationId xmlns:a16="http://schemas.microsoft.com/office/drawing/2014/main" id="{6D115303-5FBA-19B0-CD94-A247227BD4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68624" y="2869828"/>
              <a:ext cx="540533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969696"/>
                  </a:solidFill>
                  <a:miter lim="800000"/>
                  <a:headEnd/>
                  <a:tailEnd type="none" w="med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ko-KR" altLang="en-US" sz="100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계측기</a:t>
              </a:r>
            </a:p>
          </p:txBody>
        </p:sp>
      </p:grpSp>
      <p:grpSp>
        <p:nvGrpSpPr>
          <p:cNvPr id="737" name="그룹 736">
            <a:extLst>
              <a:ext uri="{FF2B5EF4-FFF2-40B4-BE49-F238E27FC236}">
                <a16:creationId xmlns:a16="http://schemas.microsoft.com/office/drawing/2014/main" id="{9A3F9FED-F2D8-9B19-60BF-FD136D818CF3}"/>
              </a:ext>
            </a:extLst>
          </p:cNvPr>
          <p:cNvGrpSpPr/>
          <p:nvPr/>
        </p:nvGrpSpPr>
        <p:grpSpPr>
          <a:xfrm>
            <a:off x="841364" y="3209172"/>
            <a:ext cx="2279276" cy="676326"/>
            <a:chOff x="1478509" y="3416880"/>
            <a:chExt cx="2779397" cy="810211"/>
          </a:xfrm>
        </p:grpSpPr>
        <p:pic>
          <p:nvPicPr>
            <p:cNvPr id="738" name="Picture 15">
              <a:extLst>
                <a:ext uri="{FF2B5EF4-FFF2-40B4-BE49-F238E27FC236}">
                  <a16:creationId xmlns:a16="http://schemas.microsoft.com/office/drawing/2014/main" id="{27382C33-AD02-FB9C-4211-8408D2DC48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8509" y="3427417"/>
              <a:ext cx="2629546" cy="7996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1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739" name="Oval 19">
              <a:extLst>
                <a:ext uri="{FF2B5EF4-FFF2-40B4-BE49-F238E27FC236}">
                  <a16:creationId xmlns:a16="http://schemas.microsoft.com/office/drawing/2014/main" id="{081DC8CD-8F29-0C88-F8BB-2D8F4BB714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2938" y="3835932"/>
              <a:ext cx="468000" cy="241946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ko-KR" altLang="en-US" sz="16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740" name="Rectangle 43">
              <a:extLst>
                <a:ext uri="{FF2B5EF4-FFF2-40B4-BE49-F238E27FC236}">
                  <a16:creationId xmlns:a16="http://schemas.microsoft.com/office/drawing/2014/main" id="{8CA7821E-5B83-E6F1-9392-D3EE976754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48150" y="3416880"/>
              <a:ext cx="1409756" cy="2580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969696"/>
                  </a:solidFill>
                  <a:miter lim="800000"/>
                  <a:headEnd/>
                  <a:tailEnd type="none" w="med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ko-KR" altLang="en-US" sz="800">
                  <a:solidFill>
                    <a:srgbClr val="FF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관리선 이탈로 이상판단</a:t>
              </a:r>
            </a:p>
          </p:txBody>
        </p:sp>
        <p:cxnSp>
          <p:nvCxnSpPr>
            <p:cNvPr id="741" name="직선 화살표 연결선 740">
              <a:extLst>
                <a:ext uri="{FF2B5EF4-FFF2-40B4-BE49-F238E27FC236}">
                  <a16:creationId xmlns:a16="http://schemas.microsoft.com/office/drawing/2014/main" id="{5DA5A6CD-1653-7AD1-9ECC-A6467B6A8CAB}"/>
                </a:ext>
              </a:extLst>
            </p:cNvPr>
            <p:cNvCxnSpPr>
              <a:cxnSpLocks/>
              <a:stCxn id="740" idx="2"/>
              <a:endCxn id="739" idx="7"/>
            </p:cNvCxnSpPr>
            <p:nvPr/>
          </p:nvCxnSpPr>
          <p:spPr>
            <a:xfrm flipH="1">
              <a:off x="3352401" y="3674973"/>
              <a:ext cx="200628" cy="196391"/>
            </a:xfrm>
            <a:prstGeom prst="straightConnector1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tailEnd type="triangle"/>
            </a:ln>
            <a:effectLst/>
          </p:spPr>
        </p:cxnSp>
      </p:grpSp>
      <p:sp>
        <p:nvSpPr>
          <p:cNvPr id="742" name="AutoShape 93">
            <a:extLst>
              <a:ext uri="{FF2B5EF4-FFF2-40B4-BE49-F238E27FC236}">
                <a16:creationId xmlns:a16="http://schemas.microsoft.com/office/drawing/2014/main" id="{5CCE687A-C04A-B529-365E-6C9E7715B0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7928" y="3117410"/>
            <a:ext cx="1345511" cy="613710"/>
          </a:xfrm>
          <a:prstGeom prst="wedgeRoundRectCallout">
            <a:avLst>
              <a:gd name="adj1" fmla="val -54026"/>
              <a:gd name="adj2" fmla="val -40588"/>
              <a:gd name="adj3" fmla="val 16667"/>
            </a:avLst>
          </a:prstGeom>
          <a:solidFill>
            <a:srgbClr val="EAEAEA"/>
          </a:solidFill>
          <a:ln w="3175" algn="ctr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anchor="ctr" anchorCtr="1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ko-KR" altLang="en-US" sz="10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제품 특성치를 </a:t>
            </a:r>
            <a:r>
              <a:rPr lang="en-US" altLang="ko-KR" sz="10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Graph</a:t>
            </a:r>
            <a:r>
              <a:rPr lang="ko-KR" altLang="en-US" sz="10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로 한눈에 확인하니 문제점 파악이 용이하네</a:t>
            </a:r>
            <a:r>
              <a:rPr lang="en-US" altLang="ko-KR" sz="10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!!</a:t>
            </a:r>
            <a:endParaRPr lang="en-US" altLang="ko-KR" sz="1800">
              <a:solidFill>
                <a:srgbClr val="000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743" name="Group 72">
            <a:extLst>
              <a:ext uri="{FF2B5EF4-FFF2-40B4-BE49-F238E27FC236}">
                <a16:creationId xmlns:a16="http://schemas.microsoft.com/office/drawing/2014/main" id="{25A26BD0-F2D6-AFDA-C27B-53982E182210}"/>
              </a:ext>
            </a:extLst>
          </p:cNvPr>
          <p:cNvGrpSpPr>
            <a:grpSpLocks/>
          </p:cNvGrpSpPr>
          <p:nvPr/>
        </p:nvGrpSpPr>
        <p:grpSpPr bwMode="auto">
          <a:xfrm>
            <a:off x="3037660" y="2973490"/>
            <a:ext cx="360000" cy="756000"/>
            <a:chOff x="4888" y="793"/>
            <a:chExt cx="640" cy="784"/>
          </a:xfrm>
        </p:grpSpPr>
        <p:sp>
          <p:nvSpPr>
            <p:cNvPr id="744" name="Freeform 73">
              <a:extLst>
                <a:ext uri="{FF2B5EF4-FFF2-40B4-BE49-F238E27FC236}">
                  <a16:creationId xmlns:a16="http://schemas.microsoft.com/office/drawing/2014/main" id="{86396828-0929-B915-C685-7AEBECDEC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9" y="905"/>
              <a:ext cx="172" cy="175"/>
            </a:xfrm>
            <a:custGeom>
              <a:avLst/>
              <a:gdLst>
                <a:gd name="T0" fmla="*/ 7 w 688"/>
                <a:gd name="T1" fmla="*/ 5 h 697"/>
                <a:gd name="T2" fmla="*/ 7 w 688"/>
                <a:gd name="T3" fmla="*/ 3 h 697"/>
                <a:gd name="T4" fmla="*/ 6 w 688"/>
                <a:gd name="T5" fmla="*/ 2 h 697"/>
                <a:gd name="T6" fmla="*/ 5 w 688"/>
                <a:gd name="T7" fmla="*/ 1 h 697"/>
                <a:gd name="T8" fmla="*/ 3 w 688"/>
                <a:gd name="T9" fmla="*/ 0 h 697"/>
                <a:gd name="T10" fmla="*/ 2 w 688"/>
                <a:gd name="T11" fmla="*/ 1 h 697"/>
                <a:gd name="T12" fmla="*/ 0 w 688"/>
                <a:gd name="T13" fmla="*/ 2 h 697"/>
                <a:gd name="T14" fmla="*/ 0 w 688"/>
                <a:gd name="T15" fmla="*/ 5 h 697"/>
                <a:gd name="T16" fmla="*/ 0 w 688"/>
                <a:gd name="T17" fmla="*/ 7 h 697"/>
                <a:gd name="T18" fmla="*/ 1 w 688"/>
                <a:gd name="T19" fmla="*/ 8 h 697"/>
                <a:gd name="T20" fmla="*/ 2 w 688"/>
                <a:gd name="T21" fmla="*/ 10 h 697"/>
                <a:gd name="T22" fmla="*/ 2 w 688"/>
                <a:gd name="T23" fmla="*/ 11 h 697"/>
                <a:gd name="T24" fmla="*/ 3 w 688"/>
                <a:gd name="T25" fmla="*/ 11 h 697"/>
                <a:gd name="T26" fmla="*/ 4 w 688"/>
                <a:gd name="T27" fmla="*/ 11 h 697"/>
                <a:gd name="T28" fmla="*/ 6 w 688"/>
                <a:gd name="T29" fmla="*/ 10 h 697"/>
                <a:gd name="T30" fmla="*/ 6 w 688"/>
                <a:gd name="T31" fmla="*/ 8 h 697"/>
                <a:gd name="T32" fmla="*/ 7 w 688"/>
                <a:gd name="T33" fmla="*/ 7 h 697"/>
                <a:gd name="T34" fmla="*/ 7 w 688"/>
                <a:gd name="T35" fmla="*/ 6 h 697"/>
                <a:gd name="T36" fmla="*/ 10 w 688"/>
                <a:gd name="T37" fmla="*/ 5 h 697"/>
                <a:gd name="T38" fmla="*/ 11 w 688"/>
                <a:gd name="T39" fmla="*/ 5 h 697"/>
                <a:gd name="T40" fmla="*/ 11 w 688"/>
                <a:gd name="T41" fmla="*/ 4 h 697"/>
                <a:gd name="T42" fmla="*/ 7 w 688"/>
                <a:gd name="T43" fmla="*/ 5 h 697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688" h="697">
                  <a:moveTo>
                    <a:pt x="444" y="331"/>
                  </a:moveTo>
                  <a:lnTo>
                    <a:pt x="427" y="203"/>
                  </a:lnTo>
                  <a:lnTo>
                    <a:pt x="391" y="89"/>
                  </a:lnTo>
                  <a:lnTo>
                    <a:pt x="325" y="26"/>
                  </a:lnTo>
                  <a:lnTo>
                    <a:pt x="211" y="0"/>
                  </a:lnTo>
                  <a:lnTo>
                    <a:pt x="114" y="26"/>
                  </a:lnTo>
                  <a:lnTo>
                    <a:pt x="21" y="140"/>
                  </a:lnTo>
                  <a:lnTo>
                    <a:pt x="0" y="277"/>
                  </a:lnTo>
                  <a:lnTo>
                    <a:pt x="21" y="423"/>
                  </a:lnTo>
                  <a:lnTo>
                    <a:pt x="57" y="512"/>
                  </a:lnTo>
                  <a:lnTo>
                    <a:pt x="101" y="604"/>
                  </a:lnTo>
                  <a:lnTo>
                    <a:pt x="149" y="666"/>
                  </a:lnTo>
                  <a:lnTo>
                    <a:pt x="202" y="697"/>
                  </a:lnTo>
                  <a:lnTo>
                    <a:pt x="277" y="670"/>
                  </a:lnTo>
                  <a:lnTo>
                    <a:pt x="352" y="608"/>
                  </a:lnTo>
                  <a:lnTo>
                    <a:pt x="400" y="521"/>
                  </a:lnTo>
                  <a:lnTo>
                    <a:pt x="444" y="446"/>
                  </a:lnTo>
                  <a:lnTo>
                    <a:pt x="458" y="401"/>
                  </a:lnTo>
                  <a:lnTo>
                    <a:pt x="647" y="336"/>
                  </a:lnTo>
                  <a:lnTo>
                    <a:pt x="688" y="309"/>
                  </a:lnTo>
                  <a:lnTo>
                    <a:pt x="665" y="268"/>
                  </a:lnTo>
                  <a:lnTo>
                    <a:pt x="444" y="331"/>
                  </a:lnTo>
                  <a:close/>
                </a:path>
              </a:pathLst>
            </a:custGeom>
            <a:gradFill rotWithShape="0">
              <a:gsLst>
                <a:gs pos="0">
                  <a:srgbClr val="0000CC"/>
                </a:gs>
                <a:gs pos="100000">
                  <a:srgbClr val="5555DD"/>
                </a:gs>
              </a:gsLst>
              <a:path path="rect">
                <a:fillToRect l="50000" t="50000" r="50000" b="50000"/>
              </a:path>
            </a:gradFill>
            <a:ln>
              <a:noFill/>
            </a:ln>
            <a:effectLst>
              <a:outerShdw dist="35921" dir="2700000" algn="ctr" rotWithShape="0">
                <a:schemeClr val="hlink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745" name="Freeform 74">
              <a:extLst>
                <a:ext uri="{FF2B5EF4-FFF2-40B4-BE49-F238E27FC236}">
                  <a16:creationId xmlns:a16="http://schemas.microsoft.com/office/drawing/2014/main" id="{E7286D8F-977B-BC36-0635-807D6CFB16E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15" y="1093"/>
              <a:ext cx="177" cy="311"/>
            </a:xfrm>
            <a:custGeom>
              <a:avLst/>
              <a:gdLst>
                <a:gd name="T0" fmla="*/ 4 w 710"/>
                <a:gd name="T1" fmla="*/ 3 h 1244"/>
                <a:gd name="T2" fmla="*/ 5 w 710"/>
                <a:gd name="T3" fmla="*/ 2 h 1244"/>
                <a:gd name="T4" fmla="*/ 7 w 710"/>
                <a:gd name="T5" fmla="*/ 0 h 1244"/>
                <a:gd name="T6" fmla="*/ 8 w 710"/>
                <a:gd name="T7" fmla="*/ 0 h 1244"/>
                <a:gd name="T8" fmla="*/ 10 w 710"/>
                <a:gd name="T9" fmla="*/ 1 h 1244"/>
                <a:gd name="T10" fmla="*/ 11 w 710"/>
                <a:gd name="T11" fmla="*/ 2 h 1244"/>
                <a:gd name="T12" fmla="*/ 11 w 710"/>
                <a:gd name="T13" fmla="*/ 3 h 1244"/>
                <a:gd name="T14" fmla="*/ 10 w 710"/>
                <a:gd name="T15" fmla="*/ 6 h 1244"/>
                <a:gd name="T16" fmla="*/ 8 w 710"/>
                <a:gd name="T17" fmla="*/ 8 h 1244"/>
                <a:gd name="T18" fmla="*/ 7 w 710"/>
                <a:gd name="T19" fmla="*/ 9 h 1244"/>
                <a:gd name="T20" fmla="*/ 7 w 710"/>
                <a:gd name="T21" fmla="*/ 11 h 1244"/>
                <a:gd name="T22" fmla="*/ 7 w 710"/>
                <a:gd name="T23" fmla="*/ 13 h 1244"/>
                <a:gd name="T24" fmla="*/ 8 w 710"/>
                <a:gd name="T25" fmla="*/ 15 h 1244"/>
                <a:gd name="T26" fmla="*/ 8 w 710"/>
                <a:gd name="T27" fmla="*/ 17 h 1244"/>
                <a:gd name="T28" fmla="*/ 7 w 710"/>
                <a:gd name="T29" fmla="*/ 18 h 1244"/>
                <a:gd name="T30" fmla="*/ 6 w 710"/>
                <a:gd name="T31" fmla="*/ 19 h 1244"/>
                <a:gd name="T32" fmla="*/ 4 w 710"/>
                <a:gd name="T33" fmla="*/ 20 h 1244"/>
                <a:gd name="T34" fmla="*/ 3 w 710"/>
                <a:gd name="T35" fmla="*/ 20 h 1244"/>
                <a:gd name="T36" fmla="*/ 2 w 710"/>
                <a:gd name="T37" fmla="*/ 19 h 1244"/>
                <a:gd name="T38" fmla="*/ 0 w 710"/>
                <a:gd name="T39" fmla="*/ 17 h 1244"/>
                <a:gd name="T40" fmla="*/ 0 w 710"/>
                <a:gd name="T41" fmla="*/ 14 h 1244"/>
                <a:gd name="T42" fmla="*/ 0 w 710"/>
                <a:gd name="T43" fmla="*/ 11 h 1244"/>
                <a:gd name="T44" fmla="*/ 1 w 710"/>
                <a:gd name="T45" fmla="*/ 8 h 1244"/>
                <a:gd name="T46" fmla="*/ 2 w 710"/>
                <a:gd name="T47" fmla="*/ 5 h 1244"/>
                <a:gd name="T48" fmla="*/ 4 w 710"/>
                <a:gd name="T49" fmla="*/ 3 h 124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710" h="1244">
                  <a:moveTo>
                    <a:pt x="239" y="185"/>
                  </a:moveTo>
                  <a:lnTo>
                    <a:pt x="326" y="92"/>
                  </a:lnTo>
                  <a:lnTo>
                    <a:pt x="472" y="3"/>
                  </a:lnTo>
                  <a:lnTo>
                    <a:pt x="538" y="0"/>
                  </a:lnTo>
                  <a:lnTo>
                    <a:pt x="657" y="39"/>
                  </a:lnTo>
                  <a:lnTo>
                    <a:pt x="710" y="97"/>
                  </a:lnTo>
                  <a:lnTo>
                    <a:pt x="710" y="185"/>
                  </a:lnTo>
                  <a:lnTo>
                    <a:pt x="621" y="348"/>
                  </a:lnTo>
                  <a:lnTo>
                    <a:pt x="525" y="476"/>
                  </a:lnTo>
                  <a:lnTo>
                    <a:pt x="485" y="583"/>
                  </a:lnTo>
                  <a:lnTo>
                    <a:pt x="458" y="705"/>
                  </a:lnTo>
                  <a:lnTo>
                    <a:pt x="485" y="825"/>
                  </a:lnTo>
                  <a:lnTo>
                    <a:pt x="511" y="940"/>
                  </a:lnTo>
                  <a:lnTo>
                    <a:pt x="511" y="1072"/>
                  </a:lnTo>
                  <a:lnTo>
                    <a:pt x="472" y="1151"/>
                  </a:lnTo>
                  <a:lnTo>
                    <a:pt x="383" y="1196"/>
                  </a:lnTo>
                  <a:lnTo>
                    <a:pt x="278" y="1244"/>
                  </a:lnTo>
                  <a:lnTo>
                    <a:pt x="180" y="1244"/>
                  </a:lnTo>
                  <a:lnTo>
                    <a:pt x="114" y="1208"/>
                  </a:lnTo>
                  <a:lnTo>
                    <a:pt x="27" y="1063"/>
                  </a:lnTo>
                  <a:lnTo>
                    <a:pt x="0" y="913"/>
                  </a:lnTo>
                  <a:lnTo>
                    <a:pt x="9" y="719"/>
                  </a:lnTo>
                  <a:lnTo>
                    <a:pt x="75" y="476"/>
                  </a:lnTo>
                  <a:lnTo>
                    <a:pt x="141" y="318"/>
                  </a:lnTo>
                  <a:lnTo>
                    <a:pt x="239" y="185"/>
                  </a:lnTo>
                  <a:close/>
                </a:path>
              </a:pathLst>
            </a:custGeom>
            <a:gradFill rotWithShape="0">
              <a:gsLst>
                <a:gs pos="0">
                  <a:srgbClr val="0000CC"/>
                </a:gs>
                <a:gs pos="100000">
                  <a:srgbClr val="5555DD"/>
                </a:gs>
              </a:gsLst>
              <a:path path="rect">
                <a:fillToRect l="50000" t="50000" r="50000" b="50000"/>
              </a:path>
            </a:gradFill>
            <a:ln>
              <a:noFill/>
            </a:ln>
            <a:effectLst>
              <a:outerShdw dist="35921" dir="2700000" algn="ctr" rotWithShape="0">
                <a:schemeClr val="hlink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746" name="Freeform 75">
              <a:extLst>
                <a:ext uri="{FF2B5EF4-FFF2-40B4-BE49-F238E27FC236}">
                  <a16:creationId xmlns:a16="http://schemas.microsoft.com/office/drawing/2014/main" id="{FD65695A-56BD-5C00-3E9E-8E0C7FDF79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8" y="1345"/>
              <a:ext cx="224" cy="232"/>
            </a:xfrm>
            <a:custGeom>
              <a:avLst/>
              <a:gdLst>
                <a:gd name="T0" fmla="*/ 0 w 896"/>
                <a:gd name="T1" fmla="*/ 2 h 926"/>
                <a:gd name="T2" fmla="*/ 1 w 896"/>
                <a:gd name="T3" fmla="*/ 0 h 926"/>
                <a:gd name="T4" fmla="*/ 3 w 896"/>
                <a:gd name="T5" fmla="*/ 0 h 926"/>
                <a:gd name="T6" fmla="*/ 6 w 896"/>
                <a:gd name="T7" fmla="*/ 0 h 926"/>
                <a:gd name="T8" fmla="*/ 10 w 896"/>
                <a:gd name="T9" fmla="*/ 1 h 926"/>
                <a:gd name="T10" fmla="*/ 12 w 896"/>
                <a:gd name="T11" fmla="*/ 1 h 926"/>
                <a:gd name="T12" fmla="*/ 12 w 896"/>
                <a:gd name="T13" fmla="*/ 2 h 926"/>
                <a:gd name="T14" fmla="*/ 12 w 896"/>
                <a:gd name="T15" fmla="*/ 3 h 926"/>
                <a:gd name="T16" fmla="*/ 12 w 896"/>
                <a:gd name="T17" fmla="*/ 5 h 926"/>
                <a:gd name="T18" fmla="*/ 11 w 896"/>
                <a:gd name="T19" fmla="*/ 7 h 926"/>
                <a:gd name="T20" fmla="*/ 9 w 896"/>
                <a:gd name="T21" fmla="*/ 8 h 926"/>
                <a:gd name="T22" fmla="*/ 8 w 896"/>
                <a:gd name="T23" fmla="*/ 10 h 926"/>
                <a:gd name="T24" fmla="*/ 8 w 896"/>
                <a:gd name="T25" fmla="*/ 11 h 926"/>
                <a:gd name="T26" fmla="*/ 7 w 896"/>
                <a:gd name="T27" fmla="*/ 12 h 926"/>
                <a:gd name="T28" fmla="*/ 7 w 896"/>
                <a:gd name="T29" fmla="*/ 13 h 926"/>
                <a:gd name="T30" fmla="*/ 7 w 896"/>
                <a:gd name="T31" fmla="*/ 13 h 926"/>
                <a:gd name="T32" fmla="*/ 9 w 896"/>
                <a:gd name="T33" fmla="*/ 13 h 926"/>
                <a:gd name="T34" fmla="*/ 11 w 896"/>
                <a:gd name="T35" fmla="*/ 13 h 926"/>
                <a:gd name="T36" fmla="*/ 12 w 896"/>
                <a:gd name="T37" fmla="*/ 13 h 926"/>
                <a:gd name="T38" fmla="*/ 14 w 896"/>
                <a:gd name="T39" fmla="*/ 13 h 926"/>
                <a:gd name="T40" fmla="*/ 14 w 896"/>
                <a:gd name="T41" fmla="*/ 14 h 926"/>
                <a:gd name="T42" fmla="*/ 14 w 896"/>
                <a:gd name="T43" fmla="*/ 14 h 926"/>
                <a:gd name="T44" fmla="*/ 13 w 896"/>
                <a:gd name="T45" fmla="*/ 15 h 926"/>
                <a:gd name="T46" fmla="*/ 12 w 896"/>
                <a:gd name="T47" fmla="*/ 14 h 926"/>
                <a:gd name="T48" fmla="*/ 11 w 896"/>
                <a:gd name="T49" fmla="*/ 14 h 926"/>
                <a:gd name="T50" fmla="*/ 9 w 896"/>
                <a:gd name="T51" fmla="*/ 14 h 926"/>
                <a:gd name="T52" fmla="*/ 7 w 896"/>
                <a:gd name="T53" fmla="*/ 14 h 926"/>
                <a:gd name="T54" fmla="*/ 7 w 896"/>
                <a:gd name="T55" fmla="*/ 14 h 926"/>
                <a:gd name="T56" fmla="*/ 6 w 896"/>
                <a:gd name="T57" fmla="*/ 14 h 926"/>
                <a:gd name="T58" fmla="*/ 6 w 896"/>
                <a:gd name="T59" fmla="*/ 12 h 926"/>
                <a:gd name="T60" fmla="*/ 6 w 896"/>
                <a:gd name="T61" fmla="*/ 11 h 926"/>
                <a:gd name="T62" fmla="*/ 7 w 896"/>
                <a:gd name="T63" fmla="*/ 9 h 926"/>
                <a:gd name="T64" fmla="*/ 9 w 896"/>
                <a:gd name="T65" fmla="*/ 8 h 926"/>
                <a:gd name="T66" fmla="*/ 10 w 896"/>
                <a:gd name="T67" fmla="*/ 6 h 926"/>
                <a:gd name="T68" fmla="*/ 11 w 896"/>
                <a:gd name="T69" fmla="*/ 5 h 926"/>
                <a:gd name="T70" fmla="*/ 11 w 896"/>
                <a:gd name="T71" fmla="*/ 4 h 926"/>
                <a:gd name="T72" fmla="*/ 11 w 896"/>
                <a:gd name="T73" fmla="*/ 3 h 926"/>
                <a:gd name="T74" fmla="*/ 10 w 896"/>
                <a:gd name="T75" fmla="*/ 2 h 926"/>
                <a:gd name="T76" fmla="*/ 9 w 896"/>
                <a:gd name="T77" fmla="*/ 2 h 926"/>
                <a:gd name="T78" fmla="*/ 9 w 896"/>
                <a:gd name="T79" fmla="*/ 2 h 926"/>
                <a:gd name="T80" fmla="*/ 7 w 896"/>
                <a:gd name="T81" fmla="*/ 2 h 926"/>
                <a:gd name="T82" fmla="*/ 4 w 896"/>
                <a:gd name="T83" fmla="*/ 3 h 926"/>
                <a:gd name="T84" fmla="*/ 1 w 896"/>
                <a:gd name="T85" fmla="*/ 3 h 926"/>
                <a:gd name="T86" fmla="*/ 1 w 896"/>
                <a:gd name="T87" fmla="*/ 3 h 926"/>
                <a:gd name="T88" fmla="*/ 0 w 896"/>
                <a:gd name="T89" fmla="*/ 2 h 926"/>
                <a:gd name="T90" fmla="*/ 0 w 896"/>
                <a:gd name="T91" fmla="*/ 2 h 92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896" h="926">
                  <a:moveTo>
                    <a:pt x="0" y="87"/>
                  </a:moveTo>
                  <a:lnTo>
                    <a:pt x="75" y="0"/>
                  </a:lnTo>
                  <a:lnTo>
                    <a:pt x="186" y="0"/>
                  </a:lnTo>
                  <a:lnTo>
                    <a:pt x="393" y="21"/>
                  </a:lnTo>
                  <a:lnTo>
                    <a:pt x="636" y="34"/>
                  </a:lnTo>
                  <a:lnTo>
                    <a:pt x="729" y="74"/>
                  </a:lnTo>
                  <a:lnTo>
                    <a:pt x="768" y="126"/>
                  </a:lnTo>
                  <a:lnTo>
                    <a:pt x="777" y="206"/>
                  </a:lnTo>
                  <a:lnTo>
                    <a:pt x="750" y="290"/>
                  </a:lnTo>
                  <a:lnTo>
                    <a:pt x="676" y="418"/>
                  </a:lnTo>
                  <a:lnTo>
                    <a:pt x="578" y="524"/>
                  </a:lnTo>
                  <a:lnTo>
                    <a:pt x="503" y="620"/>
                  </a:lnTo>
                  <a:lnTo>
                    <a:pt x="473" y="695"/>
                  </a:lnTo>
                  <a:lnTo>
                    <a:pt x="450" y="748"/>
                  </a:lnTo>
                  <a:lnTo>
                    <a:pt x="459" y="789"/>
                  </a:lnTo>
                  <a:lnTo>
                    <a:pt x="464" y="814"/>
                  </a:lnTo>
                  <a:lnTo>
                    <a:pt x="553" y="814"/>
                  </a:lnTo>
                  <a:lnTo>
                    <a:pt x="690" y="793"/>
                  </a:lnTo>
                  <a:lnTo>
                    <a:pt x="777" y="793"/>
                  </a:lnTo>
                  <a:lnTo>
                    <a:pt x="869" y="828"/>
                  </a:lnTo>
                  <a:lnTo>
                    <a:pt x="896" y="873"/>
                  </a:lnTo>
                  <a:lnTo>
                    <a:pt x="869" y="912"/>
                  </a:lnTo>
                  <a:lnTo>
                    <a:pt x="830" y="926"/>
                  </a:lnTo>
                  <a:lnTo>
                    <a:pt x="768" y="908"/>
                  </a:lnTo>
                  <a:lnTo>
                    <a:pt x="684" y="859"/>
                  </a:lnTo>
                  <a:lnTo>
                    <a:pt x="596" y="867"/>
                  </a:lnTo>
                  <a:lnTo>
                    <a:pt x="450" y="894"/>
                  </a:lnTo>
                  <a:lnTo>
                    <a:pt x="407" y="885"/>
                  </a:lnTo>
                  <a:lnTo>
                    <a:pt x="384" y="855"/>
                  </a:lnTo>
                  <a:lnTo>
                    <a:pt x="384" y="780"/>
                  </a:lnTo>
                  <a:lnTo>
                    <a:pt x="384" y="674"/>
                  </a:lnTo>
                  <a:lnTo>
                    <a:pt x="446" y="594"/>
                  </a:lnTo>
                  <a:lnTo>
                    <a:pt x="539" y="475"/>
                  </a:lnTo>
                  <a:lnTo>
                    <a:pt x="619" y="369"/>
                  </a:lnTo>
                  <a:lnTo>
                    <a:pt x="672" y="290"/>
                  </a:lnTo>
                  <a:lnTo>
                    <a:pt x="698" y="220"/>
                  </a:lnTo>
                  <a:lnTo>
                    <a:pt x="684" y="179"/>
                  </a:lnTo>
                  <a:lnTo>
                    <a:pt x="649" y="131"/>
                  </a:lnTo>
                  <a:lnTo>
                    <a:pt x="596" y="117"/>
                  </a:lnTo>
                  <a:lnTo>
                    <a:pt x="539" y="117"/>
                  </a:lnTo>
                  <a:lnTo>
                    <a:pt x="411" y="117"/>
                  </a:lnTo>
                  <a:lnTo>
                    <a:pt x="221" y="153"/>
                  </a:lnTo>
                  <a:lnTo>
                    <a:pt x="80" y="167"/>
                  </a:lnTo>
                  <a:lnTo>
                    <a:pt x="23" y="153"/>
                  </a:lnTo>
                  <a:lnTo>
                    <a:pt x="0" y="131"/>
                  </a:lnTo>
                  <a:lnTo>
                    <a:pt x="0" y="87"/>
                  </a:lnTo>
                  <a:close/>
                </a:path>
              </a:pathLst>
            </a:custGeom>
            <a:gradFill rotWithShape="0">
              <a:gsLst>
                <a:gs pos="0">
                  <a:srgbClr val="0000CC"/>
                </a:gs>
                <a:gs pos="100000">
                  <a:srgbClr val="5555DD"/>
                </a:gs>
              </a:gsLst>
              <a:path path="rect">
                <a:fillToRect l="50000" t="50000" r="50000" b="50000"/>
              </a:path>
            </a:gradFill>
            <a:ln>
              <a:noFill/>
            </a:ln>
            <a:effectLst>
              <a:outerShdw dist="35921" dir="2700000" algn="ctr" rotWithShape="0">
                <a:schemeClr val="hlink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747" name="Freeform 76">
              <a:extLst>
                <a:ext uri="{FF2B5EF4-FFF2-40B4-BE49-F238E27FC236}">
                  <a16:creationId xmlns:a16="http://schemas.microsoft.com/office/drawing/2014/main" id="{51C58FDE-037E-7E2C-9152-2E96091FA4B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8" y="1292"/>
              <a:ext cx="285" cy="221"/>
            </a:xfrm>
            <a:custGeom>
              <a:avLst/>
              <a:gdLst>
                <a:gd name="T0" fmla="*/ 15 w 1138"/>
                <a:gd name="T1" fmla="*/ 6 h 882"/>
                <a:gd name="T2" fmla="*/ 15 w 1138"/>
                <a:gd name="T3" fmla="*/ 4 h 882"/>
                <a:gd name="T4" fmla="*/ 16 w 1138"/>
                <a:gd name="T5" fmla="*/ 3 h 882"/>
                <a:gd name="T6" fmla="*/ 17 w 1138"/>
                <a:gd name="T7" fmla="*/ 3 h 882"/>
                <a:gd name="T8" fmla="*/ 18 w 1138"/>
                <a:gd name="T9" fmla="*/ 4 h 882"/>
                <a:gd name="T10" fmla="*/ 18 w 1138"/>
                <a:gd name="T11" fmla="*/ 6 h 882"/>
                <a:gd name="T12" fmla="*/ 17 w 1138"/>
                <a:gd name="T13" fmla="*/ 8 h 882"/>
                <a:gd name="T14" fmla="*/ 16 w 1138"/>
                <a:gd name="T15" fmla="*/ 10 h 882"/>
                <a:gd name="T16" fmla="*/ 14 w 1138"/>
                <a:gd name="T17" fmla="*/ 12 h 882"/>
                <a:gd name="T18" fmla="*/ 12 w 1138"/>
                <a:gd name="T19" fmla="*/ 13 h 882"/>
                <a:gd name="T20" fmla="*/ 11 w 1138"/>
                <a:gd name="T21" fmla="*/ 14 h 882"/>
                <a:gd name="T22" fmla="*/ 9 w 1138"/>
                <a:gd name="T23" fmla="*/ 14 h 882"/>
                <a:gd name="T24" fmla="*/ 8 w 1138"/>
                <a:gd name="T25" fmla="*/ 13 h 882"/>
                <a:gd name="T26" fmla="*/ 8 w 1138"/>
                <a:gd name="T27" fmla="*/ 12 h 882"/>
                <a:gd name="T28" fmla="*/ 7 w 1138"/>
                <a:gd name="T29" fmla="*/ 10 h 882"/>
                <a:gd name="T30" fmla="*/ 7 w 1138"/>
                <a:gd name="T31" fmla="*/ 7 h 882"/>
                <a:gd name="T32" fmla="*/ 6 w 1138"/>
                <a:gd name="T33" fmla="*/ 5 h 882"/>
                <a:gd name="T34" fmla="*/ 6 w 1138"/>
                <a:gd name="T35" fmla="*/ 2 h 882"/>
                <a:gd name="T36" fmla="*/ 6 w 1138"/>
                <a:gd name="T37" fmla="*/ 2 h 882"/>
                <a:gd name="T38" fmla="*/ 5 w 1138"/>
                <a:gd name="T39" fmla="*/ 1 h 882"/>
                <a:gd name="T40" fmla="*/ 4 w 1138"/>
                <a:gd name="T41" fmla="*/ 2 h 882"/>
                <a:gd name="T42" fmla="*/ 3 w 1138"/>
                <a:gd name="T43" fmla="*/ 3 h 882"/>
                <a:gd name="T44" fmla="*/ 2 w 1138"/>
                <a:gd name="T45" fmla="*/ 4 h 882"/>
                <a:gd name="T46" fmla="*/ 1 w 1138"/>
                <a:gd name="T47" fmla="*/ 4 h 882"/>
                <a:gd name="T48" fmla="*/ 0 w 1138"/>
                <a:gd name="T49" fmla="*/ 4 h 882"/>
                <a:gd name="T50" fmla="*/ 0 w 1138"/>
                <a:gd name="T51" fmla="*/ 3 h 882"/>
                <a:gd name="T52" fmla="*/ 1 w 1138"/>
                <a:gd name="T53" fmla="*/ 2 h 882"/>
                <a:gd name="T54" fmla="*/ 2 w 1138"/>
                <a:gd name="T55" fmla="*/ 3 h 882"/>
                <a:gd name="T56" fmla="*/ 2 w 1138"/>
                <a:gd name="T57" fmla="*/ 2 h 882"/>
                <a:gd name="T58" fmla="*/ 4 w 1138"/>
                <a:gd name="T59" fmla="*/ 2 h 882"/>
                <a:gd name="T60" fmla="*/ 5 w 1138"/>
                <a:gd name="T61" fmla="*/ 1 h 882"/>
                <a:gd name="T62" fmla="*/ 6 w 1138"/>
                <a:gd name="T63" fmla="*/ 0 h 882"/>
                <a:gd name="T64" fmla="*/ 8 w 1138"/>
                <a:gd name="T65" fmla="*/ 0 h 882"/>
                <a:gd name="T66" fmla="*/ 8 w 1138"/>
                <a:gd name="T67" fmla="*/ 1 h 882"/>
                <a:gd name="T68" fmla="*/ 7 w 1138"/>
                <a:gd name="T69" fmla="*/ 2 h 882"/>
                <a:gd name="T70" fmla="*/ 7 w 1138"/>
                <a:gd name="T71" fmla="*/ 4 h 882"/>
                <a:gd name="T72" fmla="*/ 8 w 1138"/>
                <a:gd name="T73" fmla="*/ 7 h 882"/>
                <a:gd name="T74" fmla="*/ 8 w 1138"/>
                <a:gd name="T75" fmla="*/ 9 h 882"/>
                <a:gd name="T76" fmla="*/ 9 w 1138"/>
                <a:gd name="T77" fmla="*/ 11 h 882"/>
                <a:gd name="T78" fmla="*/ 10 w 1138"/>
                <a:gd name="T79" fmla="*/ 12 h 882"/>
                <a:gd name="T80" fmla="*/ 11 w 1138"/>
                <a:gd name="T81" fmla="*/ 12 h 882"/>
                <a:gd name="T82" fmla="*/ 12 w 1138"/>
                <a:gd name="T83" fmla="*/ 11 h 882"/>
                <a:gd name="T84" fmla="*/ 14 w 1138"/>
                <a:gd name="T85" fmla="*/ 9 h 882"/>
                <a:gd name="T86" fmla="*/ 15 w 1138"/>
                <a:gd name="T87" fmla="*/ 7 h 882"/>
                <a:gd name="T88" fmla="*/ 15 w 1138"/>
                <a:gd name="T89" fmla="*/ 6 h 88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1138" h="882">
                  <a:moveTo>
                    <a:pt x="926" y="366"/>
                  </a:moveTo>
                  <a:lnTo>
                    <a:pt x="944" y="251"/>
                  </a:lnTo>
                  <a:lnTo>
                    <a:pt x="1010" y="208"/>
                  </a:lnTo>
                  <a:lnTo>
                    <a:pt x="1090" y="199"/>
                  </a:lnTo>
                  <a:lnTo>
                    <a:pt x="1138" y="251"/>
                  </a:lnTo>
                  <a:lnTo>
                    <a:pt x="1117" y="352"/>
                  </a:lnTo>
                  <a:lnTo>
                    <a:pt x="1072" y="489"/>
                  </a:lnTo>
                  <a:lnTo>
                    <a:pt x="983" y="644"/>
                  </a:lnTo>
                  <a:lnTo>
                    <a:pt x="873" y="775"/>
                  </a:lnTo>
                  <a:lnTo>
                    <a:pt x="781" y="846"/>
                  </a:lnTo>
                  <a:lnTo>
                    <a:pt x="679" y="882"/>
                  </a:lnTo>
                  <a:lnTo>
                    <a:pt x="582" y="869"/>
                  </a:lnTo>
                  <a:lnTo>
                    <a:pt x="507" y="829"/>
                  </a:lnTo>
                  <a:lnTo>
                    <a:pt x="480" y="763"/>
                  </a:lnTo>
                  <a:lnTo>
                    <a:pt x="450" y="649"/>
                  </a:lnTo>
                  <a:lnTo>
                    <a:pt x="414" y="437"/>
                  </a:lnTo>
                  <a:lnTo>
                    <a:pt x="388" y="291"/>
                  </a:lnTo>
                  <a:lnTo>
                    <a:pt x="388" y="119"/>
                  </a:lnTo>
                  <a:lnTo>
                    <a:pt x="370" y="89"/>
                  </a:lnTo>
                  <a:lnTo>
                    <a:pt x="318" y="80"/>
                  </a:lnTo>
                  <a:lnTo>
                    <a:pt x="256" y="128"/>
                  </a:lnTo>
                  <a:lnTo>
                    <a:pt x="199" y="208"/>
                  </a:lnTo>
                  <a:lnTo>
                    <a:pt x="132" y="251"/>
                  </a:lnTo>
                  <a:lnTo>
                    <a:pt x="30" y="251"/>
                  </a:lnTo>
                  <a:lnTo>
                    <a:pt x="0" y="224"/>
                  </a:lnTo>
                  <a:lnTo>
                    <a:pt x="0" y="181"/>
                  </a:lnTo>
                  <a:lnTo>
                    <a:pt x="44" y="141"/>
                  </a:lnTo>
                  <a:lnTo>
                    <a:pt x="93" y="154"/>
                  </a:lnTo>
                  <a:lnTo>
                    <a:pt x="137" y="146"/>
                  </a:lnTo>
                  <a:lnTo>
                    <a:pt x="217" y="89"/>
                  </a:lnTo>
                  <a:lnTo>
                    <a:pt x="295" y="27"/>
                  </a:lnTo>
                  <a:lnTo>
                    <a:pt x="370" y="9"/>
                  </a:lnTo>
                  <a:lnTo>
                    <a:pt x="477" y="0"/>
                  </a:lnTo>
                  <a:lnTo>
                    <a:pt x="480" y="48"/>
                  </a:lnTo>
                  <a:lnTo>
                    <a:pt x="455" y="101"/>
                  </a:lnTo>
                  <a:lnTo>
                    <a:pt x="450" y="238"/>
                  </a:lnTo>
                  <a:lnTo>
                    <a:pt x="480" y="419"/>
                  </a:lnTo>
                  <a:lnTo>
                    <a:pt x="530" y="595"/>
                  </a:lnTo>
                  <a:lnTo>
                    <a:pt x="573" y="701"/>
                  </a:lnTo>
                  <a:lnTo>
                    <a:pt x="640" y="750"/>
                  </a:lnTo>
                  <a:lnTo>
                    <a:pt x="706" y="750"/>
                  </a:lnTo>
                  <a:lnTo>
                    <a:pt x="772" y="701"/>
                  </a:lnTo>
                  <a:lnTo>
                    <a:pt x="861" y="590"/>
                  </a:lnTo>
                  <a:lnTo>
                    <a:pt x="918" y="432"/>
                  </a:lnTo>
                  <a:lnTo>
                    <a:pt x="926" y="366"/>
                  </a:lnTo>
                  <a:close/>
                </a:path>
              </a:pathLst>
            </a:custGeom>
            <a:gradFill rotWithShape="0">
              <a:gsLst>
                <a:gs pos="0">
                  <a:srgbClr val="0000CC"/>
                </a:gs>
                <a:gs pos="100000">
                  <a:srgbClr val="5555DD"/>
                </a:gs>
              </a:gsLst>
              <a:path path="rect">
                <a:fillToRect l="50000" t="50000" r="50000" b="50000"/>
              </a:path>
            </a:gradFill>
            <a:ln>
              <a:noFill/>
            </a:ln>
            <a:effectLst>
              <a:outerShdw dist="35921" dir="2700000" algn="ctr" rotWithShape="0">
                <a:schemeClr val="hlink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748" name="Freeform 77">
              <a:extLst>
                <a:ext uri="{FF2B5EF4-FFF2-40B4-BE49-F238E27FC236}">
                  <a16:creationId xmlns:a16="http://schemas.microsoft.com/office/drawing/2014/main" id="{C78C318C-7C88-D0AA-F202-125F57C5CA1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3" y="793"/>
              <a:ext cx="200" cy="348"/>
            </a:xfrm>
            <a:custGeom>
              <a:avLst/>
              <a:gdLst>
                <a:gd name="T0" fmla="*/ 8 w 802"/>
                <a:gd name="T1" fmla="*/ 16 h 1394"/>
                <a:gd name="T2" fmla="*/ 10 w 802"/>
                <a:gd name="T3" fmla="*/ 18 h 1394"/>
                <a:gd name="T4" fmla="*/ 11 w 802"/>
                <a:gd name="T5" fmla="*/ 18 h 1394"/>
                <a:gd name="T6" fmla="*/ 12 w 802"/>
                <a:gd name="T7" fmla="*/ 19 h 1394"/>
                <a:gd name="T8" fmla="*/ 12 w 802"/>
                <a:gd name="T9" fmla="*/ 20 h 1394"/>
                <a:gd name="T10" fmla="*/ 12 w 802"/>
                <a:gd name="T11" fmla="*/ 21 h 1394"/>
                <a:gd name="T12" fmla="*/ 11 w 802"/>
                <a:gd name="T13" fmla="*/ 22 h 1394"/>
                <a:gd name="T14" fmla="*/ 9 w 802"/>
                <a:gd name="T15" fmla="*/ 21 h 1394"/>
                <a:gd name="T16" fmla="*/ 7 w 802"/>
                <a:gd name="T17" fmla="*/ 18 h 1394"/>
                <a:gd name="T18" fmla="*/ 5 w 802"/>
                <a:gd name="T19" fmla="*/ 16 h 1394"/>
                <a:gd name="T20" fmla="*/ 4 w 802"/>
                <a:gd name="T21" fmla="*/ 14 h 1394"/>
                <a:gd name="T22" fmla="*/ 4 w 802"/>
                <a:gd name="T23" fmla="*/ 10 h 1394"/>
                <a:gd name="T24" fmla="*/ 4 w 802"/>
                <a:gd name="T25" fmla="*/ 6 h 1394"/>
                <a:gd name="T26" fmla="*/ 3 w 802"/>
                <a:gd name="T27" fmla="*/ 5 h 1394"/>
                <a:gd name="T28" fmla="*/ 3 w 802"/>
                <a:gd name="T29" fmla="*/ 4 h 1394"/>
                <a:gd name="T30" fmla="*/ 0 w 802"/>
                <a:gd name="T31" fmla="*/ 4 h 1394"/>
                <a:gd name="T32" fmla="*/ 0 w 802"/>
                <a:gd name="T33" fmla="*/ 4 h 1394"/>
                <a:gd name="T34" fmla="*/ 0 w 802"/>
                <a:gd name="T35" fmla="*/ 4 h 1394"/>
                <a:gd name="T36" fmla="*/ 2 w 802"/>
                <a:gd name="T37" fmla="*/ 3 h 1394"/>
                <a:gd name="T38" fmla="*/ 2 w 802"/>
                <a:gd name="T39" fmla="*/ 3 h 1394"/>
                <a:gd name="T40" fmla="*/ 0 w 802"/>
                <a:gd name="T41" fmla="*/ 2 h 1394"/>
                <a:gd name="T42" fmla="*/ 0 w 802"/>
                <a:gd name="T43" fmla="*/ 1 h 1394"/>
                <a:gd name="T44" fmla="*/ 0 w 802"/>
                <a:gd name="T45" fmla="*/ 1 h 1394"/>
                <a:gd name="T46" fmla="*/ 2 w 802"/>
                <a:gd name="T47" fmla="*/ 2 h 1394"/>
                <a:gd name="T48" fmla="*/ 3 w 802"/>
                <a:gd name="T49" fmla="*/ 2 h 1394"/>
                <a:gd name="T50" fmla="*/ 2 w 802"/>
                <a:gd name="T51" fmla="*/ 0 h 1394"/>
                <a:gd name="T52" fmla="*/ 3 w 802"/>
                <a:gd name="T53" fmla="*/ 0 h 1394"/>
                <a:gd name="T54" fmla="*/ 3 w 802"/>
                <a:gd name="T55" fmla="*/ 0 h 1394"/>
                <a:gd name="T56" fmla="*/ 3 w 802"/>
                <a:gd name="T57" fmla="*/ 2 h 1394"/>
                <a:gd name="T58" fmla="*/ 4 w 802"/>
                <a:gd name="T59" fmla="*/ 2 h 1394"/>
                <a:gd name="T60" fmla="*/ 5 w 802"/>
                <a:gd name="T61" fmla="*/ 0 h 1394"/>
                <a:gd name="T62" fmla="*/ 5 w 802"/>
                <a:gd name="T63" fmla="*/ 0 h 1394"/>
                <a:gd name="T64" fmla="*/ 5 w 802"/>
                <a:gd name="T65" fmla="*/ 1 h 1394"/>
                <a:gd name="T66" fmla="*/ 5 w 802"/>
                <a:gd name="T67" fmla="*/ 2 h 1394"/>
                <a:gd name="T68" fmla="*/ 5 w 802"/>
                <a:gd name="T69" fmla="*/ 3 h 1394"/>
                <a:gd name="T70" fmla="*/ 5 w 802"/>
                <a:gd name="T71" fmla="*/ 5 h 1394"/>
                <a:gd name="T72" fmla="*/ 5 w 802"/>
                <a:gd name="T73" fmla="*/ 6 h 1394"/>
                <a:gd name="T74" fmla="*/ 5 w 802"/>
                <a:gd name="T75" fmla="*/ 9 h 1394"/>
                <a:gd name="T76" fmla="*/ 5 w 802"/>
                <a:gd name="T77" fmla="*/ 11 h 1394"/>
                <a:gd name="T78" fmla="*/ 6 w 802"/>
                <a:gd name="T79" fmla="*/ 13 h 1394"/>
                <a:gd name="T80" fmla="*/ 7 w 802"/>
                <a:gd name="T81" fmla="*/ 15 h 1394"/>
                <a:gd name="T82" fmla="*/ 8 w 802"/>
                <a:gd name="T83" fmla="*/ 16 h 139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802" h="1394">
                  <a:moveTo>
                    <a:pt x="510" y="1058"/>
                  </a:moveTo>
                  <a:lnTo>
                    <a:pt x="642" y="1191"/>
                  </a:lnTo>
                  <a:lnTo>
                    <a:pt x="695" y="1191"/>
                  </a:lnTo>
                  <a:lnTo>
                    <a:pt x="784" y="1244"/>
                  </a:lnTo>
                  <a:lnTo>
                    <a:pt x="802" y="1305"/>
                  </a:lnTo>
                  <a:lnTo>
                    <a:pt x="775" y="1385"/>
                  </a:lnTo>
                  <a:lnTo>
                    <a:pt x="704" y="1394"/>
                  </a:lnTo>
                  <a:lnTo>
                    <a:pt x="616" y="1332"/>
                  </a:lnTo>
                  <a:lnTo>
                    <a:pt x="439" y="1164"/>
                  </a:lnTo>
                  <a:lnTo>
                    <a:pt x="325" y="1006"/>
                  </a:lnTo>
                  <a:lnTo>
                    <a:pt x="272" y="882"/>
                  </a:lnTo>
                  <a:lnTo>
                    <a:pt x="237" y="670"/>
                  </a:lnTo>
                  <a:lnTo>
                    <a:pt x="237" y="397"/>
                  </a:lnTo>
                  <a:lnTo>
                    <a:pt x="228" y="327"/>
                  </a:lnTo>
                  <a:lnTo>
                    <a:pt x="176" y="274"/>
                  </a:lnTo>
                  <a:lnTo>
                    <a:pt x="25" y="283"/>
                  </a:lnTo>
                  <a:lnTo>
                    <a:pt x="0" y="256"/>
                  </a:lnTo>
                  <a:lnTo>
                    <a:pt x="34" y="238"/>
                  </a:lnTo>
                  <a:lnTo>
                    <a:pt x="140" y="229"/>
                  </a:lnTo>
                  <a:lnTo>
                    <a:pt x="158" y="212"/>
                  </a:lnTo>
                  <a:lnTo>
                    <a:pt x="7" y="123"/>
                  </a:lnTo>
                  <a:lnTo>
                    <a:pt x="7" y="89"/>
                  </a:lnTo>
                  <a:lnTo>
                    <a:pt x="34" y="80"/>
                  </a:lnTo>
                  <a:lnTo>
                    <a:pt x="158" y="150"/>
                  </a:lnTo>
                  <a:lnTo>
                    <a:pt x="185" y="141"/>
                  </a:lnTo>
                  <a:lnTo>
                    <a:pt x="158" y="9"/>
                  </a:lnTo>
                  <a:lnTo>
                    <a:pt x="176" y="0"/>
                  </a:lnTo>
                  <a:lnTo>
                    <a:pt x="194" y="9"/>
                  </a:lnTo>
                  <a:lnTo>
                    <a:pt x="228" y="141"/>
                  </a:lnTo>
                  <a:lnTo>
                    <a:pt x="254" y="150"/>
                  </a:lnTo>
                  <a:lnTo>
                    <a:pt x="325" y="9"/>
                  </a:lnTo>
                  <a:lnTo>
                    <a:pt x="343" y="9"/>
                  </a:lnTo>
                  <a:lnTo>
                    <a:pt x="343" y="53"/>
                  </a:lnTo>
                  <a:lnTo>
                    <a:pt x="299" y="167"/>
                  </a:lnTo>
                  <a:lnTo>
                    <a:pt x="299" y="229"/>
                  </a:lnTo>
                  <a:lnTo>
                    <a:pt x="316" y="309"/>
                  </a:lnTo>
                  <a:lnTo>
                    <a:pt x="308" y="414"/>
                  </a:lnTo>
                  <a:lnTo>
                    <a:pt x="316" y="608"/>
                  </a:lnTo>
                  <a:lnTo>
                    <a:pt x="334" y="732"/>
                  </a:lnTo>
                  <a:lnTo>
                    <a:pt x="379" y="873"/>
                  </a:lnTo>
                  <a:lnTo>
                    <a:pt x="439" y="979"/>
                  </a:lnTo>
                  <a:lnTo>
                    <a:pt x="510" y="1058"/>
                  </a:lnTo>
                  <a:close/>
                </a:path>
              </a:pathLst>
            </a:custGeom>
            <a:gradFill rotWithShape="0">
              <a:gsLst>
                <a:gs pos="0">
                  <a:srgbClr val="0000CC"/>
                </a:gs>
                <a:gs pos="100000">
                  <a:srgbClr val="5555DD"/>
                </a:gs>
              </a:gsLst>
              <a:path path="rect">
                <a:fillToRect l="50000" t="50000" r="50000" b="50000"/>
              </a:path>
            </a:gradFill>
            <a:ln>
              <a:noFill/>
            </a:ln>
            <a:effectLst>
              <a:outerShdw dist="35921" dir="2700000" algn="ctr" rotWithShape="0">
                <a:schemeClr val="hlink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749" name="Freeform 78">
              <a:extLst>
                <a:ext uri="{FF2B5EF4-FFF2-40B4-BE49-F238E27FC236}">
                  <a16:creationId xmlns:a16="http://schemas.microsoft.com/office/drawing/2014/main" id="{6C57694D-2FAA-4CFA-C66A-D0270FE5BA3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5" y="824"/>
              <a:ext cx="263" cy="326"/>
            </a:xfrm>
            <a:custGeom>
              <a:avLst/>
              <a:gdLst>
                <a:gd name="T0" fmla="*/ 0 w 1050"/>
                <a:gd name="T1" fmla="*/ 18 h 1305"/>
                <a:gd name="T2" fmla="*/ 0 w 1050"/>
                <a:gd name="T3" fmla="*/ 19 h 1305"/>
                <a:gd name="T4" fmla="*/ 0 w 1050"/>
                <a:gd name="T5" fmla="*/ 20 h 1305"/>
                <a:gd name="T6" fmla="*/ 1 w 1050"/>
                <a:gd name="T7" fmla="*/ 20 h 1305"/>
                <a:gd name="T8" fmla="*/ 4 w 1050"/>
                <a:gd name="T9" fmla="*/ 20 h 1305"/>
                <a:gd name="T10" fmla="*/ 7 w 1050"/>
                <a:gd name="T11" fmla="*/ 19 h 1305"/>
                <a:gd name="T12" fmla="*/ 10 w 1050"/>
                <a:gd name="T13" fmla="*/ 17 h 1305"/>
                <a:gd name="T14" fmla="*/ 12 w 1050"/>
                <a:gd name="T15" fmla="*/ 14 h 1305"/>
                <a:gd name="T16" fmla="*/ 13 w 1050"/>
                <a:gd name="T17" fmla="*/ 10 h 1305"/>
                <a:gd name="T18" fmla="*/ 13 w 1050"/>
                <a:gd name="T19" fmla="*/ 7 h 1305"/>
                <a:gd name="T20" fmla="*/ 13 w 1050"/>
                <a:gd name="T21" fmla="*/ 5 h 1305"/>
                <a:gd name="T22" fmla="*/ 14 w 1050"/>
                <a:gd name="T23" fmla="*/ 4 h 1305"/>
                <a:gd name="T24" fmla="*/ 15 w 1050"/>
                <a:gd name="T25" fmla="*/ 3 h 1305"/>
                <a:gd name="T26" fmla="*/ 16 w 1050"/>
                <a:gd name="T27" fmla="*/ 3 h 1305"/>
                <a:gd name="T28" fmla="*/ 17 w 1050"/>
                <a:gd name="T29" fmla="*/ 3 h 1305"/>
                <a:gd name="T30" fmla="*/ 15 w 1050"/>
                <a:gd name="T31" fmla="*/ 3 h 1305"/>
                <a:gd name="T32" fmla="*/ 15 w 1050"/>
                <a:gd name="T33" fmla="*/ 3 h 1305"/>
                <a:gd name="T34" fmla="*/ 16 w 1050"/>
                <a:gd name="T35" fmla="*/ 1 h 1305"/>
                <a:gd name="T36" fmla="*/ 16 w 1050"/>
                <a:gd name="T37" fmla="*/ 1 h 1305"/>
                <a:gd name="T38" fmla="*/ 15 w 1050"/>
                <a:gd name="T39" fmla="*/ 1 h 1305"/>
                <a:gd name="T40" fmla="*/ 14 w 1050"/>
                <a:gd name="T41" fmla="*/ 2 h 1305"/>
                <a:gd name="T42" fmla="*/ 14 w 1050"/>
                <a:gd name="T43" fmla="*/ 2 h 1305"/>
                <a:gd name="T44" fmla="*/ 14 w 1050"/>
                <a:gd name="T45" fmla="*/ 0 h 1305"/>
                <a:gd name="T46" fmla="*/ 14 w 1050"/>
                <a:gd name="T47" fmla="*/ 0 h 1305"/>
                <a:gd name="T48" fmla="*/ 13 w 1050"/>
                <a:gd name="T49" fmla="*/ 0 h 1305"/>
                <a:gd name="T50" fmla="*/ 14 w 1050"/>
                <a:gd name="T51" fmla="*/ 2 h 1305"/>
                <a:gd name="T52" fmla="*/ 13 w 1050"/>
                <a:gd name="T53" fmla="*/ 2 h 1305"/>
                <a:gd name="T54" fmla="*/ 12 w 1050"/>
                <a:gd name="T55" fmla="*/ 1 h 1305"/>
                <a:gd name="T56" fmla="*/ 11 w 1050"/>
                <a:gd name="T57" fmla="*/ 1 h 1305"/>
                <a:gd name="T58" fmla="*/ 11 w 1050"/>
                <a:gd name="T59" fmla="*/ 1 h 1305"/>
                <a:gd name="T60" fmla="*/ 13 w 1050"/>
                <a:gd name="T61" fmla="*/ 3 h 1305"/>
                <a:gd name="T62" fmla="*/ 13 w 1050"/>
                <a:gd name="T63" fmla="*/ 3 h 1305"/>
                <a:gd name="T64" fmla="*/ 12 w 1050"/>
                <a:gd name="T65" fmla="*/ 5 h 1305"/>
                <a:gd name="T66" fmla="*/ 12 w 1050"/>
                <a:gd name="T67" fmla="*/ 6 h 1305"/>
                <a:gd name="T68" fmla="*/ 12 w 1050"/>
                <a:gd name="T69" fmla="*/ 8 h 1305"/>
                <a:gd name="T70" fmla="*/ 12 w 1050"/>
                <a:gd name="T71" fmla="*/ 11 h 1305"/>
                <a:gd name="T72" fmla="*/ 11 w 1050"/>
                <a:gd name="T73" fmla="*/ 12 h 1305"/>
                <a:gd name="T74" fmla="*/ 10 w 1050"/>
                <a:gd name="T75" fmla="*/ 14 h 1305"/>
                <a:gd name="T76" fmla="*/ 9 w 1050"/>
                <a:gd name="T77" fmla="*/ 16 h 1305"/>
                <a:gd name="T78" fmla="*/ 8 w 1050"/>
                <a:gd name="T79" fmla="*/ 17 h 1305"/>
                <a:gd name="T80" fmla="*/ 6 w 1050"/>
                <a:gd name="T81" fmla="*/ 18 h 1305"/>
                <a:gd name="T82" fmla="*/ 4 w 1050"/>
                <a:gd name="T83" fmla="*/ 18 h 1305"/>
                <a:gd name="T84" fmla="*/ 2 w 1050"/>
                <a:gd name="T85" fmla="*/ 18 h 1305"/>
                <a:gd name="T86" fmla="*/ 0 w 1050"/>
                <a:gd name="T87" fmla="*/ 18 h 130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050" h="1305">
                  <a:moveTo>
                    <a:pt x="18" y="1155"/>
                  </a:moveTo>
                  <a:lnTo>
                    <a:pt x="0" y="1216"/>
                  </a:lnTo>
                  <a:lnTo>
                    <a:pt x="18" y="1305"/>
                  </a:lnTo>
                  <a:lnTo>
                    <a:pt x="80" y="1305"/>
                  </a:lnTo>
                  <a:lnTo>
                    <a:pt x="265" y="1270"/>
                  </a:lnTo>
                  <a:lnTo>
                    <a:pt x="468" y="1199"/>
                  </a:lnTo>
                  <a:lnTo>
                    <a:pt x="635" y="1085"/>
                  </a:lnTo>
                  <a:lnTo>
                    <a:pt x="733" y="935"/>
                  </a:lnTo>
                  <a:lnTo>
                    <a:pt x="820" y="679"/>
                  </a:lnTo>
                  <a:lnTo>
                    <a:pt x="847" y="441"/>
                  </a:lnTo>
                  <a:lnTo>
                    <a:pt x="847" y="327"/>
                  </a:lnTo>
                  <a:lnTo>
                    <a:pt x="891" y="256"/>
                  </a:lnTo>
                  <a:lnTo>
                    <a:pt x="970" y="229"/>
                  </a:lnTo>
                  <a:lnTo>
                    <a:pt x="1041" y="229"/>
                  </a:lnTo>
                  <a:lnTo>
                    <a:pt x="1050" y="194"/>
                  </a:lnTo>
                  <a:lnTo>
                    <a:pt x="945" y="203"/>
                  </a:lnTo>
                  <a:lnTo>
                    <a:pt x="927" y="176"/>
                  </a:lnTo>
                  <a:lnTo>
                    <a:pt x="1014" y="80"/>
                  </a:lnTo>
                  <a:lnTo>
                    <a:pt x="997" y="53"/>
                  </a:lnTo>
                  <a:lnTo>
                    <a:pt x="979" y="71"/>
                  </a:lnTo>
                  <a:lnTo>
                    <a:pt x="909" y="141"/>
                  </a:lnTo>
                  <a:lnTo>
                    <a:pt x="891" y="141"/>
                  </a:lnTo>
                  <a:lnTo>
                    <a:pt x="891" y="18"/>
                  </a:lnTo>
                  <a:lnTo>
                    <a:pt x="874" y="0"/>
                  </a:lnTo>
                  <a:lnTo>
                    <a:pt x="847" y="9"/>
                  </a:lnTo>
                  <a:lnTo>
                    <a:pt x="856" y="141"/>
                  </a:lnTo>
                  <a:lnTo>
                    <a:pt x="838" y="149"/>
                  </a:lnTo>
                  <a:lnTo>
                    <a:pt x="767" y="80"/>
                  </a:lnTo>
                  <a:lnTo>
                    <a:pt x="715" y="71"/>
                  </a:lnTo>
                  <a:lnTo>
                    <a:pt x="724" y="106"/>
                  </a:lnTo>
                  <a:lnTo>
                    <a:pt x="803" y="185"/>
                  </a:lnTo>
                  <a:lnTo>
                    <a:pt x="803" y="229"/>
                  </a:lnTo>
                  <a:lnTo>
                    <a:pt x="776" y="318"/>
                  </a:lnTo>
                  <a:lnTo>
                    <a:pt x="776" y="396"/>
                  </a:lnTo>
                  <a:lnTo>
                    <a:pt x="776" y="530"/>
                  </a:lnTo>
                  <a:lnTo>
                    <a:pt x="741" y="697"/>
                  </a:lnTo>
                  <a:lnTo>
                    <a:pt x="706" y="802"/>
                  </a:lnTo>
                  <a:lnTo>
                    <a:pt x="644" y="935"/>
                  </a:lnTo>
                  <a:lnTo>
                    <a:pt x="573" y="1040"/>
                  </a:lnTo>
                  <a:lnTo>
                    <a:pt x="521" y="1093"/>
                  </a:lnTo>
                  <a:lnTo>
                    <a:pt x="379" y="1138"/>
                  </a:lnTo>
                  <a:lnTo>
                    <a:pt x="248" y="1155"/>
                  </a:lnTo>
                  <a:lnTo>
                    <a:pt x="114" y="1173"/>
                  </a:lnTo>
                  <a:lnTo>
                    <a:pt x="18" y="1155"/>
                  </a:lnTo>
                  <a:close/>
                </a:path>
              </a:pathLst>
            </a:custGeom>
            <a:gradFill rotWithShape="0">
              <a:gsLst>
                <a:gs pos="0">
                  <a:srgbClr val="0000CC"/>
                </a:gs>
                <a:gs pos="100000">
                  <a:srgbClr val="5555DD"/>
                </a:gs>
              </a:gsLst>
              <a:path path="rect">
                <a:fillToRect l="50000" t="50000" r="50000" b="50000"/>
              </a:path>
            </a:gradFill>
            <a:ln>
              <a:noFill/>
            </a:ln>
            <a:effectLst>
              <a:outerShdw dist="35921" dir="2700000" algn="ctr" rotWithShape="0">
                <a:schemeClr val="hlink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sp>
        <p:nvSpPr>
          <p:cNvPr id="750" name="Rectangle 48">
            <a:extLst>
              <a:ext uri="{FF2B5EF4-FFF2-40B4-BE49-F238E27FC236}">
                <a16:creationId xmlns:a16="http://schemas.microsoft.com/office/drawing/2014/main" id="{B3CAA127-193F-EBDF-67C6-10E90E2390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3404" y="3856540"/>
            <a:ext cx="3971482" cy="1092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969696"/>
                </a:solidFill>
                <a:miter lim="800000"/>
                <a:headEnd/>
                <a:tailEnd type="none" w="med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ko-KR" sz="8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-  </a:t>
            </a:r>
            <a:r>
              <a:rPr lang="ko-KR" altLang="en-US" sz="8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이상 발생 판단 기준 </a:t>
            </a:r>
            <a:r>
              <a:rPr lang="en-US" altLang="ko-KR" sz="8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(Western Electric Rules)</a:t>
            </a:r>
            <a:endParaRPr lang="ko-KR" altLang="en-US" sz="800">
              <a:solidFill>
                <a:srgbClr val="000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ko-KR" altLang="en-US" sz="8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   </a:t>
            </a:r>
            <a:r>
              <a:rPr lang="en-US" altLang="ko-KR" sz="8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(1) T1 : ±3σ </a:t>
            </a:r>
            <a:r>
              <a:rPr lang="ko-KR" altLang="en-US" sz="8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를 벗어남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ko-KR" altLang="en-US" sz="8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   </a:t>
            </a:r>
            <a:r>
              <a:rPr lang="en-US" altLang="ko-KR" sz="8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(2) T2 : </a:t>
            </a:r>
            <a:r>
              <a:rPr lang="ko-KR" altLang="en-US" sz="8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연속된 </a:t>
            </a:r>
            <a:r>
              <a:rPr lang="en-US" altLang="ko-KR" sz="8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6</a:t>
            </a:r>
            <a:r>
              <a:rPr lang="ko-KR" altLang="en-US" sz="8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점이 중심선의 한쪽에 나타나며</a:t>
            </a:r>
            <a:r>
              <a:rPr lang="en-US" altLang="ko-KR" sz="8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,  </a:t>
            </a:r>
            <a:r>
              <a:rPr lang="ko-KR" altLang="en-US" sz="8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그 </a:t>
            </a:r>
            <a:r>
              <a:rPr lang="en-US" altLang="ko-KR" sz="8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6</a:t>
            </a:r>
            <a:r>
              <a:rPr lang="ko-KR" altLang="en-US" sz="8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점의 평균이 중심선으로부터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ko-KR" altLang="en-US" sz="8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                     </a:t>
            </a:r>
            <a:r>
              <a:rPr lang="en-US" altLang="ko-KR" sz="8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Spec </a:t>
            </a:r>
            <a:r>
              <a:rPr lang="ko-KR" altLang="en-US" sz="8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공차</a:t>
            </a:r>
            <a:r>
              <a:rPr lang="en-US" altLang="ko-KR" sz="8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(USL-CL </a:t>
            </a:r>
            <a:r>
              <a:rPr lang="ko-KR" altLang="en-US" sz="8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또는 </a:t>
            </a:r>
            <a:r>
              <a:rPr lang="en-US" altLang="ko-KR" sz="8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CL-LSL)</a:t>
            </a:r>
            <a:r>
              <a:rPr lang="ko-KR" altLang="en-US" sz="8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의 </a:t>
            </a:r>
            <a:r>
              <a:rPr lang="en-US" altLang="ko-KR" sz="8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30% </a:t>
            </a:r>
            <a:r>
              <a:rPr lang="ko-KR" altLang="en-US" sz="8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이상 벗어남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ko-KR" altLang="en-US" sz="8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   </a:t>
            </a:r>
            <a:r>
              <a:rPr lang="en-US" altLang="ko-KR" sz="8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(3) T3 : </a:t>
            </a:r>
            <a:r>
              <a:rPr lang="ko-KR" altLang="en-US" sz="8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연속된 </a:t>
            </a:r>
            <a:r>
              <a:rPr lang="en-US" altLang="ko-KR" sz="8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6</a:t>
            </a:r>
            <a:r>
              <a:rPr lang="ko-KR" altLang="en-US" sz="8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점이 상승 또는 하강 경향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ko-KR" altLang="en-US" sz="3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               ●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ko-KR" altLang="en-US" sz="3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               ●</a:t>
            </a:r>
            <a:br>
              <a:rPr lang="en-US" altLang="ko-KR" sz="3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lang="en-US" altLang="ko-KR" sz="3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               </a:t>
            </a:r>
            <a:r>
              <a:rPr lang="ko-KR" altLang="en-US" sz="3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●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ko-KR" altLang="en-US" sz="8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   </a:t>
            </a:r>
            <a:r>
              <a:rPr lang="en-US" altLang="ko-KR" sz="8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(8) T8 : </a:t>
            </a:r>
            <a:r>
              <a:rPr lang="ko-KR" altLang="en-US" sz="8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연속된 </a:t>
            </a:r>
            <a:r>
              <a:rPr lang="en-US" altLang="ko-KR" sz="8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8</a:t>
            </a:r>
            <a:r>
              <a:rPr lang="ko-KR" altLang="en-US" sz="8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점이 </a:t>
            </a:r>
            <a:r>
              <a:rPr lang="en-US" altLang="ko-KR" sz="8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±1σ</a:t>
            </a:r>
            <a:r>
              <a:rPr lang="ko-KR" altLang="en-US" sz="8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에 나타나지 않고 중심선의 한쪽이나 양쪽에 나타남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ko-KR" altLang="en-US" sz="8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   </a:t>
            </a:r>
            <a:r>
              <a:rPr lang="en-US" altLang="ko-KR" sz="8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(9) T9 : </a:t>
            </a:r>
            <a:r>
              <a:rPr lang="ko-KR" altLang="en-US" sz="8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연속된 </a:t>
            </a:r>
            <a:r>
              <a:rPr lang="en-US" altLang="ko-KR" sz="8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6</a:t>
            </a:r>
            <a:r>
              <a:rPr lang="ko-KR" altLang="en-US" sz="8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점이 </a:t>
            </a:r>
            <a:r>
              <a:rPr lang="en-US" altLang="ko-KR" sz="8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±2σ</a:t>
            </a:r>
            <a:r>
              <a:rPr lang="ko-KR" altLang="en-US" sz="8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와 </a:t>
            </a:r>
            <a:r>
              <a:rPr lang="en-US" altLang="ko-KR" sz="8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±3σ </a:t>
            </a:r>
            <a:r>
              <a:rPr lang="ko-KR" altLang="en-US" sz="8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사이에 나타남</a:t>
            </a:r>
          </a:p>
        </p:txBody>
      </p: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1097EFCA-DF0E-3B51-5AA6-A56E6EB45DA6}"/>
              </a:ext>
            </a:extLst>
          </p:cNvPr>
          <p:cNvGrpSpPr/>
          <p:nvPr/>
        </p:nvGrpSpPr>
        <p:grpSpPr>
          <a:xfrm>
            <a:off x="5546261" y="1392242"/>
            <a:ext cx="4572939" cy="4805227"/>
            <a:chOff x="-6470820" y="1594829"/>
            <a:chExt cx="4572939" cy="4805227"/>
          </a:xfrm>
        </p:grpSpPr>
        <p:grpSp>
          <p:nvGrpSpPr>
            <p:cNvPr id="595" name="그룹 594">
              <a:extLst>
                <a:ext uri="{FF2B5EF4-FFF2-40B4-BE49-F238E27FC236}">
                  <a16:creationId xmlns:a16="http://schemas.microsoft.com/office/drawing/2014/main" id="{553EA2F3-B678-FD28-DD0E-086FD35936B3}"/>
                </a:ext>
              </a:extLst>
            </p:cNvPr>
            <p:cNvGrpSpPr/>
            <p:nvPr/>
          </p:nvGrpSpPr>
          <p:grpSpPr>
            <a:xfrm>
              <a:off x="-6112591" y="5967559"/>
              <a:ext cx="3776939" cy="432497"/>
              <a:chOff x="1075311" y="2629308"/>
              <a:chExt cx="3776939" cy="432497"/>
            </a:xfrm>
          </p:grpSpPr>
          <p:sp>
            <p:nvSpPr>
              <p:cNvPr id="596" name="오각형 21">
                <a:extLst>
                  <a:ext uri="{FF2B5EF4-FFF2-40B4-BE49-F238E27FC236}">
                    <a16:creationId xmlns:a16="http://schemas.microsoft.com/office/drawing/2014/main" id="{1816E079-0AEB-83D6-CB2E-3682B9A610BB}"/>
                  </a:ext>
                </a:extLst>
              </p:cNvPr>
              <p:cNvSpPr/>
              <p:nvPr/>
            </p:nvSpPr>
            <p:spPr>
              <a:xfrm>
                <a:off x="2569799" y="2629308"/>
                <a:ext cx="792000" cy="288000"/>
              </a:xfrm>
              <a:prstGeom prst="homePlate">
                <a:avLst>
                  <a:gd name="adj" fmla="val 14365"/>
                </a:avLst>
              </a:prstGeom>
              <a:solidFill>
                <a:srgbClr val="E6A2B2"/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14342" latinLnBrk="1">
                  <a:defRPr/>
                </a:pPr>
                <a:r>
                  <a:rPr lang="en-US" altLang="ko-KR" sz="100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Spec/Rule</a:t>
                </a:r>
                <a:br>
                  <a:rPr lang="en-US" altLang="ko-KR" sz="100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</a:br>
                <a:r>
                  <a:rPr lang="ko-KR" altLang="en-US" sz="100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등록</a:t>
                </a:r>
              </a:p>
            </p:txBody>
          </p:sp>
          <p:sp>
            <p:nvSpPr>
              <p:cNvPr id="597" name="오각형 19">
                <a:extLst>
                  <a:ext uri="{FF2B5EF4-FFF2-40B4-BE49-F238E27FC236}">
                    <a16:creationId xmlns:a16="http://schemas.microsoft.com/office/drawing/2014/main" id="{AE4B6115-8953-E20B-D917-51636C9EF568}"/>
                  </a:ext>
                </a:extLst>
              </p:cNvPr>
              <p:cNvSpPr/>
              <p:nvPr/>
            </p:nvSpPr>
            <p:spPr>
              <a:xfrm>
                <a:off x="1822555" y="2629308"/>
                <a:ext cx="792000" cy="288000"/>
              </a:xfrm>
              <a:prstGeom prst="homePlate">
                <a:avLst>
                  <a:gd name="adj" fmla="val 15810"/>
                </a:avLst>
              </a:prstGeom>
              <a:solidFill>
                <a:srgbClr val="F1CBD4"/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14342" latinLnBrk="1">
                  <a:defRPr/>
                </a:pPr>
                <a:r>
                  <a:rPr lang="ko-KR" altLang="en-US" sz="100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이상발생 조치</a:t>
                </a:r>
                <a:br>
                  <a:rPr lang="ko-KR" altLang="en-US" sz="100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</a:br>
                <a:r>
                  <a:rPr lang="en-US" altLang="ko-KR" sz="100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Process </a:t>
                </a:r>
                <a:r>
                  <a:rPr lang="ko-KR" altLang="en-US" sz="100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설정</a:t>
                </a:r>
              </a:p>
            </p:txBody>
          </p:sp>
          <p:sp>
            <p:nvSpPr>
              <p:cNvPr id="598" name="오각형 20">
                <a:extLst>
                  <a:ext uri="{FF2B5EF4-FFF2-40B4-BE49-F238E27FC236}">
                    <a16:creationId xmlns:a16="http://schemas.microsoft.com/office/drawing/2014/main" id="{0E5FC675-BC3A-4C69-7F9E-B8387428B012}"/>
                  </a:ext>
                </a:extLst>
              </p:cNvPr>
              <p:cNvSpPr/>
              <p:nvPr/>
            </p:nvSpPr>
            <p:spPr>
              <a:xfrm>
                <a:off x="1075311" y="2629308"/>
                <a:ext cx="792000" cy="288000"/>
              </a:xfrm>
              <a:prstGeom prst="homePlate">
                <a:avLst>
                  <a:gd name="adj" fmla="val 15811"/>
                </a:avLst>
              </a:prstGeom>
              <a:solidFill>
                <a:srgbClr val="F7E2E7"/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14342" latinLnBrk="1">
                  <a:defRPr/>
                </a:pPr>
                <a:r>
                  <a:rPr lang="ko-KR" altLang="en-US" sz="100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이상감지</a:t>
                </a:r>
                <a:br>
                  <a:rPr lang="en-US" altLang="ko-KR" sz="100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</a:br>
                <a:r>
                  <a:rPr lang="ko-KR" altLang="en-US" sz="100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대상선정</a:t>
                </a:r>
              </a:p>
            </p:txBody>
          </p:sp>
          <p:sp>
            <p:nvSpPr>
              <p:cNvPr id="599" name="직사각형 598">
                <a:extLst>
                  <a:ext uri="{FF2B5EF4-FFF2-40B4-BE49-F238E27FC236}">
                    <a16:creationId xmlns:a16="http://schemas.microsoft.com/office/drawing/2014/main" id="{4A9D1488-9593-4A2E-B531-93C55BBDE78A}"/>
                  </a:ext>
                </a:extLst>
              </p:cNvPr>
              <p:cNvSpPr/>
              <p:nvPr/>
            </p:nvSpPr>
            <p:spPr>
              <a:xfrm>
                <a:off x="1199360" y="2923306"/>
                <a:ext cx="787109" cy="138499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defTabSz="914342">
                  <a:spcBef>
                    <a:spcPts val="600"/>
                  </a:spcBef>
                  <a:defRPr/>
                </a:pPr>
                <a:r>
                  <a:rPr lang="en-US" altLang="ko-KR" sz="900">
                    <a:solidFill>
                      <a:srgbClr val="0066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CTQ</a:t>
                </a:r>
                <a:r>
                  <a:rPr lang="ko-KR" altLang="en-US" sz="900">
                    <a:solidFill>
                      <a:srgbClr val="0066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 선정</a:t>
                </a:r>
                <a:endParaRPr lang="en-US" altLang="ko-KR" sz="900">
                  <a:solidFill>
                    <a:srgbClr val="0066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00" name="직사각형 599">
                <a:extLst>
                  <a:ext uri="{FF2B5EF4-FFF2-40B4-BE49-F238E27FC236}">
                    <a16:creationId xmlns:a16="http://schemas.microsoft.com/office/drawing/2014/main" id="{389C9D06-0F48-012E-E12A-B31DC0CA7C72}"/>
                  </a:ext>
                </a:extLst>
              </p:cNvPr>
              <p:cNvSpPr/>
              <p:nvPr/>
            </p:nvSpPr>
            <p:spPr>
              <a:xfrm>
                <a:off x="1958733" y="2923306"/>
                <a:ext cx="536759" cy="138499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ctr" defTabSz="914342">
                  <a:spcBef>
                    <a:spcPts val="600"/>
                  </a:spcBef>
                  <a:defRPr/>
                </a:pPr>
                <a:r>
                  <a:rPr lang="en-US" altLang="ko-KR" sz="900">
                    <a:solidFill>
                      <a:srgbClr val="0066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OCAP</a:t>
                </a:r>
              </a:p>
            </p:txBody>
          </p:sp>
          <p:sp>
            <p:nvSpPr>
              <p:cNvPr id="601" name="직사각형 600">
                <a:extLst>
                  <a:ext uri="{FF2B5EF4-FFF2-40B4-BE49-F238E27FC236}">
                    <a16:creationId xmlns:a16="http://schemas.microsoft.com/office/drawing/2014/main" id="{ADF5D076-CCCA-FBEB-2134-AC320BD6647B}"/>
                  </a:ext>
                </a:extLst>
              </p:cNvPr>
              <p:cNvSpPr/>
              <p:nvPr/>
            </p:nvSpPr>
            <p:spPr>
              <a:xfrm>
                <a:off x="2615798" y="2923306"/>
                <a:ext cx="929383" cy="138499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defTabSz="914342">
                  <a:spcBef>
                    <a:spcPts val="600"/>
                  </a:spcBef>
                  <a:defRPr/>
                </a:pPr>
                <a:r>
                  <a:rPr lang="ko-KR" altLang="en-US" sz="900">
                    <a:solidFill>
                      <a:srgbClr val="0066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공정</a:t>
                </a:r>
                <a:r>
                  <a:rPr lang="en-US" altLang="ko-KR" sz="900">
                    <a:solidFill>
                      <a:srgbClr val="0066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,</a:t>
                </a:r>
                <a:r>
                  <a:rPr lang="ko-KR" altLang="en-US" sz="900">
                    <a:solidFill>
                      <a:srgbClr val="0066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설비</a:t>
                </a:r>
                <a:r>
                  <a:rPr lang="en-US" altLang="ko-KR" sz="900">
                    <a:solidFill>
                      <a:srgbClr val="0066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,</a:t>
                </a:r>
                <a:r>
                  <a:rPr lang="ko-KR" altLang="en-US" sz="900">
                    <a:solidFill>
                      <a:srgbClr val="0066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모델</a:t>
                </a:r>
                <a:endParaRPr lang="en-US" altLang="ko-KR" sz="900">
                  <a:solidFill>
                    <a:srgbClr val="0066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38" name="직사각형 637">
                <a:extLst>
                  <a:ext uri="{FF2B5EF4-FFF2-40B4-BE49-F238E27FC236}">
                    <a16:creationId xmlns:a16="http://schemas.microsoft.com/office/drawing/2014/main" id="{CE4EEB2D-C435-D22A-1E50-2BE748B35924}"/>
                  </a:ext>
                </a:extLst>
              </p:cNvPr>
              <p:cNvSpPr/>
              <p:nvPr/>
            </p:nvSpPr>
            <p:spPr>
              <a:xfrm>
                <a:off x="3448584" y="2923306"/>
                <a:ext cx="702880" cy="138499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defTabSz="914342">
                  <a:spcBef>
                    <a:spcPts val="600"/>
                  </a:spcBef>
                  <a:defRPr/>
                </a:pPr>
                <a:r>
                  <a:rPr lang="en-US" altLang="ko-KR" sz="900">
                    <a:solidFill>
                      <a:srgbClr val="0066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Early</a:t>
                </a:r>
                <a:r>
                  <a:rPr lang="ko-KR" altLang="en-US" sz="900">
                    <a:solidFill>
                      <a:srgbClr val="0066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 </a:t>
                </a:r>
                <a:r>
                  <a:rPr lang="en-US" altLang="ko-KR" sz="900">
                    <a:solidFill>
                      <a:srgbClr val="0066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Warning</a:t>
                </a:r>
              </a:p>
            </p:txBody>
          </p:sp>
          <p:sp>
            <p:nvSpPr>
              <p:cNvPr id="639" name="오각형 22">
                <a:extLst>
                  <a:ext uri="{FF2B5EF4-FFF2-40B4-BE49-F238E27FC236}">
                    <a16:creationId xmlns:a16="http://schemas.microsoft.com/office/drawing/2014/main" id="{EA45B6BC-F29E-CCD4-B3FF-B067747BDFBE}"/>
                  </a:ext>
                </a:extLst>
              </p:cNvPr>
              <p:cNvSpPr/>
              <p:nvPr/>
            </p:nvSpPr>
            <p:spPr>
              <a:xfrm>
                <a:off x="4060250" y="2629308"/>
                <a:ext cx="792000" cy="288000"/>
              </a:xfrm>
              <a:prstGeom prst="homePlate">
                <a:avLst>
                  <a:gd name="adj" fmla="val 14365"/>
                </a:avLst>
              </a:prstGeom>
              <a:solidFill>
                <a:srgbClr val="BE4946"/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14342" latinLnBrk="1">
                  <a:defRPr/>
                </a:pPr>
                <a:r>
                  <a:rPr lang="ko-KR" altLang="en-US" sz="100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제품</a:t>
                </a:r>
                <a:r>
                  <a:rPr lang="en-US" altLang="ko-KR" sz="100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/</a:t>
                </a:r>
                <a:r>
                  <a:rPr lang="ko-KR" altLang="en-US" sz="100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설비 </a:t>
                </a:r>
                <a:r>
                  <a:rPr lang="en-US" altLang="ko-KR" sz="100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Interlock</a:t>
                </a:r>
                <a:endParaRPr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640" name="오각형 22">
                <a:extLst>
                  <a:ext uri="{FF2B5EF4-FFF2-40B4-BE49-F238E27FC236}">
                    <a16:creationId xmlns:a16="http://schemas.microsoft.com/office/drawing/2014/main" id="{9963AB47-A354-1C31-663A-B29AD599359D}"/>
                  </a:ext>
                </a:extLst>
              </p:cNvPr>
              <p:cNvSpPr/>
              <p:nvPr/>
            </p:nvSpPr>
            <p:spPr>
              <a:xfrm>
                <a:off x="3317044" y="2629308"/>
                <a:ext cx="792000" cy="288000"/>
              </a:xfrm>
              <a:prstGeom prst="homePlate">
                <a:avLst>
                  <a:gd name="adj" fmla="val 14365"/>
                </a:avLst>
              </a:prstGeom>
              <a:solidFill>
                <a:srgbClr val="D86E87"/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14342" latinLnBrk="1">
                  <a:defRPr/>
                </a:pPr>
                <a:r>
                  <a:rPr lang="ko-KR" altLang="en-US" sz="100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실시간</a:t>
                </a:r>
                <a:endParaRPr lang="en-US" altLang="ko-KR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  <a:p>
                <a:pPr algn="ctr" defTabSz="914342" latinLnBrk="1">
                  <a:defRPr/>
                </a:pPr>
                <a:r>
                  <a:rPr lang="ko-KR" altLang="en-US" sz="100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이상감지</a:t>
                </a:r>
              </a:p>
            </p:txBody>
          </p:sp>
        </p:grpSp>
        <p:sp>
          <p:nvSpPr>
            <p:cNvPr id="641" name="직사각형 640">
              <a:extLst>
                <a:ext uri="{FF2B5EF4-FFF2-40B4-BE49-F238E27FC236}">
                  <a16:creationId xmlns:a16="http://schemas.microsoft.com/office/drawing/2014/main" id="{68B4531C-B1EA-DBB0-257C-F892F8B9D946}"/>
                </a:ext>
              </a:extLst>
            </p:cNvPr>
            <p:cNvSpPr/>
            <p:nvPr/>
          </p:nvSpPr>
          <p:spPr>
            <a:xfrm>
              <a:off x="-6307653" y="3849060"/>
              <a:ext cx="4409772" cy="184665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indent="-171450" defTabSz="914342">
                <a:spcBef>
                  <a:spcPts val="600"/>
                </a:spcBef>
                <a:buFont typeface="Wingdings" panose="05000000000000000000" pitchFamily="2" charset="2"/>
                <a:buChar char="§"/>
                <a:defRPr/>
              </a:pPr>
              <a:r>
                <a:rPr lang="ko-KR" altLang="en-US" sz="12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검사</a:t>
              </a:r>
              <a:r>
                <a:rPr lang="en-US" altLang="ko-KR" sz="12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/</a:t>
              </a:r>
              <a:r>
                <a:rPr lang="ko-KR" altLang="en-US" sz="12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계측 설비 데이터 표준화 및 정합성 검증</a:t>
              </a:r>
              <a:endPara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  <a:p>
              <a:pPr marL="171450" indent="-171450" defTabSz="914342">
                <a:spcBef>
                  <a:spcPts val="600"/>
                </a:spcBef>
                <a:buFont typeface="Wingdings" panose="05000000000000000000" pitchFamily="2" charset="2"/>
                <a:buChar char="§"/>
                <a:defRPr/>
              </a:pPr>
              <a:r>
                <a:rPr lang="ko-KR" altLang="en-US" sz="12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검사 </a:t>
              </a:r>
              <a:r>
                <a:rPr lang="en-US" altLang="ko-KR" sz="12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Defect </a:t>
              </a:r>
              <a:r>
                <a:rPr lang="ko-KR" altLang="en-US" sz="12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좌표 및 </a:t>
              </a:r>
              <a:r>
                <a:rPr lang="en-US" altLang="ko-KR" sz="12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Image </a:t>
              </a:r>
              <a:r>
                <a:rPr lang="ko-KR" altLang="en-US" sz="12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시각화</a:t>
              </a:r>
              <a:endPara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  <a:p>
              <a:pPr marL="171450" indent="-171450" defTabSz="914342">
                <a:spcBef>
                  <a:spcPts val="600"/>
                </a:spcBef>
                <a:buFont typeface="Wingdings" panose="05000000000000000000" pitchFamily="2" charset="2"/>
                <a:buChar char="§"/>
                <a:defRPr/>
              </a:pPr>
              <a:r>
                <a:rPr lang="en-US" altLang="ko-KR" sz="12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SPC</a:t>
              </a:r>
              <a:r>
                <a:rPr lang="ko-KR" altLang="en-US" sz="12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통계적 기법에 따른 </a:t>
              </a:r>
              <a:r>
                <a:rPr lang="en-US" altLang="ko-KR" sz="12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Rule</a:t>
              </a:r>
              <a:r>
                <a:rPr lang="ko-KR" altLang="en-US" sz="12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기반의 실시간 이상감지</a:t>
              </a:r>
              <a:endPara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  <a:p>
              <a:pPr defTabSz="914342">
                <a:spcBef>
                  <a:spcPts val="600"/>
                </a:spcBef>
                <a:defRPr/>
              </a:pPr>
              <a:r>
                <a:rPr lang="en-US" altLang="ko-KR" sz="12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   - Western Electric Rules</a:t>
              </a:r>
            </a:p>
            <a:p>
              <a:pPr marL="171450" indent="-171450" defTabSz="914342">
                <a:spcBef>
                  <a:spcPts val="600"/>
                </a:spcBef>
                <a:buFont typeface="Wingdings" panose="05000000000000000000" pitchFamily="2" charset="2"/>
                <a:buChar char="§"/>
                <a:defRPr/>
              </a:pPr>
              <a:r>
                <a:rPr lang="ko-KR" altLang="en-US" sz="1200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관리선</a:t>
              </a:r>
              <a:r>
                <a:rPr lang="ko-KR" altLang="en-US" sz="12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자동 </a:t>
              </a:r>
              <a:r>
                <a:rPr lang="en-US" altLang="ko-KR" sz="12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Revision </a:t>
              </a:r>
              <a:r>
                <a:rPr lang="ko-KR" altLang="en-US" sz="12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기능</a:t>
              </a:r>
              <a:r>
                <a:rPr lang="en-US" altLang="ko-KR" sz="12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ko-KR" altLang="en-US" sz="12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및 공정능력지수를 통한 공정관리</a:t>
              </a:r>
              <a:endPara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  <a:p>
              <a:pPr marL="171450" indent="-171450" defTabSz="914342">
                <a:spcBef>
                  <a:spcPts val="600"/>
                </a:spcBef>
                <a:buFont typeface="Wingdings" panose="05000000000000000000" pitchFamily="2" charset="2"/>
                <a:buChar char="§"/>
                <a:defRPr/>
              </a:pPr>
              <a:r>
                <a:rPr lang="en-US" altLang="ko-KR" sz="120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Critical </a:t>
              </a:r>
              <a:r>
                <a:rPr lang="ko-KR" altLang="en-US" sz="120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이상 발생시 원인설비</a:t>
              </a:r>
              <a:r>
                <a:rPr lang="en-US" altLang="ko-KR" sz="120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/</a:t>
              </a:r>
              <a:r>
                <a:rPr lang="ko-KR" altLang="en-US" sz="120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제품 </a:t>
              </a:r>
              <a:r>
                <a:rPr lang="en-US" altLang="ko-KR" sz="120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Interlock</a:t>
              </a:r>
            </a:p>
            <a:p>
              <a:pPr marL="171450" indent="-171450" defTabSz="914342">
                <a:spcBef>
                  <a:spcPts val="600"/>
                </a:spcBef>
                <a:buFont typeface="Wingdings" panose="05000000000000000000" pitchFamily="2" charset="2"/>
                <a:buChar char="§"/>
                <a:defRPr/>
              </a:pPr>
              <a:r>
                <a:rPr lang="ko-KR" altLang="en-US" sz="120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유관시스템과의 연계</a:t>
              </a:r>
              <a:r>
                <a:rPr lang="en-US" altLang="ko-KR" sz="120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(MES,OCAP)</a:t>
              </a:r>
              <a:r>
                <a:rPr lang="ko-KR" altLang="en-US" sz="120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및 </a:t>
              </a:r>
              <a:r>
                <a:rPr lang="en-US" altLang="ko-KR" sz="120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Action Plan</a:t>
              </a:r>
              <a:r>
                <a:rPr lang="ko-KR" altLang="en-US" sz="120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에 따른 조치</a:t>
              </a:r>
              <a:endParaRPr lang="en-US" altLang="ko-KR" sz="120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642" name="순서도: 자기 디스크 641">
              <a:extLst>
                <a:ext uri="{FF2B5EF4-FFF2-40B4-BE49-F238E27FC236}">
                  <a16:creationId xmlns:a16="http://schemas.microsoft.com/office/drawing/2014/main" id="{597239EF-A014-5252-4B3B-266F3B6FD0B2}"/>
                </a:ext>
              </a:extLst>
            </p:cNvPr>
            <p:cNvSpPr/>
            <p:nvPr/>
          </p:nvSpPr>
          <p:spPr>
            <a:xfrm>
              <a:off x="-4267225" y="2567913"/>
              <a:ext cx="876687" cy="358754"/>
            </a:xfrm>
            <a:prstGeom prst="flowChartMagneticDisk">
              <a:avLst/>
            </a:prstGeom>
            <a:solidFill>
              <a:sysClr val="window" lastClr="FFFFFF">
                <a:lumMod val="95000"/>
              </a:sysClr>
            </a:solidFill>
            <a:ln w="3175" cap="flat" cmpd="sng" algn="ctr">
              <a:solidFill>
                <a:schemeClr val="bg1">
                  <a:lumMod val="65000"/>
                </a:schemeClr>
              </a:solidFill>
              <a:prstDash val="solid"/>
            </a:ln>
            <a:effectLst/>
          </p:spPr>
          <p:txBody>
            <a:bodyPr lIns="36000" rIns="36000" rtlCol="0" anchor="ctr"/>
            <a:lstStyle/>
            <a:p>
              <a:pPr algn="ctr" defTabSz="914400">
                <a:defRPr/>
              </a:pPr>
              <a:r>
                <a:rPr lang="en-US" altLang="ko-KR" sz="1000" b="1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itchFamily="50" charset="-127"/>
                </a:rPr>
                <a:t>Data</a:t>
              </a:r>
            </a:p>
            <a:p>
              <a:pPr algn="ctr" defTabSz="914400">
                <a:defRPr/>
              </a:pPr>
              <a:r>
                <a:rPr lang="ko-KR" altLang="en-US" sz="1000" b="1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itchFamily="50" charset="-127"/>
                </a:rPr>
                <a:t>저장소</a:t>
              </a:r>
            </a:p>
          </p:txBody>
        </p:sp>
        <p:cxnSp>
          <p:nvCxnSpPr>
            <p:cNvPr id="643" name="직선 화살표 연결선 642">
              <a:extLst>
                <a:ext uri="{FF2B5EF4-FFF2-40B4-BE49-F238E27FC236}">
                  <a16:creationId xmlns:a16="http://schemas.microsoft.com/office/drawing/2014/main" id="{38118658-AC5E-4000-18D0-BACFEC175321}"/>
                </a:ext>
              </a:extLst>
            </p:cNvPr>
            <p:cNvCxnSpPr>
              <a:cxnSpLocks/>
              <a:stCxn id="675" idx="0"/>
              <a:endCxn id="642" idx="3"/>
            </p:cNvCxnSpPr>
            <p:nvPr/>
          </p:nvCxnSpPr>
          <p:spPr>
            <a:xfrm flipV="1">
              <a:off x="-3834686" y="2926668"/>
              <a:ext cx="5805" cy="490871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tailEnd type="triangle"/>
            </a:ln>
            <a:effectLst/>
          </p:spPr>
        </p:cxnSp>
        <p:sp>
          <p:nvSpPr>
            <p:cNvPr id="644" name="Text Box 45">
              <a:extLst>
                <a:ext uri="{FF2B5EF4-FFF2-40B4-BE49-F238E27FC236}">
                  <a16:creationId xmlns:a16="http://schemas.microsoft.com/office/drawing/2014/main" id="{F954ED38-825B-7222-89EC-B0EFC6F78A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5049076" y="2432817"/>
              <a:ext cx="612000" cy="1342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2B2B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square" lIns="18000" tIns="10800" rIns="18000" bIns="10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9pPr>
            </a:lstStyle>
            <a:p>
              <a:pPr algn="ctr">
                <a:lnSpc>
                  <a:spcPct val="80000"/>
                </a:lnSpc>
                <a:buClr>
                  <a:srgbClr val="FF3300"/>
                </a:buClr>
                <a:buFont typeface="Wingdings" pitchFamily="2" charset="2"/>
                <a:buNone/>
              </a:pPr>
              <a:r>
                <a:rPr kumimoji="1" lang="ko-KR" altLang="en-US" sz="9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조치 등록</a:t>
              </a:r>
            </a:p>
          </p:txBody>
        </p:sp>
        <p:cxnSp>
          <p:nvCxnSpPr>
            <p:cNvPr id="645" name="직선 화살표 연결선 644">
              <a:extLst>
                <a:ext uri="{FF2B5EF4-FFF2-40B4-BE49-F238E27FC236}">
                  <a16:creationId xmlns:a16="http://schemas.microsoft.com/office/drawing/2014/main" id="{968E020E-A3BC-BF74-0BF8-659344C579D9}"/>
                </a:ext>
              </a:extLst>
            </p:cNvPr>
            <p:cNvCxnSpPr>
              <a:cxnSpLocks/>
              <a:stCxn id="642" idx="1"/>
              <a:endCxn id="653" idx="2"/>
            </p:cNvCxnSpPr>
            <p:nvPr/>
          </p:nvCxnSpPr>
          <p:spPr>
            <a:xfrm flipV="1">
              <a:off x="-3828882" y="2106635"/>
              <a:ext cx="596398" cy="461279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tailEnd type="triangle"/>
            </a:ln>
            <a:effectLst/>
          </p:spPr>
        </p:cxnSp>
        <p:sp>
          <p:nvSpPr>
            <p:cNvPr id="646" name="Text Box 45">
              <a:extLst>
                <a:ext uri="{FF2B5EF4-FFF2-40B4-BE49-F238E27FC236}">
                  <a16:creationId xmlns:a16="http://schemas.microsoft.com/office/drawing/2014/main" id="{A6692209-03CD-1EAC-BBEF-8C60935847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2976019" y="1880814"/>
              <a:ext cx="626257" cy="1459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2B2B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lIns="18000" tIns="10800" rIns="18000" bIns="10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9pPr>
            </a:lstStyle>
            <a:p>
              <a:pPr algn="ctr">
                <a:lnSpc>
                  <a:spcPct val="80000"/>
                </a:lnSpc>
                <a:buClr>
                  <a:srgbClr val="FF3300"/>
                </a:buClr>
                <a:buFont typeface="Wingdings" pitchFamily="2" charset="2"/>
                <a:buNone/>
              </a:pPr>
              <a:r>
                <a:rPr kumimoji="1" lang="en-US" altLang="ko-KR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itchFamily="50" charset="-127"/>
                </a:rPr>
                <a:t>Data </a:t>
              </a:r>
              <a:r>
                <a:rPr kumimoji="1"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itchFamily="50" charset="-127"/>
                </a:rPr>
                <a:t>시각화</a:t>
              </a:r>
            </a:p>
          </p:txBody>
        </p:sp>
        <p:sp>
          <p:nvSpPr>
            <p:cNvPr id="647" name="Text Box 45">
              <a:extLst>
                <a:ext uri="{FF2B5EF4-FFF2-40B4-BE49-F238E27FC236}">
                  <a16:creationId xmlns:a16="http://schemas.microsoft.com/office/drawing/2014/main" id="{ED5B1BE0-8CAD-FB51-109A-FAF9062F25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5341302" y="1653468"/>
              <a:ext cx="648000" cy="2450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2B2B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square" lIns="18000" tIns="10800" rIns="18000" bIns="10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9pPr>
            </a:lstStyle>
            <a:p>
              <a:pPr algn="ctr">
                <a:lnSpc>
                  <a:spcPct val="80000"/>
                </a:lnSpc>
                <a:buClr>
                  <a:srgbClr val="FF3300"/>
                </a:buClr>
                <a:buFont typeface="Wingdings" pitchFamily="2" charset="2"/>
                <a:buNone/>
              </a:pPr>
              <a:r>
                <a:rPr kumimoji="1" lang="ko-KR" altLang="en-US" sz="9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itchFamily="50" charset="-127"/>
                </a:rPr>
                <a:t>이상 통보</a:t>
              </a:r>
              <a:endParaRPr kumimoji="1" lang="en-US" altLang="ko-KR" sz="900">
                <a:solidFill>
                  <a:prstClr val="black"/>
                </a:solidFill>
                <a:latin typeface="Arial Narrow" panose="020B0606020202030204" pitchFamily="34" charset="0"/>
                <a:ea typeface="LG스마트체 Regular" pitchFamily="50" charset="-127"/>
              </a:endParaRPr>
            </a:p>
            <a:p>
              <a:pPr algn="ctr">
                <a:lnSpc>
                  <a:spcPct val="80000"/>
                </a:lnSpc>
                <a:buClr>
                  <a:srgbClr val="FF3300"/>
                </a:buClr>
                <a:buFont typeface="Wingdings" pitchFamily="2" charset="2"/>
                <a:buNone/>
              </a:pPr>
              <a:r>
                <a:rPr kumimoji="1" lang="en-US" altLang="ko-KR" sz="9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itchFamily="50" charset="-127"/>
                </a:rPr>
                <a:t>(SMS/Mail)</a:t>
              </a:r>
              <a:endParaRPr kumimoji="1" lang="ko-KR" altLang="en-US" sz="900">
                <a:solidFill>
                  <a:prstClr val="black"/>
                </a:solidFill>
                <a:latin typeface="Arial Narrow" panose="020B0606020202030204" pitchFamily="34" charset="0"/>
                <a:ea typeface="LG스마트체 Regular" pitchFamily="50" charset="-127"/>
              </a:endParaRPr>
            </a:p>
          </p:txBody>
        </p:sp>
        <p:cxnSp>
          <p:nvCxnSpPr>
            <p:cNvPr id="648" name="꺾인 연결선 281">
              <a:extLst>
                <a:ext uri="{FF2B5EF4-FFF2-40B4-BE49-F238E27FC236}">
                  <a16:creationId xmlns:a16="http://schemas.microsoft.com/office/drawing/2014/main" id="{E020E672-B292-162D-37C0-FDB81AD0C63A}"/>
                </a:ext>
              </a:extLst>
            </p:cNvPr>
            <p:cNvCxnSpPr>
              <a:cxnSpLocks/>
              <a:stCxn id="658" idx="1"/>
              <a:endCxn id="692" idx="0"/>
            </p:cNvCxnSpPr>
            <p:nvPr/>
          </p:nvCxnSpPr>
          <p:spPr>
            <a:xfrm rot="10800000" flipV="1">
              <a:off x="-6123407" y="1901353"/>
              <a:ext cx="1832168" cy="231790"/>
            </a:xfrm>
            <a:prstGeom prst="bentConnector2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tailEnd type="triangle"/>
            </a:ln>
            <a:effectLst/>
          </p:spPr>
        </p:cxnSp>
        <p:sp>
          <p:nvSpPr>
            <p:cNvPr id="649" name="Text Box 45">
              <a:extLst>
                <a:ext uri="{FF2B5EF4-FFF2-40B4-BE49-F238E27FC236}">
                  <a16:creationId xmlns:a16="http://schemas.microsoft.com/office/drawing/2014/main" id="{6493C61A-952D-00A9-079A-E9C1A18C97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5481334" y="3165031"/>
              <a:ext cx="716025" cy="1342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2B2B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lIns="18000" tIns="10800" rIns="18000" bIns="10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9pPr>
            </a:lstStyle>
            <a:p>
              <a:pPr algn="ctr">
                <a:lnSpc>
                  <a:spcPct val="80000"/>
                </a:lnSpc>
                <a:buClr>
                  <a:srgbClr val="FF3300"/>
                </a:buClr>
                <a:buFont typeface="Wingdings" pitchFamily="2" charset="2"/>
                <a:buNone/>
              </a:pPr>
              <a:r>
                <a:rPr kumimoji="1" lang="ko-KR" altLang="en-US" sz="9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자동 투입 금지</a:t>
              </a:r>
            </a:p>
          </p:txBody>
        </p:sp>
        <p:pic>
          <p:nvPicPr>
            <p:cNvPr id="650" name="Picture 15">
              <a:extLst>
                <a:ext uri="{FF2B5EF4-FFF2-40B4-BE49-F238E27FC236}">
                  <a16:creationId xmlns:a16="http://schemas.microsoft.com/office/drawing/2014/main" id="{C93AF8D6-65D6-3357-E55F-DE38E8C4F9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5114129" y="2145459"/>
              <a:ext cx="235049" cy="25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51" name="직사각형 650">
              <a:extLst>
                <a:ext uri="{FF2B5EF4-FFF2-40B4-BE49-F238E27FC236}">
                  <a16:creationId xmlns:a16="http://schemas.microsoft.com/office/drawing/2014/main" id="{FAAC0617-C90C-A70D-926C-19522E929B6E}"/>
                </a:ext>
              </a:extLst>
            </p:cNvPr>
            <p:cNvSpPr/>
            <p:nvPr/>
          </p:nvSpPr>
          <p:spPr>
            <a:xfrm>
              <a:off x="-3981432" y="3221205"/>
              <a:ext cx="155184" cy="13963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ko-KR" altLang="en-US" sz="1000" kern="0">
                <a:solidFill>
                  <a:prstClr val="white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652" name="직사각형 651">
              <a:extLst>
                <a:ext uri="{FF2B5EF4-FFF2-40B4-BE49-F238E27FC236}">
                  <a16:creationId xmlns:a16="http://schemas.microsoft.com/office/drawing/2014/main" id="{30E0A447-559A-F06A-8395-1B179FFE3C6F}"/>
                </a:ext>
              </a:extLst>
            </p:cNvPr>
            <p:cNvSpPr/>
            <p:nvPr/>
          </p:nvSpPr>
          <p:spPr>
            <a:xfrm>
              <a:off x="-3976434" y="3448725"/>
              <a:ext cx="155184" cy="13963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ko-KR" altLang="en-US" sz="1000" kern="0">
                <a:solidFill>
                  <a:prstClr val="white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pic>
          <p:nvPicPr>
            <p:cNvPr id="653" name="Picture 16">
              <a:extLst>
                <a:ext uri="{FF2B5EF4-FFF2-40B4-BE49-F238E27FC236}">
                  <a16:creationId xmlns:a16="http://schemas.microsoft.com/office/drawing/2014/main" id="{19B5F5BA-7F4F-073F-E83E-06E579DEA3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425760" y="1702532"/>
              <a:ext cx="386552" cy="4041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54" name="Text Box 45">
              <a:extLst>
                <a:ext uri="{FF2B5EF4-FFF2-40B4-BE49-F238E27FC236}">
                  <a16:creationId xmlns:a16="http://schemas.microsoft.com/office/drawing/2014/main" id="{F71A3EDC-CA08-3B22-4213-F79BA4F4B3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4491532" y="1594829"/>
              <a:ext cx="818617" cy="1342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2B2B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lIns="18000" tIns="10800" rIns="18000" bIns="10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9pPr>
            </a:lstStyle>
            <a:p>
              <a:pPr algn="ctr">
                <a:lnSpc>
                  <a:spcPct val="80000"/>
                </a:lnSpc>
                <a:buClr>
                  <a:srgbClr val="FF3300"/>
                </a:buClr>
                <a:buFont typeface="Wingdings" pitchFamily="2" charset="2"/>
                <a:buNone/>
              </a:pPr>
              <a:r>
                <a:rPr kumimoji="1" lang="ko-KR" altLang="en-US" sz="9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실시간 이상 감지</a:t>
              </a:r>
            </a:p>
          </p:txBody>
        </p:sp>
        <p:sp>
          <p:nvSpPr>
            <p:cNvPr id="655" name="Text Box 45">
              <a:extLst>
                <a:ext uri="{FF2B5EF4-FFF2-40B4-BE49-F238E27FC236}">
                  <a16:creationId xmlns:a16="http://schemas.microsoft.com/office/drawing/2014/main" id="{5EF52555-ABAB-4E66-F01C-823D8CD8F2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5683156" y="2134246"/>
              <a:ext cx="360000" cy="216000"/>
            </a:xfrm>
            <a:prstGeom prst="rect">
              <a:avLst/>
            </a:prstGeom>
            <a:solidFill>
              <a:sysClr val="window" lastClr="FFFFFF">
                <a:lumMod val="95000"/>
                <a:alpha val="90000"/>
              </a:sysClr>
            </a:solidFill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="horz" wrap="none" lIns="36000" tIns="45720" rIns="36000" bIns="45720" numCol="1" spcCol="0" rtlCol="0" fromWordArt="0" anchor="ctr" anchorCtr="1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algn="ctr" fontAlgn="base" latinLnBrk="1">
                <a:spcBef>
                  <a:spcPct val="0"/>
                </a:spcBef>
                <a:spcAft>
                  <a:spcPct val="0"/>
                </a:spcAft>
                <a:defRPr kumimoji="1" sz="900" b="1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fontAlgn="base" latinLnBrk="1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 latinLnBrk="1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 latinLnBrk="1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 latinLnBrk="1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 defTabSz="914400" latinLnBrk="1">
                <a:defRPr kumimoji="1">
                  <a:latin typeface="굴림" pitchFamily="50" charset="-127"/>
                  <a:ea typeface="굴림" pitchFamily="50" charset="-127"/>
                </a:defRPr>
              </a:lvl6pPr>
              <a:lvl7pPr defTabSz="914400" latinLnBrk="1">
                <a:defRPr kumimoji="1">
                  <a:latin typeface="굴림" pitchFamily="50" charset="-127"/>
                  <a:ea typeface="굴림" pitchFamily="50" charset="-127"/>
                </a:defRPr>
              </a:lvl7pPr>
              <a:lvl8pPr defTabSz="914400" latinLnBrk="1">
                <a:defRPr kumimoji="1">
                  <a:latin typeface="굴림" pitchFamily="50" charset="-127"/>
                  <a:ea typeface="굴림" pitchFamily="50" charset="-127"/>
                </a:defRPr>
              </a:lvl8pPr>
              <a:lvl9pPr defTabSz="914400" latinLnBrk="1"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MES</a:t>
              </a:r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656" name="Text Box 45">
              <a:extLst>
                <a:ext uri="{FF2B5EF4-FFF2-40B4-BE49-F238E27FC236}">
                  <a16:creationId xmlns:a16="http://schemas.microsoft.com/office/drawing/2014/main" id="{781F6666-DADB-04CC-64FC-905223D94C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5176606" y="2636067"/>
              <a:ext cx="360000" cy="216357"/>
            </a:xfrm>
            <a:prstGeom prst="rect">
              <a:avLst/>
            </a:prstGeom>
            <a:solidFill>
              <a:sysClr val="window" lastClr="FFFFFF">
                <a:lumMod val="95000"/>
                <a:alpha val="90000"/>
              </a:sysClr>
            </a:solidFill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="horz" wrap="none" lIns="36000" tIns="45720" rIns="36000" bIns="45720" numCol="1" spcCol="0" rtlCol="0" fromWordArt="0" anchor="ctr" anchorCtr="1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algn="ctr" fontAlgn="base" latinLnBrk="1">
                <a:spcBef>
                  <a:spcPct val="0"/>
                </a:spcBef>
                <a:spcAft>
                  <a:spcPct val="0"/>
                </a:spcAft>
                <a:defRPr kumimoji="1" sz="900" b="1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fontAlgn="base" latinLnBrk="1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 latinLnBrk="1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 latinLnBrk="1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 latinLnBrk="1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 defTabSz="914400" latinLnBrk="1">
                <a:defRPr kumimoji="1">
                  <a:latin typeface="굴림" pitchFamily="50" charset="-127"/>
                  <a:ea typeface="굴림" pitchFamily="50" charset="-127"/>
                </a:defRPr>
              </a:lvl6pPr>
              <a:lvl7pPr defTabSz="914400" latinLnBrk="1">
                <a:defRPr kumimoji="1">
                  <a:latin typeface="굴림" pitchFamily="50" charset="-127"/>
                  <a:ea typeface="굴림" pitchFamily="50" charset="-127"/>
                </a:defRPr>
              </a:lvl7pPr>
              <a:lvl8pPr defTabSz="914400" latinLnBrk="1">
                <a:defRPr kumimoji="1">
                  <a:latin typeface="굴림" pitchFamily="50" charset="-127"/>
                  <a:ea typeface="굴림" pitchFamily="50" charset="-127"/>
                </a:defRPr>
              </a:lvl8pPr>
              <a:lvl9pPr defTabSz="914400" latinLnBrk="1"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OCAP</a:t>
              </a:r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grpSp>
          <p:nvGrpSpPr>
            <p:cNvPr id="657" name="그룹 656">
              <a:extLst>
                <a:ext uri="{FF2B5EF4-FFF2-40B4-BE49-F238E27FC236}">
                  <a16:creationId xmlns:a16="http://schemas.microsoft.com/office/drawing/2014/main" id="{100C0B3A-3404-9023-BDA5-026089BD5B46}"/>
                </a:ext>
              </a:extLst>
            </p:cNvPr>
            <p:cNvGrpSpPr/>
            <p:nvPr/>
          </p:nvGrpSpPr>
          <p:grpSpPr>
            <a:xfrm>
              <a:off x="-4294560" y="1703354"/>
              <a:ext cx="508761" cy="398381"/>
              <a:chOff x="12063465" y="4144318"/>
              <a:chExt cx="508761" cy="398381"/>
            </a:xfrm>
          </p:grpSpPr>
          <p:sp>
            <p:nvSpPr>
              <p:cNvPr id="658" name="직사각형 657">
                <a:extLst>
                  <a:ext uri="{FF2B5EF4-FFF2-40B4-BE49-F238E27FC236}">
                    <a16:creationId xmlns:a16="http://schemas.microsoft.com/office/drawing/2014/main" id="{A10CBD3A-38D2-8267-5CD8-CEB22864C851}"/>
                  </a:ext>
                </a:extLst>
              </p:cNvPr>
              <p:cNvSpPr/>
              <p:nvPr/>
            </p:nvSpPr>
            <p:spPr>
              <a:xfrm>
                <a:off x="12066787" y="4144318"/>
                <a:ext cx="504000" cy="396000"/>
              </a:xfrm>
              <a:prstGeom prst="rect">
                <a:avLst/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2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grpSp>
            <p:nvGrpSpPr>
              <p:cNvPr id="659" name="그룹 658">
                <a:extLst>
                  <a:ext uri="{FF2B5EF4-FFF2-40B4-BE49-F238E27FC236}">
                    <a16:creationId xmlns:a16="http://schemas.microsoft.com/office/drawing/2014/main" id="{132F434F-85DE-2DEF-1ADA-219544820F32}"/>
                  </a:ext>
                </a:extLst>
              </p:cNvPr>
              <p:cNvGrpSpPr/>
              <p:nvPr/>
            </p:nvGrpSpPr>
            <p:grpSpPr>
              <a:xfrm>
                <a:off x="12089555" y="4266222"/>
                <a:ext cx="474979" cy="187557"/>
                <a:chOff x="-574421" y="4252669"/>
                <a:chExt cx="323715" cy="129843"/>
              </a:xfrm>
            </p:grpSpPr>
            <p:cxnSp>
              <p:nvCxnSpPr>
                <p:cNvPr id="665" name="직선 화살표 연결선 664">
                  <a:extLst>
                    <a:ext uri="{FF2B5EF4-FFF2-40B4-BE49-F238E27FC236}">
                      <a16:creationId xmlns:a16="http://schemas.microsoft.com/office/drawing/2014/main" id="{2FF377C2-F7FC-AA88-7374-422AE0F28BA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-574421" y="4364512"/>
                  <a:ext cx="62788" cy="18000"/>
                </a:xfrm>
                <a:prstGeom prst="straightConnector1">
                  <a:avLst/>
                </a:prstGeom>
                <a:ln>
                  <a:solidFill>
                    <a:schemeClr val="tx1">
                      <a:lumMod val="75000"/>
                      <a:lumOff val="25000"/>
                    </a:schemeClr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6" name="직선 화살표 연결선 665">
                  <a:extLst>
                    <a:ext uri="{FF2B5EF4-FFF2-40B4-BE49-F238E27FC236}">
                      <a16:creationId xmlns:a16="http://schemas.microsoft.com/office/drawing/2014/main" id="{A2D8AF9F-2780-5182-C47B-106B2931147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-517468" y="4324443"/>
                  <a:ext cx="72121" cy="42152"/>
                </a:xfrm>
                <a:prstGeom prst="straightConnector1">
                  <a:avLst/>
                </a:prstGeom>
                <a:ln>
                  <a:solidFill>
                    <a:schemeClr val="tx1">
                      <a:lumMod val="75000"/>
                      <a:lumOff val="25000"/>
                    </a:schemeClr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7" name="직선 화살표 연결선 666">
                  <a:extLst>
                    <a:ext uri="{FF2B5EF4-FFF2-40B4-BE49-F238E27FC236}">
                      <a16:creationId xmlns:a16="http://schemas.microsoft.com/office/drawing/2014/main" id="{1489C271-F90C-2945-F099-E305183E31C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-447424" y="4271428"/>
                  <a:ext cx="68363" cy="55098"/>
                </a:xfrm>
                <a:prstGeom prst="straightConnector1">
                  <a:avLst/>
                </a:prstGeom>
                <a:ln>
                  <a:solidFill>
                    <a:schemeClr val="tx1">
                      <a:lumMod val="75000"/>
                      <a:lumOff val="25000"/>
                    </a:schemeClr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8" name="직선 화살표 연결선 667">
                  <a:extLst>
                    <a:ext uri="{FF2B5EF4-FFF2-40B4-BE49-F238E27FC236}">
                      <a16:creationId xmlns:a16="http://schemas.microsoft.com/office/drawing/2014/main" id="{AE8683EE-70BC-4212-28A1-995641539B0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-381442" y="4269047"/>
                  <a:ext cx="66286" cy="70517"/>
                </a:xfrm>
                <a:prstGeom prst="straightConnector1">
                  <a:avLst/>
                </a:prstGeom>
                <a:ln>
                  <a:solidFill>
                    <a:schemeClr val="tx1">
                      <a:lumMod val="75000"/>
                      <a:lumOff val="25000"/>
                    </a:schemeClr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9" name="직선 화살표 연결선 668">
                  <a:extLst>
                    <a:ext uri="{FF2B5EF4-FFF2-40B4-BE49-F238E27FC236}">
                      <a16:creationId xmlns:a16="http://schemas.microsoft.com/office/drawing/2014/main" id="{69223A90-0FEE-2D7A-C2CC-7EC706151F7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-317143" y="4338770"/>
                  <a:ext cx="66437" cy="9136"/>
                </a:xfrm>
                <a:prstGeom prst="straightConnector1">
                  <a:avLst/>
                </a:prstGeom>
                <a:ln>
                  <a:solidFill>
                    <a:schemeClr val="tx1">
                      <a:lumMod val="75000"/>
                      <a:lumOff val="25000"/>
                    </a:schemeClr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70" name="타원 669">
                  <a:extLst>
                    <a:ext uri="{FF2B5EF4-FFF2-40B4-BE49-F238E27FC236}">
                      <a16:creationId xmlns:a16="http://schemas.microsoft.com/office/drawing/2014/main" id="{8BE5DC39-FB02-99FE-0FE4-5F4416E6441C}"/>
                    </a:ext>
                  </a:extLst>
                </p:cNvPr>
                <p:cNvSpPr/>
                <p:nvPr/>
              </p:nvSpPr>
              <p:spPr>
                <a:xfrm>
                  <a:off x="-527884" y="4346512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1200">
                    <a:solidFill>
                      <a:schemeClr val="tx1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endParaRPr>
                </a:p>
              </p:txBody>
            </p:sp>
            <p:sp>
              <p:nvSpPr>
                <p:cNvPr id="671" name="타원 670">
                  <a:extLst>
                    <a:ext uri="{FF2B5EF4-FFF2-40B4-BE49-F238E27FC236}">
                      <a16:creationId xmlns:a16="http://schemas.microsoft.com/office/drawing/2014/main" id="{2B3336A5-387C-E4BE-8D11-D95642195A90}"/>
                    </a:ext>
                  </a:extLst>
                </p:cNvPr>
                <p:cNvSpPr/>
                <p:nvPr/>
              </p:nvSpPr>
              <p:spPr>
                <a:xfrm>
                  <a:off x="-467036" y="4311038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1200">
                    <a:solidFill>
                      <a:schemeClr val="tx1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endParaRPr>
                </a:p>
              </p:txBody>
            </p:sp>
            <p:sp>
              <p:nvSpPr>
                <p:cNvPr id="672" name="타원 671">
                  <a:extLst>
                    <a:ext uri="{FF2B5EF4-FFF2-40B4-BE49-F238E27FC236}">
                      <a16:creationId xmlns:a16="http://schemas.microsoft.com/office/drawing/2014/main" id="{A1B1BDE5-B229-EBD9-1E63-6925ACE158AF}"/>
                    </a:ext>
                  </a:extLst>
                </p:cNvPr>
                <p:cNvSpPr/>
                <p:nvPr/>
              </p:nvSpPr>
              <p:spPr>
                <a:xfrm>
                  <a:off x="-396151" y="4252669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1200">
                    <a:solidFill>
                      <a:schemeClr val="tx1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endParaRPr>
                </a:p>
              </p:txBody>
            </p:sp>
            <p:sp>
              <p:nvSpPr>
                <p:cNvPr id="673" name="타원 672">
                  <a:extLst>
                    <a:ext uri="{FF2B5EF4-FFF2-40B4-BE49-F238E27FC236}">
                      <a16:creationId xmlns:a16="http://schemas.microsoft.com/office/drawing/2014/main" id="{8CBBC07C-0F51-7345-FAFB-F506AD26A423}"/>
                    </a:ext>
                  </a:extLst>
                </p:cNvPr>
                <p:cNvSpPr/>
                <p:nvPr/>
              </p:nvSpPr>
              <p:spPr>
                <a:xfrm>
                  <a:off x="-337216" y="4315180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1200">
                    <a:solidFill>
                      <a:schemeClr val="tx1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endParaRPr>
                </a:p>
              </p:txBody>
            </p:sp>
          </p:grpSp>
          <p:cxnSp>
            <p:nvCxnSpPr>
              <p:cNvPr id="660" name="직선 연결선 659">
                <a:extLst>
                  <a:ext uri="{FF2B5EF4-FFF2-40B4-BE49-F238E27FC236}">
                    <a16:creationId xmlns:a16="http://schemas.microsoft.com/office/drawing/2014/main" id="{BBD0AAE0-F58A-69AD-09F9-0E36851EE6A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068226" y="4333114"/>
                <a:ext cx="504000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FF"/>
                </a:solidFill>
                <a:prstDash val="solid"/>
              </a:ln>
              <a:effectLst/>
            </p:spPr>
          </p:cxnSp>
          <p:sp>
            <p:nvSpPr>
              <p:cNvPr id="661" name="타원 660">
                <a:extLst>
                  <a:ext uri="{FF2B5EF4-FFF2-40B4-BE49-F238E27FC236}">
                    <a16:creationId xmlns:a16="http://schemas.microsoft.com/office/drawing/2014/main" id="{81CDABDB-7438-6629-2792-6C65FCC31E52}"/>
                  </a:ext>
                </a:extLst>
              </p:cNvPr>
              <p:cNvSpPr/>
              <p:nvPr/>
            </p:nvSpPr>
            <p:spPr>
              <a:xfrm>
                <a:off x="12325815" y="4237918"/>
                <a:ext cx="105644" cy="104003"/>
              </a:xfrm>
              <a:prstGeom prst="ellipse">
                <a:avLst/>
              </a:prstGeom>
              <a:noFill/>
              <a:ln w="19050" cap="flat" cmpd="sng" algn="ctr">
                <a:solidFill>
                  <a:srgbClr val="FF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ko-KR" altLang="en-US" sz="1000" kern="0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cxnSp>
            <p:nvCxnSpPr>
              <p:cNvPr id="662" name="직선 연결선 661">
                <a:extLst>
                  <a:ext uri="{FF2B5EF4-FFF2-40B4-BE49-F238E27FC236}">
                    <a16:creationId xmlns:a16="http://schemas.microsoft.com/office/drawing/2014/main" id="{17770D6C-34D5-8A04-97BC-28473023472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068226" y="4207572"/>
                <a:ext cx="504000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</a:ln>
              <a:effectLst/>
            </p:spPr>
          </p:cxnSp>
          <p:cxnSp>
            <p:nvCxnSpPr>
              <p:cNvPr id="663" name="직선 연결선 662">
                <a:extLst>
                  <a:ext uri="{FF2B5EF4-FFF2-40B4-BE49-F238E27FC236}">
                    <a16:creationId xmlns:a16="http://schemas.microsoft.com/office/drawing/2014/main" id="{3BEE2452-7B4C-32E5-8CB8-D8A93DEC31D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2069168" y="4146699"/>
                <a:ext cx="0" cy="396000"/>
              </a:xfrm>
              <a:prstGeom prst="line">
                <a:avLst/>
              </a:prstGeom>
              <a:ln w="158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4" name="직선 연결선 663">
                <a:extLst>
                  <a:ext uri="{FF2B5EF4-FFF2-40B4-BE49-F238E27FC236}">
                    <a16:creationId xmlns:a16="http://schemas.microsoft.com/office/drawing/2014/main" id="{AEF805C6-20C3-A546-EE22-CD639782727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063465" y="4537252"/>
                <a:ext cx="504000" cy="3"/>
              </a:xfrm>
              <a:prstGeom prst="line">
                <a:avLst/>
              </a:prstGeom>
              <a:ln w="158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74" name="그룹 673">
              <a:extLst>
                <a:ext uri="{FF2B5EF4-FFF2-40B4-BE49-F238E27FC236}">
                  <a16:creationId xmlns:a16="http://schemas.microsoft.com/office/drawing/2014/main" id="{6A715900-EC81-7E3A-CCE7-C42F1271AC6C}"/>
                </a:ext>
              </a:extLst>
            </p:cNvPr>
            <p:cNvGrpSpPr/>
            <p:nvPr/>
          </p:nvGrpSpPr>
          <p:grpSpPr>
            <a:xfrm>
              <a:off x="-4319744" y="3286708"/>
              <a:ext cx="850266" cy="392355"/>
              <a:chOff x="6839038" y="2532589"/>
              <a:chExt cx="850266" cy="392355"/>
            </a:xfrm>
          </p:grpSpPr>
          <p:sp>
            <p:nvSpPr>
              <p:cNvPr id="675" name="Rectangle 55">
                <a:extLst>
                  <a:ext uri="{FF2B5EF4-FFF2-40B4-BE49-F238E27FC236}">
                    <a16:creationId xmlns:a16="http://schemas.microsoft.com/office/drawing/2014/main" id="{469C80E7-2609-6DFA-3B74-A82A46A1F3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58886" y="2663420"/>
                <a:ext cx="730418" cy="261524"/>
              </a:xfrm>
              <a:prstGeom prst="rect">
                <a:avLst/>
              </a:prstGeom>
              <a:solidFill>
                <a:srgbClr val="FFFFFF">
                  <a:lumMod val="95000"/>
                </a:srgbClr>
              </a:solidFill>
              <a:ln w="9525">
                <a:solidFill>
                  <a:srgbClr val="FFFFFF">
                    <a:lumMod val="50000"/>
                  </a:srgbClr>
                </a:solidFill>
                <a:prstDash val="solid"/>
                <a:round/>
                <a:headEnd/>
                <a:tailEnd/>
              </a:ln>
            </p:spPr>
            <p:txBody>
              <a:bodyPr lIns="36000" rIns="36000" anchor="ctr"/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kumimoji="1" lang="ko-KR" altLang="en-US" sz="1000" b="1" kern="0">
                    <a:solidFill>
                      <a:srgbClr val="0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charset="0"/>
                  </a:rPr>
                  <a:t>계측기</a:t>
                </a:r>
              </a:p>
            </p:txBody>
          </p:sp>
          <p:pic>
            <p:nvPicPr>
              <p:cNvPr id="676" name="그림 675">
                <a:extLst>
                  <a:ext uri="{FF2B5EF4-FFF2-40B4-BE49-F238E27FC236}">
                    <a16:creationId xmlns:a16="http://schemas.microsoft.com/office/drawing/2014/main" id="{F4E003FE-55EC-7239-956D-2EE79BB2E5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39038" y="2532589"/>
                <a:ext cx="273415" cy="273415"/>
              </a:xfrm>
              <a:prstGeom prst="rect">
                <a:avLst/>
              </a:prstGeom>
            </p:spPr>
          </p:pic>
        </p:grpSp>
        <p:grpSp>
          <p:nvGrpSpPr>
            <p:cNvPr id="677" name="그룹 676">
              <a:extLst>
                <a:ext uri="{FF2B5EF4-FFF2-40B4-BE49-F238E27FC236}">
                  <a16:creationId xmlns:a16="http://schemas.microsoft.com/office/drawing/2014/main" id="{A997183B-7418-92B5-E8FD-40F2B43874D3}"/>
                </a:ext>
              </a:extLst>
            </p:cNvPr>
            <p:cNvGrpSpPr/>
            <p:nvPr/>
          </p:nvGrpSpPr>
          <p:grpSpPr>
            <a:xfrm>
              <a:off x="-3223553" y="3286707"/>
              <a:ext cx="894999" cy="393802"/>
              <a:chOff x="8161169" y="2450424"/>
              <a:chExt cx="894999" cy="393802"/>
            </a:xfrm>
          </p:grpSpPr>
          <p:sp>
            <p:nvSpPr>
              <p:cNvPr id="678" name="Rectangle 55">
                <a:extLst>
                  <a:ext uri="{FF2B5EF4-FFF2-40B4-BE49-F238E27FC236}">
                    <a16:creationId xmlns:a16="http://schemas.microsoft.com/office/drawing/2014/main" id="{860B75F9-6B2B-5030-8228-D6C587F7D4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25750" y="2582702"/>
                <a:ext cx="730418" cy="261524"/>
              </a:xfrm>
              <a:prstGeom prst="rect">
                <a:avLst/>
              </a:prstGeom>
              <a:solidFill>
                <a:srgbClr val="FFFFFF">
                  <a:lumMod val="95000"/>
                </a:srgbClr>
              </a:solidFill>
              <a:ln w="9525">
                <a:solidFill>
                  <a:srgbClr val="FFFFFF">
                    <a:lumMod val="50000"/>
                  </a:srgbClr>
                </a:solidFill>
                <a:prstDash val="solid"/>
                <a:round/>
                <a:headEnd/>
                <a:tailEnd/>
              </a:ln>
            </p:spPr>
            <p:txBody>
              <a:bodyPr lIns="36000" rIns="36000" anchor="ctr"/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kumimoji="1" lang="ko-KR" altLang="en-US" sz="1000" b="1" kern="0">
                    <a:solidFill>
                      <a:srgbClr val="0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charset="0"/>
                  </a:rPr>
                  <a:t>검사기</a:t>
                </a:r>
              </a:p>
            </p:txBody>
          </p:sp>
          <p:sp>
            <p:nvSpPr>
              <p:cNvPr id="679" name="Photo">
                <a:extLst>
                  <a:ext uri="{FF2B5EF4-FFF2-40B4-BE49-F238E27FC236}">
                    <a16:creationId xmlns:a16="http://schemas.microsoft.com/office/drawing/2014/main" id="{2E397D97-0DDE-F55B-A03A-EF9F40174FAA}"/>
                  </a:ext>
                </a:extLst>
              </p:cNvPr>
              <p:cNvSpPr>
                <a:spLocks noEditPoints="1" noChangeArrowheads="1"/>
              </p:cNvSpPr>
              <p:nvPr/>
            </p:nvSpPr>
            <p:spPr bwMode="auto">
              <a:xfrm>
                <a:off x="8161169" y="2450424"/>
                <a:ext cx="313826" cy="260603"/>
              </a:xfrm>
              <a:custGeom>
                <a:avLst/>
                <a:gdLst>
                  <a:gd name="T0" fmla="*/ 0 w 21600"/>
                  <a:gd name="T1" fmla="*/ 3085 h 21600"/>
                  <a:gd name="T2" fmla="*/ 10800 w 21600"/>
                  <a:gd name="T3" fmla="*/ 0 h 21600"/>
                  <a:gd name="T4" fmla="*/ 21600 w 21600"/>
                  <a:gd name="T5" fmla="*/ 3085 h 21600"/>
                  <a:gd name="T6" fmla="*/ 21600 w 21600"/>
                  <a:gd name="T7" fmla="*/ 10800 h 21600"/>
                  <a:gd name="T8" fmla="*/ 21600 w 21600"/>
                  <a:gd name="T9" fmla="*/ 21600 h 21600"/>
                  <a:gd name="T10" fmla="*/ 10800 w 21600"/>
                  <a:gd name="T11" fmla="*/ 21800 h 21600"/>
                  <a:gd name="T12" fmla="*/ 0 w 21600"/>
                  <a:gd name="T13" fmla="*/ 21600 h 21600"/>
                  <a:gd name="T14" fmla="*/ 0 w 21600"/>
                  <a:gd name="T15" fmla="*/ 10800 h 21600"/>
                  <a:gd name="T16" fmla="*/ 761 w 21600"/>
                  <a:gd name="T17" fmla="*/ 22454 h 21600"/>
                  <a:gd name="T18" fmla="*/ 21069 w 21600"/>
                  <a:gd name="T19" fmla="*/ 30282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 extrusionOk="0">
                    <a:moveTo>
                      <a:pt x="0" y="21600"/>
                    </a:moveTo>
                    <a:lnTo>
                      <a:pt x="0" y="3085"/>
                    </a:lnTo>
                    <a:lnTo>
                      <a:pt x="1542" y="3085"/>
                    </a:lnTo>
                    <a:lnTo>
                      <a:pt x="1542" y="1028"/>
                    </a:lnTo>
                    <a:lnTo>
                      <a:pt x="3857" y="1028"/>
                    </a:lnTo>
                    <a:lnTo>
                      <a:pt x="3857" y="3085"/>
                    </a:lnTo>
                    <a:lnTo>
                      <a:pt x="5400" y="3085"/>
                    </a:lnTo>
                    <a:lnTo>
                      <a:pt x="6942" y="0"/>
                    </a:lnTo>
                    <a:lnTo>
                      <a:pt x="14657" y="0"/>
                    </a:lnTo>
                    <a:lnTo>
                      <a:pt x="16200" y="3085"/>
                    </a:lnTo>
                    <a:lnTo>
                      <a:pt x="21600" y="3085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  <a:path w="21600" h="21600" extrusionOk="0">
                    <a:moveTo>
                      <a:pt x="0" y="3085"/>
                    </a:moveTo>
                    <a:lnTo>
                      <a:pt x="21600" y="3085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3085"/>
                    </a:lnTo>
                    <a:close/>
                  </a:path>
                  <a:path w="21600" h="21600" extrusionOk="0">
                    <a:moveTo>
                      <a:pt x="10800" y="4800"/>
                    </a:moveTo>
                    <a:lnTo>
                      <a:pt x="11925" y="4971"/>
                    </a:lnTo>
                    <a:lnTo>
                      <a:pt x="13017" y="5442"/>
                    </a:lnTo>
                    <a:lnTo>
                      <a:pt x="14046" y="6128"/>
                    </a:lnTo>
                    <a:lnTo>
                      <a:pt x="14914" y="7071"/>
                    </a:lnTo>
                    <a:lnTo>
                      <a:pt x="15621" y="8271"/>
                    </a:lnTo>
                    <a:lnTo>
                      <a:pt x="16167" y="9514"/>
                    </a:lnTo>
                    <a:lnTo>
                      <a:pt x="16425" y="11014"/>
                    </a:lnTo>
                    <a:lnTo>
                      <a:pt x="16585" y="12471"/>
                    </a:lnTo>
                    <a:lnTo>
                      <a:pt x="16489" y="14014"/>
                    </a:lnTo>
                    <a:lnTo>
                      <a:pt x="16135" y="15471"/>
                    </a:lnTo>
                    <a:lnTo>
                      <a:pt x="15621" y="16800"/>
                    </a:lnTo>
                    <a:lnTo>
                      <a:pt x="14914" y="18000"/>
                    </a:lnTo>
                    <a:lnTo>
                      <a:pt x="14046" y="18942"/>
                    </a:lnTo>
                    <a:lnTo>
                      <a:pt x="13050" y="19671"/>
                    </a:lnTo>
                    <a:lnTo>
                      <a:pt x="11925" y="20057"/>
                    </a:lnTo>
                    <a:lnTo>
                      <a:pt x="10832" y="20185"/>
                    </a:lnTo>
                    <a:lnTo>
                      <a:pt x="9675" y="20142"/>
                    </a:lnTo>
                    <a:lnTo>
                      <a:pt x="8582" y="19628"/>
                    </a:lnTo>
                    <a:lnTo>
                      <a:pt x="7553" y="18942"/>
                    </a:lnTo>
                    <a:lnTo>
                      <a:pt x="6717" y="17957"/>
                    </a:lnTo>
                    <a:lnTo>
                      <a:pt x="5946" y="16842"/>
                    </a:lnTo>
                    <a:lnTo>
                      <a:pt x="5464" y="15514"/>
                    </a:lnTo>
                    <a:lnTo>
                      <a:pt x="5078" y="14014"/>
                    </a:lnTo>
                    <a:lnTo>
                      <a:pt x="5014" y="12514"/>
                    </a:lnTo>
                    <a:lnTo>
                      <a:pt x="5110" y="11014"/>
                    </a:lnTo>
                    <a:lnTo>
                      <a:pt x="5528" y="9557"/>
                    </a:lnTo>
                    <a:lnTo>
                      <a:pt x="6010" y="8228"/>
                    </a:lnTo>
                    <a:lnTo>
                      <a:pt x="6750" y="7114"/>
                    </a:lnTo>
                    <a:lnTo>
                      <a:pt x="7650" y="6085"/>
                    </a:lnTo>
                    <a:lnTo>
                      <a:pt x="8614" y="5400"/>
                    </a:lnTo>
                    <a:lnTo>
                      <a:pt x="9707" y="4971"/>
                    </a:lnTo>
                    <a:lnTo>
                      <a:pt x="10800" y="4800"/>
                    </a:lnTo>
                    <a:close/>
                  </a:path>
                  <a:path w="21600" h="21600" extrusionOk="0">
                    <a:moveTo>
                      <a:pt x="8003" y="8057"/>
                    </a:moveTo>
                    <a:lnTo>
                      <a:pt x="8807" y="7371"/>
                    </a:lnTo>
                    <a:lnTo>
                      <a:pt x="9546" y="6985"/>
                    </a:lnTo>
                    <a:lnTo>
                      <a:pt x="10446" y="6771"/>
                    </a:lnTo>
                    <a:lnTo>
                      <a:pt x="11217" y="6771"/>
                    </a:lnTo>
                    <a:lnTo>
                      <a:pt x="12053" y="7028"/>
                    </a:lnTo>
                    <a:lnTo>
                      <a:pt x="12889" y="7457"/>
                    </a:lnTo>
                    <a:lnTo>
                      <a:pt x="13628" y="8100"/>
                    </a:lnTo>
                    <a:lnTo>
                      <a:pt x="14175" y="8871"/>
                    </a:lnTo>
                    <a:lnTo>
                      <a:pt x="14625" y="9814"/>
                    </a:lnTo>
                    <a:lnTo>
                      <a:pt x="14978" y="10885"/>
                    </a:lnTo>
                    <a:lnTo>
                      <a:pt x="15171" y="12042"/>
                    </a:lnTo>
                    <a:lnTo>
                      <a:pt x="15107" y="13114"/>
                    </a:lnTo>
                    <a:lnTo>
                      <a:pt x="15042" y="14228"/>
                    </a:lnTo>
                    <a:lnTo>
                      <a:pt x="14689" y="15257"/>
                    </a:lnTo>
                    <a:lnTo>
                      <a:pt x="14207" y="16285"/>
                    </a:lnTo>
                    <a:lnTo>
                      <a:pt x="13596" y="17057"/>
                    </a:lnTo>
                    <a:lnTo>
                      <a:pt x="12889" y="17657"/>
                    </a:lnTo>
                    <a:lnTo>
                      <a:pt x="12053" y="18085"/>
                    </a:lnTo>
                    <a:lnTo>
                      <a:pt x="11185" y="18257"/>
                    </a:lnTo>
                    <a:lnTo>
                      <a:pt x="10414" y="18214"/>
                    </a:lnTo>
                    <a:lnTo>
                      <a:pt x="9546" y="18042"/>
                    </a:lnTo>
                    <a:lnTo>
                      <a:pt x="8742" y="17614"/>
                    </a:lnTo>
                    <a:lnTo>
                      <a:pt x="8003" y="17014"/>
                    </a:lnTo>
                    <a:lnTo>
                      <a:pt x="7457" y="16242"/>
                    </a:lnTo>
                    <a:lnTo>
                      <a:pt x="6975" y="15257"/>
                    </a:lnTo>
                    <a:lnTo>
                      <a:pt x="6653" y="14142"/>
                    </a:lnTo>
                    <a:lnTo>
                      <a:pt x="6492" y="13114"/>
                    </a:lnTo>
                    <a:lnTo>
                      <a:pt x="6525" y="11914"/>
                    </a:lnTo>
                    <a:lnTo>
                      <a:pt x="6621" y="10842"/>
                    </a:lnTo>
                    <a:lnTo>
                      <a:pt x="6942" y="9771"/>
                    </a:lnTo>
                    <a:lnTo>
                      <a:pt x="7457" y="8785"/>
                    </a:lnTo>
                    <a:lnTo>
                      <a:pt x="8003" y="8057"/>
                    </a:lnTo>
                    <a:close/>
                  </a:path>
                </a:pathLst>
              </a:custGeom>
              <a:solidFill>
                <a:srgbClr val="C0C0C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eaLnBrk="0" fontAlgn="base" latinLnBrk="0" hangingPunct="0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500" b="1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</p:grpSp>
        <p:cxnSp>
          <p:nvCxnSpPr>
            <p:cNvPr id="680" name="꺾인 연결선 279">
              <a:extLst>
                <a:ext uri="{FF2B5EF4-FFF2-40B4-BE49-F238E27FC236}">
                  <a16:creationId xmlns:a16="http://schemas.microsoft.com/office/drawing/2014/main" id="{6FDD6F7B-6981-7564-582E-2798545D688E}"/>
                </a:ext>
              </a:extLst>
            </p:cNvPr>
            <p:cNvCxnSpPr>
              <a:cxnSpLocks/>
              <a:stCxn id="678" idx="0"/>
              <a:endCxn id="642" idx="3"/>
            </p:cNvCxnSpPr>
            <p:nvPr/>
          </p:nvCxnSpPr>
          <p:spPr>
            <a:xfrm rot="16200000" flipV="1">
              <a:off x="-3507482" y="2605267"/>
              <a:ext cx="492318" cy="1135118"/>
            </a:xfrm>
            <a:prstGeom prst="bentConnector3">
              <a:avLst>
                <a:gd name="adj1" fmla="val 50000"/>
              </a:avLst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tailEnd type="triangle"/>
            </a:ln>
            <a:effectLst/>
          </p:spPr>
        </p:cxnSp>
        <p:grpSp>
          <p:nvGrpSpPr>
            <p:cNvPr id="681" name="그룹 680">
              <a:extLst>
                <a:ext uri="{FF2B5EF4-FFF2-40B4-BE49-F238E27FC236}">
                  <a16:creationId xmlns:a16="http://schemas.microsoft.com/office/drawing/2014/main" id="{A13A6A55-554F-10D1-BE42-8F934E8ED93E}"/>
                </a:ext>
              </a:extLst>
            </p:cNvPr>
            <p:cNvGrpSpPr/>
            <p:nvPr/>
          </p:nvGrpSpPr>
          <p:grpSpPr>
            <a:xfrm>
              <a:off x="-6117325" y="3286708"/>
              <a:ext cx="978456" cy="384713"/>
              <a:chOff x="5255995" y="2462677"/>
              <a:chExt cx="978456" cy="384713"/>
            </a:xfrm>
          </p:grpSpPr>
          <p:sp>
            <p:nvSpPr>
              <p:cNvPr id="682" name="Rectangle 55">
                <a:extLst>
                  <a:ext uri="{FF2B5EF4-FFF2-40B4-BE49-F238E27FC236}">
                    <a16:creationId xmlns:a16="http://schemas.microsoft.com/office/drawing/2014/main" id="{F3F11C3F-BD65-6F16-2FEF-14C73F03B2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04033" y="2593508"/>
                <a:ext cx="730418" cy="253882"/>
              </a:xfrm>
              <a:prstGeom prst="rect">
                <a:avLst/>
              </a:prstGeom>
              <a:solidFill>
                <a:srgbClr val="FFFFFF">
                  <a:lumMod val="95000"/>
                </a:srgbClr>
              </a:solidFill>
              <a:ln w="9525">
                <a:solidFill>
                  <a:srgbClr val="FFFFFF">
                    <a:lumMod val="50000"/>
                  </a:srgbClr>
                </a:solidFill>
                <a:prstDash val="solid"/>
                <a:round/>
                <a:headEnd/>
                <a:tailEnd/>
              </a:ln>
            </p:spPr>
            <p:txBody>
              <a:bodyPr lIns="36000" rIns="36000" anchor="ctr"/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kumimoji="1" lang="ko-KR" altLang="en-US" sz="1000" b="1" kern="0">
                    <a:solidFill>
                      <a:srgbClr val="0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charset="0"/>
                  </a:rPr>
                  <a:t>생산설비</a:t>
                </a:r>
              </a:p>
            </p:txBody>
          </p:sp>
          <p:sp>
            <p:nvSpPr>
              <p:cNvPr id="683" name="Freeform 25">
                <a:extLst>
                  <a:ext uri="{FF2B5EF4-FFF2-40B4-BE49-F238E27FC236}">
                    <a16:creationId xmlns:a16="http://schemas.microsoft.com/office/drawing/2014/main" id="{CE3633D0-DC70-4091-328C-13027468028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55995" y="2462677"/>
                <a:ext cx="377866" cy="372440"/>
              </a:xfrm>
              <a:custGeom>
                <a:avLst/>
                <a:gdLst/>
                <a:ahLst/>
                <a:cxnLst>
                  <a:cxn ang="0">
                    <a:pos x="2014" y="1022"/>
                  </a:cxn>
                  <a:cxn ang="0">
                    <a:pos x="1744" y="1292"/>
                  </a:cxn>
                  <a:cxn ang="0">
                    <a:pos x="1664" y="1648"/>
                  </a:cxn>
                  <a:cxn ang="0">
                    <a:pos x="1796" y="2016"/>
                  </a:cxn>
                  <a:cxn ang="0">
                    <a:pos x="2104" y="2246"/>
                  </a:cxn>
                  <a:cxn ang="0">
                    <a:pos x="2472" y="2272"/>
                  </a:cxn>
                  <a:cxn ang="0">
                    <a:pos x="2812" y="2088"/>
                  </a:cxn>
                  <a:cxn ang="0">
                    <a:pos x="2996" y="1748"/>
                  </a:cxn>
                  <a:cxn ang="0">
                    <a:pos x="2968" y="1382"/>
                  </a:cxn>
                  <a:cxn ang="0">
                    <a:pos x="2738" y="1074"/>
                  </a:cxn>
                  <a:cxn ang="0">
                    <a:pos x="2370" y="940"/>
                  </a:cxn>
                  <a:cxn ang="0">
                    <a:pos x="2036" y="1912"/>
                  </a:cxn>
                  <a:cxn ang="0">
                    <a:pos x="1932" y="1488"/>
                  </a:cxn>
                  <a:cxn ang="0">
                    <a:pos x="2292" y="1192"/>
                  </a:cxn>
                  <a:cxn ang="0">
                    <a:pos x="2686" y="1376"/>
                  </a:cxn>
                  <a:cxn ang="0">
                    <a:pos x="2708" y="1814"/>
                  </a:cxn>
                  <a:cxn ang="0">
                    <a:pos x="2336" y="2036"/>
                  </a:cxn>
                  <a:cxn ang="0">
                    <a:pos x="3460" y="872"/>
                  </a:cxn>
                  <a:cxn ang="0">
                    <a:pos x="2652" y="304"/>
                  </a:cxn>
                  <a:cxn ang="0">
                    <a:pos x="1500" y="214"/>
                  </a:cxn>
                  <a:cxn ang="0">
                    <a:pos x="782" y="1146"/>
                  </a:cxn>
                  <a:cxn ang="0">
                    <a:pos x="918" y="2002"/>
                  </a:cxn>
                  <a:cxn ang="0">
                    <a:pos x="418" y="2104"/>
                  </a:cxn>
                  <a:cxn ang="0">
                    <a:pos x="146" y="2472"/>
                  </a:cxn>
                  <a:cxn ang="0">
                    <a:pos x="212" y="2966"/>
                  </a:cxn>
                  <a:cxn ang="0">
                    <a:pos x="586" y="3254"/>
                  </a:cxn>
                  <a:cxn ang="0">
                    <a:pos x="1094" y="3182"/>
                  </a:cxn>
                  <a:cxn ang="0">
                    <a:pos x="1456" y="2718"/>
                  </a:cxn>
                  <a:cxn ang="0">
                    <a:pos x="2048" y="2928"/>
                  </a:cxn>
                  <a:cxn ang="0">
                    <a:pos x="3136" y="2960"/>
                  </a:cxn>
                  <a:cxn ang="0">
                    <a:pos x="3856" y="2028"/>
                  </a:cxn>
                  <a:cxn ang="0">
                    <a:pos x="1116" y="2464"/>
                  </a:cxn>
                  <a:cxn ang="0">
                    <a:pos x="1044" y="2362"/>
                  </a:cxn>
                  <a:cxn ang="0">
                    <a:pos x="428" y="2864"/>
                  </a:cxn>
                  <a:cxn ang="0">
                    <a:pos x="408" y="2450"/>
                  </a:cxn>
                  <a:cxn ang="0">
                    <a:pos x="758" y="2242"/>
                  </a:cxn>
                  <a:cxn ang="0">
                    <a:pos x="806" y="2326"/>
                  </a:cxn>
                  <a:cxn ang="0">
                    <a:pos x="514" y="2438"/>
                  </a:cxn>
                  <a:cxn ang="0">
                    <a:pos x="466" y="2766"/>
                  </a:cxn>
                  <a:cxn ang="0">
                    <a:pos x="758" y="2960"/>
                  </a:cxn>
                  <a:cxn ang="0">
                    <a:pos x="1038" y="2792"/>
                  </a:cxn>
                  <a:cxn ang="0">
                    <a:pos x="1144" y="2746"/>
                  </a:cxn>
                  <a:cxn ang="0">
                    <a:pos x="836" y="3034"/>
                  </a:cxn>
                  <a:cxn ang="0">
                    <a:pos x="914" y="2768"/>
                  </a:cxn>
                  <a:cxn ang="0">
                    <a:pos x="718" y="2838"/>
                  </a:cxn>
                  <a:cxn ang="0">
                    <a:pos x="564" y="2682"/>
                  </a:cxn>
                  <a:cxn ang="0">
                    <a:pos x="632" y="2488"/>
                  </a:cxn>
                  <a:cxn ang="0">
                    <a:pos x="836" y="2458"/>
                  </a:cxn>
                  <a:cxn ang="0">
                    <a:pos x="958" y="2642"/>
                  </a:cxn>
                  <a:cxn ang="0">
                    <a:pos x="1968" y="2376"/>
                  </a:cxn>
                  <a:cxn ang="0">
                    <a:pos x="1612" y="2052"/>
                  </a:cxn>
                  <a:cxn ang="0">
                    <a:pos x="1490" y="1614"/>
                  </a:cxn>
                  <a:cxn ang="0">
                    <a:pos x="1634" y="1140"/>
                  </a:cxn>
                  <a:cxn ang="0">
                    <a:pos x="2006" y="834"/>
                  </a:cxn>
                  <a:cxn ang="0">
                    <a:pos x="2464" y="778"/>
                  </a:cxn>
                  <a:cxn ang="0">
                    <a:pos x="2904" y="988"/>
                  </a:cxn>
                  <a:cxn ang="0">
                    <a:pos x="3154" y="1402"/>
                  </a:cxn>
                  <a:cxn ang="0">
                    <a:pos x="3144" y="1864"/>
                  </a:cxn>
                  <a:cxn ang="0">
                    <a:pos x="2874" y="2266"/>
                  </a:cxn>
                  <a:cxn ang="0">
                    <a:pos x="2422" y="2454"/>
                  </a:cxn>
                </a:cxnLst>
                <a:rect l="0" t="0" r="r" b="b"/>
                <a:pathLst>
                  <a:path w="3906" h="3380">
                    <a:moveTo>
                      <a:pt x="2336" y="940"/>
                    </a:moveTo>
                    <a:lnTo>
                      <a:pt x="2336" y="940"/>
                    </a:lnTo>
                    <a:lnTo>
                      <a:pt x="2300" y="940"/>
                    </a:lnTo>
                    <a:lnTo>
                      <a:pt x="2266" y="944"/>
                    </a:lnTo>
                    <a:lnTo>
                      <a:pt x="2234" y="948"/>
                    </a:lnTo>
                    <a:lnTo>
                      <a:pt x="2200" y="954"/>
                    </a:lnTo>
                    <a:lnTo>
                      <a:pt x="2168" y="962"/>
                    </a:lnTo>
                    <a:lnTo>
                      <a:pt x="2136" y="970"/>
                    </a:lnTo>
                    <a:lnTo>
                      <a:pt x="2104" y="980"/>
                    </a:lnTo>
                    <a:lnTo>
                      <a:pt x="2074" y="992"/>
                    </a:lnTo>
                    <a:lnTo>
                      <a:pt x="2044" y="1006"/>
                    </a:lnTo>
                    <a:lnTo>
                      <a:pt x="2014" y="1022"/>
                    </a:lnTo>
                    <a:lnTo>
                      <a:pt x="1986" y="1038"/>
                    </a:lnTo>
                    <a:lnTo>
                      <a:pt x="1960" y="1054"/>
                    </a:lnTo>
                    <a:lnTo>
                      <a:pt x="1932" y="1074"/>
                    </a:lnTo>
                    <a:lnTo>
                      <a:pt x="1908" y="1094"/>
                    </a:lnTo>
                    <a:lnTo>
                      <a:pt x="1884" y="1114"/>
                    </a:lnTo>
                    <a:lnTo>
                      <a:pt x="1860" y="1138"/>
                    </a:lnTo>
                    <a:lnTo>
                      <a:pt x="1838" y="1160"/>
                    </a:lnTo>
                    <a:lnTo>
                      <a:pt x="1816" y="1184"/>
                    </a:lnTo>
                    <a:lnTo>
                      <a:pt x="1796" y="1210"/>
                    </a:lnTo>
                    <a:lnTo>
                      <a:pt x="1778" y="1236"/>
                    </a:lnTo>
                    <a:lnTo>
                      <a:pt x="1760" y="1264"/>
                    </a:lnTo>
                    <a:lnTo>
                      <a:pt x="1744" y="1292"/>
                    </a:lnTo>
                    <a:lnTo>
                      <a:pt x="1728" y="1322"/>
                    </a:lnTo>
                    <a:lnTo>
                      <a:pt x="1716" y="1352"/>
                    </a:lnTo>
                    <a:lnTo>
                      <a:pt x="1704" y="1382"/>
                    </a:lnTo>
                    <a:lnTo>
                      <a:pt x="1692" y="1412"/>
                    </a:lnTo>
                    <a:lnTo>
                      <a:pt x="1684" y="1444"/>
                    </a:lnTo>
                    <a:lnTo>
                      <a:pt x="1676" y="1478"/>
                    </a:lnTo>
                    <a:lnTo>
                      <a:pt x="1670" y="1510"/>
                    </a:lnTo>
                    <a:lnTo>
                      <a:pt x="1666" y="1544"/>
                    </a:lnTo>
                    <a:lnTo>
                      <a:pt x="1664" y="1578"/>
                    </a:lnTo>
                    <a:lnTo>
                      <a:pt x="1662" y="1614"/>
                    </a:lnTo>
                    <a:lnTo>
                      <a:pt x="1662" y="1614"/>
                    </a:lnTo>
                    <a:lnTo>
                      <a:pt x="1664" y="1648"/>
                    </a:lnTo>
                    <a:lnTo>
                      <a:pt x="1666" y="1682"/>
                    </a:lnTo>
                    <a:lnTo>
                      <a:pt x="1670" y="1716"/>
                    </a:lnTo>
                    <a:lnTo>
                      <a:pt x="1676" y="1748"/>
                    </a:lnTo>
                    <a:lnTo>
                      <a:pt x="1684" y="1782"/>
                    </a:lnTo>
                    <a:lnTo>
                      <a:pt x="1692" y="1814"/>
                    </a:lnTo>
                    <a:lnTo>
                      <a:pt x="1704" y="1844"/>
                    </a:lnTo>
                    <a:lnTo>
                      <a:pt x="1716" y="1876"/>
                    </a:lnTo>
                    <a:lnTo>
                      <a:pt x="1728" y="1904"/>
                    </a:lnTo>
                    <a:lnTo>
                      <a:pt x="1744" y="1934"/>
                    </a:lnTo>
                    <a:lnTo>
                      <a:pt x="1760" y="1962"/>
                    </a:lnTo>
                    <a:lnTo>
                      <a:pt x="1778" y="1990"/>
                    </a:lnTo>
                    <a:lnTo>
                      <a:pt x="1796" y="2016"/>
                    </a:lnTo>
                    <a:lnTo>
                      <a:pt x="1816" y="2042"/>
                    </a:lnTo>
                    <a:lnTo>
                      <a:pt x="1838" y="2066"/>
                    </a:lnTo>
                    <a:lnTo>
                      <a:pt x="1860" y="2088"/>
                    </a:lnTo>
                    <a:lnTo>
                      <a:pt x="1884" y="2112"/>
                    </a:lnTo>
                    <a:lnTo>
                      <a:pt x="1908" y="2132"/>
                    </a:lnTo>
                    <a:lnTo>
                      <a:pt x="1932" y="2152"/>
                    </a:lnTo>
                    <a:lnTo>
                      <a:pt x="1960" y="2172"/>
                    </a:lnTo>
                    <a:lnTo>
                      <a:pt x="1986" y="2188"/>
                    </a:lnTo>
                    <a:lnTo>
                      <a:pt x="2014" y="2204"/>
                    </a:lnTo>
                    <a:lnTo>
                      <a:pt x="2044" y="2220"/>
                    </a:lnTo>
                    <a:lnTo>
                      <a:pt x="2074" y="2234"/>
                    </a:lnTo>
                    <a:lnTo>
                      <a:pt x="2104" y="2246"/>
                    </a:lnTo>
                    <a:lnTo>
                      <a:pt x="2136" y="2256"/>
                    </a:lnTo>
                    <a:lnTo>
                      <a:pt x="2168" y="2264"/>
                    </a:lnTo>
                    <a:lnTo>
                      <a:pt x="2200" y="2272"/>
                    </a:lnTo>
                    <a:lnTo>
                      <a:pt x="2234" y="2278"/>
                    </a:lnTo>
                    <a:lnTo>
                      <a:pt x="2266" y="2282"/>
                    </a:lnTo>
                    <a:lnTo>
                      <a:pt x="2300" y="2286"/>
                    </a:lnTo>
                    <a:lnTo>
                      <a:pt x="2336" y="2286"/>
                    </a:lnTo>
                    <a:lnTo>
                      <a:pt x="2336" y="2286"/>
                    </a:lnTo>
                    <a:lnTo>
                      <a:pt x="2370" y="2286"/>
                    </a:lnTo>
                    <a:lnTo>
                      <a:pt x="2404" y="2282"/>
                    </a:lnTo>
                    <a:lnTo>
                      <a:pt x="2438" y="2278"/>
                    </a:lnTo>
                    <a:lnTo>
                      <a:pt x="2472" y="2272"/>
                    </a:lnTo>
                    <a:lnTo>
                      <a:pt x="2504" y="2264"/>
                    </a:lnTo>
                    <a:lnTo>
                      <a:pt x="2536" y="2256"/>
                    </a:lnTo>
                    <a:lnTo>
                      <a:pt x="2568" y="2246"/>
                    </a:lnTo>
                    <a:lnTo>
                      <a:pt x="2598" y="2234"/>
                    </a:lnTo>
                    <a:lnTo>
                      <a:pt x="2628" y="2220"/>
                    </a:lnTo>
                    <a:lnTo>
                      <a:pt x="2656" y="2204"/>
                    </a:lnTo>
                    <a:lnTo>
                      <a:pt x="2684" y="2188"/>
                    </a:lnTo>
                    <a:lnTo>
                      <a:pt x="2712" y="2172"/>
                    </a:lnTo>
                    <a:lnTo>
                      <a:pt x="2738" y="2152"/>
                    </a:lnTo>
                    <a:lnTo>
                      <a:pt x="2764" y="2132"/>
                    </a:lnTo>
                    <a:lnTo>
                      <a:pt x="2788" y="2112"/>
                    </a:lnTo>
                    <a:lnTo>
                      <a:pt x="2812" y="2088"/>
                    </a:lnTo>
                    <a:lnTo>
                      <a:pt x="2834" y="2066"/>
                    </a:lnTo>
                    <a:lnTo>
                      <a:pt x="2854" y="2042"/>
                    </a:lnTo>
                    <a:lnTo>
                      <a:pt x="2874" y="2016"/>
                    </a:lnTo>
                    <a:lnTo>
                      <a:pt x="2894" y="1990"/>
                    </a:lnTo>
                    <a:lnTo>
                      <a:pt x="2912" y="1962"/>
                    </a:lnTo>
                    <a:lnTo>
                      <a:pt x="2928" y="1934"/>
                    </a:lnTo>
                    <a:lnTo>
                      <a:pt x="2942" y="1904"/>
                    </a:lnTo>
                    <a:lnTo>
                      <a:pt x="2956" y="1876"/>
                    </a:lnTo>
                    <a:lnTo>
                      <a:pt x="2968" y="1844"/>
                    </a:lnTo>
                    <a:lnTo>
                      <a:pt x="2978" y="1814"/>
                    </a:lnTo>
                    <a:lnTo>
                      <a:pt x="2988" y="1782"/>
                    </a:lnTo>
                    <a:lnTo>
                      <a:pt x="2996" y="1748"/>
                    </a:lnTo>
                    <a:lnTo>
                      <a:pt x="3000" y="1716"/>
                    </a:lnTo>
                    <a:lnTo>
                      <a:pt x="3006" y="1682"/>
                    </a:lnTo>
                    <a:lnTo>
                      <a:pt x="3008" y="1648"/>
                    </a:lnTo>
                    <a:lnTo>
                      <a:pt x="3008" y="1614"/>
                    </a:lnTo>
                    <a:lnTo>
                      <a:pt x="3008" y="1614"/>
                    </a:lnTo>
                    <a:lnTo>
                      <a:pt x="3008" y="1578"/>
                    </a:lnTo>
                    <a:lnTo>
                      <a:pt x="3006" y="1544"/>
                    </a:lnTo>
                    <a:lnTo>
                      <a:pt x="3000" y="1510"/>
                    </a:lnTo>
                    <a:lnTo>
                      <a:pt x="2996" y="1478"/>
                    </a:lnTo>
                    <a:lnTo>
                      <a:pt x="2988" y="1444"/>
                    </a:lnTo>
                    <a:lnTo>
                      <a:pt x="2978" y="1412"/>
                    </a:lnTo>
                    <a:lnTo>
                      <a:pt x="2968" y="1382"/>
                    </a:lnTo>
                    <a:lnTo>
                      <a:pt x="2956" y="1352"/>
                    </a:lnTo>
                    <a:lnTo>
                      <a:pt x="2942" y="1322"/>
                    </a:lnTo>
                    <a:lnTo>
                      <a:pt x="2928" y="1292"/>
                    </a:lnTo>
                    <a:lnTo>
                      <a:pt x="2912" y="1264"/>
                    </a:lnTo>
                    <a:lnTo>
                      <a:pt x="2894" y="1236"/>
                    </a:lnTo>
                    <a:lnTo>
                      <a:pt x="2874" y="1210"/>
                    </a:lnTo>
                    <a:lnTo>
                      <a:pt x="2854" y="1184"/>
                    </a:lnTo>
                    <a:lnTo>
                      <a:pt x="2834" y="1160"/>
                    </a:lnTo>
                    <a:lnTo>
                      <a:pt x="2812" y="1138"/>
                    </a:lnTo>
                    <a:lnTo>
                      <a:pt x="2788" y="1114"/>
                    </a:lnTo>
                    <a:lnTo>
                      <a:pt x="2764" y="1094"/>
                    </a:lnTo>
                    <a:lnTo>
                      <a:pt x="2738" y="1074"/>
                    </a:lnTo>
                    <a:lnTo>
                      <a:pt x="2712" y="1054"/>
                    </a:lnTo>
                    <a:lnTo>
                      <a:pt x="2684" y="1038"/>
                    </a:lnTo>
                    <a:lnTo>
                      <a:pt x="2656" y="1022"/>
                    </a:lnTo>
                    <a:lnTo>
                      <a:pt x="2628" y="1006"/>
                    </a:lnTo>
                    <a:lnTo>
                      <a:pt x="2598" y="992"/>
                    </a:lnTo>
                    <a:lnTo>
                      <a:pt x="2568" y="980"/>
                    </a:lnTo>
                    <a:lnTo>
                      <a:pt x="2536" y="970"/>
                    </a:lnTo>
                    <a:lnTo>
                      <a:pt x="2504" y="962"/>
                    </a:lnTo>
                    <a:lnTo>
                      <a:pt x="2472" y="954"/>
                    </a:lnTo>
                    <a:lnTo>
                      <a:pt x="2438" y="948"/>
                    </a:lnTo>
                    <a:lnTo>
                      <a:pt x="2404" y="944"/>
                    </a:lnTo>
                    <a:lnTo>
                      <a:pt x="2370" y="940"/>
                    </a:lnTo>
                    <a:lnTo>
                      <a:pt x="2336" y="940"/>
                    </a:lnTo>
                    <a:lnTo>
                      <a:pt x="2336" y="940"/>
                    </a:lnTo>
                    <a:close/>
                    <a:moveTo>
                      <a:pt x="2336" y="2036"/>
                    </a:moveTo>
                    <a:lnTo>
                      <a:pt x="2336" y="2036"/>
                    </a:lnTo>
                    <a:lnTo>
                      <a:pt x="2292" y="2034"/>
                    </a:lnTo>
                    <a:lnTo>
                      <a:pt x="2250" y="2028"/>
                    </a:lnTo>
                    <a:lnTo>
                      <a:pt x="2210" y="2016"/>
                    </a:lnTo>
                    <a:lnTo>
                      <a:pt x="2172" y="2002"/>
                    </a:lnTo>
                    <a:lnTo>
                      <a:pt x="2134" y="1984"/>
                    </a:lnTo>
                    <a:lnTo>
                      <a:pt x="2100" y="1964"/>
                    </a:lnTo>
                    <a:lnTo>
                      <a:pt x="2066" y="1940"/>
                    </a:lnTo>
                    <a:lnTo>
                      <a:pt x="2036" y="1912"/>
                    </a:lnTo>
                    <a:lnTo>
                      <a:pt x="2010" y="1882"/>
                    </a:lnTo>
                    <a:lnTo>
                      <a:pt x="1986" y="1850"/>
                    </a:lnTo>
                    <a:lnTo>
                      <a:pt x="1964" y="1814"/>
                    </a:lnTo>
                    <a:lnTo>
                      <a:pt x="1946" y="1778"/>
                    </a:lnTo>
                    <a:lnTo>
                      <a:pt x="1932" y="1738"/>
                    </a:lnTo>
                    <a:lnTo>
                      <a:pt x="1922" y="1698"/>
                    </a:lnTo>
                    <a:lnTo>
                      <a:pt x="1916" y="1656"/>
                    </a:lnTo>
                    <a:lnTo>
                      <a:pt x="1912" y="1614"/>
                    </a:lnTo>
                    <a:lnTo>
                      <a:pt x="1912" y="1614"/>
                    </a:lnTo>
                    <a:lnTo>
                      <a:pt x="1916" y="1570"/>
                    </a:lnTo>
                    <a:lnTo>
                      <a:pt x="1922" y="1528"/>
                    </a:lnTo>
                    <a:lnTo>
                      <a:pt x="1932" y="1488"/>
                    </a:lnTo>
                    <a:lnTo>
                      <a:pt x="1946" y="1448"/>
                    </a:lnTo>
                    <a:lnTo>
                      <a:pt x="1964" y="1412"/>
                    </a:lnTo>
                    <a:lnTo>
                      <a:pt x="1986" y="1376"/>
                    </a:lnTo>
                    <a:lnTo>
                      <a:pt x="2010" y="1344"/>
                    </a:lnTo>
                    <a:lnTo>
                      <a:pt x="2036" y="1314"/>
                    </a:lnTo>
                    <a:lnTo>
                      <a:pt x="2066" y="1286"/>
                    </a:lnTo>
                    <a:lnTo>
                      <a:pt x="2100" y="1262"/>
                    </a:lnTo>
                    <a:lnTo>
                      <a:pt x="2134" y="1242"/>
                    </a:lnTo>
                    <a:lnTo>
                      <a:pt x="2172" y="1224"/>
                    </a:lnTo>
                    <a:lnTo>
                      <a:pt x="2210" y="1210"/>
                    </a:lnTo>
                    <a:lnTo>
                      <a:pt x="2250" y="1198"/>
                    </a:lnTo>
                    <a:lnTo>
                      <a:pt x="2292" y="1192"/>
                    </a:lnTo>
                    <a:lnTo>
                      <a:pt x="2336" y="1190"/>
                    </a:lnTo>
                    <a:lnTo>
                      <a:pt x="2336" y="1190"/>
                    </a:lnTo>
                    <a:lnTo>
                      <a:pt x="2378" y="1192"/>
                    </a:lnTo>
                    <a:lnTo>
                      <a:pt x="2420" y="1198"/>
                    </a:lnTo>
                    <a:lnTo>
                      <a:pt x="2462" y="1210"/>
                    </a:lnTo>
                    <a:lnTo>
                      <a:pt x="2500" y="1224"/>
                    </a:lnTo>
                    <a:lnTo>
                      <a:pt x="2538" y="1242"/>
                    </a:lnTo>
                    <a:lnTo>
                      <a:pt x="2572" y="1262"/>
                    </a:lnTo>
                    <a:lnTo>
                      <a:pt x="2604" y="1286"/>
                    </a:lnTo>
                    <a:lnTo>
                      <a:pt x="2634" y="1314"/>
                    </a:lnTo>
                    <a:lnTo>
                      <a:pt x="2662" y="1344"/>
                    </a:lnTo>
                    <a:lnTo>
                      <a:pt x="2686" y="1376"/>
                    </a:lnTo>
                    <a:lnTo>
                      <a:pt x="2708" y="1412"/>
                    </a:lnTo>
                    <a:lnTo>
                      <a:pt x="2726" y="1448"/>
                    </a:lnTo>
                    <a:lnTo>
                      <a:pt x="2740" y="1488"/>
                    </a:lnTo>
                    <a:lnTo>
                      <a:pt x="2750" y="1528"/>
                    </a:lnTo>
                    <a:lnTo>
                      <a:pt x="2756" y="1570"/>
                    </a:lnTo>
                    <a:lnTo>
                      <a:pt x="2758" y="1614"/>
                    </a:lnTo>
                    <a:lnTo>
                      <a:pt x="2758" y="1614"/>
                    </a:lnTo>
                    <a:lnTo>
                      <a:pt x="2756" y="1656"/>
                    </a:lnTo>
                    <a:lnTo>
                      <a:pt x="2750" y="1698"/>
                    </a:lnTo>
                    <a:lnTo>
                      <a:pt x="2740" y="1738"/>
                    </a:lnTo>
                    <a:lnTo>
                      <a:pt x="2726" y="1778"/>
                    </a:lnTo>
                    <a:lnTo>
                      <a:pt x="2708" y="1814"/>
                    </a:lnTo>
                    <a:lnTo>
                      <a:pt x="2686" y="1850"/>
                    </a:lnTo>
                    <a:lnTo>
                      <a:pt x="2662" y="1882"/>
                    </a:lnTo>
                    <a:lnTo>
                      <a:pt x="2634" y="1912"/>
                    </a:lnTo>
                    <a:lnTo>
                      <a:pt x="2604" y="1940"/>
                    </a:lnTo>
                    <a:lnTo>
                      <a:pt x="2572" y="1964"/>
                    </a:lnTo>
                    <a:lnTo>
                      <a:pt x="2538" y="1984"/>
                    </a:lnTo>
                    <a:lnTo>
                      <a:pt x="2500" y="2002"/>
                    </a:lnTo>
                    <a:lnTo>
                      <a:pt x="2462" y="2016"/>
                    </a:lnTo>
                    <a:lnTo>
                      <a:pt x="2420" y="2028"/>
                    </a:lnTo>
                    <a:lnTo>
                      <a:pt x="2378" y="2034"/>
                    </a:lnTo>
                    <a:lnTo>
                      <a:pt x="2336" y="2036"/>
                    </a:lnTo>
                    <a:lnTo>
                      <a:pt x="2336" y="2036"/>
                    </a:lnTo>
                    <a:close/>
                    <a:moveTo>
                      <a:pt x="3906" y="1776"/>
                    </a:moveTo>
                    <a:lnTo>
                      <a:pt x="3906" y="1398"/>
                    </a:lnTo>
                    <a:lnTo>
                      <a:pt x="3664" y="1398"/>
                    </a:lnTo>
                    <a:lnTo>
                      <a:pt x="3664" y="1398"/>
                    </a:lnTo>
                    <a:lnTo>
                      <a:pt x="3656" y="1350"/>
                    </a:lnTo>
                    <a:lnTo>
                      <a:pt x="3646" y="1306"/>
                    </a:lnTo>
                    <a:lnTo>
                      <a:pt x="3634" y="1260"/>
                    </a:lnTo>
                    <a:lnTo>
                      <a:pt x="3622" y="1216"/>
                    </a:lnTo>
                    <a:lnTo>
                      <a:pt x="3846" y="1116"/>
                    </a:lnTo>
                    <a:lnTo>
                      <a:pt x="3692" y="768"/>
                    </a:lnTo>
                    <a:lnTo>
                      <a:pt x="3460" y="872"/>
                    </a:lnTo>
                    <a:lnTo>
                      <a:pt x="3460" y="872"/>
                    </a:lnTo>
                    <a:lnTo>
                      <a:pt x="3428" y="826"/>
                    </a:lnTo>
                    <a:lnTo>
                      <a:pt x="3394" y="780"/>
                    </a:lnTo>
                    <a:lnTo>
                      <a:pt x="3576" y="598"/>
                    </a:lnTo>
                    <a:lnTo>
                      <a:pt x="3306" y="330"/>
                    </a:lnTo>
                    <a:lnTo>
                      <a:pt x="3118" y="518"/>
                    </a:lnTo>
                    <a:lnTo>
                      <a:pt x="3118" y="518"/>
                    </a:lnTo>
                    <a:lnTo>
                      <a:pt x="3062" y="480"/>
                    </a:lnTo>
                    <a:lnTo>
                      <a:pt x="3004" y="446"/>
                    </a:lnTo>
                    <a:lnTo>
                      <a:pt x="3110" y="198"/>
                    </a:lnTo>
                    <a:lnTo>
                      <a:pt x="2760" y="50"/>
                    </a:lnTo>
                    <a:lnTo>
                      <a:pt x="2652" y="304"/>
                    </a:lnTo>
                    <a:lnTo>
                      <a:pt x="2652" y="304"/>
                    </a:lnTo>
                    <a:lnTo>
                      <a:pt x="2580" y="290"/>
                    </a:lnTo>
                    <a:lnTo>
                      <a:pt x="2508" y="278"/>
                    </a:lnTo>
                    <a:lnTo>
                      <a:pt x="2508" y="0"/>
                    </a:lnTo>
                    <a:lnTo>
                      <a:pt x="2128" y="0"/>
                    </a:lnTo>
                    <a:lnTo>
                      <a:pt x="2128" y="282"/>
                    </a:lnTo>
                    <a:lnTo>
                      <a:pt x="2128" y="282"/>
                    </a:lnTo>
                    <a:lnTo>
                      <a:pt x="2086" y="290"/>
                    </a:lnTo>
                    <a:lnTo>
                      <a:pt x="2044" y="298"/>
                    </a:lnTo>
                    <a:lnTo>
                      <a:pt x="2004" y="308"/>
                    </a:lnTo>
                    <a:lnTo>
                      <a:pt x="1962" y="320"/>
                    </a:lnTo>
                    <a:lnTo>
                      <a:pt x="1846" y="60"/>
                    </a:lnTo>
                    <a:lnTo>
                      <a:pt x="1500" y="214"/>
                    </a:lnTo>
                    <a:lnTo>
                      <a:pt x="1616" y="476"/>
                    </a:lnTo>
                    <a:lnTo>
                      <a:pt x="1616" y="476"/>
                    </a:lnTo>
                    <a:lnTo>
                      <a:pt x="1574" y="504"/>
                    </a:lnTo>
                    <a:lnTo>
                      <a:pt x="1532" y="532"/>
                    </a:lnTo>
                    <a:lnTo>
                      <a:pt x="1330" y="330"/>
                    </a:lnTo>
                    <a:lnTo>
                      <a:pt x="1062" y="598"/>
                    </a:lnTo>
                    <a:lnTo>
                      <a:pt x="1262" y="800"/>
                    </a:lnTo>
                    <a:lnTo>
                      <a:pt x="1262" y="800"/>
                    </a:lnTo>
                    <a:lnTo>
                      <a:pt x="1226" y="852"/>
                    </a:lnTo>
                    <a:lnTo>
                      <a:pt x="1190" y="906"/>
                    </a:lnTo>
                    <a:lnTo>
                      <a:pt x="928" y="796"/>
                    </a:lnTo>
                    <a:lnTo>
                      <a:pt x="782" y="1146"/>
                    </a:lnTo>
                    <a:lnTo>
                      <a:pt x="1038" y="1254"/>
                    </a:lnTo>
                    <a:lnTo>
                      <a:pt x="1038" y="1254"/>
                    </a:lnTo>
                    <a:lnTo>
                      <a:pt x="1020" y="1326"/>
                    </a:lnTo>
                    <a:lnTo>
                      <a:pt x="1006" y="1398"/>
                    </a:lnTo>
                    <a:lnTo>
                      <a:pt x="730" y="1398"/>
                    </a:lnTo>
                    <a:lnTo>
                      <a:pt x="730" y="1776"/>
                    </a:lnTo>
                    <a:lnTo>
                      <a:pt x="1000" y="1776"/>
                    </a:lnTo>
                    <a:lnTo>
                      <a:pt x="1000" y="1776"/>
                    </a:lnTo>
                    <a:lnTo>
                      <a:pt x="1012" y="1854"/>
                    </a:lnTo>
                    <a:lnTo>
                      <a:pt x="1028" y="1932"/>
                    </a:lnTo>
                    <a:lnTo>
                      <a:pt x="960" y="1902"/>
                    </a:lnTo>
                    <a:lnTo>
                      <a:pt x="918" y="2002"/>
                    </a:lnTo>
                    <a:lnTo>
                      <a:pt x="884" y="2018"/>
                    </a:lnTo>
                    <a:lnTo>
                      <a:pt x="884" y="2018"/>
                    </a:lnTo>
                    <a:lnTo>
                      <a:pt x="840" y="2010"/>
                    </a:lnTo>
                    <a:lnTo>
                      <a:pt x="840" y="1878"/>
                    </a:lnTo>
                    <a:lnTo>
                      <a:pt x="660" y="1878"/>
                    </a:lnTo>
                    <a:lnTo>
                      <a:pt x="660" y="2014"/>
                    </a:lnTo>
                    <a:lnTo>
                      <a:pt x="660" y="2014"/>
                    </a:lnTo>
                    <a:lnTo>
                      <a:pt x="622" y="2020"/>
                    </a:lnTo>
                    <a:lnTo>
                      <a:pt x="582" y="2030"/>
                    </a:lnTo>
                    <a:lnTo>
                      <a:pt x="528" y="1906"/>
                    </a:lnTo>
                    <a:lnTo>
                      <a:pt x="364" y="1980"/>
                    </a:lnTo>
                    <a:lnTo>
                      <a:pt x="418" y="2104"/>
                    </a:lnTo>
                    <a:lnTo>
                      <a:pt x="418" y="2104"/>
                    </a:lnTo>
                    <a:lnTo>
                      <a:pt x="380" y="2132"/>
                    </a:lnTo>
                    <a:lnTo>
                      <a:pt x="284" y="2034"/>
                    </a:lnTo>
                    <a:lnTo>
                      <a:pt x="156" y="2162"/>
                    </a:lnTo>
                    <a:lnTo>
                      <a:pt x="252" y="2258"/>
                    </a:lnTo>
                    <a:lnTo>
                      <a:pt x="252" y="2258"/>
                    </a:lnTo>
                    <a:lnTo>
                      <a:pt x="234" y="2282"/>
                    </a:lnTo>
                    <a:lnTo>
                      <a:pt x="218" y="2308"/>
                    </a:lnTo>
                    <a:lnTo>
                      <a:pt x="94" y="2256"/>
                    </a:lnTo>
                    <a:lnTo>
                      <a:pt x="24" y="2420"/>
                    </a:lnTo>
                    <a:lnTo>
                      <a:pt x="146" y="2472"/>
                    </a:lnTo>
                    <a:lnTo>
                      <a:pt x="146" y="2472"/>
                    </a:lnTo>
                    <a:lnTo>
                      <a:pt x="138" y="2506"/>
                    </a:lnTo>
                    <a:lnTo>
                      <a:pt x="132" y="2540"/>
                    </a:lnTo>
                    <a:lnTo>
                      <a:pt x="0" y="2540"/>
                    </a:lnTo>
                    <a:lnTo>
                      <a:pt x="0" y="2718"/>
                    </a:lnTo>
                    <a:lnTo>
                      <a:pt x="128" y="2718"/>
                    </a:lnTo>
                    <a:lnTo>
                      <a:pt x="128" y="2718"/>
                    </a:lnTo>
                    <a:lnTo>
                      <a:pt x="134" y="2760"/>
                    </a:lnTo>
                    <a:lnTo>
                      <a:pt x="144" y="2800"/>
                    </a:lnTo>
                    <a:lnTo>
                      <a:pt x="28" y="2852"/>
                    </a:lnTo>
                    <a:lnTo>
                      <a:pt x="102" y="3016"/>
                    </a:lnTo>
                    <a:lnTo>
                      <a:pt x="212" y="2966"/>
                    </a:lnTo>
                    <a:lnTo>
                      <a:pt x="212" y="2966"/>
                    </a:lnTo>
                    <a:lnTo>
                      <a:pt x="226" y="2990"/>
                    </a:lnTo>
                    <a:lnTo>
                      <a:pt x="242" y="3010"/>
                    </a:lnTo>
                    <a:lnTo>
                      <a:pt x="156" y="3096"/>
                    </a:lnTo>
                    <a:lnTo>
                      <a:pt x="284" y="3224"/>
                    </a:lnTo>
                    <a:lnTo>
                      <a:pt x="366" y="3140"/>
                    </a:lnTo>
                    <a:lnTo>
                      <a:pt x="366" y="3140"/>
                    </a:lnTo>
                    <a:lnTo>
                      <a:pt x="394" y="3162"/>
                    </a:lnTo>
                    <a:lnTo>
                      <a:pt x="422" y="3180"/>
                    </a:lnTo>
                    <a:lnTo>
                      <a:pt x="376" y="3286"/>
                    </a:lnTo>
                    <a:lnTo>
                      <a:pt x="542" y="3356"/>
                    </a:lnTo>
                    <a:lnTo>
                      <a:pt x="586" y="3254"/>
                    </a:lnTo>
                    <a:lnTo>
                      <a:pt x="586" y="3254"/>
                    </a:lnTo>
                    <a:lnTo>
                      <a:pt x="622" y="3262"/>
                    </a:lnTo>
                    <a:lnTo>
                      <a:pt x="660" y="3270"/>
                    </a:lnTo>
                    <a:lnTo>
                      <a:pt x="660" y="3380"/>
                    </a:lnTo>
                    <a:lnTo>
                      <a:pt x="840" y="3380"/>
                    </a:lnTo>
                    <a:lnTo>
                      <a:pt x="840" y="3272"/>
                    </a:lnTo>
                    <a:lnTo>
                      <a:pt x="840" y="3272"/>
                    </a:lnTo>
                    <a:lnTo>
                      <a:pt x="886" y="3264"/>
                    </a:lnTo>
                    <a:lnTo>
                      <a:pt x="930" y="3254"/>
                    </a:lnTo>
                    <a:lnTo>
                      <a:pt x="974" y="3352"/>
                    </a:lnTo>
                    <a:lnTo>
                      <a:pt x="1138" y="3278"/>
                    </a:lnTo>
                    <a:lnTo>
                      <a:pt x="1094" y="3182"/>
                    </a:lnTo>
                    <a:lnTo>
                      <a:pt x="1094" y="3182"/>
                    </a:lnTo>
                    <a:lnTo>
                      <a:pt x="1120" y="3166"/>
                    </a:lnTo>
                    <a:lnTo>
                      <a:pt x="1142" y="3148"/>
                    </a:lnTo>
                    <a:lnTo>
                      <a:pt x="1218" y="3224"/>
                    </a:lnTo>
                    <a:lnTo>
                      <a:pt x="1346" y="3096"/>
                    </a:lnTo>
                    <a:lnTo>
                      <a:pt x="1270" y="3020"/>
                    </a:lnTo>
                    <a:lnTo>
                      <a:pt x="1270" y="3020"/>
                    </a:lnTo>
                    <a:lnTo>
                      <a:pt x="1290" y="2992"/>
                    </a:lnTo>
                    <a:lnTo>
                      <a:pt x="1308" y="2962"/>
                    </a:lnTo>
                    <a:lnTo>
                      <a:pt x="1408" y="3004"/>
                    </a:lnTo>
                    <a:lnTo>
                      <a:pt x="1478" y="2838"/>
                    </a:lnTo>
                    <a:lnTo>
                      <a:pt x="1378" y="2796"/>
                    </a:lnTo>
                    <a:lnTo>
                      <a:pt x="1456" y="2718"/>
                    </a:lnTo>
                    <a:lnTo>
                      <a:pt x="1502" y="2718"/>
                    </a:lnTo>
                    <a:lnTo>
                      <a:pt x="1502" y="2672"/>
                    </a:lnTo>
                    <a:lnTo>
                      <a:pt x="1504" y="2670"/>
                    </a:lnTo>
                    <a:lnTo>
                      <a:pt x="1504" y="2670"/>
                    </a:lnTo>
                    <a:lnTo>
                      <a:pt x="1562" y="2714"/>
                    </a:lnTo>
                    <a:lnTo>
                      <a:pt x="1622" y="2754"/>
                    </a:lnTo>
                    <a:lnTo>
                      <a:pt x="1528" y="2976"/>
                    </a:lnTo>
                    <a:lnTo>
                      <a:pt x="1878" y="3124"/>
                    </a:lnTo>
                    <a:lnTo>
                      <a:pt x="1968" y="2908"/>
                    </a:lnTo>
                    <a:lnTo>
                      <a:pt x="1968" y="2908"/>
                    </a:lnTo>
                    <a:lnTo>
                      <a:pt x="2008" y="2918"/>
                    </a:lnTo>
                    <a:lnTo>
                      <a:pt x="2048" y="2928"/>
                    </a:lnTo>
                    <a:lnTo>
                      <a:pt x="2088" y="2936"/>
                    </a:lnTo>
                    <a:lnTo>
                      <a:pt x="2128" y="2944"/>
                    </a:lnTo>
                    <a:lnTo>
                      <a:pt x="2128" y="3174"/>
                    </a:lnTo>
                    <a:lnTo>
                      <a:pt x="2508" y="3174"/>
                    </a:lnTo>
                    <a:lnTo>
                      <a:pt x="2508" y="2948"/>
                    </a:lnTo>
                    <a:lnTo>
                      <a:pt x="2508" y="2948"/>
                    </a:lnTo>
                    <a:lnTo>
                      <a:pt x="2556" y="2940"/>
                    </a:lnTo>
                    <a:lnTo>
                      <a:pt x="2604" y="2932"/>
                    </a:lnTo>
                    <a:lnTo>
                      <a:pt x="2652" y="2922"/>
                    </a:lnTo>
                    <a:lnTo>
                      <a:pt x="2698" y="2910"/>
                    </a:lnTo>
                    <a:lnTo>
                      <a:pt x="2790" y="3116"/>
                    </a:lnTo>
                    <a:lnTo>
                      <a:pt x="3136" y="2960"/>
                    </a:lnTo>
                    <a:lnTo>
                      <a:pt x="3046" y="2756"/>
                    </a:lnTo>
                    <a:lnTo>
                      <a:pt x="3046" y="2756"/>
                    </a:lnTo>
                    <a:lnTo>
                      <a:pt x="3098" y="2722"/>
                    </a:lnTo>
                    <a:lnTo>
                      <a:pt x="3148" y="2686"/>
                    </a:lnTo>
                    <a:lnTo>
                      <a:pt x="3306" y="2844"/>
                    </a:lnTo>
                    <a:lnTo>
                      <a:pt x="3576" y="2576"/>
                    </a:lnTo>
                    <a:lnTo>
                      <a:pt x="3416" y="2416"/>
                    </a:lnTo>
                    <a:lnTo>
                      <a:pt x="3416" y="2416"/>
                    </a:lnTo>
                    <a:lnTo>
                      <a:pt x="3460" y="2354"/>
                    </a:lnTo>
                    <a:lnTo>
                      <a:pt x="3500" y="2290"/>
                    </a:lnTo>
                    <a:lnTo>
                      <a:pt x="3708" y="2378"/>
                    </a:lnTo>
                    <a:lnTo>
                      <a:pt x="3856" y="2028"/>
                    </a:lnTo>
                    <a:lnTo>
                      <a:pt x="3642" y="1938"/>
                    </a:lnTo>
                    <a:lnTo>
                      <a:pt x="3642" y="1938"/>
                    </a:lnTo>
                    <a:lnTo>
                      <a:pt x="3652" y="1898"/>
                    </a:lnTo>
                    <a:lnTo>
                      <a:pt x="3660" y="1858"/>
                    </a:lnTo>
                    <a:lnTo>
                      <a:pt x="3666" y="1818"/>
                    </a:lnTo>
                    <a:lnTo>
                      <a:pt x="3672" y="1776"/>
                    </a:lnTo>
                    <a:lnTo>
                      <a:pt x="3906" y="1776"/>
                    </a:lnTo>
                    <a:close/>
                    <a:moveTo>
                      <a:pt x="1044" y="2362"/>
                    </a:moveTo>
                    <a:lnTo>
                      <a:pt x="1044" y="2362"/>
                    </a:lnTo>
                    <a:lnTo>
                      <a:pt x="1072" y="2392"/>
                    </a:lnTo>
                    <a:lnTo>
                      <a:pt x="1096" y="2428"/>
                    </a:lnTo>
                    <a:lnTo>
                      <a:pt x="1116" y="2464"/>
                    </a:lnTo>
                    <a:lnTo>
                      <a:pt x="1134" y="2504"/>
                    </a:lnTo>
                    <a:lnTo>
                      <a:pt x="1068" y="2568"/>
                    </a:lnTo>
                    <a:lnTo>
                      <a:pt x="1068" y="2568"/>
                    </a:lnTo>
                    <a:lnTo>
                      <a:pt x="1062" y="2544"/>
                    </a:lnTo>
                    <a:lnTo>
                      <a:pt x="1052" y="2520"/>
                    </a:lnTo>
                    <a:lnTo>
                      <a:pt x="1042" y="2496"/>
                    </a:lnTo>
                    <a:lnTo>
                      <a:pt x="1030" y="2474"/>
                    </a:lnTo>
                    <a:lnTo>
                      <a:pt x="1016" y="2452"/>
                    </a:lnTo>
                    <a:lnTo>
                      <a:pt x="1000" y="2432"/>
                    </a:lnTo>
                    <a:lnTo>
                      <a:pt x="982" y="2414"/>
                    </a:lnTo>
                    <a:lnTo>
                      <a:pt x="964" y="2398"/>
                    </a:lnTo>
                    <a:lnTo>
                      <a:pt x="1044" y="2362"/>
                    </a:lnTo>
                    <a:close/>
                    <a:moveTo>
                      <a:pt x="758" y="3042"/>
                    </a:moveTo>
                    <a:lnTo>
                      <a:pt x="758" y="3042"/>
                    </a:lnTo>
                    <a:lnTo>
                      <a:pt x="718" y="3040"/>
                    </a:lnTo>
                    <a:lnTo>
                      <a:pt x="678" y="3032"/>
                    </a:lnTo>
                    <a:lnTo>
                      <a:pt x="640" y="3024"/>
                    </a:lnTo>
                    <a:lnTo>
                      <a:pt x="604" y="3010"/>
                    </a:lnTo>
                    <a:lnTo>
                      <a:pt x="568" y="2992"/>
                    </a:lnTo>
                    <a:lnTo>
                      <a:pt x="536" y="2972"/>
                    </a:lnTo>
                    <a:lnTo>
                      <a:pt x="504" y="2950"/>
                    </a:lnTo>
                    <a:lnTo>
                      <a:pt x="476" y="2924"/>
                    </a:lnTo>
                    <a:lnTo>
                      <a:pt x="450" y="2896"/>
                    </a:lnTo>
                    <a:lnTo>
                      <a:pt x="428" y="2864"/>
                    </a:lnTo>
                    <a:lnTo>
                      <a:pt x="408" y="2832"/>
                    </a:lnTo>
                    <a:lnTo>
                      <a:pt x="390" y="2796"/>
                    </a:lnTo>
                    <a:lnTo>
                      <a:pt x="376" y="2760"/>
                    </a:lnTo>
                    <a:lnTo>
                      <a:pt x="368" y="2722"/>
                    </a:lnTo>
                    <a:lnTo>
                      <a:pt x="362" y="2682"/>
                    </a:lnTo>
                    <a:lnTo>
                      <a:pt x="360" y="2642"/>
                    </a:lnTo>
                    <a:lnTo>
                      <a:pt x="360" y="2642"/>
                    </a:lnTo>
                    <a:lnTo>
                      <a:pt x="362" y="2600"/>
                    </a:lnTo>
                    <a:lnTo>
                      <a:pt x="368" y="2560"/>
                    </a:lnTo>
                    <a:lnTo>
                      <a:pt x="376" y="2522"/>
                    </a:lnTo>
                    <a:lnTo>
                      <a:pt x="390" y="2486"/>
                    </a:lnTo>
                    <a:lnTo>
                      <a:pt x="408" y="2450"/>
                    </a:lnTo>
                    <a:lnTo>
                      <a:pt x="428" y="2418"/>
                    </a:lnTo>
                    <a:lnTo>
                      <a:pt x="450" y="2386"/>
                    </a:lnTo>
                    <a:lnTo>
                      <a:pt x="476" y="2358"/>
                    </a:lnTo>
                    <a:lnTo>
                      <a:pt x="504" y="2332"/>
                    </a:lnTo>
                    <a:lnTo>
                      <a:pt x="536" y="2310"/>
                    </a:lnTo>
                    <a:lnTo>
                      <a:pt x="568" y="2290"/>
                    </a:lnTo>
                    <a:lnTo>
                      <a:pt x="604" y="2272"/>
                    </a:lnTo>
                    <a:lnTo>
                      <a:pt x="640" y="2260"/>
                    </a:lnTo>
                    <a:lnTo>
                      <a:pt x="678" y="2250"/>
                    </a:lnTo>
                    <a:lnTo>
                      <a:pt x="718" y="2244"/>
                    </a:lnTo>
                    <a:lnTo>
                      <a:pt x="758" y="2242"/>
                    </a:lnTo>
                    <a:lnTo>
                      <a:pt x="758" y="2242"/>
                    </a:lnTo>
                    <a:lnTo>
                      <a:pt x="790" y="2242"/>
                    </a:lnTo>
                    <a:lnTo>
                      <a:pt x="822" y="2246"/>
                    </a:lnTo>
                    <a:lnTo>
                      <a:pt x="850" y="2252"/>
                    </a:lnTo>
                    <a:lnTo>
                      <a:pt x="880" y="2260"/>
                    </a:lnTo>
                    <a:lnTo>
                      <a:pt x="930" y="2374"/>
                    </a:lnTo>
                    <a:lnTo>
                      <a:pt x="930" y="2374"/>
                    </a:lnTo>
                    <a:lnTo>
                      <a:pt x="912" y="2362"/>
                    </a:lnTo>
                    <a:lnTo>
                      <a:pt x="892" y="2352"/>
                    </a:lnTo>
                    <a:lnTo>
                      <a:pt x="872" y="2344"/>
                    </a:lnTo>
                    <a:lnTo>
                      <a:pt x="850" y="2336"/>
                    </a:lnTo>
                    <a:lnTo>
                      <a:pt x="828" y="2330"/>
                    </a:lnTo>
                    <a:lnTo>
                      <a:pt x="806" y="2326"/>
                    </a:lnTo>
                    <a:lnTo>
                      <a:pt x="782" y="2324"/>
                    </a:lnTo>
                    <a:lnTo>
                      <a:pt x="758" y="2324"/>
                    </a:lnTo>
                    <a:lnTo>
                      <a:pt x="758" y="2324"/>
                    </a:lnTo>
                    <a:lnTo>
                      <a:pt x="726" y="2324"/>
                    </a:lnTo>
                    <a:lnTo>
                      <a:pt x="694" y="2330"/>
                    </a:lnTo>
                    <a:lnTo>
                      <a:pt x="664" y="2338"/>
                    </a:lnTo>
                    <a:lnTo>
                      <a:pt x="636" y="2348"/>
                    </a:lnTo>
                    <a:lnTo>
                      <a:pt x="608" y="2362"/>
                    </a:lnTo>
                    <a:lnTo>
                      <a:pt x="580" y="2378"/>
                    </a:lnTo>
                    <a:lnTo>
                      <a:pt x="556" y="2396"/>
                    </a:lnTo>
                    <a:lnTo>
                      <a:pt x="534" y="2416"/>
                    </a:lnTo>
                    <a:lnTo>
                      <a:pt x="514" y="2438"/>
                    </a:lnTo>
                    <a:lnTo>
                      <a:pt x="494" y="2464"/>
                    </a:lnTo>
                    <a:lnTo>
                      <a:pt x="480" y="2490"/>
                    </a:lnTo>
                    <a:lnTo>
                      <a:pt x="466" y="2518"/>
                    </a:lnTo>
                    <a:lnTo>
                      <a:pt x="454" y="2546"/>
                    </a:lnTo>
                    <a:lnTo>
                      <a:pt x="448" y="2578"/>
                    </a:lnTo>
                    <a:lnTo>
                      <a:pt x="442" y="2608"/>
                    </a:lnTo>
                    <a:lnTo>
                      <a:pt x="440" y="2642"/>
                    </a:lnTo>
                    <a:lnTo>
                      <a:pt x="440" y="2642"/>
                    </a:lnTo>
                    <a:lnTo>
                      <a:pt x="442" y="2674"/>
                    </a:lnTo>
                    <a:lnTo>
                      <a:pt x="448" y="2706"/>
                    </a:lnTo>
                    <a:lnTo>
                      <a:pt x="454" y="2736"/>
                    </a:lnTo>
                    <a:lnTo>
                      <a:pt x="466" y="2766"/>
                    </a:lnTo>
                    <a:lnTo>
                      <a:pt x="480" y="2792"/>
                    </a:lnTo>
                    <a:lnTo>
                      <a:pt x="494" y="2820"/>
                    </a:lnTo>
                    <a:lnTo>
                      <a:pt x="514" y="2844"/>
                    </a:lnTo>
                    <a:lnTo>
                      <a:pt x="534" y="2866"/>
                    </a:lnTo>
                    <a:lnTo>
                      <a:pt x="556" y="2886"/>
                    </a:lnTo>
                    <a:lnTo>
                      <a:pt x="580" y="2906"/>
                    </a:lnTo>
                    <a:lnTo>
                      <a:pt x="608" y="2922"/>
                    </a:lnTo>
                    <a:lnTo>
                      <a:pt x="636" y="2934"/>
                    </a:lnTo>
                    <a:lnTo>
                      <a:pt x="664" y="2946"/>
                    </a:lnTo>
                    <a:lnTo>
                      <a:pt x="694" y="2954"/>
                    </a:lnTo>
                    <a:lnTo>
                      <a:pt x="726" y="2958"/>
                    </a:lnTo>
                    <a:lnTo>
                      <a:pt x="758" y="2960"/>
                    </a:lnTo>
                    <a:lnTo>
                      <a:pt x="758" y="2960"/>
                    </a:lnTo>
                    <a:lnTo>
                      <a:pt x="792" y="2958"/>
                    </a:lnTo>
                    <a:lnTo>
                      <a:pt x="824" y="2954"/>
                    </a:lnTo>
                    <a:lnTo>
                      <a:pt x="854" y="2946"/>
                    </a:lnTo>
                    <a:lnTo>
                      <a:pt x="882" y="2934"/>
                    </a:lnTo>
                    <a:lnTo>
                      <a:pt x="910" y="2922"/>
                    </a:lnTo>
                    <a:lnTo>
                      <a:pt x="936" y="2906"/>
                    </a:lnTo>
                    <a:lnTo>
                      <a:pt x="962" y="2886"/>
                    </a:lnTo>
                    <a:lnTo>
                      <a:pt x="984" y="2866"/>
                    </a:lnTo>
                    <a:lnTo>
                      <a:pt x="1004" y="2844"/>
                    </a:lnTo>
                    <a:lnTo>
                      <a:pt x="1022" y="2820"/>
                    </a:lnTo>
                    <a:lnTo>
                      <a:pt x="1038" y="2792"/>
                    </a:lnTo>
                    <a:lnTo>
                      <a:pt x="1052" y="2766"/>
                    </a:lnTo>
                    <a:lnTo>
                      <a:pt x="1062" y="2736"/>
                    </a:lnTo>
                    <a:lnTo>
                      <a:pt x="1070" y="2706"/>
                    </a:lnTo>
                    <a:lnTo>
                      <a:pt x="1076" y="2674"/>
                    </a:lnTo>
                    <a:lnTo>
                      <a:pt x="1078" y="2642"/>
                    </a:lnTo>
                    <a:lnTo>
                      <a:pt x="1078" y="2642"/>
                    </a:lnTo>
                    <a:lnTo>
                      <a:pt x="1076" y="2614"/>
                    </a:lnTo>
                    <a:lnTo>
                      <a:pt x="1072" y="2586"/>
                    </a:lnTo>
                    <a:lnTo>
                      <a:pt x="1158" y="2672"/>
                    </a:lnTo>
                    <a:lnTo>
                      <a:pt x="1158" y="2672"/>
                    </a:lnTo>
                    <a:lnTo>
                      <a:pt x="1152" y="2710"/>
                    </a:lnTo>
                    <a:lnTo>
                      <a:pt x="1144" y="2746"/>
                    </a:lnTo>
                    <a:lnTo>
                      <a:pt x="1132" y="2782"/>
                    </a:lnTo>
                    <a:lnTo>
                      <a:pt x="1118" y="2816"/>
                    </a:lnTo>
                    <a:lnTo>
                      <a:pt x="1100" y="2848"/>
                    </a:lnTo>
                    <a:lnTo>
                      <a:pt x="1080" y="2880"/>
                    </a:lnTo>
                    <a:lnTo>
                      <a:pt x="1056" y="2908"/>
                    </a:lnTo>
                    <a:lnTo>
                      <a:pt x="1032" y="2934"/>
                    </a:lnTo>
                    <a:lnTo>
                      <a:pt x="1004" y="2958"/>
                    </a:lnTo>
                    <a:lnTo>
                      <a:pt x="974" y="2978"/>
                    </a:lnTo>
                    <a:lnTo>
                      <a:pt x="942" y="2996"/>
                    </a:lnTo>
                    <a:lnTo>
                      <a:pt x="908" y="3012"/>
                    </a:lnTo>
                    <a:lnTo>
                      <a:pt x="872" y="3024"/>
                    </a:lnTo>
                    <a:lnTo>
                      <a:pt x="836" y="3034"/>
                    </a:lnTo>
                    <a:lnTo>
                      <a:pt x="798" y="3040"/>
                    </a:lnTo>
                    <a:lnTo>
                      <a:pt x="758" y="3042"/>
                    </a:lnTo>
                    <a:lnTo>
                      <a:pt x="758" y="3042"/>
                    </a:lnTo>
                    <a:close/>
                    <a:moveTo>
                      <a:pt x="958" y="2642"/>
                    </a:moveTo>
                    <a:lnTo>
                      <a:pt x="958" y="2642"/>
                    </a:lnTo>
                    <a:lnTo>
                      <a:pt x="958" y="2662"/>
                    </a:lnTo>
                    <a:lnTo>
                      <a:pt x="954" y="2682"/>
                    </a:lnTo>
                    <a:lnTo>
                      <a:pt x="950" y="2700"/>
                    </a:lnTo>
                    <a:lnTo>
                      <a:pt x="944" y="2720"/>
                    </a:lnTo>
                    <a:lnTo>
                      <a:pt x="934" y="2736"/>
                    </a:lnTo>
                    <a:lnTo>
                      <a:pt x="924" y="2754"/>
                    </a:lnTo>
                    <a:lnTo>
                      <a:pt x="914" y="2768"/>
                    </a:lnTo>
                    <a:lnTo>
                      <a:pt x="900" y="2782"/>
                    </a:lnTo>
                    <a:lnTo>
                      <a:pt x="886" y="2796"/>
                    </a:lnTo>
                    <a:lnTo>
                      <a:pt x="870" y="2808"/>
                    </a:lnTo>
                    <a:lnTo>
                      <a:pt x="854" y="2818"/>
                    </a:lnTo>
                    <a:lnTo>
                      <a:pt x="836" y="2826"/>
                    </a:lnTo>
                    <a:lnTo>
                      <a:pt x="818" y="2832"/>
                    </a:lnTo>
                    <a:lnTo>
                      <a:pt x="800" y="2838"/>
                    </a:lnTo>
                    <a:lnTo>
                      <a:pt x="780" y="2840"/>
                    </a:lnTo>
                    <a:lnTo>
                      <a:pt x="758" y="2842"/>
                    </a:lnTo>
                    <a:lnTo>
                      <a:pt x="758" y="2842"/>
                    </a:lnTo>
                    <a:lnTo>
                      <a:pt x="738" y="2840"/>
                    </a:lnTo>
                    <a:lnTo>
                      <a:pt x="718" y="2838"/>
                    </a:lnTo>
                    <a:lnTo>
                      <a:pt x="700" y="2832"/>
                    </a:lnTo>
                    <a:lnTo>
                      <a:pt x="682" y="2826"/>
                    </a:lnTo>
                    <a:lnTo>
                      <a:pt x="664" y="2818"/>
                    </a:lnTo>
                    <a:lnTo>
                      <a:pt x="648" y="2808"/>
                    </a:lnTo>
                    <a:lnTo>
                      <a:pt x="632" y="2796"/>
                    </a:lnTo>
                    <a:lnTo>
                      <a:pt x="618" y="2782"/>
                    </a:lnTo>
                    <a:lnTo>
                      <a:pt x="604" y="2768"/>
                    </a:lnTo>
                    <a:lnTo>
                      <a:pt x="594" y="2754"/>
                    </a:lnTo>
                    <a:lnTo>
                      <a:pt x="584" y="2736"/>
                    </a:lnTo>
                    <a:lnTo>
                      <a:pt x="574" y="2720"/>
                    </a:lnTo>
                    <a:lnTo>
                      <a:pt x="568" y="2700"/>
                    </a:lnTo>
                    <a:lnTo>
                      <a:pt x="564" y="2682"/>
                    </a:lnTo>
                    <a:lnTo>
                      <a:pt x="560" y="2662"/>
                    </a:lnTo>
                    <a:lnTo>
                      <a:pt x="558" y="2642"/>
                    </a:lnTo>
                    <a:lnTo>
                      <a:pt x="558" y="2642"/>
                    </a:lnTo>
                    <a:lnTo>
                      <a:pt x="560" y="2620"/>
                    </a:lnTo>
                    <a:lnTo>
                      <a:pt x="564" y="2602"/>
                    </a:lnTo>
                    <a:lnTo>
                      <a:pt x="568" y="2582"/>
                    </a:lnTo>
                    <a:lnTo>
                      <a:pt x="574" y="2564"/>
                    </a:lnTo>
                    <a:lnTo>
                      <a:pt x="584" y="2546"/>
                    </a:lnTo>
                    <a:lnTo>
                      <a:pt x="594" y="2530"/>
                    </a:lnTo>
                    <a:lnTo>
                      <a:pt x="604" y="2514"/>
                    </a:lnTo>
                    <a:lnTo>
                      <a:pt x="618" y="2500"/>
                    </a:lnTo>
                    <a:lnTo>
                      <a:pt x="632" y="2488"/>
                    </a:lnTo>
                    <a:lnTo>
                      <a:pt x="648" y="2476"/>
                    </a:lnTo>
                    <a:lnTo>
                      <a:pt x="664" y="2466"/>
                    </a:lnTo>
                    <a:lnTo>
                      <a:pt x="682" y="2458"/>
                    </a:lnTo>
                    <a:lnTo>
                      <a:pt x="700" y="2450"/>
                    </a:lnTo>
                    <a:lnTo>
                      <a:pt x="718" y="2446"/>
                    </a:lnTo>
                    <a:lnTo>
                      <a:pt x="738" y="2442"/>
                    </a:lnTo>
                    <a:lnTo>
                      <a:pt x="758" y="2442"/>
                    </a:lnTo>
                    <a:lnTo>
                      <a:pt x="758" y="2442"/>
                    </a:lnTo>
                    <a:lnTo>
                      <a:pt x="780" y="2442"/>
                    </a:lnTo>
                    <a:lnTo>
                      <a:pt x="800" y="2446"/>
                    </a:lnTo>
                    <a:lnTo>
                      <a:pt x="818" y="2450"/>
                    </a:lnTo>
                    <a:lnTo>
                      <a:pt x="836" y="2458"/>
                    </a:lnTo>
                    <a:lnTo>
                      <a:pt x="854" y="2466"/>
                    </a:lnTo>
                    <a:lnTo>
                      <a:pt x="870" y="2476"/>
                    </a:lnTo>
                    <a:lnTo>
                      <a:pt x="886" y="2488"/>
                    </a:lnTo>
                    <a:lnTo>
                      <a:pt x="900" y="2500"/>
                    </a:lnTo>
                    <a:lnTo>
                      <a:pt x="914" y="2514"/>
                    </a:lnTo>
                    <a:lnTo>
                      <a:pt x="924" y="2530"/>
                    </a:lnTo>
                    <a:lnTo>
                      <a:pt x="934" y="2546"/>
                    </a:lnTo>
                    <a:lnTo>
                      <a:pt x="944" y="2564"/>
                    </a:lnTo>
                    <a:lnTo>
                      <a:pt x="950" y="2582"/>
                    </a:lnTo>
                    <a:lnTo>
                      <a:pt x="954" y="2602"/>
                    </a:lnTo>
                    <a:lnTo>
                      <a:pt x="958" y="2620"/>
                    </a:lnTo>
                    <a:lnTo>
                      <a:pt x="958" y="2642"/>
                    </a:lnTo>
                    <a:lnTo>
                      <a:pt x="958" y="2642"/>
                    </a:lnTo>
                    <a:close/>
                    <a:moveTo>
                      <a:pt x="2336" y="2458"/>
                    </a:moveTo>
                    <a:lnTo>
                      <a:pt x="2336" y="2458"/>
                    </a:lnTo>
                    <a:lnTo>
                      <a:pt x="2292" y="2458"/>
                    </a:lnTo>
                    <a:lnTo>
                      <a:pt x="2250" y="2454"/>
                    </a:lnTo>
                    <a:lnTo>
                      <a:pt x="2206" y="2448"/>
                    </a:lnTo>
                    <a:lnTo>
                      <a:pt x="2166" y="2442"/>
                    </a:lnTo>
                    <a:lnTo>
                      <a:pt x="2124" y="2432"/>
                    </a:lnTo>
                    <a:lnTo>
                      <a:pt x="2084" y="2420"/>
                    </a:lnTo>
                    <a:lnTo>
                      <a:pt x="2044" y="2408"/>
                    </a:lnTo>
                    <a:lnTo>
                      <a:pt x="2006" y="2392"/>
                    </a:lnTo>
                    <a:lnTo>
                      <a:pt x="1968" y="2376"/>
                    </a:lnTo>
                    <a:lnTo>
                      <a:pt x="1932" y="2356"/>
                    </a:lnTo>
                    <a:lnTo>
                      <a:pt x="1898" y="2336"/>
                    </a:lnTo>
                    <a:lnTo>
                      <a:pt x="1862" y="2314"/>
                    </a:lnTo>
                    <a:lnTo>
                      <a:pt x="1830" y="2290"/>
                    </a:lnTo>
                    <a:lnTo>
                      <a:pt x="1798" y="2266"/>
                    </a:lnTo>
                    <a:lnTo>
                      <a:pt x="1768" y="2238"/>
                    </a:lnTo>
                    <a:lnTo>
                      <a:pt x="1738" y="2210"/>
                    </a:lnTo>
                    <a:lnTo>
                      <a:pt x="1710" y="2182"/>
                    </a:lnTo>
                    <a:lnTo>
                      <a:pt x="1684" y="2150"/>
                    </a:lnTo>
                    <a:lnTo>
                      <a:pt x="1658" y="2118"/>
                    </a:lnTo>
                    <a:lnTo>
                      <a:pt x="1634" y="2086"/>
                    </a:lnTo>
                    <a:lnTo>
                      <a:pt x="1612" y="2052"/>
                    </a:lnTo>
                    <a:lnTo>
                      <a:pt x="1592" y="2016"/>
                    </a:lnTo>
                    <a:lnTo>
                      <a:pt x="1574" y="1980"/>
                    </a:lnTo>
                    <a:lnTo>
                      <a:pt x="1556" y="1942"/>
                    </a:lnTo>
                    <a:lnTo>
                      <a:pt x="1542" y="1904"/>
                    </a:lnTo>
                    <a:lnTo>
                      <a:pt x="1528" y="1864"/>
                    </a:lnTo>
                    <a:lnTo>
                      <a:pt x="1516" y="1824"/>
                    </a:lnTo>
                    <a:lnTo>
                      <a:pt x="1508" y="1784"/>
                    </a:lnTo>
                    <a:lnTo>
                      <a:pt x="1500" y="1742"/>
                    </a:lnTo>
                    <a:lnTo>
                      <a:pt x="1494" y="1700"/>
                    </a:lnTo>
                    <a:lnTo>
                      <a:pt x="1492" y="1656"/>
                    </a:lnTo>
                    <a:lnTo>
                      <a:pt x="1490" y="1614"/>
                    </a:lnTo>
                    <a:lnTo>
                      <a:pt x="1490" y="1614"/>
                    </a:lnTo>
                    <a:lnTo>
                      <a:pt x="1492" y="1570"/>
                    </a:lnTo>
                    <a:lnTo>
                      <a:pt x="1494" y="1526"/>
                    </a:lnTo>
                    <a:lnTo>
                      <a:pt x="1500" y="1484"/>
                    </a:lnTo>
                    <a:lnTo>
                      <a:pt x="1508" y="1442"/>
                    </a:lnTo>
                    <a:lnTo>
                      <a:pt x="1516" y="1402"/>
                    </a:lnTo>
                    <a:lnTo>
                      <a:pt x="1528" y="1362"/>
                    </a:lnTo>
                    <a:lnTo>
                      <a:pt x="1542" y="1322"/>
                    </a:lnTo>
                    <a:lnTo>
                      <a:pt x="1556" y="1284"/>
                    </a:lnTo>
                    <a:lnTo>
                      <a:pt x="1574" y="1246"/>
                    </a:lnTo>
                    <a:lnTo>
                      <a:pt x="1592" y="1210"/>
                    </a:lnTo>
                    <a:lnTo>
                      <a:pt x="1612" y="1174"/>
                    </a:lnTo>
                    <a:lnTo>
                      <a:pt x="1634" y="1140"/>
                    </a:lnTo>
                    <a:lnTo>
                      <a:pt x="1658" y="1108"/>
                    </a:lnTo>
                    <a:lnTo>
                      <a:pt x="1684" y="1076"/>
                    </a:lnTo>
                    <a:lnTo>
                      <a:pt x="1710" y="1044"/>
                    </a:lnTo>
                    <a:lnTo>
                      <a:pt x="1738" y="1016"/>
                    </a:lnTo>
                    <a:lnTo>
                      <a:pt x="1768" y="988"/>
                    </a:lnTo>
                    <a:lnTo>
                      <a:pt x="1798" y="960"/>
                    </a:lnTo>
                    <a:lnTo>
                      <a:pt x="1830" y="936"/>
                    </a:lnTo>
                    <a:lnTo>
                      <a:pt x="1862" y="912"/>
                    </a:lnTo>
                    <a:lnTo>
                      <a:pt x="1898" y="890"/>
                    </a:lnTo>
                    <a:lnTo>
                      <a:pt x="1932" y="870"/>
                    </a:lnTo>
                    <a:lnTo>
                      <a:pt x="1968" y="850"/>
                    </a:lnTo>
                    <a:lnTo>
                      <a:pt x="2006" y="834"/>
                    </a:lnTo>
                    <a:lnTo>
                      <a:pt x="2044" y="818"/>
                    </a:lnTo>
                    <a:lnTo>
                      <a:pt x="2084" y="806"/>
                    </a:lnTo>
                    <a:lnTo>
                      <a:pt x="2124" y="794"/>
                    </a:lnTo>
                    <a:lnTo>
                      <a:pt x="2166" y="784"/>
                    </a:lnTo>
                    <a:lnTo>
                      <a:pt x="2206" y="778"/>
                    </a:lnTo>
                    <a:lnTo>
                      <a:pt x="2250" y="772"/>
                    </a:lnTo>
                    <a:lnTo>
                      <a:pt x="2292" y="768"/>
                    </a:lnTo>
                    <a:lnTo>
                      <a:pt x="2336" y="768"/>
                    </a:lnTo>
                    <a:lnTo>
                      <a:pt x="2336" y="768"/>
                    </a:lnTo>
                    <a:lnTo>
                      <a:pt x="2380" y="768"/>
                    </a:lnTo>
                    <a:lnTo>
                      <a:pt x="2422" y="772"/>
                    </a:lnTo>
                    <a:lnTo>
                      <a:pt x="2464" y="778"/>
                    </a:lnTo>
                    <a:lnTo>
                      <a:pt x="2506" y="784"/>
                    </a:lnTo>
                    <a:lnTo>
                      <a:pt x="2546" y="794"/>
                    </a:lnTo>
                    <a:lnTo>
                      <a:pt x="2588" y="806"/>
                    </a:lnTo>
                    <a:lnTo>
                      <a:pt x="2626" y="818"/>
                    </a:lnTo>
                    <a:lnTo>
                      <a:pt x="2664" y="834"/>
                    </a:lnTo>
                    <a:lnTo>
                      <a:pt x="2702" y="850"/>
                    </a:lnTo>
                    <a:lnTo>
                      <a:pt x="2738" y="870"/>
                    </a:lnTo>
                    <a:lnTo>
                      <a:pt x="2774" y="890"/>
                    </a:lnTo>
                    <a:lnTo>
                      <a:pt x="2808" y="912"/>
                    </a:lnTo>
                    <a:lnTo>
                      <a:pt x="2842" y="936"/>
                    </a:lnTo>
                    <a:lnTo>
                      <a:pt x="2874" y="960"/>
                    </a:lnTo>
                    <a:lnTo>
                      <a:pt x="2904" y="988"/>
                    </a:lnTo>
                    <a:lnTo>
                      <a:pt x="2934" y="1016"/>
                    </a:lnTo>
                    <a:lnTo>
                      <a:pt x="2962" y="1044"/>
                    </a:lnTo>
                    <a:lnTo>
                      <a:pt x="2988" y="1076"/>
                    </a:lnTo>
                    <a:lnTo>
                      <a:pt x="3014" y="1108"/>
                    </a:lnTo>
                    <a:lnTo>
                      <a:pt x="3036" y="1140"/>
                    </a:lnTo>
                    <a:lnTo>
                      <a:pt x="3058" y="1174"/>
                    </a:lnTo>
                    <a:lnTo>
                      <a:pt x="3080" y="1210"/>
                    </a:lnTo>
                    <a:lnTo>
                      <a:pt x="3098" y="1246"/>
                    </a:lnTo>
                    <a:lnTo>
                      <a:pt x="3114" y="1284"/>
                    </a:lnTo>
                    <a:lnTo>
                      <a:pt x="3130" y="1322"/>
                    </a:lnTo>
                    <a:lnTo>
                      <a:pt x="3144" y="1362"/>
                    </a:lnTo>
                    <a:lnTo>
                      <a:pt x="3154" y="1402"/>
                    </a:lnTo>
                    <a:lnTo>
                      <a:pt x="3164" y="1442"/>
                    </a:lnTo>
                    <a:lnTo>
                      <a:pt x="3172" y="1484"/>
                    </a:lnTo>
                    <a:lnTo>
                      <a:pt x="3176" y="1526"/>
                    </a:lnTo>
                    <a:lnTo>
                      <a:pt x="3180" y="1570"/>
                    </a:lnTo>
                    <a:lnTo>
                      <a:pt x="3182" y="1614"/>
                    </a:lnTo>
                    <a:lnTo>
                      <a:pt x="3182" y="1614"/>
                    </a:lnTo>
                    <a:lnTo>
                      <a:pt x="3180" y="1656"/>
                    </a:lnTo>
                    <a:lnTo>
                      <a:pt x="3176" y="1700"/>
                    </a:lnTo>
                    <a:lnTo>
                      <a:pt x="3172" y="1742"/>
                    </a:lnTo>
                    <a:lnTo>
                      <a:pt x="3164" y="1784"/>
                    </a:lnTo>
                    <a:lnTo>
                      <a:pt x="3154" y="1824"/>
                    </a:lnTo>
                    <a:lnTo>
                      <a:pt x="3144" y="1864"/>
                    </a:lnTo>
                    <a:lnTo>
                      <a:pt x="3130" y="1904"/>
                    </a:lnTo>
                    <a:lnTo>
                      <a:pt x="3114" y="1942"/>
                    </a:lnTo>
                    <a:lnTo>
                      <a:pt x="3098" y="1980"/>
                    </a:lnTo>
                    <a:lnTo>
                      <a:pt x="3080" y="2016"/>
                    </a:lnTo>
                    <a:lnTo>
                      <a:pt x="3058" y="2052"/>
                    </a:lnTo>
                    <a:lnTo>
                      <a:pt x="3036" y="2086"/>
                    </a:lnTo>
                    <a:lnTo>
                      <a:pt x="3014" y="2118"/>
                    </a:lnTo>
                    <a:lnTo>
                      <a:pt x="2988" y="2150"/>
                    </a:lnTo>
                    <a:lnTo>
                      <a:pt x="2962" y="2182"/>
                    </a:lnTo>
                    <a:lnTo>
                      <a:pt x="2934" y="2210"/>
                    </a:lnTo>
                    <a:lnTo>
                      <a:pt x="2904" y="2238"/>
                    </a:lnTo>
                    <a:lnTo>
                      <a:pt x="2874" y="2266"/>
                    </a:lnTo>
                    <a:lnTo>
                      <a:pt x="2842" y="2290"/>
                    </a:lnTo>
                    <a:lnTo>
                      <a:pt x="2808" y="2314"/>
                    </a:lnTo>
                    <a:lnTo>
                      <a:pt x="2774" y="2336"/>
                    </a:lnTo>
                    <a:lnTo>
                      <a:pt x="2738" y="2356"/>
                    </a:lnTo>
                    <a:lnTo>
                      <a:pt x="2702" y="2376"/>
                    </a:lnTo>
                    <a:lnTo>
                      <a:pt x="2664" y="2392"/>
                    </a:lnTo>
                    <a:lnTo>
                      <a:pt x="2626" y="2408"/>
                    </a:lnTo>
                    <a:lnTo>
                      <a:pt x="2588" y="2420"/>
                    </a:lnTo>
                    <a:lnTo>
                      <a:pt x="2546" y="2432"/>
                    </a:lnTo>
                    <a:lnTo>
                      <a:pt x="2506" y="2442"/>
                    </a:lnTo>
                    <a:lnTo>
                      <a:pt x="2464" y="2448"/>
                    </a:lnTo>
                    <a:lnTo>
                      <a:pt x="2422" y="2454"/>
                    </a:lnTo>
                    <a:lnTo>
                      <a:pt x="2380" y="2458"/>
                    </a:lnTo>
                    <a:lnTo>
                      <a:pt x="2336" y="2458"/>
                    </a:lnTo>
                    <a:lnTo>
                      <a:pt x="2336" y="2458"/>
                    </a:lnTo>
                    <a:close/>
                  </a:path>
                </a:pathLst>
              </a:custGeom>
              <a:solidFill>
                <a:sysClr val="window" lastClr="FFFFFF">
                  <a:lumMod val="50000"/>
                </a:sys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779252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ko-KR" altLang="en-US" sz="1500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</p:grpSp>
        <p:grpSp>
          <p:nvGrpSpPr>
            <p:cNvPr id="684" name="그룹 683">
              <a:extLst>
                <a:ext uri="{FF2B5EF4-FFF2-40B4-BE49-F238E27FC236}">
                  <a16:creationId xmlns:a16="http://schemas.microsoft.com/office/drawing/2014/main" id="{743EDC2C-0713-BB53-728E-B5ECCAAB0F13}"/>
                </a:ext>
              </a:extLst>
            </p:cNvPr>
            <p:cNvGrpSpPr/>
            <p:nvPr/>
          </p:nvGrpSpPr>
          <p:grpSpPr>
            <a:xfrm>
              <a:off x="-3233627" y="2494620"/>
              <a:ext cx="893148" cy="525977"/>
              <a:chOff x="7614573" y="1939749"/>
              <a:chExt cx="893148" cy="525977"/>
            </a:xfrm>
          </p:grpSpPr>
          <p:sp>
            <p:nvSpPr>
              <p:cNvPr id="685" name="직사각형 684">
                <a:extLst>
                  <a:ext uri="{FF2B5EF4-FFF2-40B4-BE49-F238E27FC236}">
                    <a16:creationId xmlns:a16="http://schemas.microsoft.com/office/drawing/2014/main" id="{E9D633D9-CC7D-A579-2F82-8705CDED9A8F}"/>
                  </a:ext>
                </a:extLst>
              </p:cNvPr>
              <p:cNvSpPr/>
              <p:nvPr/>
            </p:nvSpPr>
            <p:spPr bwMode="auto">
              <a:xfrm>
                <a:off x="7803780" y="1969790"/>
                <a:ext cx="703941" cy="440251"/>
              </a:xfrm>
              <a:prstGeom prst="rect">
                <a:avLst/>
              </a:prstGeom>
              <a:solidFill>
                <a:sysClr val="window" lastClr="FFFFFF">
                  <a:lumMod val="95000"/>
                  <a:alpha val="90000"/>
                </a:sysClr>
              </a:solidFill>
              <a:ln w="9525" cap="flat" cmpd="sng" algn="ctr">
                <a:solidFill>
                  <a:schemeClr val="bg1">
                    <a:lumMod val="6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ot="0" spcFirstLastPara="0" vert="horz" wrap="none" lIns="108000" tIns="45720" rIns="36000" bIns="45720" numCol="1" spcCol="0" rtlCol="0" fromWordArt="0" anchor="ctr" anchorCtr="1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9pPr>
              </a:lstStyle>
              <a:p>
                <a:pPr algn="ctr"/>
                <a:r>
                  <a:rPr lang="en-US" altLang="ko-KR" sz="900" b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Image</a:t>
                </a:r>
              </a:p>
              <a:p>
                <a:pPr algn="ctr"/>
                <a:r>
                  <a:rPr lang="ko-KR" altLang="en-US" sz="900" b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저장소</a:t>
                </a:r>
                <a:endParaRPr lang="en-US" altLang="ko-KR" sz="9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grpSp>
            <p:nvGrpSpPr>
              <p:cNvPr id="686" name="그룹 685">
                <a:extLst>
                  <a:ext uri="{FF2B5EF4-FFF2-40B4-BE49-F238E27FC236}">
                    <a16:creationId xmlns:a16="http://schemas.microsoft.com/office/drawing/2014/main" id="{B99EBD7F-E18D-8ED0-52DF-CB7BC0256DB5}"/>
                  </a:ext>
                </a:extLst>
              </p:cNvPr>
              <p:cNvGrpSpPr/>
              <p:nvPr/>
            </p:nvGrpSpPr>
            <p:grpSpPr>
              <a:xfrm>
                <a:off x="7614573" y="1939749"/>
                <a:ext cx="363376" cy="525977"/>
                <a:chOff x="8697416" y="3188061"/>
                <a:chExt cx="417582" cy="513161"/>
              </a:xfrm>
            </p:grpSpPr>
            <p:pic>
              <p:nvPicPr>
                <p:cNvPr id="687" name="Picture 30" descr="server">
                  <a:extLst>
                    <a:ext uri="{FF2B5EF4-FFF2-40B4-BE49-F238E27FC236}">
                      <a16:creationId xmlns:a16="http://schemas.microsoft.com/office/drawing/2014/main" id="{7E1986E6-60DB-353E-F8FC-374943659F5E}"/>
                    </a:ext>
                  </a:extLst>
                </p:cNvPr>
                <p:cNvPicPr>
                  <a:picLocks noChangeArrowheads="1"/>
                </p:cNvPicPr>
                <p:nvPr/>
              </p:nvPicPr>
              <p:blipFill>
                <a:blip r:embed="rId13" cstate="print">
                  <a:clrChange>
                    <a:clrFrom>
                      <a:srgbClr val="08369A"/>
                    </a:clrFrom>
                    <a:clrTo>
                      <a:srgbClr val="08369A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97416" y="3188061"/>
                  <a:ext cx="417582" cy="51316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688" name="원통 200">
                  <a:extLst>
                    <a:ext uri="{FF2B5EF4-FFF2-40B4-BE49-F238E27FC236}">
                      <a16:creationId xmlns:a16="http://schemas.microsoft.com/office/drawing/2014/main" id="{BE9CC262-62D2-CFC8-C098-BD447872EF4D}"/>
                    </a:ext>
                  </a:extLst>
                </p:cNvPr>
                <p:cNvSpPr/>
                <p:nvPr/>
              </p:nvSpPr>
              <p:spPr>
                <a:xfrm>
                  <a:off x="8932965" y="3442060"/>
                  <a:ext cx="144016" cy="212463"/>
                </a:xfrm>
                <a:prstGeom prst="can">
                  <a:avLst/>
                </a:prstGeom>
                <a:gradFill>
                  <a:gsLst>
                    <a:gs pos="0">
                      <a:srgbClr val="5B9BD5">
                        <a:lumMod val="5000"/>
                        <a:lumOff val="95000"/>
                      </a:srgbClr>
                    </a:gs>
                    <a:gs pos="74000">
                      <a:srgbClr val="5B9BD5">
                        <a:lumMod val="45000"/>
                        <a:lumOff val="55000"/>
                      </a:srgbClr>
                    </a:gs>
                    <a:gs pos="83000">
                      <a:srgbClr val="5B9BD5">
                        <a:lumMod val="45000"/>
                        <a:lumOff val="55000"/>
                      </a:srgbClr>
                    </a:gs>
                    <a:gs pos="100000">
                      <a:srgbClr val="5B9BD5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ln w="12700" cap="flat" cmpd="sng" algn="ctr">
                  <a:solidFill>
                    <a:srgbClr val="5B9BD5">
                      <a:shade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rtlCol="0" anchor="ctr" anchorCtr="1"/>
                <a:lstStyle>
                  <a:defPPr>
                    <a:defRPr lang="ko-KR"/>
                  </a:defPPr>
                  <a:lvl1pPr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ko-KR" altLang="en-US" sz="800">
                    <a:solidFill>
                      <a:prstClr val="white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endParaRPr>
                </a:p>
              </p:txBody>
            </p:sp>
          </p:grpSp>
        </p:grpSp>
        <p:cxnSp>
          <p:nvCxnSpPr>
            <p:cNvPr id="689" name="꺾인 연결선 279">
              <a:extLst>
                <a:ext uri="{FF2B5EF4-FFF2-40B4-BE49-F238E27FC236}">
                  <a16:creationId xmlns:a16="http://schemas.microsoft.com/office/drawing/2014/main" id="{8AA5645B-6E01-C5BE-193E-8D299F53A418}"/>
                </a:ext>
              </a:extLst>
            </p:cNvPr>
            <p:cNvCxnSpPr>
              <a:cxnSpLocks/>
              <a:stCxn id="678" idx="0"/>
              <a:endCxn id="685" idx="2"/>
            </p:cNvCxnSpPr>
            <p:nvPr/>
          </p:nvCxnSpPr>
          <p:spPr>
            <a:xfrm rot="5400000" flipH="1" flipV="1">
              <a:off x="-2920144" y="3191292"/>
              <a:ext cx="454074" cy="1315"/>
            </a:xfrm>
            <a:prstGeom prst="bentConnector3">
              <a:avLst>
                <a:gd name="adj1" fmla="val 50000"/>
              </a:avLst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tailEnd type="triangle"/>
            </a:ln>
            <a:effectLst/>
          </p:spPr>
        </p:cxnSp>
        <p:cxnSp>
          <p:nvCxnSpPr>
            <p:cNvPr id="690" name="직선 화살표 연결선 689">
              <a:extLst>
                <a:ext uri="{FF2B5EF4-FFF2-40B4-BE49-F238E27FC236}">
                  <a16:creationId xmlns:a16="http://schemas.microsoft.com/office/drawing/2014/main" id="{C9A997BF-BF14-460D-685B-81B20102188A}"/>
                </a:ext>
              </a:extLst>
            </p:cNvPr>
            <p:cNvCxnSpPr>
              <a:cxnSpLocks/>
              <a:stCxn id="685" idx="0"/>
              <a:endCxn id="653" idx="2"/>
            </p:cNvCxnSpPr>
            <p:nvPr/>
          </p:nvCxnSpPr>
          <p:spPr>
            <a:xfrm flipH="1" flipV="1">
              <a:off x="-3232483" y="2106634"/>
              <a:ext cx="540035" cy="418026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tailEnd type="triangle"/>
            </a:ln>
            <a:effectLst/>
          </p:spPr>
        </p:cxnSp>
        <p:cxnSp>
          <p:nvCxnSpPr>
            <p:cNvPr id="691" name="꺾인 연결선 281">
              <a:extLst>
                <a:ext uri="{FF2B5EF4-FFF2-40B4-BE49-F238E27FC236}">
                  <a16:creationId xmlns:a16="http://schemas.microsoft.com/office/drawing/2014/main" id="{DA92C199-8E9A-2CA7-E8D7-9B4098958BDE}"/>
                </a:ext>
              </a:extLst>
            </p:cNvPr>
            <p:cNvCxnSpPr>
              <a:cxnSpLocks/>
              <a:stCxn id="658" idx="1"/>
              <a:endCxn id="655" idx="0"/>
            </p:cNvCxnSpPr>
            <p:nvPr/>
          </p:nvCxnSpPr>
          <p:spPr>
            <a:xfrm rot="10800000" flipV="1">
              <a:off x="-5503154" y="1901353"/>
              <a:ext cx="1211917" cy="232893"/>
            </a:xfrm>
            <a:prstGeom prst="bentConnector2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tailEnd type="triangle"/>
            </a:ln>
            <a:effectLst/>
          </p:spPr>
        </p:cxnSp>
        <p:sp>
          <p:nvSpPr>
            <p:cNvPr id="692" name="Text Box 45">
              <a:extLst>
                <a:ext uri="{FF2B5EF4-FFF2-40B4-BE49-F238E27FC236}">
                  <a16:creationId xmlns:a16="http://schemas.microsoft.com/office/drawing/2014/main" id="{6CD24574-7DB1-9804-035A-AF9E238CE4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6365181" y="2133143"/>
              <a:ext cx="483548" cy="216000"/>
            </a:xfrm>
            <a:prstGeom prst="rect">
              <a:avLst/>
            </a:prstGeom>
            <a:solidFill>
              <a:sysClr val="window" lastClr="FFFFFF">
                <a:lumMod val="95000"/>
                <a:alpha val="90000"/>
              </a:sysClr>
            </a:solidFill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="horz" wrap="none" lIns="36000" tIns="45720" rIns="36000" bIns="45720" numCol="1" spcCol="0" rtlCol="0" fromWordArt="0" anchor="ctr" anchorCtr="1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algn="ctr" fontAlgn="base" latinLnBrk="1">
                <a:spcBef>
                  <a:spcPct val="0"/>
                </a:spcBef>
                <a:spcAft>
                  <a:spcPct val="0"/>
                </a:spcAft>
                <a:defRPr kumimoji="1" sz="900" b="1">
                  <a:solidFill>
                    <a:prstClr val="black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fontAlgn="base" latinLnBrk="1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 latinLnBrk="1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 latinLnBrk="1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 latinLnBrk="1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 defTabSz="914400" latinLnBrk="1">
                <a:defRPr kumimoji="1">
                  <a:latin typeface="굴림" pitchFamily="50" charset="-127"/>
                  <a:ea typeface="굴림" pitchFamily="50" charset="-127"/>
                </a:defRPr>
              </a:lvl6pPr>
              <a:lvl7pPr defTabSz="914400" latinLnBrk="1">
                <a:defRPr kumimoji="1">
                  <a:latin typeface="굴림" pitchFamily="50" charset="-127"/>
                  <a:ea typeface="굴림" pitchFamily="50" charset="-127"/>
                </a:defRPr>
              </a:lvl7pPr>
              <a:lvl8pPr defTabSz="914400" latinLnBrk="1">
                <a:defRPr kumimoji="1">
                  <a:latin typeface="굴림" pitchFamily="50" charset="-127"/>
                  <a:ea typeface="굴림" pitchFamily="50" charset="-127"/>
                </a:defRPr>
              </a:lvl8pPr>
              <a:lvl9pPr defTabSz="914400" latinLnBrk="1"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ko-KR" altLang="en-US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통합관제</a:t>
              </a:r>
              <a:endParaRPr lang="en-US" altLang="ko-KR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cxnSp>
          <p:nvCxnSpPr>
            <p:cNvPr id="693" name="꺾인 연결선 281">
              <a:extLst>
                <a:ext uri="{FF2B5EF4-FFF2-40B4-BE49-F238E27FC236}">
                  <a16:creationId xmlns:a16="http://schemas.microsoft.com/office/drawing/2014/main" id="{C9AC9CCF-16A5-F1F8-336D-569C780CDF8B}"/>
                </a:ext>
              </a:extLst>
            </p:cNvPr>
            <p:cNvCxnSpPr>
              <a:cxnSpLocks/>
              <a:stCxn id="658" idx="1"/>
              <a:endCxn id="650" idx="0"/>
            </p:cNvCxnSpPr>
            <p:nvPr/>
          </p:nvCxnSpPr>
          <p:spPr>
            <a:xfrm rot="10800000" flipV="1">
              <a:off x="-4996605" y="1901353"/>
              <a:ext cx="705366" cy="244106"/>
            </a:xfrm>
            <a:prstGeom prst="bentConnector2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tailEnd type="triangle"/>
            </a:ln>
            <a:effectLst/>
          </p:spPr>
        </p:cxnSp>
        <p:cxnSp>
          <p:nvCxnSpPr>
            <p:cNvPr id="694" name="직선 화살표 연결선 693">
              <a:extLst>
                <a:ext uri="{FF2B5EF4-FFF2-40B4-BE49-F238E27FC236}">
                  <a16:creationId xmlns:a16="http://schemas.microsoft.com/office/drawing/2014/main" id="{046CA1A5-C47D-B150-D37B-7F179F62F959}"/>
                </a:ext>
              </a:extLst>
            </p:cNvPr>
            <p:cNvCxnSpPr>
              <a:cxnSpLocks/>
              <a:stCxn id="655" idx="2"/>
              <a:endCxn id="682" idx="0"/>
            </p:cNvCxnSpPr>
            <p:nvPr/>
          </p:nvCxnSpPr>
          <p:spPr>
            <a:xfrm flipH="1">
              <a:off x="-5504078" y="2350246"/>
              <a:ext cx="922" cy="1067292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tailEnd type="triangle"/>
            </a:ln>
            <a:effectLst/>
          </p:spPr>
        </p:cxnSp>
        <p:cxnSp>
          <p:nvCxnSpPr>
            <p:cNvPr id="695" name="직선 화살표 연결선 694">
              <a:extLst>
                <a:ext uri="{FF2B5EF4-FFF2-40B4-BE49-F238E27FC236}">
                  <a16:creationId xmlns:a16="http://schemas.microsoft.com/office/drawing/2014/main" id="{FF5EFF6E-2730-70FA-B740-F43F0AC66787}"/>
                </a:ext>
              </a:extLst>
            </p:cNvPr>
            <p:cNvCxnSpPr>
              <a:cxnSpLocks/>
              <a:stCxn id="642" idx="1"/>
              <a:endCxn id="658" idx="2"/>
            </p:cNvCxnSpPr>
            <p:nvPr/>
          </p:nvCxnSpPr>
          <p:spPr>
            <a:xfrm flipH="1" flipV="1">
              <a:off x="-4039238" y="2099353"/>
              <a:ext cx="210357" cy="468560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tailEnd type="triangle"/>
            </a:ln>
            <a:effectLst/>
          </p:spPr>
        </p:cxnSp>
        <p:sp>
          <p:nvSpPr>
            <p:cNvPr id="696" name="Text Box 45">
              <a:extLst>
                <a:ext uri="{FF2B5EF4-FFF2-40B4-BE49-F238E27FC236}">
                  <a16:creationId xmlns:a16="http://schemas.microsoft.com/office/drawing/2014/main" id="{EE6F397F-97C7-E055-A6E8-5D0D5D8CC6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6470820" y="2792389"/>
              <a:ext cx="648000" cy="1342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2B2B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square" lIns="18000" tIns="10800" rIns="18000" bIns="10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9pPr>
            </a:lstStyle>
            <a:p>
              <a:pPr algn="ctr">
                <a:lnSpc>
                  <a:spcPct val="80000"/>
                </a:lnSpc>
                <a:buClr>
                  <a:srgbClr val="FF3300"/>
                </a:buClr>
                <a:buFont typeface="Wingdings" pitchFamily="2" charset="2"/>
                <a:buNone/>
              </a:pPr>
              <a:r>
                <a:rPr kumimoji="1" lang="ko-KR" altLang="en-US" sz="9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알람 해제</a:t>
              </a:r>
            </a:p>
          </p:txBody>
        </p:sp>
        <p:cxnSp>
          <p:nvCxnSpPr>
            <p:cNvPr id="697" name="직선 화살표 연결선 696">
              <a:extLst>
                <a:ext uri="{FF2B5EF4-FFF2-40B4-BE49-F238E27FC236}">
                  <a16:creationId xmlns:a16="http://schemas.microsoft.com/office/drawing/2014/main" id="{14245441-1F1E-3ED9-92C5-04D6614CAA35}"/>
                </a:ext>
              </a:extLst>
            </p:cNvPr>
            <p:cNvCxnSpPr>
              <a:cxnSpLocks/>
              <a:stCxn id="650" idx="2"/>
              <a:endCxn id="656" idx="0"/>
            </p:cNvCxnSpPr>
            <p:nvPr/>
          </p:nvCxnSpPr>
          <p:spPr>
            <a:xfrm flipH="1">
              <a:off x="-4996605" y="2397460"/>
              <a:ext cx="1" cy="238607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tailEnd type="triangle"/>
            </a:ln>
            <a:effectLst/>
          </p:spPr>
        </p:cxnSp>
        <p:cxnSp>
          <p:nvCxnSpPr>
            <p:cNvPr id="698" name="꺾인 연결선 281">
              <a:extLst>
                <a:ext uri="{FF2B5EF4-FFF2-40B4-BE49-F238E27FC236}">
                  <a16:creationId xmlns:a16="http://schemas.microsoft.com/office/drawing/2014/main" id="{791EEA05-BF96-E921-2046-877E5FB839D5}"/>
                </a:ext>
              </a:extLst>
            </p:cNvPr>
            <p:cNvCxnSpPr>
              <a:cxnSpLocks/>
              <a:stCxn id="656" idx="1"/>
              <a:endCxn id="692" idx="2"/>
            </p:cNvCxnSpPr>
            <p:nvPr/>
          </p:nvCxnSpPr>
          <p:spPr>
            <a:xfrm rot="10800000">
              <a:off x="-6123405" y="2349143"/>
              <a:ext cx="946801" cy="395102"/>
            </a:xfrm>
            <a:prstGeom prst="bentConnector2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dash"/>
              <a:tailEnd type="triangle"/>
            </a:ln>
            <a:effectLst/>
          </p:spPr>
        </p:cxnSp>
        <p:cxnSp>
          <p:nvCxnSpPr>
            <p:cNvPr id="699" name="직선 화살표 연결선 698">
              <a:extLst>
                <a:ext uri="{FF2B5EF4-FFF2-40B4-BE49-F238E27FC236}">
                  <a16:creationId xmlns:a16="http://schemas.microsoft.com/office/drawing/2014/main" id="{123493C8-A8D6-6F11-7B32-D5F4AAA12B44}"/>
                </a:ext>
              </a:extLst>
            </p:cNvPr>
            <p:cNvCxnSpPr>
              <a:cxnSpLocks/>
              <a:stCxn id="656" idx="3"/>
              <a:endCxn id="642" idx="2"/>
            </p:cNvCxnSpPr>
            <p:nvPr/>
          </p:nvCxnSpPr>
          <p:spPr>
            <a:xfrm>
              <a:off x="-4816606" y="2744246"/>
              <a:ext cx="549380" cy="3045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dash"/>
              <a:tailEnd type="triangle"/>
            </a:ln>
            <a:effectLst/>
          </p:spPr>
        </p:cxnSp>
        <p:sp>
          <p:nvSpPr>
            <p:cNvPr id="700" name="Text Box 45">
              <a:extLst>
                <a:ext uri="{FF2B5EF4-FFF2-40B4-BE49-F238E27FC236}">
                  <a16:creationId xmlns:a16="http://schemas.microsoft.com/office/drawing/2014/main" id="{31FAFE99-0F06-B752-4477-D66FE0B5DF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5023771" y="2800407"/>
              <a:ext cx="895204" cy="1342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2B2B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square" lIns="18000" tIns="10800" rIns="18000" bIns="10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9pPr>
            </a:lstStyle>
            <a:p>
              <a:pPr algn="ctr">
                <a:lnSpc>
                  <a:spcPct val="80000"/>
                </a:lnSpc>
                <a:buClr>
                  <a:srgbClr val="FF3300"/>
                </a:buClr>
                <a:buFont typeface="Wingdings" pitchFamily="2" charset="2"/>
                <a:buNone/>
              </a:pPr>
              <a:r>
                <a:rPr kumimoji="1" lang="ko-KR" altLang="en-US" sz="9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조치내용</a:t>
              </a:r>
            </a:p>
          </p:txBody>
        </p:sp>
        <p:sp>
          <p:nvSpPr>
            <p:cNvPr id="701" name="Text Box 45">
              <a:extLst>
                <a:ext uri="{FF2B5EF4-FFF2-40B4-BE49-F238E27FC236}">
                  <a16:creationId xmlns:a16="http://schemas.microsoft.com/office/drawing/2014/main" id="{EF7D4D2D-A7F3-B2BD-2372-03C85C3A59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3758553" y="3041363"/>
              <a:ext cx="754497" cy="1342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2B2B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lIns="18000" tIns="10800" rIns="18000" bIns="10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9pPr>
            </a:lstStyle>
            <a:p>
              <a:pPr algn="ctr">
                <a:lnSpc>
                  <a:spcPct val="80000"/>
                </a:lnSpc>
                <a:buClr>
                  <a:srgbClr val="FF3300"/>
                </a:buClr>
                <a:buFont typeface="Wingdings" pitchFamily="2" charset="2"/>
                <a:buNone/>
              </a:pPr>
              <a:r>
                <a:rPr kumimoji="1" lang="ko-KR" altLang="en-US" sz="9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표준통신사양서</a:t>
              </a:r>
            </a:p>
          </p:txBody>
        </p:sp>
      </p:grp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601BF9E3-D76C-AA72-659B-0BD85FA955C1}"/>
              </a:ext>
            </a:extLst>
          </p:cNvPr>
          <p:cNvGrpSpPr/>
          <p:nvPr/>
        </p:nvGrpSpPr>
        <p:grpSpPr>
          <a:xfrm>
            <a:off x="10644891" y="3572142"/>
            <a:ext cx="4040570" cy="729070"/>
            <a:chOff x="5095244" y="4644122"/>
            <a:chExt cx="4040570" cy="729070"/>
          </a:xfrm>
        </p:grpSpPr>
        <p:grpSp>
          <p:nvGrpSpPr>
            <p:cNvPr id="34" name="그룹 33">
              <a:extLst>
                <a:ext uri="{FF2B5EF4-FFF2-40B4-BE49-F238E27FC236}">
                  <a16:creationId xmlns:a16="http://schemas.microsoft.com/office/drawing/2014/main" id="{BCAB2732-9DE8-A29D-64E1-E41B25D96AFF}"/>
                </a:ext>
              </a:extLst>
            </p:cNvPr>
            <p:cNvGrpSpPr/>
            <p:nvPr/>
          </p:nvGrpSpPr>
          <p:grpSpPr>
            <a:xfrm>
              <a:off x="5095244" y="4653136"/>
              <a:ext cx="923685" cy="720056"/>
              <a:chOff x="5095244" y="4869160"/>
              <a:chExt cx="923685" cy="720056"/>
            </a:xfrm>
          </p:grpSpPr>
          <p:pic>
            <p:nvPicPr>
              <p:cNvPr id="36" name="그래픽 35" descr="남자 옆모습 단색으로 채워진">
                <a:extLst>
                  <a:ext uri="{FF2B5EF4-FFF2-40B4-BE49-F238E27FC236}">
                    <a16:creationId xmlns:a16="http://schemas.microsoft.com/office/drawing/2014/main" id="{2C52371F-74D1-EEF4-4994-6EDBB71BE4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5273201" y="4869160"/>
                <a:ext cx="567771" cy="567771"/>
              </a:xfrm>
              <a:prstGeom prst="rect">
                <a:avLst/>
              </a:prstGeom>
            </p:spPr>
          </p:pic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70210275-6E6D-06BD-EA57-8020B81E1362}"/>
                  </a:ext>
                </a:extLst>
              </p:cNvPr>
              <p:cNvSpPr txBox="1"/>
              <p:nvPr/>
            </p:nvSpPr>
            <p:spPr bwMode="auto">
              <a:xfrm>
                <a:off x="5095244" y="5373216"/>
                <a:ext cx="923685" cy="216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36000" tIns="36000" rIns="36000" bIns="36000" rtlCol="0" anchor="t" anchorCtr="0">
                <a:noAutofit/>
              </a:bodyPr>
              <a:lstStyle/>
              <a:p>
                <a:pPr algn="ctr" defTabSz="984250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ko-KR" altLang="en-US" sz="10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전지 </a:t>
                </a:r>
                <a:r>
                  <a:rPr lang="en-US" altLang="ko-KR" sz="10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L</a:t>
                </a:r>
                <a:r>
                  <a:rPr lang="ko-KR" altLang="en-US" sz="10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사 연구원</a:t>
                </a:r>
              </a:p>
            </p:txBody>
          </p:sp>
        </p:grpSp>
        <p:sp>
          <p:nvSpPr>
            <p:cNvPr id="35" name="말풍선: 모서리가 둥근 사각형 34">
              <a:extLst>
                <a:ext uri="{FF2B5EF4-FFF2-40B4-BE49-F238E27FC236}">
                  <a16:creationId xmlns:a16="http://schemas.microsoft.com/office/drawing/2014/main" id="{993F3DCA-5A0E-3E92-28C5-13F0076CE712}"/>
                </a:ext>
              </a:extLst>
            </p:cNvPr>
            <p:cNvSpPr/>
            <p:nvPr/>
          </p:nvSpPr>
          <p:spPr>
            <a:xfrm>
              <a:off x="6272977" y="4644122"/>
              <a:ext cx="2862837" cy="720056"/>
            </a:xfrm>
            <a:prstGeom prst="wedgeRoundRectCallout">
              <a:avLst>
                <a:gd name="adj1" fmla="val -67454"/>
                <a:gd name="adj2" fmla="val -34225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200">
                <a:defRPr/>
              </a:pP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모든 검사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/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계측기 데이터와 이미지를  실시간으로 조회  할 수 있어 업무시간도 단축되고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, 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실시간으로 이상감지까지 할 수 있으니 업무효율이 향상 되었습니다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. “</a:t>
              </a:r>
              <a:endParaRPr lang="ko-KR" altLang="en-US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BB0A14A9-1E54-73B7-4F95-A0E798C9C256}"/>
              </a:ext>
            </a:extLst>
          </p:cNvPr>
          <p:cNvGrpSpPr/>
          <p:nvPr/>
        </p:nvGrpSpPr>
        <p:grpSpPr>
          <a:xfrm>
            <a:off x="10735948" y="4539512"/>
            <a:ext cx="4528773" cy="1096039"/>
            <a:chOff x="5186300" y="5269713"/>
            <a:chExt cx="4528773" cy="1096039"/>
          </a:xfrm>
        </p:grpSpPr>
        <p:grpSp>
          <p:nvGrpSpPr>
            <p:cNvPr id="39" name="그룹 38">
              <a:extLst>
                <a:ext uri="{FF2B5EF4-FFF2-40B4-BE49-F238E27FC236}">
                  <a16:creationId xmlns:a16="http://schemas.microsoft.com/office/drawing/2014/main" id="{62BFAF62-F357-BC8A-18EB-5B7E10F2E45A}"/>
                </a:ext>
              </a:extLst>
            </p:cNvPr>
            <p:cNvGrpSpPr/>
            <p:nvPr/>
          </p:nvGrpSpPr>
          <p:grpSpPr>
            <a:xfrm>
              <a:off x="8362705" y="5481216"/>
              <a:ext cx="1352368" cy="884536"/>
              <a:chOff x="4880902" y="4869160"/>
              <a:chExt cx="1352368" cy="884536"/>
            </a:xfrm>
          </p:grpSpPr>
          <p:pic>
            <p:nvPicPr>
              <p:cNvPr id="41" name="그래픽 40" descr="남자 옆모습 단색으로 채워진">
                <a:extLst>
                  <a:ext uri="{FF2B5EF4-FFF2-40B4-BE49-F238E27FC236}">
                    <a16:creationId xmlns:a16="http://schemas.microsoft.com/office/drawing/2014/main" id="{3368C2D9-D5F0-FA65-501D-D2F51715FA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5273201" y="4869160"/>
                <a:ext cx="567771" cy="567771"/>
              </a:xfrm>
              <a:prstGeom prst="rect">
                <a:avLst/>
              </a:prstGeom>
            </p:spPr>
          </p:pic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7D6C025E-52C2-5CC9-C297-86FD0502F430}"/>
                  </a:ext>
                </a:extLst>
              </p:cNvPr>
              <p:cNvSpPr txBox="1"/>
              <p:nvPr/>
            </p:nvSpPr>
            <p:spPr bwMode="auto">
              <a:xfrm>
                <a:off x="4880902" y="5373216"/>
                <a:ext cx="1352368" cy="3804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36000" tIns="36000" rIns="36000" bIns="36000" rtlCol="0" anchor="t" anchorCtr="0">
                <a:spAutoFit/>
              </a:bodyPr>
              <a:lstStyle/>
              <a:p>
                <a:pPr algn="ctr" defTabSz="984250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ko-KR" altLang="en-US" sz="10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디스플레이 </a:t>
                </a:r>
                <a:r>
                  <a:rPr lang="en-US" altLang="ko-KR" sz="10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L</a:t>
                </a:r>
                <a:r>
                  <a:rPr lang="ko-KR" altLang="en-US" sz="10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사</a:t>
                </a:r>
                <a:br>
                  <a:rPr lang="en-US" altLang="ko-KR" sz="10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</a:br>
                <a:r>
                  <a:rPr lang="ko-KR" altLang="en-US" sz="10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연구원</a:t>
                </a:r>
              </a:p>
            </p:txBody>
          </p:sp>
        </p:grpSp>
        <p:sp>
          <p:nvSpPr>
            <p:cNvPr id="40" name="말풍선: 모서리가 둥근 사각형 39">
              <a:extLst>
                <a:ext uri="{FF2B5EF4-FFF2-40B4-BE49-F238E27FC236}">
                  <a16:creationId xmlns:a16="http://schemas.microsoft.com/office/drawing/2014/main" id="{7B9B34E8-5F18-1788-8537-D7281AF82195}"/>
                </a:ext>
              </a:extLst>
            </p:cNvPr>
            <p:cNvSpPr/>
            <p:nvPr/>
          </p:nvSpPr>
          <p:spPr>
            <a:xfrm>
              <a:off x="5186300" y="5269713"/>
              <a:ext cx="3151076" cy="703327"/>
            </a:xfrm>
            <a:prstGeom prst="wedgeRoundRectCallout">
              <a:avLst>
                <a:gd name="adj1" fmla="val 67182"/>
                <a:gd name="adj2" fmla="val -5813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“SPC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를 통해 공정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/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설비 이상을 실시간으로 감지하여 품질이 향상 되었습니다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.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….”</a:t>
              </a:r>
            </a:p>
          </p:txBody>
        </p:sp>
      </p:grpSp>
      <p:sp>
        <p:nvSpPr>
          <p:cNvPr id="49" name="Text Box 121">
            <a:extLst>
              <a:ext uri="{FF2B5EF4-FFF2-40B4-BE49-F238E27FC236}">
                <a16:creationId xmlns:a16="http://schemas.microsoft.com/office/drawing/2014/main" id="{1C640506-B7B9-796C-0AA7-8ED022B4F7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83718" y="1406636"/>
            <a:ext cx="4102268" cy="588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4992" tIns="42497" rIns="84992" bIns="42497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LG스마트체 Bold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LG스마트체 Bold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LG스마트체 Bold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LG스마트체 Bold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LG스마트체 Bold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LG스마트체 Bold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LG스마트체 Bold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LG스마트체 Bold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LG스마트체 Bold" pitchFamily="50" charset="-127"/>
              </a:defRPr>
            </a:lvl9pPr>
          </a:lstStyle>
          <a:p>
            <a:pPr eaLnBrk="1" hangingPunct="1"/>
            <a:r>
              <a:rPr lang="ko-KR" altLang="en-US" sz="1108" b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검사 데이터</a:t>
            </a:r>
            <a:r>
              <a:rPr lang="en-US" altLang="ko-KR" sz="1108" b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/Image </a:t>
            </a:r>
            <a:r>
              <a:rPr lang="ko-KR" altLang="en-US" sz="1108" b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자동 수집 </a:t>
            </a:r>
            <a:br>
              <a:rPr lang="en-US" altLang="ko-KR" sz="1108" b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lang="en-US" altLang="ko-KR" sz="1108" b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 </a:t>
            </a:r>
            <a:r>
              <a:rPr lang="en-US" altLang="ko-KR" sz="1050" b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- </a:t>
            </a:r>
            <a:r>
              <a:rPr lang="ko-KR" altLang="en-US" sz="1050" b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현장 방문을 하지 않고 필요한 정보 취득 가능</a:t>
            </a:r>
            <a:br>
              <a:rPr lang="en-US" altLang="ko-KR" sz="1050" b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lang="en-US" altLang="ko-KR" sz="1050" b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 - </a:t>
            </a:r>
            <a:r>
              <a:rPr lang="ko-KR" altLang="en-US" sz="1050" b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별도의 </a:t>
            </a:r>
            <a:r>
              <a:rPr lang="en-US" altLang="ko-KR" sz="1050" b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Data </a:t>
            </a:r>
            <a:r>
              <a:rPr lang="ko-KR" altLang="en-US" sz="1050" b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가공 없이 실시간으로 검사 현황 확인 가능</a:t>
            </a:r>
          </a:p>
        </p:txBody>
      </p:sp>
      <p:sp>
        <p:nvSpPr>
          <p:cNvPr id="50" name="타원 49">
            <a:extLst>
              <a:ext uri="{FF2B5EF4-FFF2-40B4-BE49-F238E27FC236}">
                <a16:creationId xmlns:a16="http://schemas.microsoft.com/office/drawing/2014/main" id="{F1A3D557-CCF0-80DA-CAB8-70EFBF144BFB}"/>
              </a:ext>
            </a:extLst>
          </p:cNvPr>
          <p:cNvSpPr/>
          <p:nvPr/>
        </p:nvSpPr>
        <p:spPr bwMode="auto">
          <a:xfrm>
            <a:off x="10845753" y="1444657"/>
            <a:ext cx="180000" cy="180000"/>
          </a:xfrm>
          <a:prstGeom prst="ellipse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/>
        </p:spPr>
        <p:txBody>
          <a:bodyPr wrap="none" lIns="0" rIns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200" b="1" kern="0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1</a:t>
            </a:r>
            <a:endParaRPr kumimoji="1" lang="ko-KR" altLang="en-US" sz="1200" b="1" kern="0">
              <a:solidFill>
                <a:schemeClr val="bg1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itchFamily="34" charset="0"/>
            </a:endParaRPr>
          </a:p>
        </p:txBody>
      </p:sp>
      <p:sp>
        <p:nvSpPr>
          <p:cNvPr id="51" name="Text Box 121">
            <a:extLst>
              <a:ext uri="{FF2B5EF4-FFF2-40B4-BE49-F238E27FC236}">
                <a16:creationId xmlns:a16="http://schemas.microsoft.com/office/drawing/2014/main" id="{90AC1283-37C3-2633-90B0-62DE12E691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83718" y="1987933"/>
            <a:ext cx="3684809" cy="588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4992" tIns="42497" rIns="84992" bIns="42497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LG스마트체 Bold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LG스마트체 Bold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LG스마트체 Bold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LG스마트체 Bold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LG스마트체 Bold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LG스마트체 Bold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LG스마트체 Bold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LG스마트체 Bold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LG스마트체 Bold" pitchFamily="50" charset="-127"/>
              </a:defRPr>
            </a:lvl9pPr>
          </a:lstStyle>
          <a:p>
            <a:pPr eaLnBrk="1" hangingPunct="1"/>
            <a:r>
              <a:rPr lang="ko-KR" altLang="en-US" sz="1108" b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실시간 이상감지</a:t>
            </a:r>
            <a:br>
              <a:rPr lang="en-US" altLang="ko-KR" sz="1108" b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kumimoji="0" lang="en-US" altLang="ko-KR" sz="1108" b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 </a:t>
            </a:r>
            <a:r>
              <a:rPr kumimoji="0" lang="en-US" altLang="ko-KR" sz="1050" b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- Interlock </a:t>
            </a:r>
            <a:r>
              <a:rPr kumimoji="0" lang="ko-KR" altLang="en-US" sz="1050" b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기능을 통한 자동 투입 금지</a:t>
            </a:r>
            <a:br>
              <a:rPr kumimoji="0" lang="en-US" altLang="ko-KR" sz="1050" b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kumimoji="0" lang="en-US" altLang="ko-KR" sz="1050" b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 - </a:t>
            </a:r>
            <a:r>
              <a:rPr kumimoji="0" lang="ko-KR" altLang="en-US" sz="1050" b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실시간 알람 통보를 통한 빠른 조치 </a:t>
            </a:r>
            <a:r>
              <a:rPr lang="en-US" altLang="ko-KR" sz="1050" b="1">
                <a:solidFill>
                  <a:srgbClr val="0066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(</a:t>
            </a:r>
            <a:r>
              <a:rPr lang="ko-KR" altLang="en-US" sz="1050" b="1">
                <a:solidFill>
                  <a:srgbClr val="0066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불량률 감소 및 품질 향상</a:t>
            </a:r>
            <a:r>
              <a:rPr lang="en-US" altLang="ko-KR" sz="1050" b="1">
                <a:solidFill>
                  <a:srgbClr val="0066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)</a:t>
            </a:r>
          </a:p>
        </p:txBody>
      </p:sp>
      <p:sp>
        <p:nvSpPr>
          <p:cNvPr id="52" name="타원 51">
            <a:extLst>
              <a:ext uri="{FF2B5EF4-FFF2-40B4-BE49-F238E27FC236}">
                <a16:creationId xmlns:a16="http://schemas.microsoft.com/office/drawing/2014/main" id="{D0BB7EFE-C2E0-6171-57A0-A69A1FECEE31}"/>
              </a:ext>
            </a:extLst>
          </p:cNvPr>
          <p:cNvSpPr/>
          <p:nvPr/>
        </p:nvSpPr>
        <p:spPr bwMode="auto">
          <a:xfrm>
            <a:off x="10845753" y="2026149"/>
            <a:ext cx="180000" cy="180000"/>
          </a:xfrm>
          <a:prstGeom prst="ellipse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/>
        </p:spPr>
        <p:txBody>
          <a:bodyPr wrap="none" lIns="0" rIns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200" b="1" kern="0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2</a:t>
            </a:r>
            <a:endParaRPr kumimoji="1" lang="ko-KR" altLang="en-US" sz="1200" b="1" kern="0">
              <a:solidFill>
                <a:schemeClr val="bg1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itchFamily="34" charset="0"/>
            </a:endParaRPr>
          </a:p>
        </p:txBody>
      </p:sp>
      <p:sp>
        <p:nvSpPr>
          <p:cNvPr id="53" name="Text Box 121">
            <a:extLst>
              <a:ext uri="{FF2B5EF4-FFF2-40B4-BE49-F238E27FC236}">
                <a16:creationId xmlns:a16="http://schemas.microsoft.com/office/drawing/2014/main" id="{ADA128D7-307B-3443-E14B-EA8D8322BF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83718" y="2546431"/>
            <a:ext cx="3871770" cy="588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4992" tIns="42497" rIns="84992" bIns="42497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LG스마트체 Bold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LG스마트체 Bold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LG스마트체 Bold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LG스마트체 Bold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LG스마트체 Bold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LG스마트체 Bold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LG스마트체 Bold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LG스마트체 Bold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LG스마트체 Bold" pitchFamily="50" charset="-127"/>
              </a:defRPr>
            </a:lvl9pPr>
          </a:lstStyle>
          <a:p>
            <a:pPr eaLnBrk="1" hangingPunct="1"/>
            <a:r>
              <a:rPr lang="ko-KR" altLang="en-US" sz="1108" b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안정적인 공정 운영</a:t>
            </a:r>
            <a:br>
              <a:rPr lang="en-US" altLang="ko-KR" sz="1108" b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lang="en-US" altLang="ko-KR" sz="1108" b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kumimoji="0" lang="en-US" altLang="ko-KR" sz="1050" b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- </a:t>
            </a:r>
            <a:r>
              <a:rPr kumimoji="0" lang="ko-KR" altLang="en-US" sz="1050" b="1" err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관리선</a:t>
            </a:r>
            <a:r>
              <a:rPr kumimoji="0" lang="ko-KR" altLang="en-US" sz="1050" b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kumimoji="0" lang="en-US" altLang="ko-KR" sz="1050" b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Revision</a:t>
            </a:r>
            <a:r>
              <a:rPr kumimoji="0" lang="ko-KR" altLang="en-US" sz="1050" b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기능으로 안정적인 공정 품질 확보</a:t>
            </a:r>
            <a:br>
              <a:rPr kumimoji="0" lang="en-US" altLang="ko-KR" sz="1050" b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kumimoji="0" lang="en-US" altLang="ko-KR" sz="1050" b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 - </a:t>
            </a:r>
            <a:r>
              <a:rPr kumimoji="0" lang="ko-KR" altLang="en-US" sz="1050" b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공정능력 향상을 위해</a:t>
            </a:r>
            <a:r>
              <a:rPr kumimoji="0" lang="en-US" altLang="ko-KR" sz="1050" b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kumimoji="0" lang="ko-KR" altLang="en-US" sz="1050" b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공정능력</a:t>
            </a:r>
            <a:r>
              <a:rPr kumimoji="0" lang="en-US" altLang="ko-KR" sz="1050" b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(Cp), </a:t>
            </a:r>
            <a:r>
              <a:rPr kumimoji="0" lang="ko-KR" altLang="en-US" sz="1050" b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공정능력지수</a:t>
            </a:r>
            <a:r>
              <a:rPr kumimoji="0" lang="en-US" altLang="ko-KR" sz="1050" b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(</a:t>
            </a:r>
            <a:r>
              <a:rPr kumimoji="0" lang="en-US" altLang="ko-KR" sz="1050" b="1" err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Cpk</a:t>
            </a:r>
            <a:r>
              <a:rPr kumimoji="0" lang="en-US" altLang="ko-KR" sz="1050" b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) </a:t>
            </a:r>
            <a:r>
              <a:rPr kumimoji="0" lang="ko-KR" altLang="en-US" sz="1050" b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산출</a:t>
            </a:r>
            <a:endParaRPr lang="en-US" altLang="ko-KR" sz="1108" b="1">
              <a:solidFill>
                <a:srgbClr val="0066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54" name="타원 53">
            <a:extLst>
              <a:ext uri="{FF2B5EF4-FFF2-40B4-BE49-F238E27FC236}">
                <a16:creationId xmlns:a16="http://schemas.microsoft.com/office/drawing/2014/main" id="{76254E64-D04A-AA3A-B9AB-DBD3EE96EB16}"/>
              </a:ext>
            </a:extLst>
          </p:cNvPr>
          <p:cNvSpPr/>
          <p:nvPr/>
        </p:nvSpPr>
        <p:spPr bwMode="auto">
          <a:xfrm>
            <a:off x="10845753" y="2584647"/>
            <a:ext cx="180000" cy="180000"/>
          </a:xfrm>
          <a:prstGeom prst="ellipse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/>
        </p:spPr>
        <p:txBody>
          <a:bodyPr wrap="none" lIns="0" rIns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200" b="1" kern="0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3</a:t>
            </a:r>
            <a:endParaRPr kumimoji="1" lang="ko-KR" altLang="en-US" sz="1200" b="1" kern="0">
              <a:solidFill>
                <a:schemeClr val="bg1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itchFamily="34" charset="0"/>
            </a:endParaRPr>
          </a:p>
        </p:txBody>
      </p:sp>
      <p:pic>
        <p:nvPicPr>
          <p:cNvPr id="16" name="Picture 6" descr="LG이노텍, 2834억원에 LG전자 A3공장 품는다 - 전자신문">
            <a:extLst>
              <a:ext uri="{FF2B5EF4-FFF2-40B4-BE49-F238E27FC236}">
                <a16:creationId xmlns:a16="http://schemas.microsoft.com/office/drawing/2014/main" id="{3E452271-132B-466B-9257-CC3008281C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57051" y="5988861"/>
            <a:ext cx="991890" cy="264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0" descr="LG디스플레이 - 나무위키">
            <a:extLst>
              <a:ext uri="{FF2B5EF4-FFF2-40B4-BE49-F238E27FC236}">
                <a16:creationId xmlns:a16="http://schemas.microsoft.com/office/drawing/2014/main" id="{1DD8AA6D-3B44-80F8-5F20-3EA786C7D4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91000" y="6022112"/>
            <a:ext cx="1102548" cy="19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2" descr="LG에너지솔루션, ESS용 배터리 자발적 교체 &lt; 자동차&amp;에너지 &lt; 뉴스룸 &lt; 기사본문 - KIPOST(키포스트)">
            <a:extLst>
              <a:ext uri="{FF2B5EF4-FFF2-40B4-BE49-F238E27FC236}">
                <a16:creationId xmlns:a16="http://schemas.microsoft.com/office/drawing/2014/main" id="{24744FB1-213B-0A23-CACD-4FD5C817DB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80" b="21735"/>
          <a:stretch/>
        </p:blipFill>
        <p:spPr bwMode="auto">
          <a:xfrm>
            <a:off x="10526965" y="6004112"/>
            <a:ext cx="1389728" cy="2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4" descr="LG화학 - 나무위키">
            <a:extLst>
              <a:ext uri="{FF2B5EF4-FFF2-40B4-BE49-F238E27FC236}">
                <a16:creationId xmlns:a16="http://schemas.microsoft.com/office/drawing/2014/main" id="{B4C08ED3-FEC5-D727-79FB-522DC2BE07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71870" y="6003302"/>
            <a:ext cx="785829" cy="208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23459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테마">
  <a:themeElements>
    <a:clrScheme name="Office 2013 - 2022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539D32628B57D74B8CE888C6C1C16F40" ma:contentTypeVersion="15" ma:contentTypeDescription="새 문서를 만듭니다." ma:contentTypeScope="" ma:versionID="dbd1301f0ab09d7a7f0214abd8ae8e3c">
  <xsd:schema xmlns:xsd="http://www.w3.org/2001/XMLSchema" xmlns:xs="http://www.w3.org/2001/XMLSchema" xmlns:p="http://schemas.microsoft.com/office/2006/metadata/properties" xmlns:ns2="daea13e9-8ecc-4a49-9dfd-14b6c0f3ec1d" xmlns:ns3="9df45d21-283e-473e-9589-87e2475d42df" targetNamespace="http://schemas.microsoft.com/office/2006/metadata/properties" ma:root="true" ma:fieldsID="ddac05d0b6be18ae114d743d5c6abe5b" ns2:_="" ns3:_="">
    <xsd:import namespace="daea13e9-8ecc-4a49-9dfd-14b6c0f3ec1d"/>
    <xsd:import namespace="9df45d21-283e-473e-9589-87e2475d42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a13e9-8ecc-4a49-9dfd-14b6c0f3ec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이미지 태그" ma:readOnly="false" ma:fieldId="{5cf76f15-5ced-4ddc-b409-7134ff3c332f}" ma:taxonomyMulti="true" ma:sspId="83e4a51d-6507-421c-8760-bc61444c9b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f45d21-283e-473e-9589-87e2475d42d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2daff7b-751b-4a47-b4ac-080835b2f56f}" ma:internalName="TaxCatchAll" ma:showField="CatchAllData" ma:web="9df45d21-283e-473e-9589-87e2475d42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aea13e9-8ecc-4a49-9dfd-14b6c0f3ec1d">
      <Terms xmlns="http://schemas.microsoft.com/office/infopath/2007/PartnerControls"/>
    </lcf76f155ced4ddcb4097134ff3c332f>
    <TaxCatchAll xmlns="9df45d21-283e-473e-9589-87e2475d42df" xsi:nil="true"/>
  </documentManagement>
</p:properties>
</file>

<file path=customXml/itemProps1.xml><?xml version="1.0" encoding="utf-8"?>
<ds:datastoreItem xmlns:ds="http://schemas.openxmlformats.org/officeDocument/2006/customXml" ds:itemID="{17A3C604-AD51-4BC3-A25A-C8235771C2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ea13e9-8ecc-4a49-9dfd-14b6c0f3ec1d"/>
    <ds:schemaRef ds:uri="9df45d21-283e-473e-9589-87e2475d42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6AE207E-25C3-4307-B85E-7358680EFB7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C8C4CCE-85CC-483A-8C6D-492A10C16E3A}">
  <ds:schemaRefs>
    <ds:schemaRef ds:uri="http://schemas.microsoft.com/office/2006/metadata/properties"/>
    <ds:schemaRef ds:uri="131c2092-89bd-4241-8c9c-cc6afee41468"/>
    <ds:schemaRef ds:uri="http://purl.org/dc/elements/1.1/"/>
    <ds:schemaRef ds:uri="http://purl.org/dc/terms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146af535-3d4d-447a-84f0-532a2d9e44c9"/>
    <ds:schemaRef ds:uri="daea13e9-8ecc-4a49-9dfd-14b6c0f3ec1d"/>
    <ds:schemaRef ds:uri="9df45d21-283e-473e-9589-87e2475d42df"/>
  </ds:schemaRefs>
</ds:datastoreItem>
</file>

<file path=docMetadata/LabelInfo.xml><?xml version="1.0" encoding="utf-8"?>
<clbl:labelList xmlns:clbl="http://schemas.microsoft.com/office/2020/mipLabelMetadata">
  <clbl:label id="{fab2d60f-e614-4f9d-b2ad-9fb1397f2efe}" enabled="0" method="" siteId="{fab2d60f-e614-4f9d-b2ad-9fb1397f2ef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3032</TotalTime>
  <Words>513</Words>
  <Application>Microsoft Office PowerPoint</Application>
  <PresentationFormat>사용자 지정</PresentationFormat>
  <Paragraphs>82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8" baseType="lpstr">
      <vt:lpstr>Arial</vt:lpstr>
      <vt:lpstr>Arial Narrow</vt:lpstr>
      <vt:lpstr>Calibri</vt:lpstr>
      <vt:lpstr>Calibri Light</vt:lpstr>
      <vt:lpstr>Wingdings</vt:lpstr>
      <vt:lpstr>맑은 고딕</vt:lpstr>
      <vt:lpstr>Office 2013 - 2022 테마</vt:lpstr>
      <vt:lpstr>PowerPoint 프레젠테이션</vt:lpstr>
    </vt:vector>
  </TitlesOfParts>
  <Company>LGE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박정훈</dc:creator>
  <cp:lastModifiedBy>김경철</cp:lastModifiedBy>
  <cp:revision>20</cp:revision>
  <cp:lastPrinted>2026-08-04T03:52:57Z</cp:lastPrinted>
  <dcterms:created xsi:type="dcterms:W3CDTF">2022-04-13T07:34:45Z</dcterms:created>
  <dcterms:modified xsi:type="dcterms:W3CDTF">2026-08-31T13:46:24Z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c6ed9fc-fefc-4a0c-a6d6-10cf236c0d4f_Enabled">
    <vt:lpwstr>true</vt:lpwstr>
  </property>
  <property fmtid="{D5CDD505-2E9C-101B-9397-08002B2CF9AE}" pid="3" name="MSIP_Label_cc6ed9fc-fefc-4a0c-a6d6-10cf236c0d4f_SetDate">
    <vt:lpwstr>2023-04-10T23:58:25Z</vt:lpwstr>
  </property>
  <property fmtid="{D5CDD505-2E9C-101B-9397-08002B2CF9AE}" pid="4" name="MSIP_Label_cc6ed9fc-fefc-4a0c-a6d6-10cf236c0d4f_Method">
    <vt:lpwstr>Standard</vt:lpwstr>
  </property>
  <property fmtid="{D5CDD505-2E9C-101B-9397-08002B2CF9AE}" pid="5" name="MSIP_Label_cc6ed9fc-fefc-4a0c-a6d6-10cf236c0d4f_Name">
    <vt:lpwstr>Internal use only</vt:lpwstr>
  </property>
  <property fmtid="{D5CDD505-2E9C-101B-9397-08002B2CF9AE}" pid="6" name="MSIP_Label_cc6ed9fc-fefc-4a0c-a6d6-10cf236c0d4f_SiteId">
    <vt:lpwstr>5069cde4-642a-45c0-8094-d0c2dec10be3</vt:lpwstr>
  </property>
  <property fmtid="{D5CDD505-2E9C-101B-9397-08002B2CF9AE}" pid="7" name="MSIP_Label_cc6ed9fc-fefc-4a0c-a6d6-10cf236c0d4f_ActionId">
    <vt:lpwstr>38ead64d-755b-4560-b531-8899d4f7d8e6</vt:lpwstr>
  </property>
  <property fmtid="{D5CDD505-2E9C-101B-9397-08002B2CF9AE}" pid="8" name="MSIP_Label_cc6ed9fc-fefc-4a0c-a6d6-10cf236c0d4f_ContentBits">
    <vt:lpwstr>1</vt:lpwstr>
  </property>
  <property fmtid="{D5CDD505-2E9C-101B-9397-08002B2CF9AE}" pid="9" name="ContentTypeId">
    <vt:lpwstr>0x010100539D32628B57D74B8CE888C6C1C16F40</vt:lpwstr>
  </property>
  <property fmtid="{D5CDD505-2E9C-101B-9397-08002B2CF9AE}" pid="10" name="MediaServiceImageTags">
    <vt:lpwstr/>
  </property>
</Properties>
</file>