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79719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79719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DAE56-8D49-7E1B-1CE3-4C0C1A248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6E440E2-C48F-4D70-8449-71B575FA02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2FE0FE3-53D4-5336-3C84-8BEA940E84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7E76929-F0B4-D810-481E-AFBA042E7B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2811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0670E-BBCA-704C-D025-DD8DA4D8F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2D0AA43-EB64-6311-41F1-1600F2295E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latin typeface="Arial Narrow" panose="020B0606020202030204" pitchFamily="34" charset="0"/>
                <a:ea typeface="LG스마트체 Regular" panose="020B0600000101010101" pitchFamily="50" charset="-127"/>
              </a:rPr>
              <a:t>1-1) </a:t>
            </a:r>
            <a:r>
              <a:rPr lang="en-US" altLang="ko-KR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>
                <a:latin typeface="Arial Narrow" panose="020B0606020202030204" pitchFamily="34" charset="0"/>
                <a:ea typeface="LG스마트체 Regular" panose="020B0600000101010101" pitchFamily="50" charset="-127"/>
              </a:rPr>
              <a:t> MES – </a:t>
            </a:r>
            <a:r>
              <a: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rPr>
              <a:t>“데이터 기반 생산 운영을 위한 통합 </a:t>
            </a:r>
            <a:r>
              <a:rPr lang="en-US" altLang="ko-KR">
                <a:latin typeface="Arial Narrow" panose="020B0606020202030204" pitchFamily="34" charset="0"/>
                <a:ea typeface="LG스마트체 Regular" panose="020B0600000101010101" pitchFamily="50" charset="-127"/>
              </a:rPr>
              <a:t>MES </a:t>
            </a:r>
            <a:r>
              <a: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rPr>
              <a:t>솔루션”</a:t>
            </a:r>
          </a:p>
        </p:txBody>
      </p:sp>
      <p:sp>
        <p:nvSpPr>
          <p:cNvPr id="1549" name="Rectangle 10">
            <a:extLst>
              <a:ext uri="{FF2B5EF4-FFF2-40B4-BE49-F238E27FC236}">
                <a16:creationId xmlns:a16="http://schemas.microsoft.com/office/drawing/2014/main" id="{24E9D0C5-D582-95DE-86D8-85C6D96001D8}"/>
              </a:ext>
            </a:extLst>
          </p:cNvPr>
          <p:cNvSpPr/>
          <p:nvPr/>
        </p:nvSpPr>
        <p:spPr>
          <a:xfrm>
            <a:off x="425288" y="801688"/>
            <a:ext cx="4536512" cy="6483350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50" name="Rectangle 10">
            <a:extLst>
              <a:ext uri="{FF2B5EF4-FFF2-40B4-BE49-F238E27FC236}">
                <a16:creationId xmlns:a16="http://schemas.microsoft.com/office/drawing/2014/main" id="{C08FCCAB-1A14-CB5C-3C30-66744EA80420}"/>
              </a:ext>
            </a:extLst>
          </p:cNvPr>
          <p:cNvSpPr/>
          <p:nvPr/>
        </p:nvSpPr>
        <p:spPr>
          <a:xfrm>
            <a:off x="5468670" y="80168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551" name="그룹 1550">
            <a:extLst>
              <a:ext uri="{FF2B5EF4-FFF2-40B4-BE49-F238E27FC236}">
                <a16:creationId xmlns:a16="http://schemas.microsoft.com/office/drawing/2014/main" id="{85D06436-3CA5-59A0-9D75-05DA0F346B45}"/>
              </a:ext>
            </a:extLst>
          </p:cNvPr>
          <p:cNvGrpSpPr/>
          <p:nvPr/>
        </p:nvGrpSpPr>
        <p:grpSpPr>
          <a:xfrm>
            <a:off x="421941" y="810069"/>
            <a:ext cx="4536512" cy="339239"/>
            <a:chOff x="344488" y="620713"/>
            <a:chExt cx="4536512" cy="339239"/>
          </a:xfrm>
        </p:grpSpPr>
        <p:sp>
          <p:nvSpPr>
            <p:cNvPr id="1552" name="직사각형 1551">
              <a:extLst>
                <a:ext uri="{FF2B5EF4-FFF2-40B4-BE49-F238E27FC236}">
                  <a16:creationId xmlns:a16="http://schemas.microsoft.com/office/drawing/2014/main" id="{C192EA1D-879B-7EDD-D297-7390028B667F}"/>
                </a:ext>
              </a:extLst>
            </p:cNvPr>
            <p:cNvSpPr/>
            <p:nvPr/>
          </p:nvSpPr>
          <p:spPr>
            <a:xfrm>
              <a:off x="407737" y="629092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Q1. Why </a:t>
              </a:r>
              <a:r>
                <a:rPr kumimoji="1" lang="en-US" altLang="ko-KR" sz="1400" b="1" err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Factova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MES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인가요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553" name="그림 1552">
              <a:extLst>
                <a:ext uri="{FF2B5EF4-FFF2-40B4-BE49-F238E27FC236}">
                  <a16:creationId xmlns:a16="http://schemas.microsoft.com/office/drawing/2014/main" id="{3554A599-9358-E8C1-FAAD-8EC1C72C24F6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1554" name="그룹 1553">
            <a:extLst>
              <a:ext uri="{FF2B5EF4-FFF2-40B4-BE49-F238E27FC236}">
                <a16:creationId xmlns:a16="http://schemas.microsoft.com/office/drawing/2014/main" id="{8604EF74-2CB3-39D0-B9C1-B72D758D214A}"/>
              </a:ext>
            </a:extLst>
          </p:cNvPr>
          <p:cNvGrpSpPr/>
          <p:nvPr/>
        </p:nvGrpSpPr>
        <p:grpSpPr>
          <a:xfrm>
            <a:off x="5468670" y="810261"/>
            <a:ext cx="4536512" cy="339047"/>
            <a:chOff x="5024437" y="494579"/>
            <a:chExt cx="4536512" cy="339047"/>
          </a:xfrm>
        </p:grpSpPr>
        <p:sp>
          <p:nvSpPr>
            <p:cNvPr id="1555" name="직사각형 1554">
              <a:extLst>
                <a:ext uri="{FF2B5EF4-FFF2-40B4-BE49-F238E27FC236}">
                  <a16:creationId xmlns:a16="http://schemas.microsoft.com/office/drawing/2014/main" id="{624392C5-3888-3110-AC61-7E0E938B01FB}"/>
                </a:ext>
              </a:extLst>
            </p:cNvPr>
            <p:cNvSpPr/>
            <p:nvPr/>
          </p:nvSpPr>
          <p:spPr>
            <a:xfrm>
              <a:off x="5087686" y="502958"/>
              <a:ext cx="4473263" cy="330668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Q2. </a:t>
              </a:r>
              <a:r>
                <a:rPr kumimoji="1" lang="en-US" altLang="ko-KR" sz="1400" b="1" err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Factova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MES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가 무엇이고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업무에 잘 적용된 모습은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556" name="그림 1555">
              <a:extLst>
                <a:ext uri="{FF2B5EF4-FFF2-40B4-BE49-F238E27FC236}">
                  <a16:creationId xmlns:a16="http://schemas.microsoft.com/office/drawing/2014/main" id="{F13095BC-18A4-28D1-7FDC-3AA41158D292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grpSp>
        <p:nvGrpSpPr>
          <p:cNvPr id="1557" name="그룹 1556">
            <a:extLst>
              <a:ext uri="{FF2B5EF4-FFF2-40B4-BE49-F238E27FC236}">
                <a16:creationId xmlns:a16="http://schemas.microsoft.com/office/drawing/2014/main" id="{67AB4089-5A6C-7F69-876A-EAAD748FF5B9}"/>
              </a:ext>
            </a:extLst>
          </p:cNvPr>
          <p:cNvGrpSpPr/>
          <p:nvPr/>
        </p:nvGrpSpPr>
        <p:grpSpPr>
          <a:xfrm>
            <a:off x="443342" y="6362001"/>
            <a:ext cx="4519457" cy="502458"/>
            <a:chOff x="365888" y="5878870"/>
            <a:chExt cx="4519457" cy="502458"/>
          </a:xfrm>
        </p:grpSpPr>
        <p:sp>
          <p:nvSpPr>
            <p:cNvPr id="1558" name="직사각형 1557">
              <a:extLst>
                <a:ext uri="{FF2B5EF4-FFF2-40B4-BE49-F238E27FC236}">
                  <a16:creationId xmlns:a16="http://schemas.microsoft.com/office/drawing/2014/main" id="{9E6C89A5-1D4E-1C20-9985-2EFF9ED367EB}"/>
                </a:ext>
              </a:extLst>
            </p:cNvPr>
            <p:cNvSpPr/>
            <p:nvPr/>
          </p:nvSpPr>
          <p:spPr>
            <a:xfrm>
              <a:off x="365888" y="6073551"/>
              <a:ext cx="45194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데이터 기반 생산 운영을 위한 통합 솔루션 필요</a:t>
              </a:r>
            </a:p>
          </p:txBody>
        </p:sp>
        <p:sp>
          <p:nvSpPr>
            <p:cNvPr id="1559" name="Freeform 75">
              <a:extLst>
                <a:ext uri="{FF2B5EF4-FFF2-40B4-BE49-F238E27FC236}">
                  <a16:creationId xmlns:a16="http://schemas.microsoft.com/office/drawing/2014/main" id="{13CDBF32-AB79-C180-760C-0E2766D505F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30" y="5878870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560" name="그룹 1559">
            <a:extLst>
              <a:ext uri="{FF2B5EF4-FFF2-40B4-BE49-F238E27FC236}">
                <a16:creationId xmlns:a16="http://schemas.microsoft.com/office/drawing/2014/main" id="{CAFA786A-34B3-8A72-8F0B-FB0B21D35EAD}"/>
              </a:ext>
            </a:extLst>
          </p:cNvPr>
          <p:cNvGrpSpPr/>
          <p:nvPr/>
        </p:nvGrpSpPr>
        <p:grpSpPr>
          <a:xfrm>
            <a:off x="5478451" y="6362001"/>
            <a:ext cx="4519457" cy="717901"/>
            <a:chOff x="5024437" y="6846564"/>
            <a:chExt cx="4519457" cy="717901"/>
          </a:xfrm>
        </p:grpSpPr>
        <p:sp>
          <p:nvSpPr>
            <p:cNvPr id="1561" name="직사각형 1560">
              <a:extLst>
                <a:ext uri="{FF2B5EF4-FFF2-40B4-BE49-F238E27FC236}">
                  <a16:creationId xmlns:a16="http://schemas.microsoft.com/office/drawing/2014/main" id="{39CD5AD1-987C-9377-1FA8-83E8A3766491}"/>
                </a:ext>
              </a:extLst>
            </p:cNvPr>
            <p:cNvSpPr/>
            <p:nvPr/>
          </p:nvSpPr>
          <p:spPr>
            <a:xfrm>
              <a:off x="5024437" y="7041245"/>
              <a:ext cx="451945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데이터 기반 통합 생산 실행 시스템을 운영하여 최적화 실현 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무인화 도입</a:t>
              </a:r>
              <a:endParaRPr lang="en-US" altLang="ko-KR" sz="16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562" name="Freeform 75">
              <a:extLst>
                <a:ext uri="{FF2B5EF4-FFF2-40B4-BE49-F238E27FC236}">
                  <a16:creationId xmlns:a16="http://schemas.microsoft.com/office/drawing/2014/main" id="{AF6013DB-9DB6-B47D-3E51-86A31DCF90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779" y="6846564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563" name="Rectangle 10">
            <a:extLst>
              <a:ext uri="{FF2B5EF4-FFF2-40B4-BE49-F238E27FC236}">
                <a16:creationId xmlns:a16="http://schemas.microsoft.com/office/drawing/2014/main" id="{F42C8D4B-39EC-EFD7-51F3-B115B924A5D7}"/>
              </a:ext>
            </a:extLst>
          </p:cNvPr>
          <p:cNvSpPr/>
          <p:nvPr/>
        </p:nvSpPr>
        <p:spPr>
          <a:xfrm>
            <a:off x="10508959" y="81006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564" name="그룹 1563">
            <a:extLst>
              <a:ext uri="{FF2B5EF4-FFF2-40B4-BE49-F238E27FC236}">
                <a16:creationId xmlns:a16="http://schemas.microsoft.com/office/drawing/2014/main" id="{C3D05AD9-BE4E-F1A5-2F58-68EAFBFCF58D}"/>
              </a:ext>
            </a:extLst>
          </p:cNvPr>
          <p:cNvGrpSpPr/>
          <p:nvPr/>
        </p:nvGrpSpPr>
        <p:grpSpPr>
          <a:xfrm>
            <a:off x="10508959" y="810069"/>
            <a:ext cx="4536512" cy="339239"/>
            <a:chOff x="5024437" y="494579"/>
            <a:chExt cx="4536512" cy="339239"/>
          </a:xfrm>
        </p:grpSpPr>
        <p:sp>
          <p:nvSpPr>
            <p:cNvPr id="1565" name="직사각형 1564">
              <a:extLst>
                <a:ext uri="{FF2B5EF4-FFF2-40B4-BE49-F238E27FC236}">
                  <a16:creationId xmlns:a16="http://schemas.microsoft.com/office/drawing/2014/main" id="{BC0EAAF6-F905-40CF-18BA-2BA25D2A755B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</a:t>
              </a:r>
              <a:r>
                <a:rPr kumimoji="1" lang="en-US" altLang="ko-KR" sz="1400" b="1" err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Factova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MES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가 도입되면 무엇이 좋아지나요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566" name="그림 1565">
              <a:extLst>
                <a:ext uri="{FF2B5EF4-FFF2-40B4-BE49-F238E27FC236}">
                  <a16:creationId xmlns:a16="http://schemas.microsoft.com/office/drawing/2014/main" id="{F627418B-9A0F-FFDD-2C24-BF935353E1CA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1567" name="직사각형 1566">
            <a:extLst>
              <a:ext uri="{FF2B5EF4-FFF2-40B4-BE49-F238E27FC236}">
                <a16:creationId xmlns:a16="http://schemas.microsoft.com/office/drawing/2014/main" id="{12EE0873-D9A2-96EA-D10D-ECCDEE602BF3}"/>
              </a:ext>
            </a:extLst>
          </p:cNvPr>
          <p:cNvSpPr/>
          <p:nvPr/>
        </p:nvSpPr>
        <p:spPr>
          <a:xfrm>
            <a:off x="10517488" y="6456395"/>
            <a:ext cx="4519457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 데이터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표준화와 시스템 연계</a:t>
            </a:r>
          </a:p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운영 효율 및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 대응력 강화</a:t>
            </a:r>
            <a:endParaRPr lang="en-US" altLang="ko-KR" sz="12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실시간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경영 가시성 </a:t>
            </a: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및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의사결정 </a:t>
            </a: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지원 확보</a:t>
            </a:r>
            <a:endParaRPr lang="en-US" altLang="ko-KR" sz="1200" b="1" i="1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68" name="Freeform 75">
            <a:extLst>
              <a:ext uri="{FF2B5EF4-FFF2-40B4-BE49-F238E27FC236}">
                <a16:creationId xmlns:a16="http://schemas.microsoft.com/office/drawing/2014/main" id="{B78BEA8A-4555-C03D-1D3B-F4A1345E15B7}"/>
              </a:ext>
            </a:extLst>
          </p:cNvPr>
          <p:cNvSpPr>
            <a:spLocks/>
          </p:cNvSpPr>
          <p:nvPr/>
        </p:nvSpPr>
        <p:spPr bwMode="auto">
          <a:xfrm>
            <a:off x="10798829" y="6365160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70" name="Rectangle 1">
            <a:extLst>
              <a:ext uri="{FF2B5EF4-FFF2-40B4-BE49-F238E27FC236}">
                <a16:creationId xmlns:a16="http://schemas.microsoft.com/office/drawing/2014/main" id="{17B217BF-1033-8971-3F4F-9B022E82C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2376" y="2055471"/>
            <a:ext cx="6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ko-KR" altLang="ko-KR" sz="12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endParaRPr lang="ko-KR" altLang="ko-KR" sz="18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571" name="그룹 1570">
            <a:extLst>
              <a:ext uri="{FF2B5EF4-FFF2-40B4-BE49-F238E27FC236}">
                <a16:creationId xmlns:a16="http://schemas.microsoft.com/office/drawing/2014/main" id="{F88B352F-A950-11C0-0549-EC9246C78002}"/>
              </a:ext>
            </a:extLst>
          </p:cNvPr>
          <p:cNvGrpSpPr/>
          <p:nvPr/>
        </p:nvGrpSpPr>
        <p:grpSpPr>
          <a:xfrm>
            <a:off x="457113" y="5255804"/>
            <a:ext cx="4355495" cy="1004244"/>
            <a:chOff x="281549" y="3381671"/>
            <a:chExt cx="4510159" cy="1004244"/>
          </a:xfrm>
        </p:grpSpPr>
        <p:grpSp>
          <p:nvGrpSpPr>
            <p:cNvPr id="1590" name="그룹 1589">
              <a:extLst>
                <a:ext uri="{FF2B5EF4-FFF2-40B4-BE49-F238E27FC236}">
                  <a16:creationId xmlns:a16="http://schemas.microsoft.com/office/drawing/2014/main" id="{27C29D1A-015E-8208-4C7F-1077A1229329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1592" name="그래픽 1591" descr="남자 옆모습 단색으로 채워진">
                <a:extLst>
                  <a:ext uri="{FF2B5EF4-FFF2-40B4-BE49-F238E27FC236}">
                    <a16:creationId xmlns:a16="http://schemas.microsoft.com/office/drawing/2014/main" id="{C440ABE7-3AFA-CE02-24B8-32181101CB4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1593" name="그래픽 1592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765D3C64-1FBB-7A05-70C1-57A7F96423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1591" name="말풍선: 모서리가 둥근 사각형 1590">
              <a:extLst>
                <a:ext uri="{FF2B5EF4-FFF2-40B4-BE49-F238E27FC236}">
                  <a16:creationId xmlns:a16="http://schemas.microsoft.com/office/drawing/2014/main" id="{C0CDCD10-1F5A-49CE-FB4F-F0345B989A28}"/>
                </a:ext>
              </a:extLst>
            </p:cNvPr>
            <p:cNvSpPr/>
            <p:nvPr/>
          </p:nvSpPr>
          <p:spPr>
            <a:xfrm>
              <a:off x="1069991" y="3381671"/>
              <a:ext cx="3721717" cy="982812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많은 제조 현장에서 흩어진 데이터와 낮은 운영 가시성으로 불필요한 시간과 자원이 낭비되고 있어요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  <a:p>
              <a:pPr marL="171450" indent="-171450" algn="ctr">
                <a:spcBef>
                  <a:spcPts val="600"/>
                </a:spcBef>
                <a:buFontTx/>
                <a:buChar char="-"/>
              </a:pP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데이터 수기 관리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원자재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~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제품까지 추적성 부족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ERP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와 생산 현장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생산계획과 실행 간 데이터 불일치</a:t>
              </a:r>
              <a:endPara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572" name="직사각형 1571">
            <a:extLst>
              <a:ext uri="{FF2B5EF4-FFF2-40B4-BE49-F238E27FC236}">
                <a16:creationId xmlns:a16="http://schemas.microsoft.com/office/drawing/2014/main" id="{C8931B0E-5074-F7AE-81D3-91D517551C45}"/>
              </a:ext>
            </a:extLst>
          </p:cNvPr>
          <p:cNvSpPr/>
          <p:nvPr/>
        </p:nvSpPr>
        <p:spPr>
          <a:xfrm>
            <a:off x="418450" y="1268815"/>
            <a:ext cx="4536512" cy="276999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en-US" altLang="ko-KR" sz="1200" b="1" u="sng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 sz="12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MES </a:t>
            </a:r>
            <a:r>
              <a:rPr lang="ko-KR" altLang="en-US" sz="12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사용자 </a:t>
            </a:r>
            <a:r>
              <a:rPr lang="en-US" altLang="ko-KR" sz="12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UI</a:t>
            </a:r>
            <a:endParaRPr lang="ko-KR" altLang="en-US" sz="1200" b="1" u="sng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573" name="그룹 1572">
            <a:extLst>
              <a:ext uri="{FF2B5EF4-FFF2-40B4-BE49-F238E27FC236}">
                <a16:creationId xmlns:a16="http://schemas.microsoft.com/office/drawing/2014/main" id="{176B8966-4973-1548-EF70-A21E963987EE}"/>
              </a:ext>
            </a:extLst>
          </p:cNvPr>
          <p:cNvGrpSpPr/>
          <p:nvPr/>
        </p:nvGrpSpPr>
        <p:grpSpPr>
          <a:xfrm>
            <a:off x="778490" y="3449845"/>
            <a:ext cx="4150611" cy="580534"/>
            <a:chOff x="-3925552" y="4708592"/>
            <a:chExt cx="3780318" cy="580534"/>
          </a:xfrm>
        </p:grpSpPr>
        <p:sp>
          <p:nvSpPr>
            <p:cNvPr id="1587" name="AutoShape 5">
              <a:extLst>
                <a:ext uri="{FF2B5EF4-FFF2-40B4-BE49-F238E27FC236}">
                  <a16:creationId xmlns:a16="http://schemas.microsoft.com/office/drawing/2014/main" id="{E2939DC9-840F-DEF7-6A33-9B9C3F7008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65130" y="4708592"/>
              <a:ext cx="2088232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신속한 초기 셋업</a:t>
              </a:r>
              <a:endParaRPr kumimoji="1" lang="en-US" altLang="ko-KR" sz="12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1588" name="타원 1587">
              <a:extLst>
                <a:ext uri="{FF2B5EF4-FFF2-40B4-BE49-F238E27FC236}">
                  <a16:creationId xmlns:a16="http://schemas.microsoft.com/office/drawing/2014/main" id="{BF01EF0C-5140-7AC4-43D0-5927AFC54BFF}"/>
                </a:ext>
              </a:extLst>
            </p:cNvPr>
            <p:cNvSpPr/>
            <p:nvPr/>
          </p:nvSpPr>
          <p:spPr bwMode="auto">
            <a:xfrm>
              <a:off x="-3925552" y="4754266"/>
              <a:ext cx="163942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1</a:t>
              </a:r>
              <a:endParaRPr kumimoji="1" lang="ko-KR" altLang="en-US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589" name="AutoShape 5">
              <a:extLst>
                <a:ext uri="{FF2B5EF4-FFF2-40B4-BE49-F238E27FC236}">
                  <a16:creationId xmlns:a16="http://schemas.microsoft.com/office/drawing/2014/main" id="{42730BAD-03EE-8CFA-5A30-4116708B62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82707" y="4708592"/>
              <a:ext cx="2337473" cy="580534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제조 산업의 경험과 노하우가 반영된 산업 및 공정 유형별 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SOP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템플릿과 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Setup Wizard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를 제공</a:t>
              </a:r>
              <a:endPara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1574" name="그룹 1573">
            <a:extLst>
              <a:ext uri="{FF2B5EF4-FFF2-40B4-BE49-F238E27FC236}">
                <a16:creationId xmlns:a16="http://schemas.microsoft.com/office/drawing/2014/main" id="{09249DEA-50D8-45C4-3C64-01A487B27380}"/>
              </a:ext>
            </a:extLst>
          </p:cNvPr>
          <p:cNvGrpSpPr/>
          <p:nvPr/>
        </p:nvGrpSpPr>
        <p:grpSpPr>
          <a:xfrm>
            <a:off x="778490" y="4054484"/>
            <a:ext cx="4281503" cy="580534"/>
            <a:chOff x="-3925553" y="5734831"/>
            <a:chExt cx="3899533" cy="580534"/>
          </a:xfrm>
        </p:grpSpPr>
        <p:sp>
          <p:nvSpPr>
            <p:cNvPr id="1584" name="AutoShape 5">
              <a:extLst>
                <a:ext uri="{FF2B5EF4-FFF2-40B4-BE49-F238E27FC236}">
                  <a16:creationId xmlns:a16="http://schemas.microsoft.com/office/drawing/2014/main" id="{50D301AC-A33B-52D1-C50C-C7236864F6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65130" y="5734831"/>
              <a:ext cx="2088232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유연한 현장 적용</a:t>
              </a:r>
              <a:endParaRPr kumimoji="1" lang="en-US" altLang="ko-KR" sz="12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1585" name="타원 1584">
              <a:extLst>
                <a:ext uri="{FF2B5EF4-FFF2-40B4-BE49-F238E27FC236}">
                  <a16:creationId xmlns:a16="http://schemas.microsoft.com/office/drawing/2014/main" id="{1B3F3DFB-1E20-4920-EDF1-5DE6B6352AEB}"/>
                </a:ext>
              </a:extLst>
            </p:cNvPr>
            <p:cNvSpPr/>
            <p:nvPr/>
          </p:nvSpPr>
          <p:spPr bwMode="auto">
            <a:xfrm>
              <a:off x="-3925553" y="5780505"/>
              <a:ext cx="163942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2</a:t>
              </a:r>
              <a:endParaRPr kumimoji="1" lang="ko-KR" altLang="en-US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586" name="AutoShape 5">
              <a:extLst>
                <a:ext uri="{FF2B5EF4-FFF2-40B4-BE49-F238E27FC236}">
                  <a16:creationId xmlns:a16="http://schemas.microsoft.com/office/drawing/2014/main" id="{C91A4B8E-CC2B-98AC-926E-D4203CF1A5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82707" y="5734831"/>
              <a:ext cx="2456687" cy="580534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체계적 기준정보 관리 체계와 설비 데이터 수집 솔루션을 기반으로 별도의 설비 교체 없이 기존 환경에 유연하게 적용 가능</a:t>
              </a:r>
              <a:endPara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1575" name="그룹 1574">
            <a:extLst>
              <a:ext uri="{FF2B5EF4-FFF2-40B4-BE49-F238E27FC236}">
                <a16:creationId xmlns:a16="http://schemas.microsoft.com/office/drawing/2014/main" id="{0B785A7A-9C4E-8D31-5DA8-D675F0F5E976}"/>
              </a:ext>
            </a:extLst>
          </p:cNvPr>
          <p:cNvGrpSpPr/>
          <p:nvPr/>
        </p:nvGrpSpPr>
        <p:grpSpPr>
          <a:xfrm>
            <a:off x="778607" y="4702557"/>
            <a:ext cx="4311724" cy="442035"/>
            <a:chOff x="-3925447" y="6542428"/>
            <a:chExt cx="3927060" cy="442035"/>
          </a:xfrm>
        </p:grpSpPr>
        <p:sp>
          <p:nvSpPr>
            <p:cNvPr id="1581" name="AutoShape 5">
              <a:extLst>
                <a:ext uri="{FF2B5EF4-FFF2-40B4-BE49-F238E27FC236}">
                  <a16:creationId xmlns:a16="http://schemas.microsoft.com/office/drawing/2014/main" id="{BA0C2048-0492-87EF-C8FE-CC79DC5EB8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65130" y="6542428"/>
              <a:ext cx="1427519" cy="442035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기능 도입</a:t>
              </a:r>
              <a:r>
                <a:rPr kumimoji="1" lang="en-US" altLang="ko-KR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/</a:t>
              </a:r>
              <a:r>
                <a:rPr kumimoji="1" lang="ko-KR" altLang="en-US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변경</a:t>
              </a:r>
              <a:r>
                <a:rPr kumimoji="1" lang="en-US" altLang="ko-KR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/</a:t>
              </a:r>
              <a:r>
                <a:rPr kumimoji="1" lang="ko-KR" altLang="en-US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확장의 편의성</a:t>
              </a:r>
              <a:endParaRPr kumimoji="1" lang="en-US" altLang="ko-KR" sz="12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1582" name="타원 1581">
              <a:extLst>
                <a:ext uri="{FF2B5EF4-FFF2-40B4-BE49-F238E27FC236}">
                  <a16:creationId xmlns:a16="http://schemas.microsoft.com/office/drawing/2014/main" id="{A2FEF066-4DA0-AF68-1CED-7EDEB9C9607C}"/>
                </a:ext>
              </a:extLst>
            </p:cNvPr>
            <p:cNvSpPr/>
            <p:nvPr/>
          </p:nvSpPr>
          <p:spPr bwMode="auto">
            <a:xfrm>
              <a:off x="-3925447" y="6588102"/>
              <a:ext cx="163942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3</a:t>
              </a:r>
              <a:endParaRPr kumimoji="1" lang="ko-KR" altLang="en-US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583" name="AutoShape 5">
              <a:extLst>
                <a:ext uri="{FF2B5EF4-FFF2-40B4-BE49-F238E27FC236}">
                  <a16:creationId xmlns:a16="http://schemas.microsoft.com/office/drawing/2014/main" id="{1B8AFA32-ECED-88ED-B297-231DDEC7CE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82708" y="6542428"/>
              <a:ext cx="2484321" cy="41125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모듈 기반 설계로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,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핵심 기능을 선도입하고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,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필요에 따라 확장 기능을 선택적으로 적용 </a:t>
              </a:r>
            </a:p>
          </p:txBody>
        </p:sp>
      </p:grpSp>
      <p:grpSp>
        <p:nvGrpSpPr>
          <p:cNvPr id="1595" name="그룹 1594">
            <a:extLst>
              <a:ext uri="{FF2B5EF4-FFF2-40B4-BE49-F238E27FC236}">
                <a16:creationId xmlns:a16="http://schemas.microsoft.com/office/drawing/2014/main" id="{2A535427-D626-3916-F928-122711BE736E}"/>
              </a:ext>
            </a:extLst>
          </p:cNvPr>
          <p:cNvGrpSpPr/>
          <p:nvPr/>
        </p:nvGrpSpPr>
        <p:grpSpPr>
          <a:xfrm>
            <a:off x="6000723" y="5394928"/>
            <a:ext cx="3911585" cy="252000"/>
            <a:chOff x="5087686" y="5594263"/>
            <a:chExt cx="3911585" cy="252000"/>
          </a:xfrm>
        </p:grpSpPr>
        <p:sp>
          <p:nvSpPr>
            <p:cNvPr id="1646" name="타원 1645">
              <a:extLst>
                <a:ext uri="{FF2B5EF4-FFF2-40B4-BE49-F238E27FC236}">
                  <a16:creationId xmlns:a16="http://schemas.microsoft.com/office/drawing/2014/main" id="{E2171008-C8AC-AA98-58BC-E0D7751EDB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594263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</a:t>
              </a:r>
              <a:endParaRPr lang="ko-KR" altLang="en-US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647" name="직사각형 1646">
              <a:extLst>
                <a:ext uri="{FF2B5EF4-FFF2-40B4-BE49-F238E27FC236}">
                  <a16:creationId xmlns:a16="http://schemas.microsoft.com/office/drawing/2014/main" id="{8CAC999A-EBA1-7D67-5A13-E453EB99A830}"/>
                </a:ext>
              </a:extLst>
            </p:cNvPr>
            <p:cNvSpPr/>
            <p:nvPr/>
          </p:nvSpPr>
          <p:spPr>
            <a:xfrm>
              <a:off x="5399271" y="5627930"/>
              <a:ext cx="3600000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914342">
                <a:spcBef>
                  <a:spcPts val="600"/>
                </a:spcBef>
                <a:defRPr/>
              </a:pPr>
              <a:r>
                <a:rPr lang="ko-KR" altLang="en-US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데이터 기반 생산 현장 데이터 수집 및 추적성 관리</a:t>
              </a:r>
              <a:r>
                <a:rPr lang="en-US" altLang="ko-KR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모니터링</a:t>
              </a:r>
              <a:endPara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596" name="그룹 1595">
            <a:extLst>
              <a:ext uri="{FF2B5EF4-FFF2-40B4-BE49-F238E27FC236}">
                <a16:creationId xmlns:a16="http://schemas.microsoft.com/office/drawing/2014/main" id="{C479ED17-16C1-F5B6-6A3E-E548A6DCBDB2}"/>
              </a:ext>
            </a:extLst>
          </p:cNvPr>
          <p:cNvGrpSpPr/>
          <p:nvPr/>
        </p:nvGrpSpPr>
        <p:grpSpPr>
          <a:xfrm>
            <a:off x="6000723" y="5683850"/>
            <a:ext cx="3911585" cy="252000"/>
            <a:chOff x="5087686" y="5594263"/>
            <a:chExt cx="3911585" cy="252000"/>
          </a:xfrm>
        </p:grpSpPr>
        <p:sp>
          <p:nvSpPr>
            <p:cNvPr id="1644" name="타원 1643">
              <a:extLst>
                <a:ext uri="{FF2B5EF4-FFF2-40B4-BE49-F238E27FC236}">
                  <a16:creationId xmlns:a16="http://schemas.microsoft.com/office/drawing/2014/main" id="{CE39D598-36BC-58EA-8DCE-7EEABA3872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594263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II</a:t>
              </a:r>
              <a:endParaRPr lang="ko-KR" altLang="en-US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645" name="직사각형 1644">
              <a:extLst>
                <a:ext uri="{FF2B5EF4-FFF2-40B4-BE49-F238E27FC236}">
                  <a16:creationId xmlns:a16="http://schemas.microsoft.com/office/drawing/2014/main" id="{BCB71E9B-2EF9-D07A-4E86-D6AB1D842D70}"/>
                </a:ext>
              </a:extLst>
            </p:cNvPr>
            <p:cNvSpPr/>
            <p:nvPr/>
          </p:nvSpPr>
          <p:spPr>
            <a:xfrm>
              <a:off x="5399271" y="5627930"/>
              <a:ext cx="3600000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914342">
                <a:spcBef>
                  <a:spcPts val="600"/>
                </a:spcBef>
                <a:defRPr/>
              </a:pPr>
              <a:r>
                <a:rPr lang="ko-KR" altLang="en-US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추가 기능 확대로 공정관리 및 설비 관리 강화</a:t>
              </a:r>
              <a:endPara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597" name="그룹 1596">
            <a:extLst>
              <a:ext uri="{FF2B5EF4-FFF2-40B4-BE49-F238E27FC236}">
                <a16:creationId xmlns:a16="http://schemas.microsoft.com/office/drawing/2014/main" id="{A30C17EE-6F07-67E4-8D76-601E6FED8F3C}"/>
              </a:ext>
            </a:extLst>
          </p:cNvPr>
          <p:cNvGrpSpPr/>
          <p:nvPr/>
        </p:nvGrpSpPr>
        <p:grpSpPr>
          <a:xfrm>
            <a:off x="6000722" y="5972771"/>
            <a:ext cx="3911586" cy="252000"/>
            <a:chOff x="5087686" y="5594263"/>
            <a:chExt cx="3911586" cy="252000"/>
          </a:xfrm>
        </p:grpSpPr>
        <p:sp>
          <p:nvSpPr>
            <p:cNvPr id="1642" name="타원 1641">
              <a:extLst>
                <a:ext uri="{FF2B5EF4-FFF2-40B4-BE49-F238E27FC236}">
                  <a16:creationId xmlns:a16="http://schemas.microsoft.com/office/drawing/2014/main" id="{028A4945-676C-1F22-26BC-08B3F95A4C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594263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III</a:t>
              </a:r>
              <a:endParaRPr lang="ko-KR" altLang="en-US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643" name="직사각형 1642">
              <a:extLst>
                <a:ext uri="{FF2B5EF4-FFF2-40B4-BE49-F238E27FC236}">
                  <a16:creationId xmlns:a16="http://schemas.microsoft.com/office/drawing/2014/main" id="{B93E7EFA-2CB5-352D-0A27-4BDA7C134EB9}"/>
                </a:ext>
              </a:extLst>
            </p:cNvPr>
            <p:cNvSpPr/>
            <p:nvPr/>
          </p:nvSpPr>
          <p:spPr>
            <a:xfrm>
              <a:off x="5399272" y="5627930"/>
              <a:ext cx="3600000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914342">
                <a:spcBef>
                  <a:spcPts val="600"/>
                </a:spcBef>
                <a:defRPr/>
              </a:pPr>
              <a:r>
                <a:rPr lang="ko-KR" altLang="en-US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유관시스템과 상호작용하여 생산 업무 최적화</a:t>
              </a:r>
              <a:endPara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598" name="왼쪽 대괄호 1597">
            <a:extLst>
              <a:ext uri="{FF2B5EF4-FFF2-40B4-BE49-F238E27FC236}">
                <a16:creationId xmlns:a16="http://schemas.microsoft.com/office/drawing/2014/main" id="{038FC80E-6AF6-7C32-0E63-DFD6614AC454}"/>
              </a:ext>
            </a:extLst>
          </p:cNvPr>
          <p:cNvSpPr/>
          <p:nvPr/>
        </p:nvSpPr>
        <p:spPr>
          <a:xfrm>
            <a:off x="5886921" y="5443295"/>
            <a:ext cx="81554" cy="720000"/>
          </a:xfrm>
          <a:prstGeom prst="leftBracket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99" name="직사각형 1598">
            <a:extLst>
              <a:ext uri="{FF2B5EF4-FFF2-40B4-BE49-F238E27FC236}">
                <a16:creationId xmlns:a16="http://schemas.microsoft.com/office/drawing/2014/main" id="{72B9D994-7C9D-6CB7-E95D-CC237E38E06B}"/>
              </a:ext>
            </a:extLst>
          </p:cNvPr>
          <p:cNvSpPr>
            <a:spLocks noChangeAspect="1"/>
          </p:cNvSpPr>
          <p:nvPr/>
        </p:nvSpPr>
        <p:spPr>
          <a:xfrm rot="16200000">
            <a:off x="5387268" y="5649408"/>
            <a:ext cx="660339" cy="307777"/>
          </a:xfrm>
          <a:prstGeom prst="rect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Grade</a:t>
            </a:r>
            <a:b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성숙도</a:t>
            </a:r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  <a:endParaRPr lang="ko-KR" altLang="en-US" sz="10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636" name="직사각형 1635">
            <a:extLst>
              <a:ext uri="{FF2B5EF4-FFF2-40B4-BE49-F238E27FC236}">
                <a16:creationId xmlns:a16="http://schemas.microsoft.com/office/drawing/2014/main" id="{9B409A50-7CF2-9423-B7E7-B14A2F50E0EF}"/>
              </a:ext>
            </a:extLst>
          </p:cNvPr>
          <p:cNvSpPr/>
          <p:nvPr/>
        </p:nvSpPr>
        <p:spPr>
          <a:xfrm>
            <a:off x="5640102" y="3624038"/>
            <a:ext cx="4382935" cy="1354217"/>
          </a:xfrm>
          <a:prstGeom prst="rect">
            <a:avLst/>
          </a:prstGeom>
        </p:spPr>
        <p:txBody>
          <a:bodyPr wrap="square" rIns="36000">
            <a:spAutoFit/>
          </a:bodyPr>
          <a:lstStyle/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 dirty="0">
                <a:ln>
                  <a:solidFill>
                    <a:srgbClr val="D9B68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 </a:t>
            </a:r>
            <a:r>
              <a:rPr lang="ko-KR" altLang="en-US" sz="1200" b="1" dirty="0">
                <a:ln>
                  <a:solidFill>
                    <a:srgbClr val="D9B685">
                      <a:alpha val="0"/>
                    </a:srgbClr>
                  </a:solidFill>
                </a:ln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기준정보 체계와 프로세스 표준화</a:t>
            </a:r>
            <a:r>
              <a:rPr lang="ko-KR" altLang="en-US" sz="1200" dirty="0">
                <a:ln>
                  <a:solidFill>
                    <a:srgbClr val="D9B685">
                      <a:alpha val="0"/>
                    </a:srgbClr>
                  </a:solidFill>
                </a:ln>
                <a:latin typeface="Arial Narrow" panose="020B0606020202030204" pitchFamily="34" charset="0"/>
                <a:ea typeface="LG스마트체 Regular" panose="020B0600000101010101" pitchFamily="50" charset="-127"/>
              </a:rPr>
              <a:t>를 통한 데이터 기반 운영 체계</a:t>
            </a:r>
            <a:r>
              <a:rPr lang="ko-KR" altLang="en-US" sz="1200" dirty="0">
                <a:ln>
                  <a:solidFill>
                    <a:srgbClr val="D9B68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확보</a:t>
            </a:r>
            <a:endParaRPr lang="en-US" altLang="ko-KR" sz="1200" dirty="0">
              <a:ln>
                <a:solidFill>
                  <a:srgbClr val="D9B685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 b="1" dirty="0">
                <a:ln>
                  <a:solidFill>
                    <a:srgbClr val="D9B68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실시간 </a:t>
            </a:r>
            <a:r>
              <a:rPr lang="ko-KR" altLang="en-US" sz="12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데이터 자동 수집</a:t>
            </a:r>
            <a:r>
              <a:rPr lang="ko-KR" altLang="en-US" sz="1200" b="1" dirty="0">
                <a:ln>
                  <a:solidFill>
                    <a:srgbClr val="D9B68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을 통한 </a:t>
            </a:r>
            <a:r>
              <a:rPr lang="ko-KR" altLang="en-US" sz="12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데이터 신뢰성 및 추적성</a:t>
            </a:r>
            <a:r>
              <a:rPr lang="ko-KR" altLang="en-US" sz="1200" b="1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FFA3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200" b="1" dirty="0">
                <a:ln>
                  <a:solidFill>
                    <a:srgbClr val="D9B68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강화</a:t>
            </a:r>
            <a:endParaRPr lang="en-US" altLang="ko-KR" sz="1200" b="1" dirty="0">
              <a:ln>
                <a:solidFill>
                  <a:srgbClr val="D9B685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 dirty="0">
                <a:ln>
                  <a:solidFill>
                    <a:srgbClr val="D9B68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실시간 생산 데이터 기반 </a:t>
            </a:r>
            <a:r>
              <a:rPr lang="ko-KR" altLang="en-US" sz="1200" b="1" dirty="0">
                <a:ln>
                  <a:solidFill>
                    <a:srgbClr val="D9B685">
                      <a:alpha val="0"/>
                    </a:srgbClr>
                  </a:solidFill>
                </a:ln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통합 생산 모니터링</a:t>
            </a:r>
            <a:r>
              <a:rPr lang="ko-KR" altLang="en-US" sz="1200" b="1" dirty="0">
                <a:ln>
                  <a:solidFill>
                    <a:srgbClr val="D9B685">
                      <a:alpha val="0"/>
                    </a:srgbClr>
                  </a:solidFill>
                </a:ln>
                <a:solidFill>
                  <a:srgbClr val="FFA3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200" dirty="0">
                <a:ln>
                  <a:solidFill>
                    <a:srgbClr val="D9B68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체계 구축</a:t>
            </a:r>
            <a:endParaRPr lang="en-US" altLang="ko-KR" sz="1200" b="1" dirty="0">
              <a:ln>
                <a:solidFill>
                  <a:srgbClr val="D9B685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 dirty="0">
                <a:ln>
                  <a:solidFill>
                    <a:srgbClr val="D9B68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데이터 신뢰성 확보로 </a:t>
            </a:r>
            <a:r>
              <a:rPr lang="ko-KR" altLang="en-US" sz="1200" b="1" dirty="0">
                <a:ln>
                  <a:solidFill>
                    <a:srgbClr val="D9B685">
                      <a:alpha val="0"/>
                    </a:srgbClr>
                  </a:solidFill>
                </a:ln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글로벌 생산 통합 운영</a:t>
            </a:r>
            <a:r>
              <a:rPr lang="ko-KR" altLang="en-US" sz="1200" b="1" dirty="0">
                <a:ln>
                  <a:solidFill>
                    <a:srgbClr val="D9B685">
                      <a:alpha val="0"/>
                    </a:srgbClr>
                  </a:solidFill>
                </a:ln>
                <a:solidFill>
                  <a:srgbClr val="FFA3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200" dirty="0">
                <a:ln>
                  <a:solidFill>
                    <a:srgbClr val="D9B68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체계 수립</a:t>
            </a:r>
            <a:endParaRPr lang="en-US" altLang="ko-KR" sz="1200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endParaRPr lang="en-US" altLang="ko-KR" sz="1200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637" name="직사각형 1636">
            <a:extLst>
              <a:ext uri="{FF2B5EF4-FFF2-40B4-BE49-F238E27FC236}">
                <a16:creationId xmlns:a16="http://schemas.microsoft.com/office/drawing/2014/main" id="{EC1C7510-8E28-10E2-6FF7-1470BA40E446}"/>
              </a:ext>
            </a:extLst>
          </p:cNvPr>
          <p:cNvSpPr/>
          <p:nvPr/>
        </p:nvSpPr>
        <p:spPr>
          <a:xfrm>
            <a:off x="5479048" y="3341202"/>
            <a:ext cx="4536512" cy="276999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en-US" altLang="ko-KR" sz="1200" b="1" u="sng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 sz="12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MES </a:t>
            </a:r>
            <a:r>
              <a:rPr lang="ko-KR" altLang="en-US" sz="12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주요 기능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0335D990-307C-D21B-1693-E4474086D3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334" y="1559665"/>
            <a:ext cx="2931038" cy="1748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F26C4866-51F7-DFE6-1DF4-9C9E57F62524}"/>
              </a:ext>
            </a:extLst>
          </p:cNvPr>
          <p:cNvSpPr/>
          <p:nvPr/>
        </p:nvSpPr>
        <p:spPr>
          <a:xfrm>
            <a:off x="5877563" y="1197674"/>
            <a:ext cx="3704052" cy="1541708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  <a:alpha val="30000"/>
            </a:schemeClr>
          </a:solidFill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6800" rIns="0" bIns="0" rtlCol="0" anchor="t"/>
          <a:lstStyle/>
          <a:p>
            <a:pPr algn="ctr"/>
            <a:endParaRPr lang="ko-KR" altLang="en-US" sz="1200" b="1">
              <a:solidFill>
                <a:schemeClr val="accent1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Pretendard" panose="02000503000000020004" pitchFamily="50" charset="-127"/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884428C2-86AF-AB5C-D24F-A6F5CF725BF0}"/>
              </a:ext>
            </a:extLst>
          </p:cNvPr>
          <p:cNvSpPr/>
          <p:nvPr/>
        </p:nvSpPr>
        <p:spPr>
          <a:xfrm>
            <a:off x="5877563" y="2824432"/>
            <a:ext cx="3704052" cy="498877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  <a:alpha val="30000"/>
            </a:schemeClr>
          </a:solidFill>
          <a:ln w="952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6800" rIns="0" bIns="0" rtlCol="0" anchor="t"/>
          <a:lstStyle/>
          <a:p>
            <a:pPr algn="ctr"/>
            <a:endParaRPr lang="ko-KR" altLang="en-US" sz="1200" b="1">
              <a:solidFill>
                <a:schemeClr val="accent1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Pretendard" panose="0200050300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ABA620B0-5A22-1664-1002-B7C0A7F6ED57}"/>
              </a:ext>
            </a:extLst>
          </p:cNvPr>
          <p:cNvSpPr/>
          <p:nvPr/>
        </p:nvSpPr>
        <p:spPr>
          <a:xfrm>
            <a:off x="9013646" y="2185131"/>
            <a:ext cx="480962" cy="479541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49347" rIns="36000" bIns="493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5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rPr>
              <a:t>기준</a:t>
            </a:r>
            <a:br>
              <a:rPr lang="en-US" altLang="ko-KR" sz="105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rPr>
            </a:br>
            <a:r>
              <a:rPr lang="ko-KR" altLang="en-US" sz="105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rPr>
              <a:t>정보</a:t>
            </a:r>
            <a:endParaRPr lang="en-US" altLang="ko-KR" sz="1050" b="1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Pretendard" panose="02000503000000020004" pitchFamily="50" charset="-127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047A99A1-CF56-1EB6-E3F7-C0F11CEAAB97}"/>
              </a:ext>
            </a:extLst>
          </p:cNvPr>
          <p:cNvGrpSpPr/>
          <p:nvPr/>
        </p:nvGrpSpPr>
        <p:grpSpPr>
          <a:xfrm>
            <a:off x="6992381" y="2185132"/>
            <a:ext cx="1947498" cy="479542"/>
            <a:chOff x="2760724" y="3449063"/>
            <a:chExt cx="1369228" cy="407606"/>
          </a:xfrm>
        </p:grpSpPr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EBB7F397-8B8A-08A5-3620-D8617426A761}"/>
                </a:ext>
              </a:extLst>
            </p:cNvPr>
            <p:cNvSpPr/>
            <p:nvPr/>
          </p:nvSpPr>
          <p:spPr>
            <a:xfrm>
              <a:off x="2760724" y="3449063"/>
              <a:ext cx="1369228" cy="40760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8694" tIns="36000" rIns="98694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50" b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출하</a:t>
              </a:r>
              <a:r>
                <a:rPr lang="en-US" altLang="ko-KR" sz="1050" b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/</a:t>
              </a:r>
              <a:r>
                <a:rPr lang="ko-KR" altLang="en-US" sz="1050" b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재고</a:t>
              </a:r>
              <a:endParaRPr lang="en-US" altLang="ko-KR" sz="105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C808F64C-2D8A-7BFB-441D-BA9B833B93CF}"/>
                </a:ext>
              </a:extLst>
            </p:cNvPr>
            <p:cNvSpPr/>
            <p:nvPr/>
          </p:nvSpPr>
          <p:spPr>
            <a:xfrm>
              <a:off x="2827339" y="3634709"/>
              <a:ext cx="593542" cy="19190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9347" rIns="3600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출하관리</a:t>
              </a:r>
              <a:endParaRPr lang="en-US" altLang="ko-KR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678BE2C1-C56F-2985-AC16-B981E82313EA}"/>
                </a:ext>
              </a:extLst>
            </p:cNvPr>
            <p:cNvSpPr/>
            <p:nvPr/>
          </p:nvSpPr>
          <p:spPr>
            <a:xfrm>
              <a:off x="3472746" y="3630449"/>
              <a:ext cx="589174" cy="19190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9347" rIns="3600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재고관리</a:t>
              </a:r>
              <a:endParaRPr lang="en-US" altLang="ko-KR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3E9D6A51-E5E2-ED5D-6183-5D060E852AE8}"/>
              </a:ext>
            </a:extLst>
          </p:cNvPr>
          <p:cNvGrpSpPr/>
          <p:nvPr/>
        </p:nvGrpSpPr>
        <p:grpSpPr>
          <a:xfrm>
            <a:off x="5968104" y="2185132"/>
            <a:ext cx="950511" cy="479542"/>
            <a:chOff x="2760724" y="3449063"/>
            <a:chExt cx="668276" cy="407606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7D5DF2EE-1FE7-EA8B-B913-7B237F6A4D5F}"/>
                </a:ext>
              </a:extLst>
            </p:cNvPr>
            <p:cNvSpPr/>
            <p:nvPr/>
          </p:nvSpPr>
          <p:spPr>
            <a:xfrm>
              <a:off x="2760724" y="3449063"/>
              <a:ext cx="668276" cy="40760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8694" tIns="36000" rIns="98694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50" b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품질 관리</a:t>
              </a:r>
              <a:endParaRPr lang="en-US" altLang="ko-KR" sz="105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9B8A5F88-ABCA-3118-7A41-666B33539D15}"/>
                </a:ext>
              </a:extLst>
            </p:cNvPr>
            <p:cNvSpPr/>
            <p:nvPr/>
          </p:nvSpPr>
          <p:spPr>
            <a:xfrm>
              <a:off x="2798824" y="3645372"/>
              <a:ext cx="592076" cy="19190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9347" rIns="3600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검사관리</a:t>
              </a:r>
              <a:endParaRPr lang="en-US" altLang="ko-KR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EAAB300-13F0-5FBC-BCE6-CF3588497CDC}"/>
              </a:ext>
            </a:extLst>
          </p:cNvPr>
          <p:cNvSpPr/>
          <p:nvPr/>
        </p:nvSpPr>
        <p:spPr>
          <a:xfrm>
            <a:off x="5968105" y="2960019"/>
            <a:ext cx="793417" cy="307398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5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rPr>
              <a:t>레시피 관리</a:t>
            </a:r>
            <a:endParaRPr lang="en-US" altLang="ko-KR" sz="1050" b="1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Pretendard" panose="02000503000000020004" pitchFamily="50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4172A86-D3C8-7705-5057-3B9977EC43C1}"/>
              </a:ext>
            </a:extLst>
          </p:cNvPr>
          <p:cNvSpPr/>
          <p:nvPr/>
        </p:nvSpPr>
        <p:spPr>
          <a:xfrm>
            <a:off x="6828376" y="2960019"/>
            <a:ext cx="977346" cy="307398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5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rPr>
              <a:t>통계적 공정 관리</a:t>
            </a:r>
            <a:endParaRPr lang="en-US" altLang="ko-KR" sz="1050" b="1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Pretendard" panose="02000503000000020004" pitchFamily="50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15B8F5C8-4402-EF7D-A4EC-DE00473B4E7C}"/>
              </a:ext>
            </a:extLst>
          </p:cNvPr>
          <p:cNvSpPr/>
          <p:nvPr/>
        </p:nvSpPr>
        <p:spPr>
          <a:xfrm>
            <a:off x="7873841" y="2960019"/>
            <a:ext cx="727724" cy="307398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5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rPr>
              <a:t>설비 관리</a:t>
            </a:r>
            <a:endParaRPr lang="en-US" altLang="ko-KR" sz="1050" b="1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Pretendard" panose="02000503000000020004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BE1A6415-F3D6-B19F-D45A-538E63EF30F6}"/>
              </a:ext>
            </a:extLst>
          </p:cNvPr>
          <p:cNvSpPr/>
          <p:nvPr/>
        </p:nvSpPr>
        <p:spPr>
          <a:xfrm>
            <a:off x="8647238" y="2960019"/>
            <a:ext cx="847370" cy="307398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05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rPr>
              <a:t>결함</a:t>
            </a:r>
            <a:r>
              <a:rPr lang="en-US" altLang="ko-KR" sz="105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05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rPr>
              <a:t>탐지</a:t>
            </a:r>
            <a:r>
              <a:rPr lang="en-US" altLang="ko-KR" sz="105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105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rPr>
              <a:t>분류</a:t>
            </a: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E3CF59F3-8BC1-C0E0-ABF3-30A02A6CEE47}"/>
              </a:ext>
            </a:extLst>
          </p:cNvPr>
          <p:cNvGrpSpPr/>
          <p:nvPr/>
        </p:nvGrpSpPr>
        <p:grpSpPr>
          <a:xfrm>
            <a:off x="5968104" y="1346065"/>
            <a:ext cx="950511" cy="772680"/>
            <a:chOff x="2760724" y="3449063"/>
            <a:chExt cx="668276" cy="656771"/>
          </a:xfrm>
        </p:grpSpPr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48F7A40-C15C-A2DD-4609-23EB7C7F3285}"/>
                </a:ext>
              </a:extLst>
            </p:cNvPr>
            <p:cNvSpPr/>
            <p:nvPr/>
          </p:nvSpPr>
          <p:spPr>
            <a:xfrm>
              <a:off x="2760724" y="3449063"/>
              <a:ext cx="668276" cy="656771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8694" tIns="36000" rIns="98694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50" b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생산 준비</a:t>
              </a:r>
              <a:endParaRPr lang="en-US" altLang="ko-KR" sz="105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4F4031AF-AC86-1CFB-C992-12718684A069}"/>
                </a:ext>
              </a:extLst>
            </p:cNvPr>
            <p:cNvSpPr/>
            <p:nvPr/>
          </p:nvSpPr>
          <p:spPr>
            <a:xfrm>
              <a:off x="2798824" y="3664761"/>
              <a:ext cx="592076" cy="19190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9347" rIns="3600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생산계획</a:t>
              </a:r>
              <a:endParaRPr lang="en-US" altLang="ko-KR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58341E4B-E572-7E32-B736-ED464FF48E87}"/>
                </a:ext>
              </a:extLst>
            </p:cNvPr>
            <p:cNvSpPr/>
            <p:nvPr/>
          </p:nvSpPr>
          <p:spPr>
            <a:xfrm>
              <a:off x="2798824" y="3880515"/>
              <a:ext cx="592076" cy="19190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원자재 관리</a:t>
              </a:r>
              <a:endParaRPr lang="en-US" altLang="ko-KR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E8679973-C7CA-20C5-1989-94FFB8A5C76F}"/>
              </a:ext>
            </a:extLst>
          </p:cNvPr>
          <p:cNvGrpSpPr/>
          <p:nvPr/>
        </p:nvGrpSpPr>
        <p:grpSpPr>
          <a:xfrm>
            <a:off x="6991033" y="1346065"/>
            <a:ext cx="1947498" cy="772680"/>
            <a:chOff x="2760724" y="3449063"/>
            <a:chExt cx="1369228" cy="656771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1C74DBE-7549-A522-4B01-E16F974D9EE3}"/>
                </a:ext>
              </a:extLst>
            </p:cNvPr>
            <p:cNvSpPr/>
            <p:nvPr/>
          </p:nvSpPr>
          <p:spPr>
            <a:xfrm>
              <a:off x="2760724" y="3449063"/>
              <a:ext cx="1369228" cy="656771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8694" tIns="36000" rIns="98694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50" b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생산 실행</a:t>
              </a:r>
              <a:endParaRPr lang="en-US" altLang="ko-KR" sz="105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101A510-94E0-9452-7DC7-B2E96E502246}"/>
                </a:ext>
              </a:extLst>
            </p:cNvPr>
            <p:cNvSpPr/>
            <p:nvPr/>
          </p:nvSpPr>
          <p:spPr>
            <a:xfrm>
              <a:off x="2827340" y="3664761"/>
              <a:ext cx="592076" cy="19190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9347" rIns="3600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조립공정</a:t>
              </a:r>
              <a:endParaRPr lang="en-US" altLang="ko-KR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E4AB447D-74DA-9F6A-8C1F-6AC32E84981F}"/>
                </a:ext>
              </a:extLst>
            </p:cNvPr>
            <p:cNvSpPr/>
            <p:nvPr/>
          </p:nvSpPr>
          <p:spPr>
            <a:xfrm>
              <a:off x="2827340" y="3880515"/>
              <a:ext cx="592076" cy="19190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포장공정</a:t>
              </a:r>
              <a:endParaRPr lang="en-US" altLang="ko-KR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10F41C76-5B11-3896-2364-F171C5C63D7D}"/>
                </a:ext>
              </a:extLst>
            </p:cNvPr>
            <p:cNvSpPr/>
            <p:nvPr/>
          </p:nvSpPr>
          <p:spPr>
            <a:xfrm>
              <a:off x="3473694" y="3664761"/>
              <a:ext cx="592076" cy="19190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9347" rIns="3600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배치공정</a:t>
              </a:r>
              <a:endParaRPr lang="en-US" altLang="ko-KR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E7B2470-6B76-F457-54CC-F03134828D69}"/>
                </a:ext>
              </a:extLst>
            </p:cNvPr>
            <p:cNvSpPr/>
            <p:nvPr/>
          </p:nvSpPr>
          <p:spPr>
            <a:xfrm>
              <a:off x="3473694" y="3880515"/>
              <a:ext cx="592076" cy="19190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기타 공정관리</a:t>
              </a:r>
              <a:endParaRPr lang="en-US" altLang="ko-KR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</p:grp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10020E0-98F3-F976-EB6A-6925A68F8BAD}"/>
              </a:ext>
            </a:extLst>
          </p:cNvPr>
          <p:cNvSpPr/>
          <p:nvPr/>
        </p:nvSpPr>
        <p:spPr>
          <a:xfrm>
            <a:off x="9013646" y="1343269"/>
            <a:ext cx="480962" cy="77268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49347" rIns="36000" bIns="493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5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rPr>
              <a:t>Dash board</a:t>
            </a: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BCDB32EB-2585-9AE3-A213-D94228CCB9C3}"/>
              </a:ext>
            </a:extLst>
          </p:cNvPr>
          <p:cNvGrpSpPr/>
          <p:nvPr/>
        </p:nvGrpSpPr>
        <p:grpSpPr>
          <a:xfrm>
            <a:off x="7747608" y="2568086"/>
            <a:ext cx="329592" cy="340757"/>
            <a:chOff x="1548427" y="4196825"/>
            <a:chExt cx="252000" cy="528966"/>
          </a:xfrm>
        </p:grpSpPr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30470928-2C6F-C41A-F75C-98DC784F3AB3}"/>
                </a:ext>
              </a:extLst>
            </p:cNvPr>
            <p:cNvSpPr/>
            <p:nvPr/>
          </p:nvSpPr>
          <p:spPr>
            <a:xfrm>
              <a:off x="1548427" y="4196825"/>
              <a:ext cx="252000" cy="528966"/>
            </a:xfrm>
            <a:prstGeom prst="ellipse">
              <a:avLst/>
            </a:prstGeom>
            <a:solidFill>
              <a:srgbClr val="FF1D57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sym typeface="맑은 고딕"/>
              </a:endParaRPr>
            </a:p>
          </p:txBody>
        </p:sp>
        <p:sp>
          <p:nvSpPr>
            <p:cNvPr id="21" name="십자형 20">
              <a:extLst>
                <a:ext uri="{FF2B5EF4-FFF2-40B4-BE49-F238E27FC236}">
                  <a16:creationId xmlns:a16="http://schemas.microsoft.com/office/drawing/2014/main" id="{F9EC958B-81C1-E2E0-3300-FC2F5514CE44}"/>
                </a:ext>
              </a:extLst>
            </p:cNvPr>
            <p:cNvSpPr/>
            <p:nvPr/>
          </p:nvSpPr>
          <p:spPr>
            <a:xfrm>
              <a:off x="1589421" y="4272369"/>
              <a:ext cx="170011" cy="376170"/>
            </a:xfrm>
            <a:prstGeom prst="plus">
              <a:avLst>
                <a:gd name="adj" fmla="val 34097"/>
              </a:avLst>
            </a:prstGeom>
            <a:solidFill>
              <a:schemeClr val="bg1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sym typeface="맑은 고딕"/>
              </a:endParaRPr>
            </a:p>
          </p:txBody>
        </p:sp>
      </p:grpSp>
      <p:sp>
        <p:nvSpPr>
          <p:cNvPr id="18" name="순서도: 수행의 시작/종료 17">
            <a:extLst>
              <a:ext uri="{FF2B5EF4-FFF2-40B4-BE49-F238E27FC236}">
                <a16:creationId xmlns:a16="http://schemas.microsoft.com/office/drawing/2014/main" id="{89C672AA-7618-0E18-BC3F-1C1C97C58481}"/>
              </a:ext>
            </a:extLst>
          </p:cNvPr>
          <p:cNvSpPr/>
          <p:nvPr/>
        </p:nvSpPr>
        <p:spPr>
          <a:xfrm>
            <a:off x="5754498" y="1142640"/>
            <a:ext cx="535594" cy="173117"/>
          </a:xfrm>
          <a:prstGeom prst="flowChartTerminator">
            <a:avLst/>
          </a:prstGeom>
          <a:solidFill>
            <a:schemeClr val="accent3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309562" hangingPunct="0"/>
            <a:r>
              <a:rPr lang="ko-KR" altLang="en-US" sz="800" b="1" spc="-45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  <a:sym typeface="맑은 고딕"/>
              </a:rPr>
              <a:t>기본 기능</a:t>
            </a:r>
          </a:p>
        </p:txBody>
      </p:sp>
      <p:sp>
        <p:nvSpPr>
          <p:cNvPr id="19" name="순서도: 수행의 시작/종료 18">
            <a:extLst>
              <a:ext uri="{FF2B5EF4-FFF2-40B4-BE49-F238E27FC236}">
                <a16:creationId xmlns:a16="http://schemas.microsoft.com/office/drawing/2014/main" id="{C3DDE45A-BC0D-113D-BC23-C0D07E1E660A}"/>
              </a:ext>
            </a:extLst>
          </p:cNvPr>
          <p:cNvSpPr/>
          <p:nvPr/>
        </p:nvSpPr>
        <p:spPr>
          <a:xfrm>
            <a:off x="5829219" y="2763127"/>
            <a:ext cx="535594" cy="173117"/>
          </a:xfrm>
          <a:prstGeom prst="flowChartTerminator">
            <a:avLst/>
          </a:prstGeom>
          <a:solidFill>
            <a:schemeClr val="accent1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309562" hangingPunct="0"/>
            <a:r>
              <a:rPr lang="ko-KR" altLang="en-US" sz="800" b="1" spc="-45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  <a:sym typeface="맑은 고딕"/>
              </a:rPr>
              <a:t>추가 기능</a:t>
            </a:r>
          </a:p>
        </p:txBody>
      </p:sp>
      <p:sp>
        <p:nvSpPr>
          <p:cNvPr id="1638" name="오각형 22">
            <a:extLst>
              <a:ext uri="{FF2B5EF4-FFF2-40B4-BE49-F238E27FC236}">
                <a16:creationId xmlns:a16="http://schemas.microsoft.com/office/drawing/2014/main" id="{4994ADDD-DA98-1997-D1AD-90F1771A1418}"/>
              </a:ext>
            </a:extLst>
          </p:cNvPr>
          <p:cNvSpPr/>
          <p:nvPr/>
        </p:nvSpPr>
        <p:spPr>
          <a:xfrm>
            <a:off x="8148490" y="4987342"/>
            <a:ext cx="774000" cy="270000"/>
          </a:xfrm>
          <a:prstGeom prst="homePlate">
            <a:avLst>
              <a:gd name="adj" fmla="val 14365"/>
            </a:avLst>
          </a:prstGeom>
          <a:solidFill>
            <a:srgbClr val="D86E8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 latinLnBrk="1">
              <a:defRPr/>
            </a:pP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품질관리</a:t>
            </a:r>
          </a:p>
        </p:txBody>
      </p:sp>
      <p:sp>
        <p:nvSpPr>
          <p:cNvPr id="1639" name="오각형 21">
            <a:extLst>
              <a:ext uri="{FF2B5EF4-FFF2-40B4-BE49-F238E27FC236}">
                <a16:creationId xmlns:a16="http://schemas.microsoft.com/office/drawing/2014/main" id="{EAA0003A-9A06-EE58-F374-32ED56CDC2B2}"/>
              </a:ext>
            </a:extLst>
          </p:cNvPr>
          <p:cNvSpPr/>
          <p:nvPr/>
        </p:nvSpPr>
        <p:spPr>
          <a:xfrm>
            <a:off x="7377059" y="4987342"/>
            <a:ext cx="774000" cy="270000"/>
          </a:xfrm>
          <a:prstGeom prst="homePlate">
            <a:avLst>
              <a:gd name="adj" fmla="val 14365"/>
            </a:avLst>
          </a:prstGeom>
          <a:solidFill>
            <a:srgbClr val="E6A2B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 latinLnBrk="1">
              <a:defRPr/>
            </a:pP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생산실행</a:t>
            </a:r>
          </a:p>
        </p:txBody>
      </p:sp>
      <p:sp>
        <p:nvSpPr>
          <p:cNvPr id="1640" name="오각형 19">
            <a:extLst>
              <a:ext uri="{FF2B5EF4-FFF2-40B4-BE49-F238E27FC236}">
                <a16:creationId xmlns:a16="http://schemas.microsoft.com/office/drawing/2014/main" id="{47EE0996-102C-83DF-0E6D-06068FB9643F}"/>
              </a:ext>
            </a:extLst>
          </p:cNvPr>
          <p:cNvSpPr/>
          <p:nvPr/>
        </p:nvSpPr>
        <p:spPr>
          <a:xfrm>
            <a:off x="6605628" y="4987342"/>
            <a:ext cx="774000" cy="270000"/>
          </a:xfrm>
          <a:prstGeom prst="homePlate">
            <a:avLst>
              <a:gd name="adj" fmla="val 15810"/>
            </a:avLst>
          </a:prstGeom>
          <a:solidFill>
            <a:srgbClr val="F1CBD4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 latinLnBrk="1">
              <a:defRPr/>
            </a:pP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 준비</a:t>
            </a:r>
            <a:endParaRPr lang="en-US" altLang="ko-KR" sz="10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641" name="오각형 20">
            <a:extLst>
              <a:ext uri="{FF2B5EF4-FFF2-40B4-BE49-F238E27FC236}">
                <a16:creationId xmlns:a16="http://schemas.microsoft.com/office/drawing/2014/main" id="{B0F231F6-D882-BB56-70B0-5226B95F3394}"/>
              </a:ext>
            </a:extLst>
          </p:cNvPr>
          <p:cNvSpPr/>
          <p:nvPr/>
        </p:nvSpPr>
        <p:spPr>
          <a:xfrm>
            <a:off x="5834197" y="4987342"/>
            <a:ext cx="774000" cy="270000"/>
          </a:xfrm>
          <a:prstGeom prst="homePlate">
            <a:avLst>
              <a:gd name="adj" fmla="val 15811"/>
            </a:avLst>
          </a:prstGeom>
          <a:solidFill>
            <a:srgbClr val="F7E2E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 latinLnBrk="1">
              <a:defRPr/>
            </a:pPr>
            <a: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Set up</a:t>
            </a:r>
            <a:endParaRPr lang="ko-KR" altLang="en-US" sz="10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5" name="오각형 22">
            <a:extLst>
              <a:ext uri="{FF2B5EF4-FFF2-40B4-BE49-F238E27FC236}">
                <a16:creationId xmlns:a16="http://schemas.microsoft.com/office/drawing/2014/main" id="{E5C30C00-0676-C2BA-0F6C-83C30E566956}"/>
              </a:ext>
            </a:extLst>
          </p:cNvPr>
          <p:cNvSpPr/>
          <p:nvPr/>
        </p:nvSpPr>
        <p:spPr>
          <a:xfrm>
            <a:off x="8919923" y="4987342"/>
            <a:ext cx="774000" cy="270000"/>
          </a:xfrm>
          <a:prstGeom prst="homePlate">
            <a:avLst>
              <a:gd name="adj" fmla="val 14365"/>
            </a:avLst>
          </a:prstGeom>
          <a:solidFill>
            <a:srgbClr val="C00000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 latinLnBrk="1">
              <a:defRPr/>
            </a:pPr>
            <a:r>
              <a:rPr lang="ko-KR" altLang="en-US" sz="1000" err="1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출히재고</a:t>
            </a:r>
            <a:endParaRPr lang="ko-KR" altLang="en-US" sz="1000">
              <a:solidFill>
                <a:schemeClr val="bg1">
                  <a:lumMod val="95000"/>
                </a:schemeClr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0DD06D78-D976-FCA8-6B15-660183C0B8CF}"/>
              </a:ext>
            </a:extLst>
          </p:cNvPr>
          <p:cNvGrpSpPr/>
          <p:nvPr/>
        </p:nvGrpSpPr>
        <p:grpSpPr>
          <a:xfrm>
            <a:off x="11358335" y="3048273"/>
            <a:ext cx="3519594" cy="980087"/>
            <a:chOff x="1132267" y="8254618"/>
            <a:chExt cx="3715492" cy="980087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1274E81-6AAB-03A9-C0A9-C2DF1758082C}"/>
                </a:ext>
              </a:extLst>
            </p:cNvPr>
            <p:cNvSpPr txBox="1"/>
            <p:nvPr/>
          </p:nvSpPr>
          <p:spPr>
            <a:xfrm>
              <a:off x="1132267" y="8254618"/>
              <a:ext cx="2184825" cy="299611"/>
            </a:xfrm>
            <a:prstGeom prst="rect">
              <a:avLst/>
            </a:prstGeom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3866" tIns="33866" rIns="33866" bIns="33866" rtlCol="0" anchor="t">
              <a:spAutoFit/>
            </a:bodyPr>
            <a:lstStyle/>
            <a:p>
              <a:pPr algn="l" defTabSz="547687">
                <a:lnSpc>
                  <a:spcPct val="140000"/>
                </a:lnSpc>
                <a:spcBef>
                  <a:spcPts val="600"/>
                </a:spcBef>
              </a:pPr>
              <a:r>
                <a:rPr lang="ko-KR" altLang="en-US" sz="1200" b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 SemiBold" panose="02000703000000020004" pitchFamily="50" charset="-127"/>
                  <a:sym typeface="Inter Display Regular"/>
                </a:rPr>
                <a:t>추적성 강화 및 규제 대응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42C2ACA-6E71-37CA-435D-DD9842ED0F4A}"/>
                </a:ext>
              </a:extLst>
            </p:cNvPr>
            <p:cNvSpPr txBox="1"/>
            <p:nvPr/>
          </p:nvSpPr>
          <p:spPr>
            <a:xfrm>
              <a:off x="1132267" y="8489203"/>
              <a:ext cx="3715492" cy="745502"/>
            </a:xfrm>
            <a:prstGeom prst="rect">
              <a:avLst/>
            </a:prstGeom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3866" tIns="33866" rIns="33866" bIns="33866" rtlCol="0" anchor="t">
              <a:spAutoFit/>
            </a:bodyPr>
            <a:lstStyle/>
            <a:p>
              <a:pPr defTabSz="547687">
                <a:spcBef>
                  <a:spcPts val="600"/>
                </a:spcBef>
              </a:pPr>
              <a:r>
                <a:rPr lang="ko-KR" altLang="en-US" sz="11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체계적인 제품 및 공정 이력 관리와</a:t>
              </a:r>
              <a:r>
                <a:rPr lang="en-US" altLang="ko-KR" sz="11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lang="ko-KR" altLang="en-US" sz="11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전자서명</a:t>
              </a:r>
              <a:r>
                <a:rPr lang="en-US" altLang="ko-KR" sz="11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lang="ko-KR" altLang="en-US" sz="11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감사 추적 자동화를 통해 </a:t>
              </a:r>
              <a:r>
                <a:rPr lang="ko-KR" altLang="en-US" sz="1100"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  <a:sym typeface="Inter Display Regular"/>
                </a:rPr>
                <a:t>엄격한 규제 요건 준수를 지원합니다</a:t>
              </a:r>
              <a:r>
                <a:rPr lang="en-US" altLang="ko-KR" sz="1100"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  <a:sym typeface="Inter Display Regular"/>
                </a:rPr>
                <a:t>. </a:t>
              </a:r>
              <a:r>
                <a:rPr lang="ko-KR" altLang="en-US" sz="1100"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  <a:sym typeface="Inter Display Regular"/>
                </a:rPr>
                <a:t>리콜 발생 시 신속한 추적과 원인 파악으로 법적 리스크와 브랜드 손실을 줄입니다</a:t>
              </a:r>
              <a:r>
                <a:rPr lang="en-US" altLang="ko-KR" sz="1100"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  <a:sym typeface="Inter Display Regular"/>
                </a:rPr>
                <a:t>.</a:t>
              </a:r>
              <a:endParaRPr lang="ko-KR" altLang="en-US" sz="1100" b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  <a:sym typeface="Inter Display Regular"/>
              </a:endParaRPr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1A6AF790-1BAF-A323-EB76-34BA8412F25F}"/>
              </a:ext>
            </a:extLst>
          </p:cNvPr>
          <p:cNvGrpSpPr/>
          <p:nvPr/>
        </p:nvGrpSpPr>
        <p:grpSpPr>
          <a:xfrm>
            <a:off x="11358335" y="4021523"/>
            <a:ext cx="3519594" cy="810810"/>
            <a:chOff x="1132267" y="8254618"/>
            <a:chExt cx="3715492" cy="810810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5A8DBBE-286C-E91C-FFC4-53A399C871B5}"/>
                </a:ext>
              </a:extLst>
            </p:cNvPr>
            <p:cNvSpPr txBox="1"/>
            <p:nvPr/>
          </p:nvSpPr>
          <p:spPr>
            <a:xfrm>
              <a:off x="1132267" y="8254618"/>
              <a:ext cx="2184825" cy="299611"/>
            </a:xfrm>
            <a:prstGeom prst="rect">
              <a:avLst/>
            </a:prstGeom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3866" tIns="33866" rIns="33866" bIns="33866" rtlCol="0" anchor="t">
              <a:spAutoFit/>
            </a:bodyPr>
            <a:lstStyle/>
            <a:p>
              <a:pPr algn="l" defTabSz="547687">
                <a:lnSpc>
                  <a:spcPct val="140000"/>
                </a:lnSpc>
                <a:spcBef>
                  <a:spcPts val="600"/>
                </a:spcBef>
              </a:pPr>
              <a:r>
                <a:rPr lang="ko-KR" altLang="en-US" sz="1200" b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 SemiBold" panose="02000703000000020004" pitchFamily="50" charset="-127"/>
                  <a:sym typeface="Inter Display Regular"/>
                </a:rPr>
                <a:t>재고 가시성 확보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FCF0426-1E21-668D-9E66-93C4DAD45262}"/>
                </a:ext>
              </a:extLst>
            </p:cNvPr>
            <p:cNvSpPr txBox="1"/>
            <p:nvPr/>
          </p:nvSpPr>
          <p:spPr>
            <a:xfrm>
              <a:off x="1132267" y="8489203"/>
              <a:ext cx="3715492" cy="576225"/>
            </a:xfrm>
            <a:prstGeom prst="rect">
              <a:avLst/>
            </a:prstGeom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3866" tIns="33866" rIns="33866" bIns="33866" rtlCol="0" anchor="t">
              <a:spAutoFit/>
            </a:bodyPr>
            <a:lstStyle/>
            <a:p>
              <a:pPr defTabSz="547687">
                <a:spcBef>
                  <a:spcPts val="600"/>
                </a:spcBef>
              </a:pPr>
              <a:r>
                <a:rPr lang="ko-KR" altLang="en-US" sz="1100" b="0" i="0" u="none" strike="noStrike" cap="none" spc="0" baseline="0">
                  <a:solidFill>
                    <a:schemeClr val="tx1"/>
                  </a:solidFill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  <a:sym typeface="Pretendard Medium"/>
                </a:rPr>
                <a:t>현장과 시스템 간의 데이터 불일치를 해소하여 재고 정확도를 높이고</a:t>
              </a:r>
              <a:r>
                <a:rPr lang="en-US" altLang="ko-KR" sz="1100" b="0" i="0" u="none" strike="noStrike" cap="none" spc="0" baseline="0">
                  <a:solidFill>
                    <a:schemeClr val="tx1"/>
                  </a:solidFill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  <a:sym typeface="Pretendard Medium"/>
                </a:rPr>
                <a:t>, </a:t>
              </a:r>
              <a:r>
                <a:rPr lang="ko-KR" altLang="en-US" sz="1100" b="0" i="0" u="none" strike="noStrike" cap="none" spc="0" baseline="0">
                  <a:solidFill>
                    <a:schemeClr val="tx1"/>
                  </a:solidFill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  <a:sym typeface="Pretendard Medium"/>
                </a:rPr>
                <a:t>원자재 및 반제품 흐름을 정밀하게 관리할 수 있습니다</a:t>
              </a:r>
              <a:r>
                <a:rPr lang="en-US" altLang="ko-KR" sz="1100"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  <a:sym typeface="Pretendard Medium"/>
                </a:rPr>
                <a:t>. </a:t>
              </a:r>
              <a:r>
                <a:rPr lang="ko-KR" altLang="en-US" sz="1100"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  <a:sym typeface="Pretendard Medium"/>
                </a:rPr>
                <a:t>유통기한</a:t>
              </a:r>
              <a:r>
                <a:rPr lang="en-US" altLang="ko-KR" sz="1100"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  <a:sym typeface="Pretendard Medium"/>
                </a:rPr>
                <a:t>, </a:t>
              </a:r>
              <a:r>
                <a:rPr lang="ko-KR" altLang="en-US" sz="1100"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  <a:sym typeface="Pretendard Medium"/>
                </a:rPr>
                <a:t>사용기한 관리가 중요한 품목의 손실을 최소화합니다</a:t>
              </a:r>
              <a:r>
                <a:rPr lang="en-US" altLang="ko-KR" sz="1100"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  <a:sym typeface="Pretendard Medium"/>
                </a:rPr>
                <a:t>.</a:t>
              </a:r>
              <a:endParaRPr lang="ko-KR" altLang="en-US" sz="1100" b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  <a:sym typeface="Inter Display Regular"/>
              </a:endParaRPr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2362C034-37F3-B23C-EF98-1ADF56F4D8E0}"/>
              </a:ext>
            </a:extLst>
          </p:cNvPr>
          <p:cNvGrpSpPr/>
          <p:nvPr/>
        </p:nvGrpSpPr>
        <p:grpSpPr>
          <a:xfrm>
            <a:off x="11358335" y="2348465"/>
            <a:ext cx="3519594" cy="641533"/>
            <a:chOff x="1132267" y="8254618"/>
            <a:chExt cx="3715492" cy="64153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BDD176C-B7EE-67F0-83A3-459BE8771D03}"/>
                </a:ext>
              </a:extLst>
            </p:cNvPr>
            <p:cNvSpPr txBox="1"/>
            <p:nvPr/>
          </p:nvSpPr>
          <p:spPr>
            <a:xfrm>
              <a:off x="1132267" y="8254618"/>
              <a:ext cx="2184825" cy="299611"/>
            </a:xfrm>
            <a:prstGeom prst="rect">
              <a:avLst/>
            </a:prstGeom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3866" tIns="33866" rIns="33866" bIns="33866" rtlCol="0" anchor="t">
              <a:spAutoFit/>
            </a:bodyPr>
            <a:lstStyle/>
            <a:p>
              <a:pPr algn="l" defTabSz="547687">
                <a:lnSpc>
                  <a:spcPct val="140000"/>
                </a:lnSpc>
                <a:spcBef>
                  <a:spcPts val="600"/>
                </a:spcBef>
              </a:pPr>
              <a:r>
                <a:rPr lang="ko-KR" altLang="en-US" sz="1200"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 SemiBold" panose="02000703000000020004" pitchFamily="50" charset="-127"/>
                  <a:sym typeface="Inter Display Regular"/>
                </a:rPr>
                <a:t>품질 안정화 및 수율 개선</a:t>
              </a:r>
              <a:endParaRPr lang="ko-KR" altLang="en-US" sz="1200" b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  <a:sym typeface="Inter Display Regular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19DF2A7-ABF6-315B-DC78-D45A0B5C41F2}"/>
                </a:ext>
              </a:extLst>
            </p:cNvPr>
            <p:cNvSpPr txBox="1"/>
            <p:nvPr/>
          </p:nvSpPr>
          <p:spPr>
            <a:xfrm>
              <a:off x="1132267" y="8489203"/>
              <a:ext cx="3715492" cy="406948"/>
            </a:xfrm>
            <a:prstGeom prst="rect">
              <a:avLst/>
            </a:prstGeom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3866" tIns="33866" rIns="33866" bIns="33866" rtlCol="0" anchor="t">
              <a:spAutoFit/>
            </a:bodyPr>
            <a:lstStyle/>
            <a:p>
              <a:r>
                <a:rPr lang="ko-KR" altLang="en-US" sz="1100"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  <a:sym typeface="Pretendard Medium"/>
                </a:rPr>
                <a:t>공정 오류를 실시간으로 차단하여 재작업 비용을 절감합니다</a:t>
              </a:r>
              <a:r>
                <a:rPr lang="en-US" altLang="ko-KR" sz="1100"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  <a:sym typeface="Pretendard Medium"/>
                </a:rPr>
                <a:t>. </a:t>
              </a:r>
              <a:r>
                <a:rPr lang="ko-KR" altLang="en-US" sz="1100"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  <a:sym typeface="Pretendard Medium"/>
                </a:rPr>
                <a:t>라인 전환 시간과 설비 다운타임을 줄여</a:t>
              </a:r>
              <a:r>
                <a:rPr lang="en-US" altLang="ko-KR" sz="1100"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  <a:sym typeface="Pretendard Medium"/>
                </a:rPr>
                <a:t> </a:t>
              </a:r>
              <a:r>
                <a:rPr lang="ko-KR" altLang="en-US" sz="1100"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  <a:sym typeface="Pretendard Medium"/>
                </a:rPr>
                <a:t>생산 </a:t>
              </a:r>
              <a:r>
                <a:rPr lang="ko-KR" altLang="en-US" sz="1100" err="1"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  <a:sym typeface="Pretendard Medium"/>
                </a:rPr>
                <a:t>수율을</a:t>
              </a:r>
              <a:r>
                <a:rPr lang="ko-KR" altLang="en-US" sz="1100"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  <a:sym typeface="Pretendard Medium"/>
                </a:rPr>
                <a:t> 높입니다</a:t>
              </a:r>
              <a:r>
                <a:rPr lang="en-US" altLang="ko-KR" sz="1100"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  <a:sym typeface="Pretendard Medium"/>
                </a:rPr>
                <a:t>.</a:t>
              </a:r>
              <a:endParaRPr lang="ko-KR" altLang="en-US" sz="11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725BADBE-BA6C-BF7E-6332-D23E75EE3C4A}"/>
              </a:ext>
            </a:extLst>
          </p:cNvPr>
          <p:cNvGrpSpPr/>
          <p:nvPr/>
        </p:nvGrpSpPr>
        <p:grpSpPr>
          <a:xfrm>
            <a:off x="11358335" y="1528888"/>
            <a:ext cx="3519594" cy="810810"/>
            <a:chOff x="1132267" y="8254618"/>
            <a:chExt cx="3715492" cy="810810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F722593-EC23-412F-B35B-90CCCD359B14}"/>
                </a:ext>
              </a:extLst>
            </p:cNvPr>
            <p:cNvSpPr txBox="1"/>
            <p:nvPr/>
          </p:nvSpPr>
          <p:spPr>
            <a:xfrm>
              <a:off x="1132267" y="8254618"/>
              <a:ext cx="2184825" cy="299611"/>
            </a:xfrm>
            <a:prstGeom prst="rect">
              <a:avLst/>
            </a:prstGeom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3866" tIns="33866" rIns="33866" bIns="33866" rtlCol="0" anchor="t">
              <a:spAutoFit/>
            </a:bodyPr>
            <a:lstStyle/>
            <a:p>
              <a:pPr algn="l" defTabSz="547687">
                <a:lnSpc>
                  <a:spcPct val="140000"/>
                </a:lnSpc>
                <a:spcBef>
                  <a:spcPts val="600"/>
                </a:spcBef>
              </a:pPr>
              <a:r>
                <a:rPr lang="ko-KR" altLang="en-US" sz="1200" b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 SemiBold" panose="02000703000000020004" pitchFamily="50" charset="-127"/>
                  <a:sym typeface="Inter Display Regular"/>
                </a:rPr>
                <a:t>공정 운영 효율 향상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8B79A3D-AF7F-E253-2939-7DA7BEC1830F}"/>
                </a:ext>
              </a:extLst>
            </p:cNvPr>
            <p:cNvSpPr txBox="1"/>
            <p:nvPr/>
          </p:nvSpPr>
          <p:spPr>
            <a:xfrm>
              <a:off x="1132267" y="8489203"/>
              <a:ext cx="3715492" cy="576225"/>
            </a:xfrm>
            <a:prstGeom prst="rect">
              <a:avLst/>
            </a:prstGeom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3866" tIns="33866" rIns="33866" bIns="33866" rtlCol="0" anchor="t">
              <a:spAutoFit/>
            </a:bodyPr>
            <a:lstStyle/>
            <a:p>
              <a:pPr defTabSz="547687">
                <a:spcBef>
                  <a:spcPts val="600"/>
                </a:spcBef>
              </a:pPr>
              <a:r>
                <a:rPr lang="ko-KR" altLang="en-US" sz="1100"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  <a:sym typeface="Pretendard Medium"/>
                </a:rPr>
                <a:t>디지털 작업 지침과 실시간 공정 관리를 통해 작업 표준을 정착시킵니다</a:t>
              </a:r>
              <a:r>
                <a:rPr lang="en-US" altLang="ko-KR" sz="1100"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  <a:sym typeface="Pretendard Medium"/>
                </a:rPr>
                <a:t>. </a:t>
              </a:r>
              <a:r>
                <a:rPr lang="ko-KR" altLang="en-US" sz="1100"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  <a:sym typeface="Pretendard Medium"/>
                </a:rPr>
                <a:t>실시간 모니터링을 통해 공정 변화와 병목을 신속하게 파악하여 안정적인 생산 운영이 가능합니다</a:t>
              </a:r>
              <a:r>
                <a:rPr lang="en-US" altLang="ko-KR" sz="1100"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  <a:sym typeface="Pretendard Medium"/>
                </a:rPr>
                <a:t>.</a:t>
              </a:r>
              <a:endParaRPr lang="ko-KR" altLang="en-US" sz="1100" b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  <a:sym typeface="Inter Display Regular"/>
              </a:endParaRPr>
            </a:p>
          </p:txBody>
        </p:sp>
      </p:grpSp>
      <p:grpSp>
        <p:nvGrpSpPr>
          <p:cNvPr id="50" name="그룹 597">
            <a:extLst>
              <a:ext uri="{FF2B5EF4-FFF2-40B4-BE49-F238E27FC236}">
                <a16:creationId xmlns:a16="http://schemas.microsoft.com/office/drawing/2014/main" id="{E4A105FE-F546-90E8-C49D-7C28B4532D5E}"/>
              </a:ext>
            </a:extLst>
          </p:cNvPr>
          <p:cNvGrpSpPr/>
          <p:nvPr/>
        </p:nvGrpSpPr>
        <p:grpSpPr>
          <a:xfrm>
            <a:off x="10865754" y="1613615"/>
            <a:ext cx="275080" cy="265461"/>
            <a:chOff x="3658483" y="1244851"/>
            <a:chExt cx="437285" cy="421994"/>
          </a:xfrm>
          <a:solidFill>
            <a:schemeClr val="bg1">
              <a:lumMod val="65000"/>
            </a:schemeClr>
          </a:solidFill>
        </p:grpSpPr>
        <p:sp>
          <p:nvSpPr>
            <p:cNvPr id="51" name="Freeform 148">
              <a:extLst>
                <a:ext uri="{FF2B5EF4-FFF2-40B4-BE49-F238E27FC236}">
                  <a16:creationId xmlns:a16="http://schemas.microsoft.com/office/drawing/2014/main" id="{DBA1CF1A-1520-FC68-7D5E-11F1F5F4B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4933" y="1529239"/>
              <a:ext cx="3059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KoPubWorld돋움체 Medium" panose="00000600000000000000" pitchFamily="2" charset="-127"/>
              </a:endParaRPr>
            </a:p>
          </p:txBody>
        </p:sp>
        <p:sp>
          <p:nvSpPr>
            <p:cNvPr id="52" name="Freeform 149">
              <a:extLst>
                <a:ext uri="{FF2B5EF4-FFF2-40B4-BE49-F238E27FC236}">
                  <a16:creationId xmlns:a16="http://schemas.microsoft.com/office/drawing/2014/main" id="{9177A152-4C8F-B3C5-E0A8-0E6D6B5989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0471" y="1244851"/>
              <a:ext cx="385297" cy="262982"/>
            </a:xfrm>
            <a:custGeom>
              <a:avLst/>
              <a:gdLst>
                <a:gd name="T0" fmla="*/ 232 w 261"/>
                <a:gd name="T1" fmla="*/ 78 h 179"/>
                <a:gd name="T2" fmla="*/ 235 w 261"/>
                <a:gd name="T3" fmla="*/ 74 h 179"/>
                <a:gd name="T4" fmla="*/ 261 w 261"/>
                <a:gd name="T5" fmla="*/ 82 h 179"/>
                <a:gd name="T6" fmla="*/ 227 w 261"/>
                <a:gd name="T7" fmla="*/ 0 h 179"/>
                <a:gd name="T8" fmla="*/ 153 w 261"/>
                <a:gd name="T9" fmla="*/ 52 h 179"/>
                <a:gd name="T10" fmla="*/ 178 w 261"/>
                <a:gd name="T11" fmla="*/ 58 h 179"/>
                <a:gd name="T12" fmla="*/ 173 w 261"/>
                <a:gd name="T13" fmla="*/ 65 h 179"/>
                <a:gd name="T14" fmla="*/ 96 w 261"/>
                <a:gd name="T15" fmla="*/ 143 h 179"/>
                <a:gd name="T16" fmla="*/ 0 w 261"/>
                <a:gd name="T17" fmla="*/ 178 h 179"/>
                <a:gd name="T18" fmla="*/ 51 w 261"/>
                <a:gd name="T19" fmla="*/ 178 h 179"/>
                <a:gd name="T20" fmla="*/ 232 w 261"/>
                <a:gd name="T21" fmla="*/ 7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1" h="179">
                  <a:moveTo>
                    <a:pt x="232" y="78"/>
                  </a:moveTo>
                  <a:lnTo>
                    <a:pt x="235" y="74"/>
                  </a:lnTo>
                  <a:lnTo>
                    <a:pt x="261" y="82"/>
                  </a:lnTo>
                  <a:lnTo>
                    <a:pt x="227" y="0"/>
                  </a:lnTo>
                  <a:lnTo>
                    <a:pt x="153" y="52"/>
                  </a:lnTo>
                  <a:lnTo>
                    <a:pt x="178" y="58"/>
                  </a:lnTo>
                  <a:lnTo>
                    <a:pt x="173" y="65"/>
                  </a:lnTo>
                  <a:cubicBezTo>
                    <a:pt x="153" y="97"/>
                    <a:pt x="127" y="124"/>
                    <a:pt x="96" y="143"/>
                  </a:cubicBezTo>
                  <a:cubicBezTo>
                    <a:pt x="66" y="162"/>
                    <a:pt x="33" y="173"/>
                    <a:pt x="0" y="178"/>
                  </a:cubicBezTo>
                  <a:cubicBezTo>
                    <a:pt x="17" y="179"/>
                    <a:pt x="33" y="179"/>
                    <a:pt x="51" y="178"/>
                  </a:cubicBezTo>
                  <a:cubicBezTo>
                    <a:pt x="123" y="172"/>
                    <a:pt x="187" y="137"/>
                    <a:pt x="232" y="78"/>
                  </a:cubicBez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KoPubWorld돋움체 Medium" panose="00000600000000000000" pitchFamily="2" charset="-127"/>
              </a:endParaRPr>
            </a:p>
          </p:txBody>
        </p:sp>
        <p:sp>
          <p:nvSpPr>
            <p:cNvPr id="53" name="Freeform 150">
              <a:extLst>
                <a:ext uri="{FF2B5EF4-FFF2-40B4-BE49-F238E27FC236}">
                  <a16:creationId xmlns:a16="http://schemas.microsoft.com/office/drawing/2014/main" id="{73603A5D-AA51-60BD-DDD0-0166ED56C5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049" y="1529239"/>
              <a:ext cx="3059" cy="0"/>
            </a:xfrm>
            <a:custGeom>
              <a:avLst/>
              <a:gdLst>
                <a:gd name="T0" fmla="*/ 0 w 3"/>
                <a:gd name="T1" fmla="*/ 3 w 3"/>
                <a:gd name="T2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KoPubWorld돋움체 Medium" panose="00000600000000000000" pitchFamily="2" charset="-127"/>
              </a:endParaRPr>
            </a:p>
          </p:txBody>
        </p:sp>
        <p:sp>
          <p:nvSpPr>
            <p:cNvPr id="54" name="Freeform 151">
              <a:extLst>
                <a:ext uri="{FF2B5EF4-FFF2-40B4-BE49-F238E27FC236}">
                  <a16:creationId xmlns:a16="http://schemas.microsoft.com/office/drawing/2014/main" id="{196E1405-C278-6DF5-A0B8-B53B5A5117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165" y="1529239"/>
              <a:ext cx="3059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KoPubWorld돋움체 Medium" panose="00000600000000000000" pitchFamily="2" charset="-127"/>
              </a:endParaRPr>
            </a:p>
          </p:txBody>
        </p:sp>
        <p:sp>
          <p:nvSpPr>
            <p:cNvPr id="55" name="Line 152">
              <a:extLst>
                <a:ext uri="{FF2B5EF4-FFF2-40B4-BE49-F238E27FC236}">
                  <a16:creationId xmlns:a16="http://schemas.microsoft.com/office/drawing/2014/main" id="{9E20A091-1390-4F2F-6402-F4B4668754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71628" y="1529239"/>
              <a:ext cx="0" cy="0"/>
            </a:xfrm>
            <a:prstGeom prst="line">
              <a:avLst/>
            </a:pr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KoPubWorld돋움체 Medium" panose="00000600000000000000" pitchFamily="2" charset="-127"/>
              </a:endParaRPr>
            </a:p>
          </p:txBody>
        </p:sp>
        <p:sp>
          <p:nvSpPr>
            <p:cNvPr id="56" name="Freeform 153">
              <a:extLst>
                <a:ext uri="{FF2B5EF4-FFF2-40B4-BE49-F238E27FC236}">
                  <a16:creationId xmlns:a16="http://schemas.microsoft.com/office/drawing/2014/main" id="{662D30F5-8899-7C45-C385-A70DF330A7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3282" y="1529239"/>
              <a:ext cx="3059" cy="0"/>
            </a:xfrm>
            <a:custGeom>
              <a:avLst/>
              <a:gdLst>
                <a:gd name="T0" fmla="*/ 0 w 3"/>
                <a:gd name="T1" fmla="*/ 3 w 3"/>
                <a:gd name="T2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KoPubWorld돋움체 Medium" panose="00000600000000000000" pitchFamily="2" charset="-127"/>
              </a:endParaRPr>
            </a:p>
          </p:txBody>
        </p:sp>
        <p:sp>
          <p:nvSpPr>
            <p:cNvPr id="57" name="Freeform 154">
              <a:extLst>
                <a:ext uri="{FF2B5EF4-FFF2-40B4-BE49-F238E27FC236}">
                  <a16:creationId xmlns:a16="http://schemas.microsoft.com/office/drawing/2014/main" id="{466E34DC-FD11-A57B-E1BC-F8220689FE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5512" y="1529239"/>
              <a:ext cx="0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KoPubWorld돋움체 Medium" panose="00000600000000000000" pitchFamily="2" charset="-127"/>
              </a:endParaRPr>
            </a:p>
          </p:txBody>
        </p:sp>
        <p:sp>
          <p:nvSpPr>
            <p:cNvPr id="58" name="Freeform 155">
              <a:extLst>
                <a:ext uri="{FF2B5EF4-FFF2-40B4-BE49-F238E27FC236}">
                  <a16:creationId xmlns:a16="http://schemas.microsoft.com/office/drawing/2014/main" id="{3A292457-5CE6-4F88-9486-5E0A6DD4E6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395" y="1529239"/>
              <a:ext cx="3059" cy="0"/>
            </a:xfrm>
            <a:custGeom>
              <a:avLst/>
              <a:gdLst>
                <a:gd name="T0" fmla="*/ 0 w 3"/>
                <a:gd name="T1" fmla="*/ 3 w 3"/>
                <a:gd name="T2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KoPubWorld돋움체 Medium" panose="00000600000000000000" pitchFamily="2" charset="-127"/>
              </a:endParaRPr>
            </a:p>
          </p:txBody>
        </p:sp>
        <p:sp>
          <p:nvSpPr>
            <p:cNvPr id="59" name="Freeform 156">
              <a:extLst>
                <a:ext uri="{FF2B5EF4-FFF2-40B4-BE49-F238E27FC236}">
                  <a16:creationId xmlns:a16="http://schemas.microsoft.com/office/drawing/2014/main" id="{F622FC3D-B656-30FF-FBE4-628FD409A9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3697" y="1376341"/>
              <a:ext cx="131493" cy="290504"/>
            </a:xfrm>
            <a:custGeom>
              <a:avLst/>
              <a:gdLst>
                <a:gd name="T0" fmla="*/ 8 w 88"/>
                <a:gd name="T1" fmla="*/ 69 h 198"/>
                <a:gd name="T2" fmla="*/ 0 w 88"/>
                <a:gd name="T3" fmla="*/ 73 h 198"/>
                <a:gd name="T4" fmla="*/ 0 w 88"/>
                <a:gd name="T5" fmla="*/ 198 h 198"/>
                <a:gd name="T6" fmla="*/ 88 w 88"/>
                <a:gd name="T7" fmla="*/ 198 h 198"/>
                <a:gd name="T8" fmla="*/ 88 w 88"/>
                <a:gd name="T9" fmla="*/ 0 h 198"/>
                <a:gd name="T10" fmla="*/ 8 w 88"/>
                <a:gd name="T11" fmla="*/ 69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198">
                  <a:moveTo>
                    <a:pt x="8" y="69"/>
                  </a:moveTo>
                  <a:lnTo>
                    <a:pt x="0" y="73"/>
                  </a:lnTo>
                  <a:lnTo>
                    <a:pt x="0" y="198"/>
                  </a:lnTo>
                  <a:lnTo>
                    <a:pt x="88" y="198"/>
                  </a:lnTo>
                  <a:lnTo>
                    <a:pt x="88" y="0"/>
                  </a:lnTo>
                  <a:cubicBezTo>
                    <a:pt x="65" y="29"/>
                    <a:pt x="39" y="53"/>
                    <a:pt x="8" y="69"/>
                  </a:cubicBez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KoPubWorld돋움체 Medium" panose="00000600000000000000" pitchFamily="2" charset="-127"/>
              </a:endParaRPr>
            </a:p>
          </p:txBody>
        </p:sp>
        <p:sp>
          <p:nvSpPr>
            <p:cNvPr id="60" name="Freeform 157">
              <a:extLst>
                <a:ext uri="{FF2B5EF4-FFF2-40B4-BE49-F238E27FC236}">
                  <a16:creationId xmlns:a16="http://schemas.microsoft.com/office/drawing/2014/main" id="{1E5058EA-78C0-917D-36FD-9A4FB2C321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131" y="1354937"/>
              <a:ext cx="3059" cy="0"/>
            </a:xfrm>
            <a:custGeom>
              <a:avLst/>
              <a:gdLst>
                <a:gd name="T0" fmla="*/ 2 w 2"/>
                <a:gd name="T1" fmla="*/ 0 w 2"/>
                <a:gd name="T2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KoPubWorld돋움체 Medium" panose="00000600000000000000" pitchFamily="2" charset="-127"/>
              </a:endParaRPr>
            </a:p>
          </p:txBody>
        </p:sp>
        <p:sp>
          <p:nvSpPr>
            <p:cNvPr id="61" name="Freeform 158">
              <a:extLst>
                <a:ext uri="{FF2B5EF4-FFF2-40B4-BE49-F238E27FC236}">
                  <a16:creationId xmlns:a16="http://schemas.microsoft.com/office/drawing/2014/main" id="{52978DD7-902A-70BC-7155-5B123B28B1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6092" y="1434444"/>
              <a:ext cx="51985" cy="27522"/>
            </a:xfrm>
            <a:custGeom>
              <a:avLst/>
              <a:gdLst>
                <a:gd name="T0" fmla="*/ 34 w 34"/>
                <a:gd name="T1" fmla="*/ 0 h 19"/>
                <a:gd name="T2" fmla="*/ 0 w 34"/>
                <a:gd name="T3" fmla="*/ 0 h 19"/>
                <a:gd name="T4" fmla="*/ 0 w 34"/>
                <a:gd name="T5" fmla="*/ 19 h 19"/>
                <a:gd name="T6" fmla="*/ 34 w 3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9">
                  <a:moveTo>
                    <a:pt x="34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34" y="0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KoPubWorld돋움체 Medium" panose="00000600000000000000" pitchFamily="2" charset="-127"/>
              </a:endParaRPr>
            </a:p>
          </p:txBody>
        </p:sp>
        <p:sp>
          <p:nvSpPr>
            <p:cNvPr id="62" name="Freeform 159">
              <a:extLst>
                <a:ext uri="{FF2B5EF4-FFF2-40B4-BE49-F238E27FC236}">
                  <a16:creationId xmlns:a16="http://schemas.microsoft.com/office/drawing/2014/main" id="{2EE47925-B4EB-0AEC-157F-E5D75340D7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6092" y="1489485"/>
              <a:ext cx="131493" cy="177360"/>
            </a:xfrm>
            <a:custGeom>
              <a:avLst/>
              <a:gdLst>
                <a:gd name="T0" fmla="*/ 0 w 88"/>
                <a:gd name="T1" fmla="*/ 25 h 121"/>
                <a:gd name="T2" fmla="*/ 0 w 88"/>
                <a:gd name="T3" fmla="*/ 121 h 121"/>
                <a:gd name="T4" fmla="*/ 88 w 88"/>
                <a:gd name="T5" fmla="*/ 121 h 121"/>
                <a:gd name="T6" fmla="*/ 88 w 88"/>
                <a:gd name="T7" fmla="*/ 0 h 121"/>
                <a:gd name="T8" fmla="*/ 0 w 88"/>
                <a:gd name="T9" fmla="*/ 2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21">
                  <a:moveTo>
                    <a:pt x="0" y="25"/>
                  </a:moveTo>
                  <a:lnTo>
                    <a:pt x="0" y="121"/>
                  </a:lnTo>
                  <a:lnTo>
                    <a:pt x="88" y="121"/>
                  </a:lnTo>
                  <a:lnTo>
                    <a:pt x="88" y="0"/>
                  </a:lnTo>
                  <a:cubicBezTo>
                    <a:pt x="59" y="12"/>
                    <a:pt x="30" y="21"/>
                    <a:pt x="0" y="25"/>
                  </a:cubicBez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KoPubWorld돋움체 Medium" panose="00000600000000000000" pitchFamily="2" charset="-127"/>
              </a:endParaRPr>
            </a:p>
          </p:txBody>
        </p:sp>
        <p:sp>
          <p:nvSpPr>
            <p:cNvPr id="63" name="Freeform 160">
              <a:extLst>
                <a:ext uri="{FF2B5EF4-FFF2-40B4-BE49-F238E27FC236}">
                  <a16:creationId xmlns:a16="http://schemas.microsoft.com/office/drawing/2014/main" id="{CEE0D4B6-04A9-A384-472E-92BB791706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8483" y="1520063"/>
              <a:ext cx="128432" cy="146780"/>
            </a:xfrm>
            <a:custGeom>
              <a:avLst/>
              <a:gdLst>
                <a:gd name="T0" fmla="*/ 61 w 88"/>
                <a:gd name="T1" fmla="*/ 7 h 101"/>
                <a:gd name="T2" fmla="*/ 0 w 88"/>
                <a:gd name="T3" fmla="*/ 0 h 101"/>
                <a:gd name="T4" fmla="*/ 0 w 88"/>
                <a:gd name="T5" fmla="*/ 101 h 101"/>
                <a:gd name="T6" fmla="*/ 88 w 88"/>
                <a:gd name="T7" fmla="*/ 101 h 101"/>
                <a:gd name="T8" fmla="*/ 88 w 88"/>
                <a:gd name="T9" fmla="*/ 6 h 101"/>
                <a:gd name="T10" fmla="*/ 61 w 88"/>
                <a:gd name="T11" fmla="*/ 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101">
                  <a:moveTo>
                    <a:pt x="61" y="7"/>
                  </a:moveTo>
                  <a:cubicBezTo>
                    <a:pt x="42" y="7"/>
                    <a:pt x="20" y="5"/>
                    <a:pt x="0" y="0"/>
                  </a:cubicBezTo>
                  <a:lnTo>
                    <a:pt x="0" y="101"/>
                  </a:lnTo>
                  <a:lnTo>
                    <a:pt x="88" y="101"/>
                  </a:lnTo>
                  <a:lnTo>
                    <a:pt x="88" y="6"/>
                  </a:lnTo>
                  <a:cubicBezTo>
                    <a:pt x="79" y="6"/>
                    <a:pt x="70" y="7"/>
                    <a:pt x="61" y="7"/>
                  </a:cubicBez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KoPubWorld돋움체 Medium" panose="00000600000000000000" pitchFamily="2" charset="-127"/>
              </a:endParaRPr>
            </a:p>
          </p:txBody>
        </p:sp>
      </p:grpSp>
      <p:sp>
        <p:nvSpPr>
          <p:cNvPr id="1536" name="Freeform 309">
            <a:extLst>
              <a:ext uri="{FF2B5EF4-FFF2-40B4-BE49-F238E27FC236}">
                <a16:creationId xmlns:a16="http://schemas.microsoft.com/office/drawing/2014/main" id="{F1404003-349B-273A-C1C9-29DA94865049}"/>
              </a:ext>
            </a:extLst>
          </p:cNvPr>
          <p:cNvSpPr>
            <a:spLocks noEditPoints="1"/>
          </p:cNvSpPr>
          <p:nvPr/>
        </p:nvSpPr>
        <p:spPr bwMode="auto">
          <a:xfrm>
            <a:off x="10865754" y="4127210"/>
            <a:ext cx="269641" cy="258817"/>
          </a:xfrm>
          <a:custGeom>
            <a:avLst/>
            <a:gdLst>
              <a:gd name="T0" fmla="*/ 747 w 847"/>
              <a:gd name="T1" fmla="*/ 626 h 813"/>
              <a:gd name="T2" fmla="*/ 687 w 847"/>
              <a:gd name="T3" fmla="*/ 565 h 813"/>
              <a:gd name="T4" fmla="*/ 630 w 847"/>
              <a:gd name="T5" fmla="*/ 552 h 813"/>
              <a:gd name="T6" fmla="*/ 569 w 847"/>
              <a:gd name="T7" fmla="*/ 491 h 813"/>
              <a:gd name="T8" fmla="*/ 608 w 847"/>
              <a:gd name="T9" fmla="*/ 409 h 813"/>
              <a:gd name="T10" fmla="*/ 626 w 847"/>
              <a:gd name="T11" fmla="*/ 313 h 813"/>
              <a:gd name="T12" fmla="*/ 621 w 847"/>
              <a:gd name="T13" fmla="*/ 283 h 813"/>
              <a:gd name="T14" fmla="*/ 608 w 847"/>
              <a:gd name="T15" fmla="*/ 222 h 813"/>
              <a:gd name="T16" fmla="*/ 587 w 847"/>
              <a:gd name="T17" fmla="*/ 166 h 813"/>
              <a:gd name="T18" fmla="*/ 552 w 847"/>
              <a:gd name="T19" fmla="*/ 118 h 813"/>
              <a:gd name="T20" fmla="*/ 508 w 847"/>
              <a:gd name="T21" fmla="*/ 74 h 813"/>
              <a:gd name="T22" fmla="*/ 461 w 847"/>
              <a:gd name="T23" fmla="*/ 40 h 813"/>
              <a:gd name="T24" fmla="*/ 404 w 847"/>
              <a:gd name="T25" fmla="*/ 18 h 813"/>
              <a:gd name="T26" fmla="*/ 343 w 847"/>
              <a:gd name="T27" fmla="*/ 5 h 813"/>
              <a:gd name="T28" fmla="*/ 313 w 847"/>
              <a:gd name="T29" fmla="*/ 0 h 813"/>
              <a:gd name="T30" fmla="*/ 248 w 847"/>
              <a:gd name="T31" fmla="*/ 9 h 813"/>
              <a:gd name="T32" fmla="*/ 191 w 847"/>
              <a:gd name="T33" fmla="*/ 27 h 813"/>
              <a:gd name="T34" fmla="*/ 139 w 847"/>
              <a:gd name="T35" fmla="*/ 57 h 813"/>
              <a:gd name="T36" fmla="*/ 92 w 847"/>
              <a:gd name="T37" fmla="*/ 92 h 813"/>
              <a:gd name="T38" fmla="*/ 52 w 847"/>
              <a:gd name="T39" fmla="*/ 139 h 813"/>
              <a:gd name="T40" fmla="*/ 26 w 847"/>
              <a:gd name="T41" fmla="*/ 192 h 813"/>
              <a:gd name="T42" fmla="*/ 5 w 847"/>
              <a:gd name="T43" fmla="*/ 252 h 813"/>
              <a:gd name="T44" fmla="*/ 0 w 847"/>
              <a:gd name="T45" fmla="*/ 313 h 813"/>
              <a:gd name="T46" fmla="*/ 0 w 847"/>
              <a:gd name="T47" fmla="*/ 348 h 813"/>
              <a:gd name="T48" fmla="*/ 13 w 847"/>
              <a:gd name="T49" fmla="*/ 409 h 813"/>
              <a:gd name="T50" fmla="*/ 39 w 847"/>
              <a:gd name="T51" fmla="*/ 461 h 813"/>
              <a:gd name="T52" fmla="*/ 70 w 847"/>
              <a:gd name="T53" fmla="*/ 513 h 813"/>
              <a:gd name="T54" fmla="*/ 113 w 847"/>
              <a:gd name="T55" fmla="*/ 557 h 813"/>
              <a:gd name="T56" fmla="*/ 165 w 847"/>
              <a:gd name="T57" fmla="*/ 587 h 813"/>
              <a:gd name="T58" fmla="*/ 217 w 847"/>
              <a:gd name="T59" fmla="*/ 613 h 813"/>
              <a:gd name="T60" fmla="*/ 278 w 847"/>
              <a:gd name="T61" fmla="*/ 626 h 813"/>
              <a:gd name="T62" fmla="*/ 313 w 847"/>
              <a:gd name="T63" fmla="*/ 626 h 813"/>
              <a:gd name="T64" fmla="*/ 374 w 847"/>
              <a:gd name="T65" fmla="*/ 622 h 813"/>
              <a:gd name="T66" fmla="*/ 430 w 847"/>
              <a:gd name="T67" fmla="*/ 604 h 813"/>
              <a:gd name="T68" fmla="*/ 487 w 847"/>
              <a:gd name="T69" fmla="*/ 574 h 813"/>
              <a:gd name="T70" fmla="*/ 530 w 847"/>
              <a:gd name="T71" fmla="*/ 535 h 813"/>
              <a:gd name="T72" fmla="*/ 565 w 847"/>
              <a:gd name="T73" fmla="*/ 613 h 813"/>
              <a:gd name="T74" fmla="*/ 708 w 847"/>
              <a:gd name="T75" fmla="*/ 756 h 813"/>
              <a:gd name="T76" fmla="*/ 739 w 847"/>
              <a:gd name="T77" fmla="*/ 787 h 813"/>
              <a:gd name="T78" fmla="*/ 847 w 847"/>
              <a:gd name="T79" fmla="*/ 730 h 813"/>
              <a:gd name="T80" fmla="*/ 313 w 847"/>
              <a:gd name="T81" fmla="*/ 565 h 813"/>
              <a:gd name="T82" fmla="*/ 287 w 847"/>
              <a:gd name="T83" fmla="*/ 565 h 813"/>
              <a:gd name="T84" fmla="*/ 213 w 847"/>
              <a:gd name="T85" fmla="*/ 548 h 813"/>
              <a:gd name="T86" fmla="*/ 135 w 847"/>
              <a:gd name="T87" fmla="*/ 491 h 813"/>
              <a:gd name="T88" fmla="*/ 78 w 847"/>
              <a:gd name="T89" fmla="*/ 413 h 813"/>
              <a:gd name="T90" fmla="*/ 61 w 847"/>
              <a:gd name="T91" fmla="*/ 339 h 813"/>
              <a:gd name="T92" fmla="*/ 61 w 847"/>
              <a:gd name="T93" fmla="*/ 313 h 813"/>
              <a:gd name="T94" fmla="*/ 65 w 847"/>
              <a:gd name="T95" fmla="*/ 265 h 813"/>
              <a:gd name="T96" fmla="*/ 105 w 847"/>
              <a:gd name="T97" fmla="*/ 174 h 813"/>
              <a:gd name="T98" fmla="*/ 170 w 847"/>
              <a:gd name="T99" fmla="*/ 105 h 813"/>
              <a:gd name="T100" fmla="*/ 261 w 847"/>
              <a:gd name="T101" fmla="*/ 66 h 813"/>
              <a:gd name="T102" fmla="*/ 313 w 847"/>
              <a:gd name="T103" fmla="*/ 61 h 813"/>
              <a:gd name="T104" fmla="*/ 339 w 847"/>
              <a:gd name="T105" fmla="*/ 61 h 813"/>
              <a:gd name="T106" fmla="*/ 409 w 847"/>
              <a:gd name="T107" fmla="*/ 83 h 813"/>
              <a:gd name="T108" fmla="*/ 491 w 847"/>
              <a:gd name="T109" fmla="*/ 135 h 813"/>
              <a:gd name="T110" fmla="*/ 543 w 847"/>
              <a:gd name="T111" fmla="*/ 218 h 813"/>
              <a:gd name="T112" fmla="*/ 565 w 847"/>
              <a:gd name="T113" fmla="*/ 287 h 813"/>
              <a:gd name="T114" fmla="*/ 565 w 847"/>
              <a:gd name="T115" fmla="*/ 313 h 813"/>
              <a:gd name="T116" fmla="*/ 561 w 847"/>
              <a:gd name="T117" fmla="*/ 365 h 813"/>
              <a:gd name="T118" fmla="*/ 521 w 847"/>
              <a:gd name="T119" fmla="*/ 457 h 813"/>
              <a:gd name="T120" fmla="*/ 452 w 847"/>
              <a:gd name="T121" fmla="*/ 522 h 813"/>
              <a:gd name="T122" fmla="*/ 361 w 847"/>
              <a:gd name="T123" fmla="*/ 561 h 813"/>
              <a:gd name="T124" fmla="*/ 313 w 847"/>
              <a:gd name="T125" fmla="*/ 565 h 8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7" h="813">
                <a:moveTo>
                  <a:pt x="769" y="648"/>
                </a:moveTo>
                <a:lnTo>
                  <a:pt x="747" y="626"/>
                </a:lnTo>
                <a:lnTo>
                  <a:pt x="739" y="617"/>
                </a:lnTo>
                <a:lnTo>
                  <a:pt x="687" y="565"/>
                </a:lnTo>
                <a:lnTo>
                  <a:pt x="652" y="530"/>
                </a:lnTo>
                <a:lnTo>
                  <a:pt x="630" y="552"/>
                </a:lnTo>
                <a:lnTo>
                  <a:pt x="569" y="491"/>
                </a:lnTo>
                <a:lnTo>
                  <a:pt x="569" y="491"/>
                </a:lnTo>
                <a:lnTo>
                  <a:pt x="591" y="452"/>
                </a:lnTo>
                <a:lnTo>
                  <a:pt x="608" y="409"/>
                </a:lnTo>
                <a:lnTo>
                  <a:pt x="621" y="361"/>
                </a:lnTo>
                <a:lnTo>
                  <a:pt x="626" y="313"/>
                </a:lnTo>
                <a:lnTo>
                  <a:pt x="626" y="313"/>
                </a:lnTo>
                <a:lnTo>
                  <a:pt x="621" y="283"/>
                </a:lnTo>
                <a:lnTo>
                  <a:pt x="617" y="252"/>
                </a:lnTo>
                <a:lnTo>
                  <a:pt x="608" y="222"/>
                </a:lnTo>
                <a:lnTo>
                  <a:pt x="600" y="192"/>
                </a:lnTo>
                <a:lnTo>
                  <a:pt x="587" y="166"/>
                </a:lnTo>
                <a:lnTo>
                  <a:pt x="569" y="139"/>
                </a:lnTo>
                <a:lnTo>
                  <a:pt x="552" y="118"/>
                </a:lnTo>
                <a:lnTo>
                  <a:pt x="535" y="92"/>
                </a:lnTo>
                <a:lnTo>
                  <a:pt x="508" y="74"/>
                </a:lnTo>
                <a:lnTo>
                  <a:pt x="487" y="57"/>
                </a:lnTo>
                <a:lnTo>
                  <a:pt x="461" y="40"/>
                </a:lnTo>
                <a:lnTo>
                  <a:pt x="435" y="27"/>
                </a:lnTo>
                <a:lnTo>
                  <a:pt x="404" y="18"/>
                </a:lnTo>
                <a:lnTo>
                  <a:pt x="374" y="9"/>
                </a:lnTo>
                <a:lnTo>
                  <a:pt x="343" y="5"/>
                </a:lnTo>
                <a:lnTo>
                  <a:pt x="313" y="0"/>
                </a:lnTo>
                <a:lnTo>
                  <a:pt x="313" y="0"/>
                </a:lnTo>
                <a:lnTo>
                  <a:pt x="278" y="5"/>
                </a:lnTo>
                <a:lnTo>
                  <a:pt x="248" y="9"/>
                </a:lnTo>
                <a:lnTo>
                  <a:pt x="217" y="18"/>
                </a:lnTo>
                <a:lnTo>
                  <a:pt x="191" y="27"/>
                </a:lnTo>
                <a:lnTo>
                  <a:pt x="165" y="40"/>
                </a:lnTo>
                <a:lnTo>
                  <a:pt x="139" y="57"/>
                </a:lnTo>
                <a:lnTo>
                  <a:pt x="113" y="74"/>
                </a:lnTo>
                <a:lnTo>
                  <a:pt x="92" y="92"/>
                </a:lnTo>
                <a:lnTo>
                  <a:pt x="70" y="118"/>
                </a:lnTo>
                <a:lnTo>
                  <a:pt x="52" y="139"/>
                </a:lnTo>
                <a:lnTo>
                  <a:pt x="39" y="166"/>
                </a:lnTo>
                <a:lnTo>
                  <a:pt x="26" y="192"/>
                </a:lnTo>
                <a:lnTo>
                  <a:pt x="13" y="222"/>
                </a:lnTo>
                <a:lnTo>
                  <a:pt x="5" y="252"/>
                </a:lnTo>
                <a:lnTo>
                  <a:pt x="0" y="283"/>
                </a:lnTo>
                <a:lnTo>
                  <a:pt x="0" y="313"/>
                </a:lnTo>
                <a:lnTo>
                  <a:pt x="0" y="313"/>
                </a:lnTo>
                <a:lnTo>
                  <a:pt x="0" y="348"/>
                </a:lnTo>
                <a:lnTo>
                  <a:pt x="5" y="378"/>
                </a:lnTo>
                <a:lnTo>
                  <a:pt x="13" y="409"/>
                </a:lnTo>
                <a:lnTo>
                  <a:pt x="26" y="435"/>
                </a:lnTo>
                <a:lnTo>
                  <a:pt x="39" y="461"/>
                </a:lnTo>
                <a:lnTo>
                  <a:pt x="52" y="487"/>
                </a:lnTo>
                <a:lnTo>
                  <a:pt x="70" y="513"/>
                </a:lnTo>
                <a:lnTo>
                  <a:pt x="92" y="535"/>
                </a:lnTo>
                <a:lnTo>
                  <a:pt x="113" y="557"/>
                </a:lnTo>
                <a:lnTo>
                  <a:pt x="139" y="574"/>
                </a:lnTo>
                <a:lnTo>
                  <a:pt x="165" y="587"/>
                </a:lnTo>
                <a:lnTo>
                  <a:pt x="191" y="600"/>
                </a:lnTo>
                <a:lnTo>
                  <a:pt x="217" y="613"/>
                </a:lnTo>
                <a:lnTo>
                  <a:pt x="248" y="622"/>
                </a:lnTo>
                <a:lnTo>
                  <a:pt x="278" y="626"/>
                </a:lnTo>
                <a:lnTo>
                  <a:pt x="313" y="626"/>
                </a:lnTo>
                <a:lnTo>
                  <a:pt x="313" y="626"/>
                </a:lnTo>
                <a:lnTo>
                  <a:pt x="343" y="626"/>
                </a:lnTo>
                <a:lnTo>
                  <a:pt x="374" y="622"/>
                </a:lnTo>
                <a:lnTo>
                  <a:pt x="404" y="613"/>
                </a:lnTo>
                <a:lnTo>
                  <a:pt x="430" y="604"/>
                </a:lnTo>
                <a:lnTo>
                  <a:pt x="461" y="591"/>
                </a:lnTo>
                <a:lnTo>
                  <a:pt x="487" y="574"/>
                </a:lnTo>
                <a:lnTo>
                  <a:pt x="508" y="557"/>
                </a:lnTo>
                <a:lnTo>
                  <a:pt x="530" y="535"/>
                </a:lnTo>
                <a:lnTo>
                  <a:pt x="587" y="591"/>
                </a:lnTo>
                <a:lnTo>
                  <a:pt x="565" y="613"/>
                </a:lnTo>
                <a:lnTo>
                  <a:pt x="652" y="704"/>
                </a:lnTo>
                <a:lnTo>
                  <a:pt x="708" y="756"/>
                </a:lnTo>
                <a:lnTo>
                  <a:pt x="713" y="761"/>
                </a:lnTo>
                <a:lnTo>
                  <a:pt x="739" y="787"/>
                </a:lnTo>
                <a:lnTo>
                  <a:pt x="765" y="813"/>
                </a:lnTo>
                <a:lnTo>
                  <a:pt x="847" y="730"/>
                </a:lnTo>
                <a:lnTo>
                  <a:pt x="769" y="648"/>
                </a:lnTo>
                <a:close/>
                <a:moveTo>
                  <a:pt x="313" y="565"/>
                </a:moveTo>
                <a:lnTo>
                  <a:pt x="313" y="565"/>
                </a:lnTo>
                <a:lnTo>
                  <a:pt x="287" y="565"/>
                </a:lnTo>
                <a:lnTo>
                  <a:pt x="261" y="561"/>
                </a:lnTo>
                <a:lnTo>
                  <a:pt x="213" y="548"/>
                </a:lnTo>
                <a:lnTo>
                  <a:pt x="170" y="522"/>
                </a:lnTo>
                <a:lnTo>
                  <a:pt x="135" y="491"/>
                </a:lnTo>
                <a:lnTo>
                  <a:pt x="105" y="457"/>
                </a:lnTo>
                <a:lnTo>
                  <a:pt x="78" y="413"/>
                </a:lnTo>
                <a:lnTo>
                  <a:pt x="65" y="365"/>
                </a:lnTo>
                <a:lnTo>
                  <a:pt x="61" y="339"/>
                </a:lnTo>
                <a:lnTo>
                  <a:pt x="61" y="313"/>
                </a:lnTo>
                <a:lnTo>
                  <a:pt x="61" y="313"/>
                </a:lnTo>
                <a:lnTo>
                  <a:pt x="61" y="287"/>
                </a:lnTo>
                <a:lnTo>
                  <a:pt x="65" y="265"/>
                </a:lnTo>
                <a:lnTo>
                  <a:pt x="78" y="218"/>
                </a:lnTo>
                <a:lnTo>
                  <a:pt x="105" y="174"/>
                </a:lnTo>
                <a:lnTo>
                  <a:pt x="135" y="135"/>
                </a:lnTo>
                <a:lnTo>
                  <a:pt x="170" y="105"/>
                </a:lnTo>
                <a:lnTo>
                  <a:pt x="213" y="83"/>
                </a:lnTo>
                <a:lnTo>
                  <a:pt x="261" y="66"/>
                </a:lnTo>
                <a:lnTo>
                  <a:pt x="287" y="61"/>
                </a:lnTo>
                <a:lnTo>
                  <a:pt x="313" y="61"/>
                </a:lnTo>
                <a:lnTo>
                  <a:pt x="313" y="61"/>
                </a:lnTo>
                <a:lnTo>
                  <a:pt x="339" y="61"/>
                </a:lnTo>
                <a:lnTo>
                  <a:pt x="361" y="66"/>
                </a:lnTo>
                <a:lnTo>
                  <a:pt x="409" y="83"/>
                </a:lnTo>
                <a:lnTo>
                  <a:pt x="452" y="105"/>
                </a:lnTo>
                <a:lnTo>
                  <a:pt x="491" y="135"/>
                </a:lnTo>
                <a:lnTo>
                  <a:pt x="521" y="174"/>
                </a:lnTo>
                <a:lnTo>
                  <a:pt x="543" y="218"/>
                </a:lnTo>
                <a:lnTo>
                  <a:pt x="561" y="265"/>
                </a:lnTo>
                <a:lnTo>
                  <a:pt x="565" y="287"/>
                </a:lnTo>
                <a:lnTo>
                  <a:pt x="565" y="313"/>
                </a:lnTo>
                <a:lnTo>
                  <a:pt x="565" y="313"/>
                </a:lnTo>
                <a:lnTo>
                  <a:pt x="565" y="339"/>
                </a:lnTo>
                <a:lnTo>
                  <a:pt x="561" y="365"/>
                </a:lnTo>
                <a:lnTo>
                  <a:pt x="543" y="413"/>
                </a:lnTo>
                <a:lnTo>
                  <a:pt x="521" y="457"/>
                </a:lnTo>
                <a:lnTo>
                  <a:pt x="491" y="491"/>
                </a:lnTo>
                <a:lnTo>
                  <a:pt x="452" y="522"/>
                </a:lnTo>
                <a:lnTo>
                  <a:pt x="409" y="548"/>
                </a:lnTo>
                <a:lnTo>
                  <a:pt x="361" y="561"/>
                </a:lnTo>
                <a:lnTo>
                  <a:pt x="339" y="565"/>
                </a:lnTo>
                <a:lnTo>
                  <a:pt x="313" y="565"/>
                </a:lnTo>
                <a:lnTo>
                  <a:pt x="313" y="565"/>
                </a:lnTo>
                <a:close/>
              </a:path>
            </a:pathLst>
          </a:custGeom>
          <a:pattFill prst="dkUpDiag">
            <a:fgClr>
              <a:srgbClr val="879FCF"/>
            </a:fgClr>
            <a:bgClr>
              <a:srgbClr val="A2B5DA"/>
            </a:bgClr>
          </a:pattFill>
          <a:ln w="9525" algn="ctr">
            <a:noFill/>
            <a:miter lim="800000"/>
            <a:headEnd/>
            <a:tailEnd/>
          </a:ln>
          <a:effectLst/>
        </p:spPr>
        <p:txBody>
          <a:bodyPr lIns="0" tIns="36000" rIns="0" bIns="0" anchor="ctr"/>
          <a:lstStyle/>
          <a:p>
            <a:pPr algn="ctr" defTabSz="937893"/>
            <a:endParaRPr lang="ko-KR" altLang="en-US" sz="1000" b="1" spc="-10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alpha val="99000"/>
                </a:schemeClr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KoPubWorld돋움체 Medium" panose="00000600000000000000" pitchFamily="2" charset="-127"/>
            </a:endParaRPr>
          </a:p>
        </p:txBody>
      </p:sp>
      <p:sp>
        <p:nvSpPr>
          <p:cNvPr id="1537" name="Oval 25">
            <a:extLst>
              <a:ext uri="{FF2B5EF4-FFF2-40B4-BE49-F238E27FC236}">
                <a16:creationId xmlns:a16="http://schemas.microsoft.com/office/drawing/2014/main" id="{FD191285-9569-17D6-E67F-0B31BC8D78CD}"/>
              </a:ext>
            </a:extLst>
          </p:cNvPr>
          <p:cNvSpPr>
            <a:spLocks noChangeAspect="1"/>
          </p:cNvSpPr>
          <p:nvPr/>
        </p:nvSpPr>
        <p:spPr>
          <a:xfrm>
            <a:off x="10865754" y="3110691"/>
            <a:ext cx="303876" cy="304290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pattFill prst="dkUpDiag">
            <a:fgClr>
              <a:srgbClr val="879FCF"/>
            </a:fgClr>
            <a:bgClr>
              <a:srgbClr val="A2B5DA"/>
            </a:bgClr>
          </a:pattFill>
          <a:ln w="9525" algn="ctr">
            <a:noFill/>
            <a:miter lim="800000"/>
            <a:headEnd/>
            <a:tailEnd/>
          </a:ln>
          <a:effectLst/>
        </p:spPr>
        <p:txBody>
          <a:bodyPr lIns="0" tIns="36000" rIns="0" bIns="0" anchor="ctr"/>
          <a:lstStyle/>
          <a:p>
            <a:pPr algn="ctr" defTabSz="937893"/>
            <a:endParaRPr lang="ko-KR" altLang="en-US" sz="1000" b="1" spc="-10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alpha val="99000"/>
                </a:schemeClr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KoPubWorld돋움체 Medium" panose="00000600000000000000" pitchFamily="2" charset="-127"/>
            </a:endParaRPr>
          </a:p>
        </p:txBody>
      </p:sp>
      <p:sp>
        <p:nvSpPr>
          <p:cNvPr id="1538" name="Freeform 32">
            <a:extLst>
              <a:ext uri="{FF2B5EF4-FFF2-40B4-BE49-F238E27FC236}">
                <a16:creationId xmlns:a16="http://schemas.microsoft.com/office/drawing/2014/main" id="{D2A5633D-450C-F791-395D-8AB2D6145536}"/>
              </a:ext>
            </a:extLst>
          </p:cNvPr>
          <p:cNvSpPr/>
          <p:nvPr/>
        </p:nvSpPr>
        <p:spPr>
          <a:xfrm>
            <a:off x="10865754" y="2379962"/>
            <a:ext cx="275228" cy="252100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pattFill prst="dkUpDiag">
            <a:fgClr>
              <a:srgbClr val="879FCF"/>
            </a:fgClr>
            <a:bgClr>
              <a:srgbClr val="A2B5DA"/>
            </a:bgClr>
          </a:pattFill>
          <a:ln w="9525" algn="ctr">
            <a:noFill/>
            <a:miter lim="800000"/>
            <a:headEnd/>
            <a:tailEnd/>
          </a:ln>
          <a:effectLst/>
        </p:spPr>
        <p:txBody>
          <a:bodyPr lIns="0" tIns="36000" rIns="0" bIns="0" anchor="ctr"/>
          <a:lstStyle/>
          <a:p>
            <a:pPr algn="ctr" defTabSz="937893"/>
            <a:endParaRPr lang="ko-KR" altLang="en-US" sz="1000" b="1" spc="-10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alpha val="99000"/>
                </a:schemeClr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KoPubWorld돋움체 Medium" panose="00000600000000000000" pitchFamily="2" charset="-127"/>
            </a:endParaRPr>
          </a:p>
        </p:txBody>
      </p:sp>
      <p:sp>
        <p:nvSpPr>
          <p:cNvPr id="1539" name="직사각형 1538">
            <a:extLst>
              <a:ext uri="{FF2B5EF4-FFF2-40B4-BE49-F238E27FC236}">
                <a16:creationId xmlns:a16="http://schemas.microsoft.com/office/drawing/2014/main" id="{A75360ED-89AB-57DB-249D-4848751BE9B0}"/>
              </a:ext>
            </a:extLst>
          </p:cNvPr>
          <p:cNvSpPr/>
          <p:nvPr/>
        </p:nvSpPr>
        <p:spPr>
          <a:xfrm>
            <a:off x="10486814" y="1173565"/>
            <a:ext cx="4536512" cy="276999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ko-KR" altLang="en-US" sz="12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정성적 기대효과</a:t>
            </a:r>
          </a:p>
        </p:txBody>
      </p:sp>
      <p:sp>
        <p:nvSpPr>
          <p:cNvPr id="1540" name="텍스트 개체 틀 19">
            <a:extLst>
              <a:ext uri="{FF2B5EF4-FFF2-40B4-BE49-F238E27FC236}">
                <a16:creationId xmlns:a16="http://schemas.microsoft.com/office/drawing/2014/main" id="{51365B92-F111-9B9F-7B77-E272D22B23DB}"/>
              </a:ext>
            </a:extLst>
          </p:cNvPr>
          <p:cNvSpPr txBox="1">
            <a:spLocks/>
          </p:cNvSpPr>
          <p:nvPr/>
        </p:nvSpPr>
        <p:spPr>
          <a:xfrm>
            <a:off x="10757255" y="5354087"/>
            <a:ext cx="1104760" cy="525090"/>
          </a:xfrm>
          <a:prstGeom prst="rect">
            <a:avLst/>
          </a:prstGeom>
        </p:spPr>
        <p:txBody>
          <a:bodyPr/>
          <a:lstStyle>
            <a:lvl1pPr marL="264010" indent="-264010" algn="l" defTabSz="1056041" rtl="0" eaLnBrk="1" latinLnBrk="1" hangingPunct="1">
              <a:lnSpc>
                <a:spcPct val="90000"/>
              </a:lnSpc>
              <a:spcBef>
                <a:spcPts val="1155"/>
              </a:spcBef>
              <a:buFont typeface="Arial" panose="020B0604020202020204" pitchFamily="34" charset="0"/>
              <a:buChar char="•"/>
              <a:defRPr sz="32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92030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7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20051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3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48071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6091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04112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32132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60152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88172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9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현장 작업 생산성</a:t>
            </a:r>
            <a:br>
              <a:rPr lang="en-US" altLang="ko-KR" sz="14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</a:br>
            <a:r>
              <a:rPr lang="en-US" altLang="ko-KR" sz="16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  <a:t>15-20% </a:t>
            </a:r>
            <a:r>
              <a:rPr lang="ko-KR" altLang="en-US" sz="9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증가</a:t>
            </a:r>
          </a:p>
        </p:txBody>
      </p:sp>
      <p:sp>
        <p:nvSpPr>
          <p:cNvPr id="1541" name="텍스트 개체 틀 20">
            <a:extLst>
              <a:ext uri="{FF2B5EF4-FFF2-40B4-BE49-F238E27FC236}">
                <a16:creationId xmlns:a16="http://schemas.microsoft.com/office/drawing/2014/main" id="{FFDB2FDC-2604-F3AD-56EF-3CE393A6BAD9}"/>
              </a:ext>
            </a:extLst>
          </p:cNvPr>
          <p:cNvSpPr txBox="1">
            <a:spLocks/>
          </p:cNvSpPr>
          <p:nvPr/>
        </p:nvSpPr>
        <p:spPr>
          <a:xfrm>
            <a:off x="12277618" y="5366450"/>
            <a:ext cx="1192219" cy="525090"/>
          </a:xfrm>
          <a:prstGeom prst="rect">
            <a:avLst/>
          </a:prstGeom>
        </p:spPr>
        <p:txBody>
          <a:bodyPr/>
          <a:lstStyle>
            <a:lvl1pPr marL="264010" indent="-264010" algn="l" defTabSz="1056041" rtl="0" eaLnBrk="1" latinLnBrk="1" hangingPunct="1">
              <a:lnSpc>
                <a:spcPct val="90000"/>
              </a:lnSpc>
              <a:spcBef>
                <a:spcPts val="1155"/>
              </a:spcBef>
              <a:buFont typeface="Arial" panose="020B0604020202020204" pitchFamily="34" charset="0"/>
              <a:buChar char="•"/>
              <a:defRPr sz="32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92030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7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20051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3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48071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6091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04112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32132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60152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88172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900">
                <a:latin typeface="Arial Narrow" panose="020B0606020202030204" pitchFamily="34" charset="0"/>
                <a:ea typeface="LG스마트체 Regular" panose="020B0600000101010101" pitchFamily="50" charset="-127"/>
              </a:rPr>
              <a:t>데이터 수집</a:t>
            </a:r>
            <a:r>
              <a:rPr lang="en-US" altLang="ko-KR" sz="9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900">
                <a:latin typeface="Arial Narrow" panose="020B0606020202030204" pitchFamily="34" charset="0"/>
                <a:ea typeface="LG스마트체 Regular" panose="020B0600000101010101" pitchFamily="50" charset="-127"/>
              </a:rPr>
              <a:t>시간</a:t>
            </a:r>
            <a:br>
              <a:rPr lang="en-US" altLang="ko-KR" sz="120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</a:br>
            <a:r>
              <a:rPr lang="en-US" altLang="ko-KR" sz="160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  <a:t>50%</a:t>
            </a:r>
            <a:r>
              <a:rPr lang="ko-KR" altLang="en-US" sz="140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900">
                <a:latin typeface="Arial Narrow" panose="020B0606020202030204" pitchFamily="34" charset="0"/>
                <a:ea typeface="LG스마트체 Regular" panose="020B0600000101010101" pitchFamily="50" charset="-127"/>
              </a:rPr>
              <a:t>절감</a:t>
            </a:r>
            <a:endParaRPr lang="ko-KR" altLang="en-US" sz="8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42" name="텍스트 개체 틀 21">
            <a:extLst>
              <a:ext uri="{FF2B5EF4-FFF2-40B4-BE49-F238E27FC236}">
                <a16:creationId xmlns:a16="http://schemas.microsoft.com/office/drawing/2014/main" id="{D0834769-F962-7908-0BF2-09C2E9C3CD1E}"/>
              </a:ext>
            </a:extLst>
          </p:cNvPr>
          <p:cNvSpPr txBox="1">
            <a:spLocks/>
          </p:cNvSpPr>
          <p:nvPr/>
        </p:nvSpPr>
        <p:spPr>
          <a:xfrm>
            <a:off x="13880503" y="5336270"/>
            <a:ext cx="1123786" cy="525090"/>
          </a:xfrm>
          <a:prstGeom prst="rect">
            <a:avLst/>
          </a:prstGeom>
        </p:spPr>
        <p:txBody>
          <a:bodyPr/>
          <a:lstStyle>
            <a:lvl1pPr marL="264010" indent="-264010" algn="l" defTabSz="1056041" rtl="0" eaLnBrk="1" latinLnBrk="1" hangingPunct="1">
              <a:lnSpc>
                <a:spcPct val="90000"/>
              </a:lnSpc>
              <a:spcBef>
                <a:spcPts val="1155"/>
              </a:spcBef>
              <a:buFont typeface="Arial" panose="020B0604020202020204" pitchFamily="34" charset="0"/>
              <a:buChar char="•"/>
              <a:defRPr sz="32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92030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7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20051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3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48071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6091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04112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32132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60152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88172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900">
                <a:latin typeface="Arial Narrow" panose="020B0606020202030204" pitchFamily="34" charset="0"/>
                <a:ea typeface="LG스마트체 Regular" panose="020B0600000101010101" pitchFamily="50" charset="-127"/>
              </a:rPr>
              <a:t>재고 회전율</a:t>
            </a:r>
            <a:br>
              <a:rPr lang="en-US" altLang="ko-KR" sz="900"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60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  <a:t>28%</a:t>
            </a:r>
            <a:r>
              <a:rPr lang="ko-KR" altLang="en-US" sz="16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900">
                <a:latin typeface="Arial Narrow" panose="020B0606020202030204" pitchFamily="34" charset="0"/>
                <a:ea typeface="LG스마트체 Regular" panose="020B0600000101010101" pitchFamily="50" charset="-127"/>
              </a:rPr>
              <a:t>향상</a:t>
            </a:r>
          </a:p>
        </p:txBody>
      </p:sp>
      <p:sp>
        <p:nvSpPr>
          <p:cNvPr id="1543" name="텍스트 개체 틀 19">
            <a:extLst>
              <a:ext uri="{FF2B5EF4-FFF2-40B4-BE49-F238E27FC236}">
                <a16:creationId xmlns:a16="http://schemas.microsoft.com/office/drawing/2014/main" id="{06F83608-7BC7-C57A-1DC7-DD01A83CC6EC}"/>
              </a:ext>
            </a:extLst>
          </p:cNvPr>
          <p:cNvSpPr txBox="1">
            <a:spLocks/>
          </p:cNvSpPr>
          <p:nvPr/>
        </p:nvSpPr>
        <p:spPr>
          <a:xfrm>
            <a:off x="10751958" y="5796719"/>
            <a:ext cx="1016584" cy="525090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900" kern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Scrap </a:t>
            </a:r>
            <a:r>
              <a:rPr lang="ko-KR" altLang="en-US" sz="900" kern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비율</a:t>
            </a:r>
            <a:br>
              <a:rPr lang="en-US" altLang="ko-KR" sz="1400" kern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  <a:t>70% </a:t>
            </a:r>
            <a:r>
              <a:rPr lang="ko-KR" altLang="en-US" sz="900" kern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감소</a:t>
            </a:r>
            <a:endParaRPr lang="en-US" altLang="ko-KR" sz="900" kern="0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46" name="텍스트 개체 틀 20">
            <a:extLst>
              <a:ext uri="{FF2B5EF4-FFF2-40B4-BE49-F238E27FC236}">
                <a16:creationId xmlns:a16="http://schemas.microsoft.com/office/drawing/2014/main" id="{C771F82A-AFAF-57B4-F149-4BB21117FFFE}"/>
              </a:ext>
            </a:extLst>
          </p:cNvPr>
          <p:cNvSpPr txBox="1">
            <a:spLocks/>
          </p:cNvSpPr>
          <p:nvPr/>
        </p:nvSpPr>
        <p:spPr>
          <a:xfrm>
            <a:off x="12272321" y="5845883"/>
            <a:ext cx="1292948" cy="525090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800" kern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규제 준수를 위한 운영 비용</a:t>
            </a:r>
            <a:br>
              <a:rPr lang="en-US" altLang="ko-KR" sz="1200" kern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  <a:t>50%</a:t>
            </a:r>
            <a:r>
              <a:rPr lang="ko-KR" altLang="en-US" sz="1400" kern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800" kern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절감</a:t>
            </a:r>
          </a:p>
        </p:txBody>
      </p:sp>
      <p:sp>
        <p:nvSpPr>
          <p:cNvPr id="1548" name="텍스트 개체 틀 20">
            <a:extLst>
              <a:ext uri="{FF2B5EF4-FFF2-40B4-BE49-F238E27FC236}">
                <a16:creationId xmlns:a16="http://schemas.microsoft.com/office/drawing/2014/main" id="{89FE3467-A8FA-5D5C-99D1-0ABFA9CBCF5C}"/>
              </a:ext>
            </a:extLst>
          </p:cNvPr>
          <p:cNvSpPr txBox="1">
            <a:spLocks/>
          </p:cNvSpPr>
          <p:nvPr/>
        </p:nvSpPr>
        <p:spPr>
          <a:xfrm>
            <a:off x="13875206" y="5770318"/>
            <a:ext cx="1123786" cy="525090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900" kern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 다운타임</a:t>
            </a:r>
            <a:br>
              <a:rPr lang="en-US" altLang="ko-KR" sz="1200" kern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  <a:t>10-30%</a:t>
            </a:r>
            <a:r>
              <a:rPr lang="ko-KR" altLang="en-US" sz="1200" kern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900" kern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감소</a:t>
            </a:r>
          </a:p>
        </p:txBody>
      </p:sp>
      <p:sp>
        <p:nvSpPr>
          <p:cNvPr id="1687" name="직사각형 1686">
            <a:extLst>
              <a:ext uri="{FF2B5EF4-FFF2-40B4-BE49-F238E27FC236}">
                <a16:creationId xmlns:a16="http://schemas.microsoft.com/office/drawing/2014/main" id="{222BFC29-80DC-5AED-7CEC-54886100AC6B}"/>
              </a:ext>
            </a:extLst>
          </p:cNvPr>
          <p:cNvSpPr/>
          <p:nvPr/>
        </p:nvSpPr>
        <p:spPr>
          <a:xfrm>
            <a:off x="10530308" y="5021196"/>
            <a:ext cx="1382843" cy="276999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ko-KR" altLang="en-US" sz="12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자동차 부품</a:t>
            </a:r>
          </a:p>
        </p:txBody>
      </p:sp>
      <p:sp>
        <p:nvSpPr>
          <p:cNvPr id="1688" name="직사각형 1687">
            <a:extLst>
              <a:ext uri="{FF2B5EF4-FFF2-40B4-BE49-F238E27FC236}">
                <a16:creationId xmlns:a16="http://schemas.microsoft.com/office/drawing/2014/main" id="{E3A7B344-0599-3227-E9AE-EEB5ACA8E7E0}"/>
              </a:ext>
            </a:extLst>
          </p:cNvPr>
          <p:cNvSpPr/>
          <p:nvPr/>
        </p:nvSpPr>
        <p:spPr>
          <a:xfrm>
            <a:off x="11935302" y="5021196"/>
            <a:ext cx="1585671" cy="276999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ko-KR" altLang="en-US" sz="12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제약</a:t>
            </a:r>
          </a:p>
        </p:txBody>
      </p:sp>
      <p:sp>
        <p:nvSpPr>
          <p:cNvPr id="1689" name="직사각형 1688">
            <a:extLst>
              <a:ext uri="{FF2B5EF4-FFF2-40B4-BE49-F238E27FC236}">
                <a16:creationId xmlns:a16="http://schemas.microsoft.com/office/drawing/2014/main" id="{AC82A62F-D667-6E09-E8DD-CDD6DED6CEF6}"/>
              </a:ext>
            </a:extLst>
          </p:cNvPr>
          <p:cNvSpPr/>
          <p:nvPr/>
        </p:nvSpPr>
        <p:spPr>
          <a:xfrm>
            <a:off x="13565269" y="5021196"/>
            <a:ext cx="1471676" cy="276999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en-US" altLang="ko-KR" sz="12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F&amp;B</a:t>
            </a:r>
            <a:endParaRPr lang="ko-KR" altLang="en-US" sz="1200" b="1" u="sng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cxnSp>
        <p:nvCxnSpPr>
          <p:cNvPr id="1691" name="직선 연결선 1690">
            <a:extLst>
              <a:ext uri="{FF2B5EF4-FFF2-40B4-BE49-F238E27FC236}">
                <a16:creationId xmlns:a16="http://schemas.microsoft.com/office/drawing/2014/main" id="{51FB4D6E-5563-CCD9-58A1-DA054BFB2E5E}"/>
              </a:ext>
            </a:extLst>
          </p:cNvPr>
          <p:cNvCxnSpPr/>
          <p:nvPr/>
        </p:nvCxnSpPr>
        <p:spPr>
          <a:xfrm>
            <a:off x="11935303" y="5021196"/>
            <a:ext cx="0" cy="121742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2" name="직선 연결선 1691">
            <a:extLst>
              <a:ext uri="{FF2B5EF4-FFF2-40B4-BE49-F238E27FC236}">
                <a16:creationId xmlns:a16="http://schemas.microsoft.com/office/drawing/2014/main" id="{EC2F6937-65D4-0C69-53DF-40028F16B43C}"/>
              </a:ext>
            </a:extLst>
          </p:cNvPr>
          <p:cNvCxnSpPr/>
          <p:nvPr/>
        </p:nvCxnSpPr>
        <p:spPr>
          <a:xfrm>
            <a:off x="13543123" y="5021196"/>
            <a:ext cx="0" cy="121742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69" name="그룹 1568">
            <a:extLst>
              <a:ext uri="{FF2B5EF4-FFF2-40B4-BE49-F238E27FC236}">
                <a16:creationId xmlns:a16="http://schemas.microsoft.com/office/drawing/2014/main" id="{D1337CD6-E66A-DC7B-46D8-74F516FA86D0}"/>
              </a:ext>
            </a:extLst>
          </p:cNvPr>
          <p:cNvGrpSpPr/>
          <p:nvPr/>
        </p:nvGrpSpPr>
        <p:grpSpPr>
          <a:xfrm>
            <a:off x="896122" y="1563080"/>
            <a:ext cx="3637525" cy="1809054"/>
            <a:chOff x="238105" y="840062"/>
            <a:chExt cx="7623143" cy="3738081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B4598341-A6EB-06CA-F34B-B5B791DCC84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38105" y="840062"/>
              <a:ext cx="7623143" cy="3738081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</p:pic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197FA73D-95C1-9C27-2A5E-245C4E2D4CBD}"/>
                </a:ext>
              </a:extLst>
            </p:cNvPr>
            <p:cNvSpPr/>
            <p:nvPr/>
          </p:nvSpPr>
          <p:spPr>
            <a:xfrm>
              <a:off x="686208" y="3981212"/>
              <a:ext cx="340452" cy="73969"/>
            </a:xfrm>
            <a:prstGeom prst="rect">
              <a:avLst/>
            </a:prstGeom>
            <a:solidFill>
              <a:srgbClr val="D1D6E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D459122D-C8E6-290F-B926-1C88C414DE6B}"/>
                </a:ext>
              </a:extLst>
            </p:cNvPr>
            <p:cNvSpPr/>
            <p:nvPr/>
          </p:nvSpPr>
          <p:spPr>
            <a:xfrm>
              <a:off x="686208" y="4153173"/>
              <a:ext cx="340452" cy="73969"/>
            </a:xfrm>
            <a:prstGeom prst="rect">
              <a:avLst/>
            </a:prstGeom>
            <a:solidFill>
              <a:srgbClr val="D1D6E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44" name="직사각형 1543">
              <a:extLst>
                <a:ext uri="{FF2B5EF4-FFF2-40B4-BE49-F238E27FC236}">
                  <a16:creationId xmlns:a16="http://schemas.microsoft.com/office/drawing/2014/main" id="{242237B5-20E5-64CD-80A4-D8BE03ED3FC5}"/>
                </a:ext>
              </a:extLst>
            </p:cNvPr>
            <p:cNvSpPr/>
            <p:nvPr/>
          </p:nvSpPr>
          <p:spPr>
            <a:xfrm>
              <a:off x="686208" y="4325134"/>
              <a:ext cx="340452" cy="73969"/>
            </a:xfrm>
            <a:prstGeom prst="rect">
              <a:avLst/>
            </a:prstGeom>
            <a:solidFill>
              <a:srgbClr val="D1D6E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45" name="직사각형 1544">
              <a:extLst>
                <a:ext uri="{FF2B5EF4-FFF2-40B4-BE49-F238E27FC236}">
                  <a16:creationId xmlns:a16="http://schemas.microsoft.com/office/drawing/2014/main" id="{9F489556-9872-7C7B-2E9F-95AC95551CE8}"/>
                </a:ext>
              </a:extLst>
            </p:cNvPr>
            <p:cNvSpPr/>
            <p:nvPr/>
          </p:nvSpPr>
          <p:spPr>
            <a:xfrm>
              <a:off x="686208" y="4485897"/>
              <a:ext cx="340452" cy="45719"/>
            </a:xfrm>
            <a:prstGeom prst="rect">
              <a:avLst/>
            </a:prstGeom>
            <a:solidFill>
              <a:srgbClr val="D1D6E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47" name="직사각형 1546">
              <a:extLst>
                <a:ext uri="{FF2B5EF4-FFF2-40B4-BE49-F238E27FC236}">
                  <a16:creationId xmlns:a16="http://schemas.microsoft.com/office/drawing/2014/main" id="{65D04C3A-41E8-2E8D-B01C-E0DFD8CF907D}"/>
                </a:ext>
              </a:extLst>
            </p:cNvPr>
            <p:cNvSpPr/>
            <p:nvPr/>
          </p:nvSpPr>
          <p:spPr>
            <a:xfrm>
              <a:off x="4283973" y="3981212"/>
              <a:ext cx="340452" cy="73969"/>
            </a:xfrm>
            <a:prstGeom prst="rect">
              <a:avLst/>
            </a:prstGeom>
            <a:solidFill>
              <a:srgbClr val="D1D6E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347347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474</Words>
  <Application>Microsoft Office PowerPoint</Application>
  <PresentationFormat>사용자 지정</PresentationFormat>
  <Paragraphs>79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Arial</vt:lpstr>
      <vt:lpstr>Arial Narrow</vt:lpstr>
      <vt:lpstr>Calibri</vt:lpstr>
      <vt:lpstr>Calibri Light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